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210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A18-AF89-422A-8177-183A6F58F76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0A9083-2FA0-462C-A8DF-CA8543FC1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A18-AF89-422A-8177-183A6F58F76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9083-2FA0-462C-A8DF-CA8543FC1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0A9083-2FA0-462C-A8DF-CA8543FC1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A18-AF89-422A-8177-183A6F58F76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A18-AF89-422A-8177-183A6F58F76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0A9083-2FA0-462C-A8DF-CA8543FC1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A18-AF89-422A-8177-183A6F58F76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0A9083-2FA0-462C-A8DF-CA8543FC1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A2DA18-AF89-422A-8177-183A6F58F76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9083-2FA0-462C-A8DF-CA8543FC1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A18-AF89-422A-8177-183A6F58F76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0A9083-2FA0-462C-A8DF-CA8543FC1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A18-AF89-422A-8177-183A6F58F76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0A9083-2FA0-462C-A8DF-CA8543FC1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A18-AF89-422A-8177-183A6F58F76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A9083-2FA0-462C-A8DF-CA8543FC1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0A9083-2FA0-462C-A8DF-CA8543FC1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A18-AF89-422A-8177-183A6F58F76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0A9083-2FA0-462C-A8DF-CA8543FC1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A2DA18-AF89-422A-8177-183A6F58F76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A2DA18-AF89-422A-8177-183A6F58F76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0A9083-2FA0-462C-A8DF-CA8543FC1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chemeClr val="tx1"/>
                </a:solidFill>
              </a:rPr>
              <a:t>Struktur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Kendali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 smtClean="0"/>
              <a:t>Kendali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percabangan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C: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if (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) { … }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if (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) { … } else { … }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switch () { … 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dirty="0"/>
              <a:t>IF . . . ELSE . .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001000" cy="1752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If  </a:t>
            </a:r>
            <a:r>
              <a:rPr lang="en-US" sz="2000" dirty="0"/>
              <a:t>(</a:t>
            </a:r>
            <a:r>
              <a:rPr lang="en-US" sz="2000" dirty="0" err="1"/>
              <a:t>kondisi</a:t>
            </a:r>
            <a:r>
              <a:rPr lang="en-US" sz="2000" dirty="0"/>
              <a:t>) 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&lt;statement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&gt;;  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Else 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&lt;</a:t>
            </a:r>
            <a:r>
              <a:rPr lang="en-US" sz="2000" dirty="0"/>
              <a:t>statement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&gt;;</a:t>
            </a:r>
          </a:p>
          <a:p>
            <a:endParaRPr lang="en-US" sz="2000" dirty="0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887413" y="3276601"/>
            <a:ext cx="5573712" cy="3276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//Program Ke-1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Nama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 File : Lat3_1.CPP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#include &lt;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stdio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.h&gt;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#include &lt;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conio.h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&gt;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main()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{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id-ID" sz="1400" dirty="0" err="1" smtClean="0">
                <a:latin typeface="Times New Roman" pitchFamily="18" charset="0"/>
              </a:rPr>
              <a:t>n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ilai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	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printf(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“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Nilai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: “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);</a:t>
            </a:r>
            <a:r>
              <a:rPr kumimoji="0" lang="id-ID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scanf(”%d”, &amp;nilai)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	if(</a:t>
            </a:r>
            <a:r>
              <a:rPr lang="id-ID" sz="1400" dirty="0" err="1" smtClean="0">
                <a:latin typeface="Times New Roman" pitchFamily="18" charset="0"/>
              </a:rPr>
              <a:t>n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ilai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&gt;=50)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		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puts(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“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Selamat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Anda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Lulus.”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	else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		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puts(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“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Maaf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Anda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Tidak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Lulus.”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	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getch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();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	return 0;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dirty="0" smtClean="0"/>
              <a:t>NESTED IF (IF BERSARANG)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600199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diperiksa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 </a:t>
            </a:r>
            <a:r>
              <a:rPr lang="en-US" sz="2400" dirty="0" err="1"/>
              <a:t>kondisi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if-else </a:t>
            </a:r>
            <a:r>
              <a:rPr lang="en-US" sz="2400" dirty="0" err="1"/>
              <a:t>lah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dipakai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Operator-operator </a:t>
            </a:r>
            <a:r>
              <a:rPr lang="en-US" sz="2400" dirty="0" err="1"/>
              <a:t>logika</a:t>
            </a:r>
            <a:r>
              <a:rPr lang="en-US" sz="2400" dirty="0"/>
              <a:t> yang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operator &amp;&amp; (and), </a:t>
            </a:r>
            <a:r>
              <a:rPr lang="en-US" sz="2400" dirty="0" err="1"/>
              <a:t>dan</a:t>
            </a:r>
            <a:r>
              <a:rPr lang="en-US" sz="2400" dirty="0"/>
              <a:t> operator || (or).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276600"/>
          <a:ext cx="5415915" cy="2434590"/>
        </p:xfrm>
        <a:graphic>
          <a:graphicData uri="http://schemas.openxmlformats.org/drawingml/2006/table">
            <a:tbl>
              <a:tblPr/>
              <a:tblGrid>
                <a:gridCol w="5415915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Courier New"/>
                        </a:rPr>
                        <a:t>   </a:t>
                      </a:r>
                      <a:r>
                        <a:rPr lang="en-US" sz="1800" b="0" dirty="0">
                          <a:latin typeface="Courier New"/>
                          <a:ea typeface="Times New Roman"/>
                          <a:cs typeface="Courier New"/>
                        </a:rPr>
                        <a:t>if ((x&gt;y)&amp;&amp; (x&gt;z))</a:t>
                      </a:r>
                      <a:endParaRPr lang="en-US" sz="18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ourier New"/>
                          <a:ea typeface="Times New Roman"/>
                          <a:cs typeface="Courier New"/>
                        </a:rPr>
                        <a:t>		</a:t>
                      </a:r>
                      <a:r>
                        <a:rPr lang="id-ID" sz="1800" b="0" dirty="0" smtClean="0">
                          <a:latin typeface="Courier New"/>
                          <a:ea typeface="Times New Roman"/>
                          <a:cs typeface="Courier New"/>
                        </a:rPr>
                        <a:t>printf(“%d”,</a:t>
                      </a:r>
                      <a:r>
                        <a:rPr lang="en-US" sz="1800" b="0" dirty="0" smtClean="0">
                          <a:latin typeface="Courier New"/>
                          <a:ea typeface="Times New Roman"/>
                          <a:cs typeface="Courier New"/>
                        </a:rPr>
                        <a:t>x</a:t>
                      </a:r>
                      <a:r>
                        <a:rPr lang="id-ID" sz="1800" b="0" dirty="0" smtClean="0">
                          <a:latin typeface="Courier New"/>
                          <a:ea typeface="Times New Roman"/>
                          <a:cs typeface="Courier New"/>
                        </a:rPr>
                        <a:t>)</a:t>
                      </a:r>
                      <a:r>
                        <a:rPr lang="en-US" sz="1800" b="0" dirty="0" smtClean="0">
                          <a:latin typeface="Courier New"/>
                          <a:ea typeface="Times New Roman"/>
                          <a:cs typeface="Courier New"/>
                        </a:rPr>
                        <a:t>;</a:t>
                      </a:r>
                      <a:endParaRPr lang="en-US" sz="18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ourier New"/>
                          <a:ea typeface="Times New Roman"/>
                          <a:cs typeface="Courier New"/>
                        </a:rPr>
                        <a:t>   else if ((y&gt;x)&amp;&amp; (y&gt;z))</a:t>
                      </a:r>
                      <a:endParaRPr lang="en-US" sz="18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ourier New"/>
                          <a:ea typeface="Times New Roman"/>
                          <a:cs typeface="Courier New"/>
                        </a:rPr>
                        <a:t>		</a:t>
                      </a:r>
                      <a:r>
                        <a:rPr lang="id-ID" sz="1800" b="0" dirty="0" smtClean="0">
                          <a:latin typeface="Courier New"/>
                          <a:ea typeface="Times New Roman"/>
                          <a:cs typeface="Courier New"/>
                        </a:rPr>
                        <a:t>printf(“%d”,</a:t>
                      </a:r>
                      <a:r>
                        <a:rPr lang="en-US" sz="1800" b="0" dirty="0" smtClean="0">
                          <a:latin typeface="Courier New"/>
                          <a:ea typeface="Times New Roman"/>
                          <a:cs typeface="Courier New"/>
                        </a:rPr>
                        <a:t>y</a:t>
                      </a:r>
                      <a:r>
                        <a:rPr lang="id-ID" sz="1800" b="0" dirty="0" smtClean="0">
                          <a:latin typeface="Courier New"/>
                          <a:ea typeface="Times New Roman"/>
                          <a:cs typeface="Courier New"/>
                        </a:rPr>
                        <a:t>)</a:t>
                      </a:r>
                      <a:r>
                        <a:rPr lang="en-US" sz="1800" b="0" dirty="0" smtClean="0">
                          <a:latin typeface="Courier New"/>
                          <a:ea typeface="Times New Roman"/>
                          <a:cs typeface="Courier New"/>
                        </a:rPr>
                        <a:t>;</a:t>
                      </a:r>
                      <a:endParaRPr lang="en-US" sz="18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ourier New"/>
                          <a:ea typeface="Times New Roman"/>
                          <a:cs typeface="Courier New"/>
                        </a:rPr>
                        <a:t>	else</a:t>
                      </a:r>
                      <a:endParaRPr lang="en-US" sz="18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Courier New"/>
                          <a:ea typeface="Times New Roman"/>
                          <a:cs typeface="Courier New"/>
                        </a:rPr>
                        <a:t>		</a:t>
                      </a:r>
                      <a:r>
                        <a:rPr lang="id-ID" sz="1800" b="0" dirty="0" smtClean="0">
                          <a:latin typeface="Courier New"/>
                          <a:ea typeface="Times New Roman"/>
                          <a:cs typeface="Courier New"/>
                        </a:rPr>
                        <a:t>printf(“%d”,z)</a:t>
                      </a:r>
                      <a:r>
                        <a:rPr lang="en-US" sz="1800" b="0" dirty="0" smtClean="0">
                          <a:latin typeface="Courier New"/>
                          <a:ea typeface="Times New Roman"/>
                          <a:cs typeface="Courier New"/>
                        </a:rPr>
                        <a:t>;</a:t>
                      </a:r>
                      <a:endParaRPr lang="en-US" sz="18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dirty="0" smtClean="0"/>
              <a:t>SWITCH – CASE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/>
              <a:t>if-else, </a:t>
            </a:r>
            <a:r>
              <a:rPr lang="en-US" dirty="0" err="1"/>
              <a:t>perintah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percabangan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switch – case.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743200"/>
          <a:ext cx="7162800" cy="2434590"/>
        </p:xfrm>
        <a:graphic>
          <a:graphicData uri="http://schemas.openxmlformats.org/drawingml/2006/table">
            <a:tbl>
              <a:tblPr/>
              <a:tblGrid>
                <a:gridCol w="7162800"/>
              </a:tblGrid>
              <a:tr h="2209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switch(</a:t>
                      </a:r>
                      <a:r>
                        <a:rPr lang="en-US" sz="1800" b="1" dirty="0" err="1">
                          <a:latin typeface="Courier New"/>
                          <a:ea typeface="Times New Roman"/>
                          <a:cs typeface="Times New Roman"/>
                        </a:rPr>
                        <a:t>ekspresi</a:t>
                      </a: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{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    case kondisi1:perintah1;break;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    case kondisi2:perintah2:break;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    default : perintah3;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Times New Roman"/>
                          <a:cs typeface="Times New Roman"/>
                        </a:rPr>
                        <a:t>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SWITCH – CASE (2)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600200"/>
          <a:ext cx="7696200" cy="8633460"/>
        </p:xfrm>
        <a:graphic>
          <a:graphicData uri="http://schemas.openxmlformats.org/drawingml/2006/table">
            <a:tbl>
              <a:tblPr/>
              <a:tblGrid>
                <a:gridCol w="7696200"/>
              </a:tblGrid>
              <a:tr h="3810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Courier New"/>
                        </a:rPr>
                        <a:t>//Program Ke-4 </a:t>
                      </a:r>
                      <a:r>
                        <a:rPr lang="en-US" sz="1200" b="0" dirty="0" err="1">
                          <a:latin typeface="Courier New"/>
                          <a:ea typeface="Times New Roman"/>
                          <a:cs typeface="Courier New"/>
                        </a:rPr>
                        <a:t>Nama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Courier New"/>
                        </a:rPr>
                        <a:t> File : Lat3_4.CPP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#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include&lt;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stdio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.h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&gt;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#include&lt;</a:t>
                      </a:r>
                      <a:r>
                        <a:rPr lang="en-US" sz="1200" b="0" dirty="0" err="1">
                          <a:latin typeface="Courier New"/>
                          <a:ea typeface="Times New Roman"/>
                          <a:cs typeface="Times New Roman"/>
                        </a:rPr>
                        <a:t>conio.h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&gt;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main()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{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	char index ; </a:t>
                      </a:r>
                      <a:r>
                        <a:rPr lang="en-US" sz="1200" b="0" dirty="0" err="1">
                          <a:latin typeface="Courier New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 x, y, z;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printf(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"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index : 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scanf(“%c”,&amp;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index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	switch (index)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	{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	  case 'A': 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puts(“</a:t>
                      </a:r>
                      <a:r>
                        <a:rPr lang="en-US" sz="1200" b="0" dirty="0" err="1" smtClean="0">
                          <a:latin typeface="Courier New"/>
                          <a:ea typeface="Times New Roman"/>
                          <a:cs typeface="Times New Roman"/>
                        </a:rPr>
                        <a:t>Keterangan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200" b="0" dirty="0" err="1">
                          <a:latin typeface="Courier New"/>
                          <a:ea typeface="Times New Roman"/>
                          <a:cs typeface="Times New Roman"/>
                        </a:rPr>
                        <a:t>Bagus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 smtClean="0">
                          <a:latin typeface="Courier New"/>
                          <a:ea typeface="Times New Roman"/>
                          <a:cs typeface="Times New Roman"/>
                        </a:rPr>
                        <a:t>Sekali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break;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	  case 'B': 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puts(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"</a:t>
                      </a:r>
                      <a:r>
                        <a:rPr lang="en-US" sz="1200" b="0" dirty="0" err="1" smtClean="0">
                          <a:latin typeface="Courier New"/>
                          <a:ea typeface="Times New Roman"/>
                          <a:cs typeface="Times New Roman"/>
                        </a:rPr>
                        <a:t>Keterangan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200" b="0" dirty="0" err="1" smtClean="0">
                          <a:latin typeface="Courier New"/>
                          <a:ea typeface="Times New Roman"/>
                          <a:cs typeface="Times New Roman"/>
                        </a:rPr>
                        <a:t>Bagus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break;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	  case 'C': 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puts(“</a:t>
                      </a:r>
                      <a:r>
                        <a:rPr lang="en-US" sz="1200" b="0" dirty="0" err="1" smtClean="0">
                          <a:latin typeface="Courier New"/>
                          <a:ea typeface="Times New Roman"/>
                          <a:cs typeface="Times New Roman"/>
                        </a:rPr>
                        <a:t>Keterangan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200" b="0" dirty="0" err="1" smtClean="0">
                          <a:latin typeface="Courier New"/>
                          <a:ea typeface="Times New Roman"/>
                          <a:cs typeface="Times New Roman"/>
                        </a:rPr>
                        <a:t>Cukup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break;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	  case 'D': 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puts(“</a:t>
                      </a:r>
                      <a:r>
                        <a:rPr lang="en-US" sz="1200" b="0" dirty="0" err="1" smtClean="0">
                          <a:latin typeface="Courier New"/>
                          <a:ea typeface="Times New Roman"/>
                          <a:cs typeface="Times New Roman"/>
                        </a:rPr>
                        <a:t>Keterangan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200" b="0" dirty="0" err="1" smtClean="0">
                          <a:latin typeface="Courier New"/>
                          <a:ea typeface="Times New Roman"/>
                          <a:cs typeface="Times New Roman"/>
                        </a:rPr>
                        <a:t>Kurang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break;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	  case 'E': 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puts(“</a:t>
                      </a:r>
                      <a:r>
                        <a:rPr lang="en-US" sz="1200" b="0" dirty="0" err="1" smtClean="0">
                          <a:latin typeface="Courier New"/>
                          <a:ea typeface="Times New Roman"/>
                          <a:cs typeface="Times New Roman"/>
                        </a:rPr>
                        <a:t>Keterangan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200" b="0" dirty="0" err="1">
                          <a:latin typeface="Courier New"/>
                          <a:ea typeface="Times New Roman"/>
                          <a:cs typeface="Times New Roman"/>
                        </a:rPr>
                        <a:t>Kurang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 smtClean="0">
                          <a:latin typeface="Courier New"/>
                          <a:ea typeface="Times New Roman"/>
                          <a:cs typeface="Times New Roman"/>
                        </a:rPr>
                        <a:t>Sekali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”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break;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	 default : 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puts(“</a:t>
                      </a:r>
                      <a:r>
                        <a:rPr lang="en-US" sz="1200" b="0" dirty="0" err="1" smtClean="0">
                          <a:latin typeface="Courier New"/>
                          <a:ea typeface="Times New Roman"/>
                          <a:cs typeface="Times New Roman"/>
                        </a:rPr>
                        <a:t>Keterangan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: Index </a:t>
                      </a:r>
                      <a:r>
                        <a:rPr lang="en-US" sz="1200" b="0" dirty="0" err="1">
                          <a:latin typeface="Courier New"/>
                          <a:ea typeface="Times New Roman"/>
                          <a:cs typeface="Times New Roman"/>
                        </a:rPr>
                        <a:t>Tak</a:t>
                      </a: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0" dirty="0" err="1" smtClean="0">
                          <a:latin typeface="Courier New"/>
                          <a:ea typeface="Times New Roman"/>
                          <a:cs typeface="Times New Roman"/>
                        </a:rPr>
                        <a:t>Diketahui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”</a:t>
                      </a:r>
                      <a:r>
                        <a:rPr lang="id-ID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200" b="0" dirty="0" smtClean="0">
                          <a:latin typeface="Courier New"/>
                          <a:ea typeface="Times New Roman"/>
                          <a:cs typeface="Times New Roman"/>
                        </a:rPr>
                        <a:t>}</a:t>
                      </a:r>
                      <a:endParaRPr lang="id-ID" sz="1200" b="0" dirty="0" smtClean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b="1" dirty="0" smtClean="0">
                          <a:latin typeface="Courier New"/>
                          <a:ea typeface="Times New Roman"/>
                          <a:cs typeface="Times New Roman"/>
                        </a:rPr>
                        <a:t>          puts(“program selesai”);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ourier New"/>
                          <a:ea typeface="Times New Roman"/>
                          <a:cs typeface="Times New Roman"/>
                        </a:rPr>
                        <a:t>}</a:t>
                      </a: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906963"/>
          </a:xfrm>
        </p:spPr>
        <p:txBody>
          <a:bodyPr>
            <a:noAutofit/>
          </a:bodyPr>
          <a:lstStyle/>
          <a:p>
            <a:pPr lvl="0"/>
            <a:r>
              <a:rPr lang="en-US" sz="2400" dirty="0" err="1" smtClean="0"/>
              <a:t>Tulis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dalama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C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</a:t>
            </a:r>
          </a:p>
          <a:p>
            <a:pPr lvl="1">
              <a:buNone/>
            </a:pPr>
            <a:r>
              <a:rPr lang="en-US" sz="1600" b="1" dirty="0" err="1" smtClean="0">
                <a:solidFill>
                  <a:schemeClr val="tx1"/>
                </a:solidFill>
              </a:rPr>
              <a:t>Kamus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	N : integer</a:t>
            </a:r>
          </a:p>
          <a:p>
            <a:pPr lvl="1">
              <a:buNone/>
            </a:pPr>
            <a:r>
              <a:rPr lang="en-US" sz="1600" b="1" dirty="0" err="1" smtClean="0">
                <a:solidFill>
                  <a:schemeClr val="tx1"/>
                </a:solidFill>
              </a:rPr>
              <a:t>Algoritma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	Input (N)</a:t>
            </a: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	If (N &gt; 50)			</a:t>
            </a: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		N  </a:t>
            </a:r>
            <a:r>
              <a:rPr lang="en-US" sz="1600" b="1" dirty="0" smtClean="0">
                <a:solidFill>
                  <a:schemeClr val="tx1"/>
                </a:solidFill>
                <a:sym typeface="Wingdings"/>
              </a:rPr>
              <a:t></a:t>
            </a:r>
            <a:r>
              <a:rPr lang="en-US" sz="1600" b="1" dirty="0" smtClean="0">
                <a:solidFill>
                  <a:schemeClr val="tx1"/>
                </a:solidFill>
              </a:rPr>
              <a:t> N + 10</a:t>
            </a: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	Else </a:t>
            </a: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if  (N &gt; 75)</a:t>
            </a: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	N </a:t>
            </a:r>
            <a:r>
              <a:rPr lang="en-US" sz="1600" b="1" dirty="0" smtClean="0">
                <a:solidFill>
                  <a:schemeClr val="tx1"/>
                </a:solidFill>
                <a:sym typeface="Wingdings"/>
              </a:rPr>
              <a:t></a:t>
            </a:r>
            <a:r>
              <a:rPr lang="en-US" sz="1600" b="1" dirty="0" smtClean="0">
                <a:solidFill>
                  <a:schemeClr val="tx1"/>
                </a:solidFill>
              </a:rPr>
              <a:t> N - 10</a:t>
            </a: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Else</a:t>
            </a: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	N </a:t>
            </a:r>
            <a:r>
              <a:rPr lang="en-US" sz="1600" b="1" dirty="0" smtClean="0">
                <a:solidFill>
                  <a:schemeClr val="tx1"/>
                </a:solidFill>
                <a:sym typeface="Wingdings"/>
              </a:rPr>
              <a:t></a:t>
            </a:r>
            <a:r>
              <a:rPr lang="en-US" sz="1600" b="1" dirty="0" smtClean="0">
                <a:solidFill>
                  <a:schemeClr val="tx1"/>
                </a:solidFill>
              </a:rPr>
              <a:t> N -  25</a:t>
            </a: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		End If</a:t>
            </a: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End If</a:t>
            </a:r>
          </a:p>
          <a:p>
            <a:pPr lvl="1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Output 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 smtClean="0"/>
              <a:t>Buat algoritma dan program untuk memasukan tiga buah bilangan yang masing-masing menyatakan besar sebuah sudut (dalam derajat). Periksa ketiga buah bilangan tersebut. Jika total ketiganya = 180, maka cetak perkataan “SEGITIGA”, jika tidak maka cetak “BUKAN SEGITIGA”</a:t>
            </a:r>
          </a:p>
          <a:p>
            <a:pPr algn="just"/>
            <a:r>
              <a:rPr lang="id-ID" smtClean="0"/>
              <a:t>Buat algoritma dan program </a:t>
            </a:r>
            <a:r>
              <a:rPr lang="id-ID" dirty="0" smtClean="0"/>
              <a:t>untuk input dua buah bilangan bulat masing-masing merupakan Jumlah dan harga satuan barang yang dibeli. Kemudian cetak harga yang harusdibayar, apabila berlaku ketentuan sbb:</a:t>
            </a:r>
          </a:p>
          <a:p>
            <a:pPr lvl="1" algn="just"/>
            <a:r>
              <a:rPr lang="id-ID" dirty="0" smtClean="0"/>
              <a:t>Harga barang = jumlah barang * harga satuan</a:t>
            </a:r>
          </a:p>
          <a:p>
            <a:pPr lvl="1" algn="just"/>
            <a:r>
              <a:rPr lang="id-ID" dirty="0" smtClean="0"/>
              <a:t>Harga yang harus dibayar = harga barang – potongan</a:t>
            </a:r>
          </a:p>
          <a:p>
            <a:pPr lvl="1" algn="just"/>
            <a:r>
              <a:rPr lang="id-ID" dirty="0" smtClean="0"/>
              <a:t>Potongan dihitung sbb :</a:t>
            </a:r>
          </a:p>
          <a:p>
            <a:pPr lvl="2" algn="just"/>
            <a:r>
              <a:rPr lang="id-ID" dirty="0" smtClean="0"/>
              <a:t>Harga barang &gt; 1 juta, maka mendapat potongan 10% dari harga barang</a:t>
            </a:r>
          </a:p>
          <a:p>
            <a:pPr lvl="2" algn="just"/>
            <a:r>
              <a:rPr lang="id-ID" dirty="0" smtClean="0"/>
              <a:t>Harga barang </a:t>
            </a:r>
            <a:r>
              <a:rPr lang="id-ID" dirty="0" smtClean="0"/>
              <a:t>501.000 s/d 1.000.000, </a:t>
            </a:r>
            <a:r>
              <a:rPr lang="id-ID" dirty="0" smtClean="0"/>
              <a:t>maka mendapat potongan 5</a:t>
            </a:r>
            <a:r>
              <a:rPr lang="id-ID" dirty="0" smtClean="0"/>
              <a:t>% </a:t>
            </a:r>
            <a:r>
              <a:rPr lang="id-ID" dirty="0" smtClean="0"/>
              <a:t>dari harga </a:t>
            </a:r>
            <a:r>
              <a:rPr lang="id-ID" dirty="0" smtClean="0"/>
              <a:t>barang</a:t>
            </a:r>
          </a:p>
          <a:p>
            <a:pPr lvl="2" algn="just"/>
            <a:r>
              <a:rPr lang="id-ID" dirty="0" smtClean="0"/>
              <a:t>Harga barang &lt; 501.000, maka tidak mendapatkan potongan</a:t>
            </a:r>
            <a:endParaRPr lang="id-ID" dirty="0" smtClean="0"/>
          </a:p>
          <a:p>
            <a:pPr lvl="2" algn="just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</TotalTime>
  <Words>350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Pemrograman Terstruktur</vt:lpstr>
      <vt:lpstr>Struktur Kendali</vt:lpstr>
      <vt:lpstr>IF . . . ELSE . . .</vt:lpstr>
      <vt:lpstr>NESTED IF (IF BERSARANG) </vt:lpstr>
      <vt:lpstr>SWITCH – CASE (1)</vt:lpstr>
      <vt:lpstr>SWITCH – CASE (2)</vt:lpstr>
      <vt:lpstr>Latihan (1)</vt:lpstr>
      <vt:lpstr>Latihan (2)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Terstruktur</dc:title>
  <dc:creator>Sri Nurhayati</dc:creator>
  <cp:lastModifiedBy>Axioo</cp:lastModifiedBy>
  <cp:revision>6</cp:revision>
  <dcterms:created xsi:type="dcterms:W3CDTF">2009-12-26T01:12:56Z</dcterms:created>
  <dcterms:modified xsi:type="dcterms:W3CDTF">2013-03-27T02:49:40Z</dcterms:modified>
</cp:coreProperties>
</file>