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300" r:id="rId5"/>
    <p:sldId id="301" r:id="rId6"/>
    <p:sldId id="261" r:id="rId7"/>
    <p:sldId id="262" r:id="rId8"/>
    <p:sldId id="264" r:id="rId9"/>
    <p:sldId id="304" r:id="rId10"/>
    <p:sldId id="305" r:id="rId11"/>
    <p:sldId id="306" r:id="rId12"/>
    <p:sldId id="265" r:id="rId13"/>
    <p:sldId id="266" r:id="rId14"/>
    <p:sldId id="267" r:id="rId15"/>
    <p:sldId id="268" r:id="rId16"/>
    <p:sldId id="302" r:id="rId17"/>
    <p:sldId id="269" r:id="rId18"/>
    <p:sldId id="270" r:id="rId19"/>
    <p:sldId id="271" r:id="rId20"/>
    <p:sldId id="272" r:id="rId21"/>
    <p:sldId id="273" r:id="rId22"/>
    <p:sldId id="274" r:id="rId23"/>
    <p:sldId id="275" r:id="rId24"/>
    <p:sldId id="276" r:id="rId25"/>
    <p:sldId id="277" r:id="rId26"/>
    <p:sldId id="278" r:id="rId27"/>
    <p:sldId id="280" r:id="rId28"/>
    <p:sldId id="282" r:id="rId29"/>
    <p:sldId id="291" r:id="rId30"/>
    <p:sldId id="293" r:id="rId31"/>
    <p:sldId id="292" r:id="rId32"/>
    <p:sldId id="294" r:id="rId33"/>
    <p:sldId id="295" r:id="rId34"/>
    <p:sldId id="296" r:id="rId35"/>
    <p:sldId id="297" r:id="rId36"/>
    <p:sldId id="298" r:id="rId37"/>
    <p:sldId id="299" r:id="rId38"/>
    <p:sldId id="258" r:id="rId39"/>
    <p:sldId id="303" r:id="rId40"/>
    <p:sldId id="283" r:id="rId41"/>
    <p:sldId id="284" r:id="rId42"/>
    <p:sldId id="285" r:id="rId43"/>
    <p:sldId id="286" r:id="rId44"/>
    <p:sldId id="259" r:id="rId45"/>
    <p:sldId id="287" r:id="rId46"/>
    <p:sldId id="288" r:id="rId47"/>
    <p:sldId id="307" r:id="rId48"/>
    <p:sldId id="308" r:id="rId49"/>
    <p:sldId id="309" r:id="rId50"/>
    <p:sldId id="312" r:id="rId51"/>
    <p:sldId id="289" r:id="rId52"/>
    <p:sldId id="310" r:id="rId53"/>
    <p:sldId id="311" r:id="rId5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3" d="100"/>
          <a:sy n="43" d="100"/>
        </p:scale>
        <p:origin x="-64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1B50BE5-364F-418D-8CF3-8314CCDAA256}" type="datetimeFigureOut">
              <a:rPr lang="id-ID" smtClean="0"/>
              <a:pPr/>
              <a:t>01/04/2013</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512914A-5733-482D-9574-04EBFF6D07C6}"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1B50BE5-364F-418D-8CF3-8314CCDAA256}" type="datetimeFigureOut">
              <a:rPr lang="id-ID" smtClean="0"/>
              <a:pPr/>
              <a:t>01/04/2013</a:t>
            </a:fld>
            <a:endParaRPr lang="id-ID"/>
          </a:p>
        </p:txBody>
      </p:sp>
      <p:sp>
        <p:nvSpPr>
          <p:cNvPr id="27" name="Slide Number Placeholder 26"/>
          <p:cNvSpPr>
            <a:spLocks noGrp="1"/>
          </p:cNvSpPr>
          <p:nvPr>
            <p:ph type="sldNum" sz="quarter" idx="11"/>
          </p:nvPr>
        </p:nvSpPr>
        <p:spPr/>
        <p:txBody>
          <a:bodyPr rtlCol="0"/>
          <a:lstStyle/>
          <a:p>
            <a:fld id="{B512914A-5733-482D-9574-04EBFF6D07C6}"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1B50BE5-364F-418D-8CF3-8314CCDAA256}" type="datetimeFigureOut">
              <a:rPr lang="id-ID" smtClean="0"/>
              <a:pPr/>
              <a:t>01/04/2013</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B512914A-5733-482D-9574-04EBFF6D07C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B50BE5-364F-418D-8CF3-8314CCDAA256}" type="datetimeFigureOut">
              <a:rPr lang="id-ID" smtClean="0"/>
              <a:pPr/>
              <a:t>01/04/2013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12914A-5733-482D-9574-04EBFF6D07C6}"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1B50BE5-364F-418D-8CF3-8314CCDAA256}" type="datetimeFigureOut">
              <a:rPr lang="id-ID" smtClean="0"/>
              <a:pPr/>
              <a:t>01/04/2013</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512914A-5733-482D-9574-04EBFF6D07C6}"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Use Case Diagrams</a:t>
            </a:r>
            <a:endParaRPr lang="id-ID" dirty="0"/>
          </a:p>
        </p:txBody>
      </p:sp>
      <p:sp>
        <p:nvSpPr>
          <p:cNvPr id="3" name="Subtitle 2"/>
          <p:cNvSpPr>
            <a:spLocks noGrp="1"/>
          </p:cNvSpPr>
          <p:nvPr>
            <p:ph type="subTitle" idx="1"/>
          </p:nvPr>
        </p:nvSpPr>
        <p:spPr/>
        <p:txBody>
          <a:bodyPr/>
          <a:lstStyle/>
          <a:p>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lgn="just"/>
            <a:r>
              <a:rPr lang="en-US" dirty="0" smtClean="0"/>
              <a:t>Actor: A person (usually) or system (occasionally) existing outside the system.</a:t>
            </a:r>
          </a:p>
          <a:p>
            <a:pPr algn="just"/>
            <a:r>
              <a:rPr lang="en-US" dirty="0" smtClean="0"/>
              <a:t>Boundary: An object at the edge of the system, between the system and the actors. For</a:t>
            </a:r>
            <a:r>
              <a:rPr lang="id-ID" dirty="0" smtClean="0"/>
              <a:t> </a:t>
            </a:r>
            <a:r>
              <a:rPr lang="en-US" dirty="0" smtClean="0"/>
              <a:t>system actors, boundaries provide a communication path. For human actors, a boundary</a:t>
            </a:r>
            <a:r>
              <a:rPr lang="id-ID" dirty="0" smtClean="0"/>
              <a:t> </a:t>
            </a:r>
            <a:r>
              <a:rPr lang="en-US" dirty="0" smtClean="0"/>
              <a:t>means a user interface, capturing commands and queries and displaying feedback and</a:t>
            </a:r>
            <a:r>
              <a:rPr lang="id-ID" dirty="0" smtClean="0"/>
              <a:t> </a:t>
            </a:r>
            <a:r>
              <a:rPr lang="en-US" dirty="0" smtClean="0"/>
              <a:t>results. Each boundary object usually corresponds to a use case, or a group of related</a:t>
            </a:r>
            <a:r>
              <a:rPr lang="id-ID" dirty="0" smtClean="0"/>
              <a:t> </a:t>
            </a:r>
            <a:r>
              <a:rPr lang="en-US" dirty="0" smtClean="0"/>
              <a:t>use cases. More </a:t>
            </a:r>
            <a:r>
              <a:rPr lang="en-US" dirty="0" err="1" smtClean="0"/>
              <a:t>speciﬁcally</a:t>
            </a:r>
            <a:r>
              <a:rPr lang="en-US" dirty="0" smtClean="0"/>
              <a:t>, such a boundary usually maps to a user interface sketch (in</a:t>
            </a:r>
            <a:r>
              <a:rPr lang="id-ID" dirty="0" smtClean="0"/>
              <a:t> </a:t>
            </a:r>
            <a:r>
              <a:rPr lang="en-US" dirty="0" smtClean="0"/>
              <a:t>which case it may be an entire interface or just a sub-window). It is quite reasonable for</a:t>
            </a:r>
            <a:r>
              <a:rPr lang="id-ID" dirty="0" smtClean="0"/>
              <a:t> </a:t>
            </a:r>
            <a:r>
              <a:rPr lang="en-US" dirty="0" smtClean="0"/>
              <a:t>boundary objects to survive through to design</a:t>
            </a:r>
            <a:r>
              <a:rPr lang="id-ID" dirty="0" smtClean="0"/>
              <a:t>.</a:t>
            </a:r>
            <a:endParaRPr lang="en-US" dirty="0" smtClean="0"/>
          </a:p>
          <a:p>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62500" lnSpcReduction="20000"/>
          </a:bodyPr>
          <a:lstStyle/>
          <a:p>
            <a:pPr algn="just"/>
            <a:r>
              <a:rPr lang="en-US" dirty="0" smtClean="0"/>
              <a:t>Entity: An object inside the system, representing a business concept such as a customer, a</a:t>
            </a:r>
            <a:r>
              <a:rPr lang="id-ID" dirty="0" smtClean="0"/>
              <a:t> </a:t>
            </a:r>
            <a:r>
              <a:rPr lang="en-US" dirty="0" smtClean="0"/>
              <a:t>car or a car model and containing useful information. Typically, entities are manipulated</a:t>
            </a:r>
            <a:r>
              <a:rPr lang="id-ID" dirty="0" smtClean="0"/>
              <a:t> </a:t>
            </a:r>
            <a:r>
              <a:rPr lang="en-US" dirty="0" smtClean="0"/>
              <a:t>by boundary and controller objects, rather than having much behavior of their own.</a:t>
            </a:r>
            <a:r>
              <a:rPr lang="id-ID" dirty="0" smtClean="0"/>
              <a:t> </a:t>
            </a:r>
            <a:r>
              <a:rPr lang="en-US" dirty="0" smtClean="0"/>
              <a:t>Entity classes are the ones that appear on our analysis class diagram. Most entities survive</a:t>
            </a:r>
            <a:r>
              <a:rPr lang="id-ID" dirty="0" smtClean="0"/>
              <a:t> through to design.</a:t>
            </a:r>
          </a:p>
          <a:p>
            <a:pPr algn="just"/>
            <a:r>
              <a:rPr lang="en-US" dirty="0" smtClean="0"/>
              <a:t>Controller: An object inside the system that encapsulates a complex or untidy process. A</a:t>
            </a:r>
            <a:r>
              <a:rPr lang="id-ID" dirty="0" smtClean="0"/>
              <a:t> </a:t>
            </a:r>
            <a:r>
              <a:rPr lang="en-US" dirty="0" smtClean="0"/>
              <a:t>controller is a service object that provides the following kinds of service: control of all or</a:t>
            </a:r>
            <a:r>
              <a:rPr lang="id-ID" dirty="0" smtClean="0"/>
              <a:t> </a:t>
            </a:r>
            <a:r>
              <a:rPr lang="en-US" dirty="0" smtClean="0"/>
              <a:t>part of a system process; creation of new entities; retrieval of existing entities. Without</a:t>
            </a:r>
            <a:r>
              <a:rPr lang="id-ID" dirty="0" smtClean="0"/>
              <a:t> </a:t>
            </a:r>
            <a:r>
              <a:rPr lang="en-US" dirty="0" smtClean="0"/>
              <a:t>controllers, our entities would become polluted with messy details. Since controllers are</a:t>
            </a:r>
            <a:r>
              <a:rPr lang="id-ID" dirty="0" smtClean="0"/>
              <a:t> </a:t>
            </a:r>
            <a:r>
              <a:rPr lang="en-US" dirty="0" smtClean="0"/>
              <a:t>just a convenience for the </a:t>
            </a:r>
            <a:r>
              <a:rPr lang="en-US" dirty="0" err="1" smtClean="0"/>
              <a:t>beneﬁt</a:t>
            </a:r>
            <a:r>
              <a:rPr lang="en-US" dirty="0" smtClean="0"/>
              <a:t> of analysis, we do not expect many of them to survive</a:t>
            </a:r>
            <a:r>
              <a:rPr lang="id-ID" dirty="0" smtClean="0"/>
              <a:t> </a:t>
            </a:r>
            <a:r>
              <a:rPr lang="en-US" dirty="0" smtClean="0"/>
              <a:t>through to design; an important exception to this is the idea of a home. A home is a</a:t>
            </a:r>
            <a:r>
              <a:rPr lang="id-ID" dirty="0" smtClean="0"/>
              <a:t> </a:t>
            </a:r>
            <a:r>
              <a:rPr lang="en-US" dirty="0" smtClean="0"/>
              <a:t>controller that is used for the creation of new entities and the retrieval of existing ones. A</a:t>
            </a:r>
            <a:r>
              <a:rPr lang="id-ID" dirty="0" smtClean="0"/>
              <a:t> </a:t>
            </a:r>
            <a:r>
              <a:rPr lang="en-US" dirty="0" smtClean="0"/>
              <a:t>home may also have utility messages as in </a:t>
            </a:r>
            <a:r>
              <a:rPr lang="en-US" dirty="0" err="1" smtClean="0"/>
              <a:t>carModelHome.ﬁndEngineSizes</a:t>
            </a:r>
            <a:r>
              <a:rPr lang="en-US" dirty="0" smtClean="0"/>
              <a:t>(). Since a home is</a:t>
            </a:r>
            <a:r>
              <a:rPr lang="id-ID" dirty="0" smtClean="0"/>
              <a:t> </a:t>
            </a:r>
            <a:r>
              <a:rPr lang="en-US" dirty="0" smtClean="0"/>
              <a:t>such a clean concept, they often survive through to design.</a:t>
            </a:r>
          </a:p>
          <a:p>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Actors</a:t>
            </a:r>
            <a:endParaRPr lang="id-ID" dirty="0"/>
          </a:p>
        </p:txBody>
      </p:sp>
      <p:sp>
        <p:nvSpPr>
          <p:cNvPr id="3" name="Content Placeholder 2"/>
          <p:cNvSpPr>
            <a:spLocks noGrp="1"/>
          </p:cNvSpPr>
          <p:nvPr>
            <p:ph idx="1"/>
          </p:nvPr>
        </p:nvSpPr>
        <p:spPr/>
        <p:txBody>
          <a:bodyPr>
            <a:normAutofit fontScale="85000" lnSpcReduction="20000"/>
          </a:bodyPr>
          <a:lstStyle/>
          <a:p>
            <a:r>
              <a:rPr lang="en-US" dirty="0" smtClean="0"/>
              <a:t>In this step, you identify the IT system’s users, or actors. Previously, when we spoke of actors,</a:t>
            </a:r>
            <a:r>
              <a:rPr lang="id-ID" dirty="0" smtClean="0"/>
              <a:t> </a:t>
            </a:r>
            <a:r>
              <a:rPr lang="en-US" dirty="0" smtClean="0"/>
              <a:t>it was in relation to business use-case modeling. There we spoke of business actors and</a:t>
            </a:r>
            <a:r>
              <a:rPr lang="id-ID" dirty="0" smtClean="0"/>
              <a:t> workers. </a:t>
            </a:r>
          </a:p>
          <a:p>
            <a:pPr algn="just"/>
            <a:r>
              <a:rPr lang="en-US" dirty="0" smtClean="0"/>
              <a:t>An actor specifies a role played by a user or any other system that interacts with the subject</a:t>
            </a:r>
            <a:endParaRPr lang="id-ID" dirty="0" smtClean="0"/>
          </a:p>
          <a:p>
            <a:pPr algn="just"/>
            <a:r>
              <a:rPr lang="en-US" dirty="0" smtClean="0"/>
              <a:t>An actor is a type of user or an external system that interacts with the system under design</a:t>
            </a:r>
            <a:endParaRPr lang="id-ID" dirty="0" smtClean="0"/>
          </a:p>
          <a:p>
            <a:r>
              <a:rPr lang="en-US" b="1" dirty="0" smtClean="0"/>
              <a:t>External agent/external entity</a:t>
            </a:r>
            <a:r>
              <a:rPr lang="en-US" dirty="0" smtClean="0"/>
              <a:t>: Equivalent terms used in structured analysis.</a:t>
            </a:r>
            <a:endParaRPr lang="x-none" smtClean="0"/>
          </a:p>
          <a:p>
            <a:r>
              <a:rPr lang="en-US" b="1" dirty="0" smtClean="0"/>
              <a:t>Stakeholder</a:t>
            </a:r>
            <a:r>
              <a:rPr lang="en-US" dirty="0" smtClean="0"/>
              <a:t>: A term more inclusive than actor as it includes anyone who the project will affect</a:t>
            </a:r>
            <a:r>
              <a:rPr lang="id-ID" dirty="0" smtClean="0"/>
              <a:t> </a:t>
            </a:r>
            <a:r>
              <a:rPr lang="en-US" dirty="0" smtClean="0"/>
              <a:t>even if they do not have direct contact with it.</a:t>
            </a:r>
          </a:p>
          <a:p>
            <a:pPr algn="just"/>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Finding Actors</a:t>
            </a:r>
            <a:endParaRPr lang="id-ID" dirty="0"/>
          </a:p>
        </p:txBody>
      </p:sp>
      <p:sp>
        <p:nvSpPr>
          <p:cNvPr id="3" name="Content Placeholder 2"/>
          <p:cNvSpPr>
            <a:spLocks noGrp="1"/>
          </p:cNvSpPr>
          <p:nvPr>
            <p:ph idx="1"/>
          </p:nvPr>
        </p:nvSpPr>
        <p:spPr/>
        <p:txBody>
          <a:bodyPr>
            <a:normAutofit/>
          </a:bodyPr>
          <a:lstStyle/>
          <a:p>
            <a:pPr algn="just"/>
            <a:r>
              <a:rPr lang="en-US" dirty="0" smtClean="0"/>
              <a:t>To find actors, go through your list of business actors and workers, eliminating any who</a:t>
            </a:r>
            <a:r>
              <a:rPr lang="id-ID" dirty="0" smtClean="0"/>
              <a:t> </a:t>
            </a:r>
            <a:r>
              <a:rPr lang="en-US" dirty="0" smtClean="0"/>
              <a:t>don’t interact with the IT system. Then add any external systems and human users who are</a:t>
            </a:r>
            <a:r>
              <a:rPr lang="id-ID" dirty="0" smtClean="0"/>
              <a:t> </a:t>
            </a:r>
            <a:r>
              <a:rPr lang="en-US" dirty="0" smtClean="0"/>
              <a:t>required because of the technology. (Remember that when you performed business</a:t>
            </a:r>
            <a:r>
              <a:rPr lang="id-ID" dirty="0" smtClean="0"/>
              <a:t> </a:t>
            </a:r>
            <a:r>
              <a:rPr lang="en-US" dirty="0" smtClean="0"/>
              <a:t>use-case modeling, your focus was not on technology, so you may have missed some of</a:t>
            </a:r>
            <a:r>
              <a:rPr lang="id-ID" dirty="0" smtClean="0"/>
              <a:t> these actors.)</a:t>
            </a:r>
          </a:p>
          <a:p>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Stereotypes and Actors</a:t>
            </a:r>
            <a:endParaRPr lang="id-ID" dirty="0"/>
          </a:p>
        </p:txBody>
      </p:sp>
      <p:sp>
        <p:nvSpPr>
          <p:cNvPr id="3" name="Content Placeholder 2"/>
          <p:cNvSpPr>
            <a:spLocks noGrp="1"/>
          </p:cNvSpPr>
          <p:nvPr>
            <p:ph idx="1"/>
          </p:nvPr>
        </p:nvSpPr>
        <p:spPr/>
        <p:txBody>
          <a:bodyPr>
            <a:normAutofit fontScale="92500" lnSpcReduction="10000"/>
          </a:bodyPr>
          <a:lstStyle/>
          <a:p>
            <a:pPr algn="just"/>
            <a:r>
              <a:rPr lang="en-US" dirty="0" smtClean="0"/>
              <a:t>A stereotype is an extension of a UML feature. Modelers can invent their own stereotypes</a:t>
            </a:r>
            <a:r>
              <a:rPr lang="id-ID" dirty="0" smtClean="0"/>
              <a:t> </a:t>
            </a:r>
            <a:r>
              <a:rPr lang="en-US" dirty="0" smtClean="0"/>
              <a:t>to create extended meanings to UML model elements.</a:t>
            </a:r>
          </a:p>
          <a:p>
            <a:pPr algn="just"/>
            <a:r>
              <a:rPr lang="en-US" dirty="0" smtClean="0"/>
              <a:t>Stereotypes in the UML can be depicted either by using a special symbol, such as the stick</a:t>
            </a:r>
            <a:r>
              <a:rPr lang="id-ID" dirty="0" smtClean="0"/>
              <a:t> </a:t>
            </a:r>
            <a:r>
              <a:rPr lang="en-US" dirty="0" smtClean="0"/>
              <a:t>figure, or by using the regular UML symbol and including the name of the stereotype inside</a:t>
            </a:r>
            <a:r>
              <a:rPr lang="id-ID" dirty="0" smtClean="0"/>
              <a:t> </a:t>
            </a:r>
            <a:r>
              <a:rPr lang="en-US" dirty="0" err="1" smtClean="0"/>
              <a:t>guillemets</a:t>
            </a:r>
            <a:r>
              <a:rPr lang="en-US" dirty="0" smtClean="0"/>
              <a:t>, as in &lt;&lt;stereotype-name&gt;&gt;. In the case of actors, some people like to reserve</a:t>
            </a:r>
            <a:r>
              <a:rPr lang="id-ID" dirty="0" smtClean="0"/>
              <a:t> </a:t>
            </a:r>
            <a:r>
              <a:rPr lang="en-US" dirty="0" smtClean="0"/>
              <a:t>the stick figure for human users and use the </a:t>
            </a:r>
            <a:r>
              <a:rPr lang="en-US" dirty="0" err="1" smtClean="0"/>
              <a:t>guillemet</a:t>
            </a:r>
            <a:r>
              <a:rPr lang="en-US" dirty="0" smtClean="0"/>
              <a:t> option for external systems. </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Depicting Actors and Stereotypes</a:t>
            </a:r>
            <a:endParaRPr lang="id-ID" dirty="0"/>
          </a:p>
        </p:txBody>
      </p:sp>
      <p:sp>
        <p:nvSpPr>
          <p:cNvPr id="3" name="Content Placeholder 2"/>
          <p:cNvSpPr>
            <a:spLocks noGrp="1"/>
          </p:cNvSpPr>
          <p:nvPr>
            <p:ph idx="1"/>
          </p:nvPr>
        </p:nvSpPr>
        <p:spPr/>
        <p:txBody>
          <a:bodyPr/>
          <a:lstStyle/>
          <a:p>
            <a:endParaRPr lang="id-ID"/>
          </a:p>
        </p:txBody>
      </p:sp>
      <p:pic>
        <p:nvPicPr>
          <p:cNvPr id="1026" name="Picture 2"/>
          <p:cNvPicPr>
            <a:picLocks noChangeAspect="1" noChangeArrowheads="1"/>
          </p:cNvPicPr>
          <p:nvPr/>
        </p:nvPicPr>
        <p:blipFill>
          <a:blip r:embed="rId2"/>
          <a:srcRect/>
          <a:stretch>
            <a:fillRect/>
          </a:stretch>
        </p:blipFill>
        <p:spPr bwMode="auto">
          <a:xfrm>
            <a:off x="428596" y="2214554"/>
            <a:ext cx="8330180" cy="4286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57200" y="2000240"/>
            <a:ext cx="8229600" cy="4857760"/>
          </a:xfrm>
        </p:spPr>
        <p:txBody>
          <a:bodyPr>
            <a:normAutofit fontScale="77500" lnSpcReduction="20000"/>
          </a:bodyPr>
          <a:lstStyle/>
          <a:p>
            <a:r>
              <a:rPr lang="en-US" dirty="0" smtClean="0"/>
              <a:t>Business actor: An actor appearing in the business requirements.</a:t>
            </a:r>
          </a:p>
          <a:p>
            <a:r>
              <a:rPr lang="en-US" dirty="0" smtClean="0"/>
              <a:t>Business object: An object appearing in the business requirements.</a:t>
            </a:r>
          </a:p>
          <a:p>
            <a:r>
              <a:rPr lang="en-US" dirty="0" smtClean="0"/>
              <a:t>System actor: An actor appearing in the system requirements.</a:t>
            </a:r>
          </a:p>
          <a:p>
            <a:r>
              <a:rPr lang="en-US" dirty="0" smtClean="0"/>
              <a:t>System object: An object appearing (inside the system) in the system requirements.</a:t>
            </a:r>
          </a:p>
          <a:p>
            <a:r>
              <a:rPr lang="en-US" dirty="0" smtClean="0"/>
              <a:t>Analysis object: An object appearing in the analysis model.</a:t>
            </a:r>
          </a:p>
          <a:p>
            <a:r>
              <a:rPr lang="en-US" dirty="0" smtClean="0"/>
              <a:t>Deployment artifact: Something deployed in the system, such as a </a:t>
            </a:r>
            <a:r>
              <a:rPr lang="en-US" dirty="0" err="1" smtClean="0"/>
              <a:t>ﬁle</a:t>
            </a:r>
            <a:r>
              <a:rPr lang="en-US" dirty="0" smtClean="0"/>
              <a:t>.</a:t>
            </a:r>
          </a:p>
          <a:p>
            <a:r>
              <a:rPr lang="en-US" dirty="0" smtClean="0"/>
              <a:t>Design object: An object appearing in the design model.</a:t>
            </a:r>
          </a:p>
          <a:p>
            <a:r>
              <a:rPr lang="en-US" dirty="0" smtClean="0"/>
              <a:t>Design node: A computer or process that forms part of the system architecture.</a:t>
            </a:r>
          </a:p>
          <a:p>
            <a:r>
              <a:rPr lang="en-US" dirty="0" smtClean="0"/>
              <a:t>Design layer: A vertical partition of a subsystem.</a:t>
            </a:r>
          </a:p>
          <a:p>
            <a:r>
              <a:rPr lang="en-US" dirty="0" smtClean="0"/>
              <a:t>Design package: A logical grouping of classes, used to organize the development.</a:t>
            </a:r>
          </a:p>
          <a:p>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Role Map</a:t>
            </a:r>
            <a:endParaRPr lang="id-ID" dirty="0"/>
          </a:p>
        </p:txBody>
      </p:sp>
      <p:sp>
        <p:nvSpPr>
          <p:cNvPr id="3" name="Content Placeholder 2"/>
          <p:cNvSpPr>
            <a:spLocks noGrp="1"/>
          </p:cNvSpPr>
          <p:nvPr>
            <p:ph idx="1"/>
          </p:nvPr>
        </p:nvSpPr>
        <p:spPr/>
        <p:txBody>
          <a:bodyPr>
            <a:normAutofit fontScale="92500" lnSpcReduction="20000"/>
          </a:bodyPr>
          <a:lstStyle/>
          <a:p>
            <a:pPr algn="just"/>
            <a:r>
              <a:rPr lang="en-US" dirty="0" smtClean="0"/>
              <a:t>A role map is a diagram used to standardize the treatment of users and external systems</a:t>
            </a:r>
            <a:r>
              <a:rPr lang="id-ID" dirty="0" smtClean="0"/>
              <a:t> </a:t>
            </a:r>
            <a:r>
              <a:rPr lang="en-US" dirty="0" smtClean="0"/>
              <a:t>throughout the project. A role map is a restricted form of a use-case diagram. Whereas the</a:t>
            </a:r>
            <a:r>
              <a:rPr lang="id-ID" dirty="0" smtClean="0"/>
              <a:t> </a:t>
            </a:r>
            <a:r>
              <a:rPr lang="en-US" dirty="0" smtClean="0"/>
              <a:t>use-case diagram shows actors and their associations with use cases, the role map shows</a:t>
            </a:r>
            <a:r>
              <a:rPr lang="id-ID" dirty="0" smtClean="0"/>
              <a:t> only actors.</a:t>
            </a:r>
          </a:p>
          <a:p>
            <a:pPr algn="just"/>
            <a:r>
              <a:rPr lang="en-US" dirty="0" smtClean="0"/>
              <a:t>Place icons for each of the actors you’ve identified in the role map. The role map then</a:t>
            </a:r>
            <a:r>
              <a:rPr lang="id-ID" dirty="0" smtClean="0"/>
              <a:t> </a:t>
            </a:r>
            <a:r>
              <a:rPr lang="en-US" dirty="0" smtClean="0"/>
              <a:t>becomes the central diagram team members go back to whenever they want to know how</a:t>
            </a:r>
            <a:r>
              <a:rPr lang="id-ID" dirty="0" smtClean="0"/>
              <a:t> </a:t>
            </a:r>
            <a:r>
              <a:rPr lang="en-US" dirty="0" smtClean="0"/>
              <a:t>to depict a user in the model. You can also use the role map to show the ways in which user</a:t>
            </a:r>
            <a:r>
              <a:rPr lang="id-ID" dirty="0" smtClean="0"/>
              <a:t> roles overlap.</a:t>
            </a:r>
          </a:p>
          <a:p>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Modeling Actors with Overlapping Roles</a:t>
            </a:r>
            <a:endParaRPr lang="id-ID" sz="3600" dirty="0"/>
          </a:p>
        </p:txBody>
      </p:sp>
      <p:sp>
        <p:nvSpPr>
          <p:cNvPr id="3" name="Content Placeholder 2"/>
          <p:cNvSpPr>
            <a:spLocks noGrp="1"/>
          </p:cNvSpPr>
          <p:nvPr>
            <p:ph idx="1"/>
          </p:nvPr>
        </p:nvSpPr>
        <p:spPr/>
        <p:txBody>
          <a:bodyPr>
            <a:normAutofit fontScale="92500"/>
          </a:bodyPr>
          <a:lstStyle/>
          <a:p>
            <a:pPr algn="just"/>
            <a:r>
              <a:rPr lang="en-US" dirty="0" smtClean="0"/>
              <a:t>You document actors with overlapping roles by drawing a generalization relationship</a:t>
            </a:r>
            <a:r>
              <a:rPr lang="id-ID" dirty="0" smtClean="0"/>
              <a:t> </a:t>
            </a:r>
            <a:r>
              <a:rPr lang="en-US" dirty="0" smtClean="0"/>
              <a:t>between actors. Any time the phrase “a kind of” comes up in the discussion of actors, think</a:t>
            </a:r>
            <a:r>
              <a:rPr lang="id-ID" dirty="0" smtClean="0"/>
              <a:t> </a:t>
            </a:r>
            <a:r>
              <a:rPr lang="en-US" dirty="0" smtClean="0"/>
              <a:t>about using the generalization relationship. For example, a Bookkeeper and an Accountant</a:t>
            </a:r>
            <a:r>
              <a:rPr lang="id-ID" dirty="0" smtClean="0"/>
              <a:t> </a:t>
            </a:r>
            <a:r>
              <a:rPr lang="en-US" dirty="0" smtClean="0"/>
              <a:t>are two kinds of Accounting Staff. </a:t>
            </a:r>
            <a:r>
              <a:rPr lang="id-ID" dirty="0" smtClean="0"/>
              <a:t> </a:t>
            </a:r>
          </a:p>
          <a:p>
            <a:r>
              <a:rPr lang="id-ID" dirty="0" smtClean="0"/>
              <a:t>Two types of situations:</a:t>
            </a:r>
            <a:endParaRPr lang="x-none" smtClean="0"/>
          </a:p>
          <a:p>
            <a:pPr lvl="1"/>
            <a:r>
              <a:rPr lang="en-US" dirty="0" smtClean="0"/>
              <a:t>Actors whose roles partially overlap</a:t>
            </a:r>
            <a:endParaRPr lang="x-none" smtClean="0"/>
          </a:p>
          <a:p>
            <a:pPr lvl="1" algn="just"/>
            <a:r>
              <a:rPr lang="en-US" dirty="0" smtClean="0"/>
              <a:t>An actor whose role completely encompasses another’s</a:t>
            </a:r>
          </a:p>
          <a:p>
            <a:pPr algn="just"/>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algn="just"/>
            <a:r>
              <a:rPr lang="en-US" dirty="0" smtClean="0"/>
              <a:t>When two actors have some overlap in their roles, but each actor can do things with the</a:t>
            </a:r>
            <a:r>
              <a:rPr lang="id-ID" dirty="0" smtClean="0"/>
              <a:t> </a:t>
            </a:r>
            <a:r>
              <a:rPr lang="en-US" dirty="0" smtClean="0"/>
              <a:t>system that the other can’t, model the actors as specialized actors and invent an abstract</a:t>
            </a:r>
            <a:r>
              <a:rPr lang="id-ID" dirty="0" smtClean="0"/>
              <a:t> </a:t>
            </a:r>
            <a:r>
              <a:rPr lang="en-US" dirty="0" smtClean="0"/>
              <a:t>generalized actor to represent the overlap. The term generalized implies that the specialized</a:t>
            </a:r>
            <a:r>
              <a:rPr lang="id-ID" dirty="0" smtClean="0"/>
              <a:t> </a:t>
            </a:r>
            <a:r>
              <a:rPr lang="en-US" dirty="0" smtClean="0"/>
              <a:t>actors inherit something from the generalized actor. In this case, the specialized actors</a:t>
            </a:r>
            <a:r>
              <a:rPr lang="id-ID" dirty="0" smtClean="0"/>
              <a:t> </a:t>
            </a:r>
            <a:r>
              <a:rPr lang="en-US" dirty="0" smtClean="0"/>
              <a:t>inherit the ability to do all the things that the generalized actor can do</a:t>
            </a:r>
            <a:r>
              <a:rPr lang="id-ID" dirty="0" smtClean="0"/>
              <a:t>.</a:t>
            </a:r>
          </a:p>
          <a:p>
            <a:pPr algn="just"/>
            <a:r>
              <a:rPr lang="en-US" dirty="0" smtClean="0"/>
              <a:t>The generalized actor is not a true role but an abstract concept</a:t>
            </a:r>
            <a:r>
              <a:rPr lang="id-ID" dirty="0" smtClean="0"/>
              <a:t> </a:t>
            </a:r>
            <a:r>
              <a:rPr lang="en-US" dirty="0" smtClean="0"/>
              <a:t>meant to represent the shared aspects of other roles. </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lgn="just"/>
            <a:r>
              <a:rPr lang="en-US" dirty="0"/>
              <a:t>Use case: A use case is the specification of a set of actions performed by a system, which </a:t>
            </a:r>
            <a:r>
              <a:rPr lang="en-US" dirty="0" smtClean="0"/>
              <a:t>yields</a:t>
            </a:r>
            <a:r>
              <a:rPr lang="id-ID" dirty="0" smtClean="0"/>
              <a:t> </a:t>
            </a:r>
            <a:r>
              <a:rPr lang="en-US" dirty="0" smtClean="0"/>
              <a:t>an </a:t>
            </a:r>
            <a:r>
              <a:rPr lang="en-US" dirty="0"/>
              <a:t>observable result that is, typically, of value for one or more actors or other stakeholders of </a:t>
            </a:r>
            <a:r>
              <a:rPr lang="en-US" dirty="0" smtClean="0"/>
              <a:t>the</a:t>
            </a:r>
            <a:r>
              <a:rPr lang="id-ID" dirty="0" smtClean="0"/>
              <a:t>  system.</a:t>
            </a:r>
          </a:p>
          <a:p>
            <a:pPr algn="just"/>
            <a:r>
              <a:rPr lang="en-US" dirty="0"/>
              <a:t>A use case is a usage of the system that provides an observable and (usually) meaningful </a:t>
            </a:r>
            <a:r>
              <a:rPr lang="en-US" dirty="0" smtClean="0"/>
              <a:t>result.</a:t>
            </a:r>
            <a:r>
              <a:rPr lang="id-ID" dirty="0" smtClean="0"/>
              <a:t> </a:t>
            </a:r>
            <a:r>
              <a:rPr lang="en-US" dirty="0" smtClean="0"/>
              <a:t>The </a:t>
            </a:r>
            <a:r>
              <a:rPr lang="en-US" dirty="0"/>
              <a:t>use-case documentation (diagrams and/or text) should delineate the series of steps that </a:t>
            </a:r>
            <a:r>
              <a:rPr lang="en-US" dirty="0" smtClean="0"/>
              <a:t>take</a:t>
            </a:r>
            <a:r>
              <a:rPr lang="id-ID" dirty="0" smtClean="0"/>
              <a:t> </a:t>
            </a:r>
            <a:r>
              <a:rPr lang="en-US" dirty="0" smtClean="0"/>
              <a:t>place </a:t>
            </a:r>
            <a:r>
              <a:rPr lang="en-US" dirty="0"/>
              <a:t>during the interaction and include different ways that this interaction could play out</a:t>
            </a:r>
            <a:r>
              <a:rPr lang="en-US" dirty="0" smtClean="0"/>
              <a:t>.</a:t>
            </a:r>
            <a:endParaRPr lang="id-ID" dirty="0" smtClean="0"/>
          </a:p>
          <a:p>
            <a:r>
              <a:rPr lang="en-US" dirty="0"/>
              <a:t>Over time, practitioners began to distinguish between two kinds of use cases: business </a:t>
            </a:r>
            <a:r>
              <a:rPr lang="en-US" dirty="0" smtClean="0"/>
              <a:t>use</a:t>
            </a:r>
            <a:r>
              <a:rPr lang="id-ID" dirty="0" smtClean="0"/>
              <a:t>  </a:t>
            </a:r>
            <a:r>
              <a:rPr lang="en-US" dirty="0" smtClean="0"/>
              <a:t>cases </a:t>
            </a:r>
            <a:r>
              <a:rPr lang="en-US" dirty="0"/>
              <a:t>and system use cases. This distinction is not part of the core UML but it is a valid </a:t>
            </a:r>
            <a:r>
              <a:rPr lang="en-US" dirty="0" smtClean="0"/>
              <a:t>and</a:t>
            </a:r>
            <a:r>
              <a:rPr lang="id-ID" dirty="0" smtClean="0"/>
              <a:t> widely </a:t>
            </a:r>
            <a:r>
              <a:rPr lang="id-ID" dirty="0"/>
              <a:t>accepted UML extension</a:t>
            </a:r>
            <a:endParaRPr lang="en-US" dirty="0"/>
          </a:p>
          <a:p>
            <a:pPr algn="just"/>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a:p>
        </p:txBody>
      </p:sp>
      <p:pic>
        <p:nvPicPr>
          <p:cNvPr id="2050" name="Picture 2"/>
          <p:cNvPicPr>
            <a:picLocks noChangeAspect="1" noChangeArrowheads="1"/>
          </p:cNvPicPr>
          <p:nvPr/>
        </p:nvPicPr>
        <p:blipFill>
          <a:blip r:embed="rId2"/>
          <a:srcRect/>
          <a:stretch>
            <a:fillRect/>
          </a:stretch>
        </p:blipFill>
        <p:spPr bwMode="auto">
          <a:xfrm>
            <a:off x="0" y="-24"/>
            <a:ext cx="6000792" cy="3786214"/>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881318" y="3786190"/>
            <a:ext cx="6262682" cy="30718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sz="2800" dirty="0" smtClean="0"/>
              <a:t>Modeling an Actor Whose Role Totally Encompasses Another’s</a:t>
            </a:r>
            <a:endParaRPr lang="id-ID" sz="2800" dirty="0"/>
          </a:p>
        </p:txBody>
      </p:sp>
      <p:sp>
        <p:nvSpPr>
          <p:cNvPr id="3" name="Content Placeholder 2"/>
          <p:cNvSpPr>
            <a:spLocks noGrp="1"/>
          </p:cNvSpPr>
          <p:nvPr>
            <p:ph idx="1"/>
          </p:nvPr>
        </p:nvSpPr>
        <p:spPr/>
        <p:txBody>
          <a:bodyPr>
            <a:normAutofit fontScale="92500" lnSpcReduction="20000"/>
          </a:bodyPr>
          <a:lstStyle/>
          <a:p>
            <a:pPr algn="just"/>
            <a:r>
              <a:rPr lang="en-US" dirty="0" smtClean="0"/>
              <a:t>In other cases, an actor might be able to do everything that another actor can do and </a:t>
            </a:r>
            <a:r>
              <a:rPr lang="en-US" dirty="0" err="1" smtClean="0"/>
              <a:t>more.In</a:t>
            </a:r>
            <a:r>
              <a:rPr lang="en-US" dirty="0" smtClean="0"/>
              <a:t> this situation, model the actor with the restricted role as the generalized actor, and model</a:t>
            </a:r>
            <a:r>
              <a:rPr lang="id-ID" dirty="0" smtClean="0"/>
              <a:t> </a:t>
            </a:r>
            <a:r>
              <a:rPr lang="en-US" dirty="0" smtClean="0"/>
              <a:t>the actor with the larger role as the specialized actor. This may look odd at first, since the</a:t>
            </a:r>
          </a:p>
          <a:p>
            <a:pPr algn="just"/>
            <a:r>
              <a:rPr lang="en-US" dirty="0" smtClean="0"/>
              <a:t>diagram tends to make the lesser role “more important.” This is due to the common practice</a:t>
            </a:r>
            <a:r>
              <a:rPr lang="id-ID" dirty="0" smtClean="0"/>
              <a:t> </a:t>
            </a:r>
            <a:r>
              <a:rPr lang="en-US" dirty="0" smtClean="0"/>
              <a:t>of drawing the generalized actor above the specialized actor. </a:t>
            </a:r>
            <a:endParaRPr lang="id-ID" dirty="0" smtClean="0"/>
          </a:p>
          <a:p>
            <a:pPr algn="just"/>
            <a:r>
              <a:rPr lang="en-US" dirty="0" smtClean="0"/>
              <a:t>The generalized actor, in this case, is not an invention but a real role. It is therefore considered to</a:t>
            </a:r>
            <a:r>
              <a:rPr lang="id-ID" dirty="0" smtClean="0"/>
              <a:t> </a:t>
            </a:r>
            <a:r>
              <a:rPr lang="en-US" dirty="0" smtClean="0"/>
              <a:t>be a concrete (as opposed to abstract) actor.</a:t>
            </a:r>
          </a:p>
          <a:p>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3074" name="Picture 2"/>
          <p:cNvPicPr>
            <a:picLocks noChangeAspect="1" noChangeArrowheads="1"/>
          </p:cNvPicPr>
          <p:nvPr/>
        </p:nvPicPr>
        <p:blipFill>
          <a:blip r:embed="rId2"/>
          <a:srcRect/>
          <a:stretch>
            <a:fillRect/>
          </a:stretch>
        </p:blipFill>
        <p:spPr bwMode="auto">
          <a:xfrm>
            <a:off x="1142976" y="1571611"/>
            <a:ext cx="6878860" cy="37147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System Use-Case Diagram</a:t>
            </a:r>
            <a:endParaRPr lang="id-ID" dirty="0"/>
          </a:p>
        </p:txBody>
      </p:sp>
      <p:sp>
        <p:nvSpPr>
          <p:cNvPr id="3" name="Content Placeholder 2"/>
          <p:cNvSpPr>
            <a:spLocks noGrp="1"/>
          </p:cNvSpPr>
          <p:nvPr>
            <p:ph idx="1"/>
          </p:nvPr>
        </p:nvSpPr>
        <p:spPr/>
        <p:txBody>
          <a:bodyPr>
            <a:normAutofit fontScale="92500" lnSpcReduction="20000"/>
          </a:bodyPr>
          <a:lstStyle/>
          <a:p>
            <a:pPr algn="just"/>
            <a:r>
              <a:rPr lang="en-US" dirty="0" smtClean="0"/>
              <a:t>If your project supports only one business use case, you may proceed directly to the</a:t>
            </a:r>
            <a:r>
              <a:rPr lang="id-ID" dirty="0" smtClean="0"/>
              <a:t> </a:t>
            </a:r>
            <a:r>
              <a:rPr lang="en-US" dirty="0" smtClean="0"/>
              <a:t>following step, identify system use cases. But if it supports a number of business use cases,</a:t>
            </a:r>
            <a:r>
              <a:rPr lang="id-ID" dirty="0" smtClean="0"/>
              <a:t> </a:t>
            </a:r>
            <a:r>
              <a:rPr lang="en-US" dirty="0" smtClean="0"/>
              <a:t>consider creating system use-case packages. A system use-case package is a collection of</a:t>
            </a:r>
            <a:r>
              <a:rPr lang="id-ID" dirty="0" smtClean="0"/>
              <a:t> </a:t>
            </a:r>
            <a:r>
              <a:rPr lang="en-US" dirty="0" smtClean="0"/>
              <a:t>system use cases and the diagrams that describe them. The UML package icon looks like (and</a:t>
            </a:r>
            <a:r>
              <a:rPr lang="id-ID" dirty="0" smtClean="0"/>
              <a:t> </a:t>
            </a:r>
            <a:r>
              <a:rPr lang="en-US" dirty="0" smtClean="0"/>
              <a:t>acts similarly to) a Windows folder. By defining the packages now, you are, in effect, setting</a:t>
            </a:r>
            <a:r>
              <a:rPr lang="id-ID" dirty="0" smtClean="0"/>
              <a:t> </a:t>
            </a:r>
            <a:r>
              <a:rPr lang="en-US" dirty="0" smtClean="0"/>
              <a:t>up a filing system that all members of the team will use once the analysis really gets under way.</a:t>
            </a:r>
          </a:p>
          <a:p>
            <a:endParaRPr lang="id-ID"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Criteria </a:t>
            </a:r>
            <a:r>
              <a:rPr lang="id-ID" sz="3600" dirty="0" smtClean="0"/>
              <a:t>to </a:t>
            </a:r>
            <a:r>
              <a:rPr lang="en-US" sz="3600" dirty="0" smtClean="0"/>
              <a:t>Used Use Cases into Packages?</a:t>
            </a:r>
            <a:endParaRPr lang="id-ID" sz="3600" dirty="0"/>
          </a:p>
        </p:txBody>
      </p:sp>
      <p:sp>
        <p:nvSpPr>
          <p:cNvPr id="3" name="Content Placeholder 2"/>
          <p:cNvSpPr>
            <a:spLocks noGrp="1"/>
          </p:cNvSpPr>
          <p:nvPr>
            <p:ph idx="1"/>
          </p:nvPr>
        </p:nvSpPr>
        <p:spPr/>
        <p:txBody>
          <a:bodyPr>
            <a:normAutofit fontScale="92500" lnSpcReduction="20000"/>
          </a:bodyPr>
          <a:lstStyle/>
          <a:p>
            <a:pPr algn="just"/>
            <a:r>
              <a:rPr lang="en-US" dirty="0" smtClean="0"/>
              <a:t>Group system use cases by the main actor who uses them. For example, group</a:t>
            </a:r>
            <a:r>
              <a:rPr lang="id-ID" dirty="0" smtClean="0"/>
              <a:t> </a:t>
            </a:r>
            <a:r>
              <a:rPr lang="en-US" dirty="0" smtClean="0"/>
              <a:t>together into one package all the system use cases used by general administration.</a:t>
            </a:r>
          </a:p>
          <a:p>
            <a:pPr algn="just"/>
            <a:r>
              <a:rPr lang="en-US" dirty="0" smtClean="0"/>
              <a:t>Create a system use-case package for each business use case. For example, in an</a:t>
            </a:r>
            <a:r>
              <a:rPr lang="id-ID" dirty="0" smtClean="0"/>
              <a:t> </a:t>
            </a:r>
            <a:r>
              <a:rPr lang="en-US" dirty="0" smtClean="0"/>
              <a:t>insurance system, the customer sees the end-to-end process, Make a Claim. To the</a:t>
            </a:r>
            <a:r>
              <a:rPr lang="id-ID" dirty="0" smtClean="0"/>
              <a:t> </a:t>
            </a:r>
            <a:r>
              <a:rPr lang="en-US" dirty="0" smtClean="0"/>
              <a:t>customer, this represents one business goal; however, to achieve it, the company’s</a:t>
            </a:r>
            <a:r>
              <a:rPr lang="id-ID" dirty="0" smtClean="0"/>
              <a:t> </a:t>
            </a:r>
            <a:r>
              <a:rPr lang="en-US" dirty="0" smtClean="0"/>
              <a:t>workers require a number of discrete interactions with the computer system:</a:t>
            </a:r>
            <a:r>
              <a:rPr lang="id-ID" dirty="0" smtClean="0"/>
              <a:t> Record claim, Validate policy, Adjust claim and Pay claim</a:t>
            </a:r>
          </a:p>
          <a:p>
            <a:endParaRPr lang="en-US" dirty="0" smtClean="0"/>
          </a:p>
          <a:p>
            <a:endParaRPr lang="id-ID"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Naming Use-Case Packages</a:t>
            </a:r>
            <a:endParaRPr lang="id-ID" dirty="0"/>
          </a:p>
        </p:txBody>
      </p:sp>
      <p:sp>
        <p:nvSpPr>
          <p:cNvPr id="3" name="Content Placeholder 2"/>
          <p:cNvSpPr>
            <a:spLocks noGrp="1"/>
          </p:cNvSpPr>
          <p:nvPr>
            <p:ph idx="1"/>
          </p:nvPr>
        </p:nvSpPr>
        <p:spPr/>
        <p:txBody>
          <a:bodyPr>
            <a:normAutofit lnSpcReduction="10000"/>
          </a:bodyPr>
          <a:lstStyle/>
          <a:p>
            <a:pPr algn="just"/>
            <a:r>
              <a:rPr lang="en-US" dirty="0" smtClean="0"/>
              <a:t>Formally, because a package is a thing—specifically, a container—it should be named with</a:t>
            </a:r>
            <a:r>
              <a:rPr lang="id-ID" dirty="0" smtClean="0"/>
              <a:t> </a:t>
            </a:r>
            <a:r>
              <a:rPr lang="en-US" dirty="0" smtClean="0"/>
              <a:t>a noun phrase. On the other hand, because of the way we are using the packages, it makes</a:t>
            </a:r>
            <a:r>
              <a:rPr lang="id-ID" dirty="0" smtClean="0"/>
              <a:t> </a:t>
            </a:r>
            <a:r>
              <a:rPr lang="en-US" dirty="0" smtClean="0"/>
              <a:t>sense to name each package according to the business use case it supports. This makes tracing</a:t>
            </a:r>
            <a:r>
              <a:rPr lang="id-ID" dirty="0" smtClean="0"/>
              <a:t> </a:t>
            </a:r>
            <a:r>
              <a:rPr lang="en-US" dirty="0" smtClean="0"/>
              <a:t>easier—from the business use-case model we worked on earlier to the system use-case</a:t>
            </a:r>
            <a:r>
              <a:rPr lang="id-ID" dirty="0" smtClean="0"/>
              <a:t> </a:t>
            </a:r>
            <a:r>
              <a:rPr lang="en-US" dirty="0" smtClean="0"/>
              <a:t>model we are now developing. Either approach is acceptable.</a:t>
            </a:r>
          </a:p>
          <a:p>
            <a:endParaRPr lang="id-ID"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endParaRPr lang="id-ID" dirty="0"/>
          </a:p>
        </p:txBody>
      </p:sp>
      <p:pic>
        <p:nvPicPr>
          <p:cNvPr id="4098" name="Picture 2"/>
          <p:cNvPicPr>
            <a:picLocks noChangeAspect="1" noChangeArrowheads="1"/>
          </p:cNvPicPr>
          <p:nvPr/>
        </p:nvPicPr>
        <p:blipFill>
          <a:blip r:embed="rId2"/>
          <a:srcRect/>
          <a:stretch>
            <a:fillRect/>
          </a:stretch>
        </p:blipFill>
        <p:spPr bwMode="auto">
          <a:xfrm>
            <a:off x="0" y="0"/>
            <a:ext cx="6286512" cy="2506312"/>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042291" y="2643182"/>
            <a:ext cx="7101709" cy="4214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System Use Cases</a:t>
            </a:r>
            <a:endParaRPr lang="id-ID" dirty="0"/>
          </a:p>
        </p:txBody>
      </p:sp>
      <p:sp>
        <p:nvSpPr>
          <p:cNvPr id="3" name="Content Placeholder 2"/>
          <p:cNvSpPr>
            <a:spLocks noGrp="1"/>
          </p:cNvSpPr>
          <p:nvPr>
            <p:ph idx="1"/>
          </p:nvPr>
        </p:nvSpPr>
        <p:spPr/>
        <p:txBody>
          <a:bodyPr>
            <a:normAutofit fontScale="70000" lnSpcReduction="20000"/>
          </a:bodyPr>
          <a:lstStyle/>
          <a:p>
            <a:pPr algn="just"/>
            <a:r>
              <a:rPr lang="en-US" dirty="0" smtClean="0"/>
              <a:t>Once you’ve decided what system use cases are required to support a business use case, you</a:t>
            </a:r>
            <a:r>
              <a:rPr lang="id-ID" dirty="0" smtClean="0"/>
              <a:t> </a:t>
            </a:r>
            <a:r>
              <a:rPr lang="en-US" dirty="0" smtClean="0"/>
              <a:t>document your findings in a system use-case diagram. Create one (or more if necessary)</a:t>
            </a:r>
            <a:r>
              <a:rPr lang="id-ID" dirty="0" smtClean="0"/>
              <a:t> </a:t>
            </a:r>
            <a:r>
              <a:rPr lang="en-US" dirty="0" smtClean="0"/>
              <a:t>system use-case diagram for each system use-case package.</a:t>
            </a:r>
          </a:p>
          <a:p>
            <a:pPr algn="just"/>
            <a:r>
              <a:rPr lang="en-US" dirty="0" smtClean="0"/>
              <a:t>The system use-case diagram shows which actors participate in each system use case. The</a:t>
            </a:r>
            <a:r>
              <a:rPr lang="id-ID" dirty="0" smtClean="0"/>
              <a:t> </a:t>
            </a:r>
            <a:r>
              <a:rPr lang="en-US" dirty="0" smtClean="0"/>
              <a:t>diagram does not show sequencing; you can’t tell from the diagram the order in which the</a:t>
            </a:r>
            <a:r>
              <a:rPr lang="id-ID" dirty="0" smtClean="0"/>
              <a:t> </a:t>
            </a:r>
            <a:r>
              <a:rPr lang="en-US" dirty="0" smtClean="0"/>
              <a:t>system use cases should be used or the sequence of activities within each use case. </a:t>
            </a:r>
            <a:endParaRPr lang="id-ID" dirty="0" smtClean="0"/>
          </a:p>
          <a:p>
            <a:r>
              <a:rPr lang="en-US" dirty="0" smtClean="0"/>
              <a:t>Primary actor: An actor who initiates a use-case interaction (indicated as an actor</a:t>
            </a:r>
            <a:r>
              <a:rPr lang="id-ID" dirty="0" smtClean="0"/>
              <a:t> </a:t>
            </a:r>
            <a:r>
              <a:rPr lang="en-US" dirty="0" smtClean="0"/>
              <a:t>at the tail end of an arrow pointing to a use case).</a:t>
            </a:r>
          </a:p>
          <a:p>
            <a:r>
              <a:rPr lang="en-US" dirty="0" smtClean="0"/>
              <a:t>Secondary actor: An actor that the system initiates an interaction with after the use</a:t>
            </a:r>
            <a:r>
              <a:rPr lang="id-ID" dirty="0" smtClean="0"/>
              <a:t> </a:t>
            </a:r>
            <a:r>
              <a:rPr lang="en-US" dirty="0" smtClean="0"/>
              <a:t>case has started (indicated as an actor at the tip of an arrow pointing from a use case).</a:t>
            </a:r>
            <a:endParaRPr lang="x-none" smtClean="0"/>
          </a:p>
          <a:p>
            <a:r>
              <a:rPr lang="en-US" dirty="0" smtClean="0"/>
              <a:t>System use case: A user task (indicated as an oval).</a:t>
            </a:r>
          </a:p>
          <a:p>
            <a:pPr algn="just"/>
            <a:endParaRPr lang="id-ID"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5122" name="Picture 2"/>
          <p:cNvPicPr>
            <a:picLocks noChangeAspect="1" noChangeArrowheads="1"/>
          </p:cNvPicPr>
          <p:nvPr/>
        </p:nvPicPr>
        <p:blipFill>
          <a:blip r:embed="rId2"/>
          <a:srcRect/>
          <a:stretch>
            <a:fillRect/>
          </a:stretch>
        </p:blipFill>
        <p:spPr bwMode="auto">
          <a:xfrm>
            <a:off x="714348" y="1643050"/>
            <a:ext cx="6711142" cy="40005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Use-case Relationship</a:t>
            </a:r>
            <a:endParaRPr lang="id-ID" dirty="0"/>
          </a:p>
        </p:txBody>
      </p:sp>
      <p:sp>
        <p:nvSpPr>
          <p:cNvPr id="3" name="Content Placeholder 2"/>
          <p:cNvSpPr>
            <a:spLocks noGrp="1"/>
          </p:cNvSpPr>
          <p:nvPr>
            <p:ph idx="1"/>
          </p:nvPr>
        </p:nvSpPr>
        <p:spPr>
          <a:xfrm>
            <a:off x="457200" y="2249424"/>
            <a:ext cx="8229600" cy="4608576"/>
          </a:xfrm>
        </p:spPr>
        <p:txBody>
          <a:bodyPr>
            <a:normAutofit fontScale="62500" lnSpcReduction="20000"/>
          </a:bodyPr>
          <a:lstStyle/>
          <a:p>
            <a:r>
              <a:rPr lang="en-US" dirty="0" smtClean="0"/>
              <a:t>Specializes: Just like actors, use cases can inherit from each other. In order to avoid all</a:t>
            </a:r>
            <a:r>
              <a:rPr lang="id-ID" dirty="0" smtClean="0"/>
              <a:t> </a:t>
            </a:r>
            <a:r>
              <a:rPr lang="en-US" dirty="0" smtClean="0"/>
              <a:t>sorts of complexity relating to the </a:t>
            </a:r>
            <a:r>
              <a:rPr lang="en-US" dirty="0" err="1" smtClean="0"/>
              <a:t>redeﬁnition</a:t>
            </a:r>
            <a:r>
              <a:rPr lang="en-US" dirty="0" smtClean="0"/>
              <a:t> of steps and the addition of extra ones</a:t>
            </a:r>
            <a:r>
              <a:rPr lang="id-ID" dirty="0" smtClean="0"/>
              <a:t>.</a:t>
            </a:r>
          </a:p>
          <a:p>
            <a:endParaRPr lang="id-ID" dirty="0" smtClean="0"/>
          </a:p>
          <a:p>
            <a:r>
              <a:rPr lang="en-US" dirty="0" smtClean="0"/>
              <a:t>Include: Extract the common requirements into a “mini use case.” The main use</a:t>
            </a:r>
            <a:r>
              <a:rPr lang="id-ID" dirty="0" smtClean="0"/>
              <a:t> </a:t>
            </a:r>
            <a:r>
              <a:rPr lang="en-US" dirty="0" smtClean="0"/>
              <a:t>cases are said to include this mini use case. This approach is useful whenever a set</a:t>
            </a:r>
            <a:r>
              <a:rPr lang="id-ID" dirty="0" smtClean="0"/>
              <a:t> </a:t>
            </a:r>
            <a:r>
              <a:rPr lang="en-US" dirty="0" smtClean="0"/>
              <a:t>of steps appears in more than one system use case.</a:t>
            </a:r>
          </a:p>
          <a:p>
            <a:pPr>
              <a:buNone/>
            </a:pPr>
            <a:endParaRPr lang="x-none" smtClean="0"/>
          </a:p>
          <a:p>
            <a:r>
              <a:rPr lang="en-US" dirty="0" smtClean="0"/>
              <a:t>Extend: You leave one main system use case intact and create a new use case that</a:t>
            </a:r>
            <a:r>
              <a:rPr lang="id-ID" dirty="0" smtClean="0"/>
              <a:t> </a:t>
            </a:r>
            <a:r>
              <a:rPr lang="en-US" dirty="0" smtClean="0"/>
              <a:t>extends the original one. The extending use case contains only the requirements</a:t>
            </a:r>
            <a:r>
              <a:rPr lang="id-ID" dirty="0" smtClean="0"/>
              <a:t> </a:t>
            </a:r>
            <a:r>
              <a:rPr lang="en-US" dirty="0" smtClean="0"/>
              <a:t>that differ from the original. This approach is useful, for example, for enhanced</a:t>
            </a:r>
            <a:r>
              <a:rPr lang="id-ID" dirty="0" smtClean="0"/>
              <a:t> </a:t>
            </a:r>
            <a:r>
              <a:rPr lang="en-US" dirty="0" smtClean="0"/>
              <a:t>versions of earlier software releases.</a:t>
            </a:r>
          </a:p>
          <a:p>
            <a:endParaRPr lang="x-none" smtClean="0"/>
          </a:p>
          <a:p>
            <a:r>
              <a:rPr lang="en-US" dirty="0" smtClean="0"/>
              <a:t>Generalization: You create a new generalized use case that contains general rules.</a:t>
            </a:r>
            <a:r>
              <a:rPr lang="id-ID" dirty="0" smtClean="0"/>
              <a:t> </a:t>
            </a:r>
            <a:r>
              <a:rPr lang="en-US" dirty="0" smtClean="0"/>
              <a:t>Other use cases are created as “specializations”; they contain the non-generic</a:t>
            </a:r>
            <a:r>
              <a:rPr lang="id-ID" dirty="0" smtClean="0"/>
              <a:t> </a:t>
            </a:r>
            <a:r>
              <a:rPr lang="en-US" dirty="0" smtClean="0"/>
              <a:t>requirements. This approach is useful when a set of system use cases represents</a:t>
            </a:r>
            <a:r>
              <a:rPr lang="id-ID" dirty="0" smtClean="0"/>
              <a:t> variations on a theme</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lgn="just"/>
            <a:r>
              <a:rPr lang="en-US" dirty="0" smtClean="0"/>
              <a:t>A </a:t>
            </a:r>
            <a:r>
              <a:rPr lang="en-US" dirty="0"/>
              <a:t>business use case is an interaction with a business system. For example, </a:t>
            </a:r>
            <a:r>
              <a:rPr lang="en-US" dirty="0" smtClean="0"/>
              <a:t>Process</a:t>
            </a:r>
            <a:r>
              <a:rPr lang="id-ID" dirty="0" smtClean="0"/>
              <a:t> </a:t>
            </a:r>
            <a:r>
              <a:rPr lang="en-US" dirty="0" smtClean="0"/>
              <a:t>Claim </a:t>
            </a:r>
            <a:r>
              <a:rPr lang="en-US" dirty="0"/>
              <a:t>is a business use case describing an interaction with an insurance company</a:t>
            </a:r>
            <a:r>
              <a:rPr lang="en-US" dirty="0" smtClean="0"/>
              <a:t>.</a:t>
            </a:r>
            <a:endParaRPr lang="id-ID" dirty="0" smtClean="0"/>
          </a:p>
          <a:p>
            <a:pPr algn="just"/>
            <a:r>
              <a:rPr lang="en-US" dirty="0"/>
              <a:t>A system use </a:t>
            </a:r>
            <a:r>
              <a:rPr lang="en-US" dirty="0" smtClean="0"/>
              <a:t>case</a:t>
            </a:r>
            <a:r>
              <a:rPr lang="id-ID" dirty="0" smtClean="0"/>
              <a:t> </a:t>
            </a:r>
            <a:r>
              <a:rPr lang="en-US" dirty="0" smtClean="0"/>
              <a:t>is </a:t>
            </a:r>
            <a:r>
              <a:rPr lang="en-US" dirty="0"/>
              <a:t>an interaction with an IT system. For example, system </a:t>
            </a:r>
            <a:r>
              <a:rPr lang="en-US" dirty="0" smtClean="0"/>
              <a:t>use</a:t>
            </a:r>
            <a:r>
              <a:rPr lang="id-ID" dirty="0" smtClean="0"/>
              <a:t> </a:t>
            </a:r>
            <a:r>
              <a:rPr lang="en-US" dirty="0" smtClean="0"/>
              <a:t>cases </a:t>
            </a:r>
            <a:r>
              <a:rPr lang="en-US" dirty="0"/>
              <a:t>that support the aforementioned business use case are Record Claim, </a:t>
            </a:r>
            <a:r>
              <a:rPr lang="en-US" dirty="0" smtClean="0"/>
              <a:t>Validate</a:t>
            </a:r>
            <a:r>
              <a:rPr lang="id-ID" dirty="0" smtClean="0"/>
              <a:t>  </a:t>
            </a:r>
            <a:r>
              <a:rPr lang="en-US" dirty="0" smtClean="0"/>
              <a:t>Coverage</a:t>
            </a:r>
            <a:r>
              <a:rPr lang="en-US" dirty="0"/>
              <a:t>, Assign Adjuster, and so on. Each of these describes an interaction </a:t>
            </a:r>
            <a:r>
              <a:rPr lang="en-US" dirty="0" smtClean="0"/>
              <a:t>between</a:t>
            </a:r>
            <a:r>
              <a:rPr lang="id-ID" dirty="0" smtClean="0"/>
              <a:t> </a:t>
            </a:r>
            <a:r>
              <a:rPr lang="en-US" dirty="0" smtClean="0"/>
              <a:t>a </a:t>
            </a:r>
            <a:r>
              <a:rPr lang="en-US" dirty="0"/>
              <a:t>user and the computer system. A system use case typically involves one </a:t>
            </a:r>
            <a:r>
              <a:rPr lang="en-US" dirty="0" smtClean="0"/>
              <a:t>active</a:t>
            </a:r>
            <a:r>
              <a:rPr lang="id-ID" dirty="0" smtClean="0"/>
              <a:t> </a:t>
            </a:r>
            <a:r>
              <a:rPr lang="en-US" dirty="0" smtClean="0"/>
              <a:t>(primary</a:t>
            </a:r>
            <a:r>
              <a:rPr lang="en-US" dirty="0"/>
              <a:t>) user and takes place over a single session on the computer. At the end </a:t>
            </a:r>
            <a:r>
              <a:rPr lang="en-US" dirty="0" smtClean="0"/>
              <a:t>of</a:t>
            </a:r>
            <a:r>
              <a:rPr lang="id-ID" dirty="0" smtClean="0"/>
              <a:t> </a:t>
            </a:r>
            <a:r>
              <a:rPr lang="en-US" dirty="0" smtClean="0"/>
              <a:t>the </a:t>
            </a:r>
            <a:r>
              <a:rPr lang="en-US" dirty="0"/>
              <a:t>system use case, the user should feel that he or she has achieved a useful goal.</a:t>
            </a:r>
          </a:p>
          <a:p>
            <a:endParaRPr lang="en-US" dirty="0"/>
          </a:p>
          <a:p>
            <a:endParaRPr lang="id-ID"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&lt;&lt;Include&gt;&gt;</a:t>
            </a:r>
            <a:endParaRPr lang="id-ID" dirty="0"/>
          </a:p>
        </p:txBody>
      </p:sp>
      <p:sp>
        <p:nvSpPr>
          <p:cNvPr id="3" name="Content Placeholder 2"/>
          <p:cNvSpPr>
            <a:spLocks noGrp="1"/>
          </p:cNvSpPr>
          <p:nvPr>
            <p:ph idx="1"/>
          </p:nvPr>
        </p:nvSpPr>
        <p:spPr/>
        <p:txBody>
          <a:bodyPr>
            <a:normAutofit fontScale="62500" lnSpcReduction="20000"/>
          </a:bodyPr>
          <a:lstStyle/>
          <a:p>
            <a:pPr algn="just"/>
            <a:r>
              <a:rPr lang="en-US" dirty="0" smtClean="0"/>
              <a:t>An include relationship between two use cases means that the behavior defined in the including</a:t>
            </a:r>
            <a:r>
              <a:rPr lang="id-ID" dirty="0" smtClean="0"/>
              <a:t> </a:t>
            </a:r>
            <a:r>
              <a:rPr lang="en-US" dirty="0" smtClean="0"/>
              <a:t>use case is included in the behavior of the base use case. The include relationship is intended to</a:t>
            </a:r>
            <a:r>
              <a:rPr lang="id-ID" dirty="0" smtClean="0"/>
              <a:t> </a:t>
            </a:r>
            <a:r>
              <a:rPr lang="en-US" dirty="0" smtClean="0"/>
              <a:t>be used when there are common parts of the behavior of two or more use cases. This common</a:t>
            </a:r>
            <a:r>
              <a:rPr lang="id-ID" dirty="0" smtClean="0"/>
              <a:t> </a:t>
            </a:r>
            <a:r>
              <a:rPr lang="en-US" dirty="0" smtClean="0"/>
              <a:t>part is then extracted to a separate use case, to be included by all the base use cases having this</a:t>
            </a:r>
            <a:r>
              <a:rPr lang="id-ID" dirty="0" smtClean="0"/>
              <a:t> </a:t>
            </a:r>
            <a:r>
              <a:rPr lang="en-US" dirty="0" smtClean="0"/>
              <a:t>part in common. Since the primary use of the include relationship is for reuse of common parts,</a:t>
            </a:r>
            <a:r>
              <a:rPr lang="id-ID" dirty="0" smtClean="0"/>
              <a:t> </a:t>
            </a:r>
            <a:r>
              <a:rPr lang="en-US" dirty="0" smtClean="0"/>
              <a:t>what is left in a base use case is usually not complete in itself but dependent on the included parts</a:t>
            </a:r>
            <a:r>
              <a:rPr lang="id-ID" dirty="0" smtClean="0"/>
              <a:t> </a:t>
            </a:r>
            <a:r>
              <a:rPr lang="en-US" dirty="0" smtClean="0"/>
              <a:t>to be meaningful. This is reflected in the direction of the relationship, indicating that the base use</a:t>
            </a:r>
            <a:r>
              <a:rPr lang="id-ID" dirty="0" smtClean="0"/>
              <a:t>  </a:t>
            </a:r>
            <a:r>
              <a:rPr lang="en-US" dirty="0" smtClean="0"/>
              <a:t>case depends on the addition but not vice versa.</a:t>
            </a:r>
            <a:endParaRPr lang="id-ID" dirty="0" smtClean="0"/>
          </a:p>
          <a:p>
            <a:pPr algn="just"/>
            <a:r>
              <a:rPr lang="en-US" dirty="0" smtClean="0"/>
              <a:t>When the same set of steps appears in more than one use case, extract them into a separate use</a:t>
            </a:r>
            <a:r>
              <a:rPr lang="id-ID" dirty="0" smtClean="0"/>
              <a:t> </a:t>
            </a:r>
            <a:r>
              <a:rPr lang="en-US" dirty="0" smtClean="0"/>
              <a:t>case—called an included use case—and refer to them from the main use cases—referred to as</a:t>
            </a:r>
            <a:r>
              <a:rPr lang="id-ID" dirty="0" smtClean="0"/>
              <a:t> </a:t>
            </a:r>
            <a:r>
              <a:rPr lang="en-US" dirty="0" smtClean="0"/>
              <a:t>base use cases. When modeling an include relationship between two use cases, draw a dashed</a:t>
            </a:r>
            <a:r>
              <a:rPr lang="id-ID" dirty="0" smtClean="0"/>
              <a:t> </a:t>
            </a:r>
            <a:r>
              <a:rPr lang="en-US" dirty="0" smtClean="0"/>
              <a:t>arrow, pointing from the base use case to the included use case.</a:t>
            </a:r>
          </a:p>
          <a:p>
            <a:endParaRPr lang="id-ID" dirty="0" smtClean="0"/>
          </a:p>
          <a:p>
            <a:endParaRPr lang="id-ID"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Include</a:t>
            </a:r>
            <a:endParaRPr lang="id-ID" dirty="0"/>
          </a:p>
        </p:txBody>
      </p:sp>
      <p:sp>
        <p:nvSpPr>
          <p:cNvPr id="3" name="Content Placeholder 2"/>
          <p:cNvSpPr>
            <a:spLocks noGrp="1"/>
          </p:cNvSpPr>
          <p:nvPr>
            <p:ph idx="1"/>
          </p:nvPr>
        </p:nvSpPr>
        <p:spPr/>
        <p:txBody>
          <a:bodyPr/>
          <a:lstStyle/>
          <a:p>
            <a:endParaRPr lang="id-ID"/>
          </a:p>
        </p:txBody>
      </p:sp>
      <p:pic>
        <p:nvPicPr>
          <p:cNvPr id="7170" name="Picture 2"/>
          <p:cNvPicPr>
            <a:picLocks noChangeAspect="1" noChangeArrowheads="1"/>
          </p:cNvPicPr>
          <p:nvPr/>
        </p:nvPicPr>
        <p:blipFill>
          <a:blip r:embed="rId2"/>
          <a:srcRect/>
          <a:stretch>
            <a:fillRect/>
          </a:stretch>
        </p:blipFill>
        <p:spPr bwMode="auto">
          <a:xfrm>
            <a:off x="1643042" y="2428868"/>
            <a:ext cx="5473936"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&lt;&lt;Extends&gt;&gt;</a:t>
            </a:r>
            <a:endParaRPr lang="id-ID" dirty="0"/>
          </a:p>
        </p:txBody>
      </p:sp>
      <p:sp>
        <p:nvSpPr>
          <p:cNvPr id="3" name="Content Placeholder 2"/>
          <p:cNvSpPr>
            <a:spLocks noGrp="1"/>
          </p:cNvSpPr>
          <p:nvPr>
            <p:ph idx="1"/>
          </p:nvPr>
        </p:nvSpPr>
        <p:spPr/>
        <p:txBody>
          <a:bodyPr>
            <a:normAutofit fontScale="77500" lnSpcReduction="20000"/>
          </a:bodyPr>
          <a:lstStyle/>
          <a:p>
            <a:pPr marL="0" indent="0" algn="just">
              <a:buNone/>
              <a:tabLst>
                <a:tab pos="0" algn="l"/>
              </a:tabLst>
            </a:pPr>
            <a:r>
              <a:rPr lang="en-US" dirty="0" smtClean="0"/>
              <a:t>Use this feature whenever you need to add requirements to an existing use case without</a:t>
            </a:r>
            <a:r>
              <a:rPr lang="id-ID" dirty="0" smtClean="0"/>
              <a:t> </a:t>
            </a:r>
            <a:r>
              <a:rPr lang="en-US" dirty="0" smtClean="0"/>
              <a:t>changing the original text. The following are some common reasons for an extension</a:t>
            </a:r>
            <a:r>
              <a:rPr lang="id-ID" dirty="0" smtClean="0"/>
              <a:t> </a:t>
            </a:r>
            <a:r>
              <a:rPr lang="en-US" dirty="0" smtClean="0"/>
              <a:t>:</a:t>
            </a:r>
            <a:endParaRPr lang="x-none" smtClean="0"/>
          </a:p>
          <a:p>
            <a:pPr algn="just"/>
            <a:r>
              <a:rPr lang="en-US" dirty="0" smtClean="0"/>
              <a:t>Seldom-used options that the user can choose at any time (known as asynchronous</a:t>
            </a:r>
            <a:r>
              <a:rPr lang="id-ID" dirty="0" smtClean="0"/>
              <a:t> </a:t>
            </a:r>
            <a:r>
              <a:rPr lang="en-US" dirty="0" smtClean="0"/>
              <a:t>interruptions): An extending use case will allow you to handle these options in</a:t>
            </a:r>
            <a:r>
              <a:rPr lang="id-ID" dirty="0" smtClean="0"/>
              <a:t> </a:t>
            </a:r>
            <a:r>
              <a:rPr lang="en-US" dirty="0" smtClean="0"/>
              <a:t>separate extending use cases and keep the base use case free of the seldom-used</a:t>
            </a:r>
            <a:r>
              <a:rPr lang="id-ID" dirty="0" smtClean="0"/>
              <a:t> </a:t>
            </a:r>
            <a:r>
              <a:rPr lang="en-US" dirty="0" smtClean="0"/>
              <a:t>requirements. Aside from the clarity this provides, it is also useful for planning</a:t>
            </a:r>
            <a:r>
              <a:rPr lang="id-ID" dirty="0" smtClean="0"/>
              <a:t> </a:t>
            </a:r>
            <a:r>
              <a:rPr lang="en-US" dirty="0" smtClean="0"/>
              <a:t>software iterations: You may plan to implement the base use case in an early</a:t>
            </a:r>
            <a:r>
              <a:rPr lang="id-ID" dirty="0" smtClean="0"/>
              <a:t>  </a:t>
            </a:r>
            <a:r>
              <a:rPr lang="en-US" dirty="0" smtClean="0"/>
              <a:t>iteration and add the extending use cases later.</a:t>
            </a:r>
          </a:p>
          <a:p>
            <a:endParaRPr lang="x-none" smtClean="0"/>
          </a:p>
          <a:p>
            <a:pPr algn="just"/>
            <a:r>
              <a:rPr lang="en-US" dirty="0" smtClean="0"/>
              <a:t>Customization of a generic product: The generic product is described in the base</a:t>
            </a:r>
            <a:r>
              <a:rPr lang="id-ID" dirty="0" smtClean="0"/>
              <a:t> </a:t>
            </a:r>
            <a:r>
              <a:rPr lang="en-US" dirty="0" smtClean="0"/>
              <a:t>use case. The extending use case describes the customization.</a:t>
            </a:r>
          </a:p>
          <a:p>
            <a:endParaRPr lang="id-ID"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lgn="just"/>
            <a:r>
              <a:rPr lang="en-US" dirty="0" smtClean="0"/>
              <a:t>You may extract a group of alternate flows that are triggered by the same conditions into a separate</a:t>
            </a:r>
            <a:r>
              <a:rPr lang="id-ID" dirty="0" smtClean="0"/>
              <a:t> </a:t>
            </a:r>
            <a:r>
              <a:rPr lang="en-US" dirty="0" smtClean="0"/>
              <a:t>use case, referred to as an extending use case. In the main (extended) use case, you define</a:t>
            </a:r>
            <a:r>
              <a:rPr lang="id-ID" dirty="0" smtClean="0"/>
              <a:t> </a:t>
            </a:r>
            <a:r>
              <a:rPr lang="en-US" dirty="0" smtClean="0"/>
              <a:t>locations (extension points) where the flow may be interrupted; in the extending use case, you</a:t>
            </a:r>
            <a:r>
              <a:rPr lang="id-ID" dirty="0" smtClean="0"/>
              <a:t> </a:t>
            </a:r>
            <a:r>
              <a:rPr lang="en-US" dirty="0" smtClean="0"/>
              <a:t>document the extracted flows, the conditions that trigger them, and the location where each alternate</a:t>
            </a:r>
            <a:r>
              <a:rPr lang="id-ID" dirty="0" smtClean="0"/>
              <a:t> </a:t>
            </a:r>
            <a:r>
              <a:rPr lang="en-US" dirty="0" smtClean="0"/>
              <a:t>flow interrupts the extended use case.</a:t>
            </a:r>
            <a:endParaRPr lang="id-ID" dirty="0" smtClean="0"/>
          </a:p>
          <a:p>
            <a:pPr algn="just"/>
            <a:endParaRPr lang="en-US" dirty="0" smtClean="0"/>
          </a:p>
          <a:p>
            <a:endParaRPr lang="id-ID"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noChangeArrowheads="1"/>
          </p:cNvPicPr>
          <p:nvPr>
            <p:ph idx="1"/>
          </p:nvPr>
        </p:nvPicPr>
        <p:blipFill>
          <a:blip r:embed="rId2"/>
          <a:srcRect/>
          <a:stretch>
            <a:fillRect/>
          </a:stretch>
        </p:blipFill>
        <p:spPr bwMode="auto">
          <a:xfrm>
            <a:off x="1571604" y="1928802"/>
            <a:ext cx="6766233" cy="3286148"/>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Generalized Use Case</a:t>
            </a:r>
            <a:endParaRPr lang="id-ID" dirty="0"/>
          </a:p>
        </p:txBody>
      </p:sp>
      <p:sp>
        <p:nvSpPr>
          <p:cNvPr id="3" name="Content Placeholder 2"/>
          <p:cNvSpPr>
            <a:spLocks noGrp="1"/>
          </p:cNvSpPr>
          <p:nvPr>
            <p:ph idx="1"/>
          </p:nvPr>
        </p:nvSpPr>
        <p:spPr/>
        <p:txBody>
          <a:bodyPr>
            <a:normAutofit fontScale="77500" lnSpcReduction="20000"/>
          </a:bodyPr>
          <a:lstStyle/>
          <a:p>
            <a:r>
              <a:rPr lang="en-US" dirty="0" smtClean="0"/>
              <a:t>Use this feature when a number of use cases represent variations on a theme. Common</a:t>
            </a:r>
            <a:r>
              <a:rPr lang="id-ID" dirty="0" smtClean="0"/>
              <a:t>  </a:t>
            </a:r>
            <a:r>
              <a:rPr lang="en-US" dirty="0" smtClean="0"/>
              <a:t>reasons for a generalized use case are the following:</a:t>
            </a:r>
          </a:p>
          <a:p>
            <a:r>
              <a:rPr lang="en-US" dirty="0" smtClean="0"/>
              <a:t>Technology variations: The same user goal is achieved using different technologies.</a:t>
            </a:r>
            <a:r>
              <a:rPr lang="id-ID" dirty="0" smtClean="0"/>
              <a:t> </a:t>
            </a:r>
            <a:r>
              <a:rPr lang="en-US" dirty="0" smtClean="0"/>
              <a:t>Define a generalized use case to hold rules that apply regardless of technology;</a:t>
            </a:r>
            <a:r>
              <a:rPr lang="id-ID" dirty="0" smtClean="0"/>
              <a:t> </a:t>
            </a:r>
            <a:r>
              <a:rPr lang="en-US" dirty="0" smtClean="0"/>
              <a:t>handle the technology variations as specialized use cases.</a:t>
            </a:r>
          </a:p>
          <a:p>
            <a:pPr>
              <a:buNone/>
            </a:pPr>
            <a:endParaRPr lang="x-none" smtClean="0"/>
          </a:p>
          <a:p>
            <a:r>
              <a:rPr lang="en-US" dirty="0" smtClean="0"/>
              <a:t>Similar process but different business artifacts: The business has a standard</a:t>
            </a:r>
            <a:r>
              <a:rPr lang="id-ID" dirty="0" smtClean="0"/>
              <a:t> </a:t>
            </a:r>
            <a:r>
              <a:rPr lang="en-US" dirty="0" smtClean="0"/>
              <a:t>process for handling different kinds of artifacts (for example, different kinds of</a:t>
            </a:r>
            <a:r>
              <a:rPr lang="id-ID" dirty="0" smtClean="0"/>
              <a:t> </a:t>
            </a:r>
            <a:r>
              <a:rPr lang="en-US" dirty="0" smtClean="0"/>
              <a:t>application forms), but the process differs slightly depending on the artifact.</a:t>
            </a:r>
            <a:r>
              <a:rPr lang="id-ID" dirty="0" smtClean="0"/>
              <a:t> </a:t>
            </a:r>
            <a:r>
              <a:rPr lang="en-US" dirty="0" smtClean="0"/>
              <a:t>Handle the generic rules in a generalized use case and describe the peculiarities</a:t>
            </a:r>
            <a:r>
              <a:rPr lang="id-ID" dirty="0" smtClean="0"/>
              <a:t> </a:t>
            </a:r>
            <a:r>
              <a:rPr lang="en-US" dirty="0" smtClean="0"/>
              <a:t>in specialized use cases—one for each artifact.</a:t>
            </a:r>
          </a:p>
          <a:p>
            <a:endParaRPr lang="id-ID"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algn="just"/>
            <a:r>
              <a:rPr lang="en-US" dirty="0" smtClean="0"/>
              <a:t>Generalization [between use cases]: “A taxonomic relationship between a more general classifier</a:t>
            </a:r>
            <a:r>
              <a:rPr lang="id-ID" dirty="0" smtClean="0"/>
              <a:t> </a:t>
            </a:r>
            <a:r>
              <a:rPr lang="en-US" dirty="0" smtClean="0"/>
              <a:t>[use case] and a more specific classifier [use case]. Each instance of the specific classifier [use case]</a:t>
            </a:r>
            <a:r>
              <a:rPr lang="id-ID" dirty="0" smtClean="0"/>
              <a:t> </a:t>
            </a:r>
            <a:r>
              <a:rPr lang="en-US" dirty="0" smtClean="0"/>
              <a:t>is also an indirect instance of the general classifier [use cases]. Thus, the specific classifier [use</a:t>
            </a:r>
            <a:r>
              <a:rPr lang="id-ID" dirty="0" smtClean="0"/>
              <a:t> </a:t>
            </a:r>
            <a:r>
              <a:rPr lang="en-US" dirty="0" smtClean="0"/>
              <a:t>case] indirectly has features of the more general classifier [use case].</a:t>
            </a:r>
            <a:r>
              <a:rPr lang="id-ID" dirty="0" smtClean="0"/>
              <a:t> </a:t>
            </a:r>
            <a:r>
              <a:rPr lang="en-US" dirty="0" smtClean="0"/>
              <a:t>The UML does not have a specific definition for generalized use cases, but its broader definition</a:t>
            </a:r>
            <a:r>
              <a:rPr lang="id-ID" dirty="0" smtClean="0"/>
              <a:t> </a:t>
            </a:r>
            <a:r>
              <a:rPr lang="en-US" dirty="0" smtClean="0"/>
              <a:t>applies to use cases. If one use case could be considered a specific type of another, the general</a:t>
            </a:r>
            <a:r>
              <a:rPr lang="id-ID" dirty="0" smtClean="0"/>
              <a:t> </a:t>
            </a:r>
            <a:r>
              <a:rPr lang="en-US" dirty="0" smtClean="0"/>
              <a:t>one may be modeled as a generalized use case and the specific type as a specialized use case. For</a:t>
            </a:r>
            <a:r>
              <a:rPr lang="id-ID" dirty="0" smtClean="0"/>
              <a:t> </a:t>
            </a:r>
            <a:r>
              <a:rPr lang="en-US" dirty="0" smtClean="0"/>
              <a:t>example, if there are three types of use cases for processing a transaction</a:t>
            </a:r>
            <a:r>
              <a:rPr lang="id-ID" dirty="0" smtClean="0"/>
              <a:t>.</a:t>
            </a:r>
          </a:p>
          <a:p>
            <a:pPr algn="just"/>
            <a:r>
              <a:rPr lang="en-US" dirty="0" smtClean="0"/>
              <a:t>Anything true for the generalized use case is true for all of its specialized use cases. For example,</a:t>
            </a:r>
            <a:r>
              <a:rPr lang="id-ID" dirty="0" smtClean="0"/>
              <a:t> </a:t>
            </a:r>
            <a:r>
              <a:rPr lang="en-US" dirty="0" smtClean="0"/>
              <a:t>if the model indicates that an actor is associated with the gen</a:t>
            </a:r>
            <a:r>
              <a:rPr lang="id-ID" dirty="0" smtClean="0"/>
              <a:t>e</a:t>
            </a:r>
            <a:r>
              <a:rPr lang="en-US" dirty="0" err="1" smtClean="0"/>
              <a:t>ralized</a:t>
            </a:r>
            <a:r>
              <a:rPr lang="en-US" dirty="0" smtClean="0"/>
              <a:t> use case</a:t>
            </a:r>
            <a:r>
              <a:rPr lang="id-ID" dirty="0" smtClean="0"/>
              <a:t>.</a:t>
            </a:r>
            <a:endParaRPr lang="id-ID"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8194" name="Picture 2"/>
          <p:cNvPicPr>
            <a:picLocks noChangeAspect="1" noChangeArrowheads="1"/>
          </p:cNvPicPr>
          <p:nvPr/>
        </p:nvPicPr>
        <p:blipFill>
          <a:blip r:embed="rId2"/>
          <a:srcRect/>
          <a:stretch>
            <a:fillRect/>
          </a:stretch>
        </p:blipFill>
        <p:spPr bwMode="auto">
          <a:xfrm>
            <a:off x="785786" y="1703398"/>
            <a:ext cx="6072230" cy="37424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Use Case Description (Scenario)</a:t>
            </a:r>
            <a:endParaRPr lang="id-ID" dirty="0"/>
          </a:p>
        </p:txBody>
      </p:sp>
      <p:sp>
        <p:nvSpPr>
          <p:cNvPr id="3" name="Content Placeholder 2"/>
          <p:cNvSpPr>
            <a:spLocks noGrp="1"/>
          </p:cNvSpPr>
          <p:nvPr>
            <p:ph idx="1"/>
          </p:nvPr>
        </p:nvSpPr>
        <p:spPr/>
        <p:txBody>
          <a:bodyPr>
            <a:normAutofit fontScale="85000" lnSpcReduction="10000"/>
          </a:bodyPr>
          <a:lstStyle/>
          <a:p>
            <a:pPr algn="just"/>
            <a:r>
              <a:rPr lang="id-ID" dirty="0" smtClean="0"/>
              <a:t>S</a:t>
            </a:r>
            <a:r>
              <a:rPr lang="en-US" dirty="0" err="1" smtClean="0"/>
              <a:t>cenario</a:t>
            </a:r>
            <a:r>
              <a:rPr lang="id-ID" dirty="0" smtClean="0"/>
              <a:t> </a:t>
            </a:r>
            <a:r>
              <a:rPr lang="en-US" dirty="0" smtClean="0"/>
              <a:t>:</a:t>
            </a:r>
            <a:r>
              <a:rPr lang="id-ID" dirty="0" smtClean="0"/>
              <a:t> </a:t>
            </a:r>
            <a:r>
              <a:rPr lang="en-US" dirty="0" smtClean="0"/>
              <a:t>A </a:t>
            </a:r>
            <a:r>
              <a:rPr lang="en-US" dirty="0"/>
              <a:t>specific sequence of actions that illustrates behaviors. A scenario may be used </a:t>
            </a:r>
            <a:r>
              <a:rPr lang="en-US" dirty="0" smtClean="0"/>
              <a:t>to</a:t>
            </a:r>
            <a:r>
              <a:rPr lang="id-ID" dirty="0" smtClean="0"/>
              <a:t>  </a:t>
            </a:r>
            <a:r>
              <a:rPr lang="en-US" dirty="0" smtClean="0"/>
              <a:t>illustrate </a:t>
            </a:r>
            <a:r>
              <a:rPr lang="en-US" dirty="0"/>
              <a:t>an interaction or the execution of a use-case instance</a:t>
            </a:r>
            <a:r>
              <a:rPr lang="en-US" dirty="0" smtClean="0"/>
              <a:t>.</a:t>
            </a:r>
            <a:endParaRPr lang="id-ID" dirty="0" smtClean="0"/>
          </a:p>
          <a:p>
            <a:r>
              <a:rPr lang="en-US" dirty="0"/>
              <a:t>A scenario is one path through a use case—one way that it might play out</a:t>
            </a:r>
            <a:r>
              <a:rPr lang="en-US" dirty="0" smtClean="0"/>
              <a:t>.</a:t>
            </a:r>
            <a:r>
              <a:rPr lang="id-ID" dirty="0" smtClean="0"/>
              <a:t> </a:t>
            </a:r>
          </a:p>
          <a:p>
            <a:pPr algn="just"/>
            <a:r>
              <a:rPr lang="en-US" dirty="0" smtClean="0"/>
              <a:t>When writing </a:t>
            </a:r>
            <a:r>
              <a:rPr lang="id-ID" dirty="0" smtClean="0"/>
              <a:t>scenario</a:t>
            </a:r>
            <a:r>
              <a:rPr lang="en-US" dirty="0" smtClean="0"/>
              <a:t>, it’s important that we specify the function of the system</a:t>
            </a:r>
            <a:r>
              <a:rPr lang="id-ID" dirty="0" smtClean="0"/>
              <a:t> </a:t>
            </a:r>
            <a:r>
              <a:rPr lang="en-US" dirty="0" smtClean="0"/>
              <a:t>but not the way that function is </a:t>
            </a:r>
            <a:r>
              <a:rPr lang="id-ID" dirty="0" smtClean="0"/>
              <a:t> d</a:t>
            </a:r>
            <a:r>
              <a:rPr lang="en-US" dirty="0" err="1" smtClean="0"/>
              <a:t>elivered</a:t>
            </a:r>
            <a:r>
              <a:rPr lang="en-US" dirty="0" smtClean="0"/>
              <a:t>: for example, if we were to include steps such as</a:t>
            </a:r>
            <a:r>
              <a:rPr lang="id-ID" dirty="0" smtClean="0"/>
              <a:t> </a:t>
            </a:r>
            <a:r>
              <a:rPr lang="en-US" dirty="0" smtClean="0"/>
              <a:t>2. Customer clicks on the Details... button, </a:t>
            </a:r>
            <a:r>
              <a:rPr lang="id-ID" dirty="0" smtClean="0"/>
              <a:t> </a:t>
            </a:r>
            <a:r>
              <a:rPr lang="en-US" dirty="0" smtClean="0"/>
              <a:t>we would be restricting the user interface designer.</a:t>
            </a:r>
            <a:r>
              <a:rPr lang="id-ID" dirty="0" smtClean="0"/>
              <a:t>  </a:t>
            </a:r>
            <a:r>
              <a:rPr lang="en-US" dirty="0" smtClean="0"/>
              <a:t>Unless it’s an absolute requirement, you should always try to use neutral words like select,</a:t>
            </a:r>
            <a:r>
              <a:rPr lang="id-ID" dirty="0" smtClean="0"/>
              <a:t> initiate, indicate and display.</a:t>
            </a:r>
          </a:p>
          <a:p>
            <a:endParaRPr lang="en-US" dirty="0"/>
          </a:p>
          <a:p>
            <a:endParaRPr lang="id-ID"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77500" lnSpcReduction="20000"/>
          </a:bodyPr>
          <a:lstStyle/>
          <a:p>
            <a:r>
              <a:rPr lang="en-US" dirty="0" smtClean="0"/>
              <a:t>The use case number and title.</a:t>
            </a:r>
          </a:p>
          <a:p>
            <a:r>
              <a:rPr lang="en-US" dirty="0" smtClean="0"/>
              <a:t>Whether the use case is abstract.</a:t>
            </a:r>
          </a:p>
          <a:p>
            <a:r>
              <a:rPr lang="en-US" dirty="0" smtClean="0"/>
              <a:t>relationships to other use cases.</a:t>
            </a:r>
          </a:p>
          <a:p>
            <a:r>
              <a:rPr lang="en-US" dirty="0" smtClean="0"/>
              <a:t>Any preconditions (conditions that must be </a:t>
            </a:r>
            <a:r>
              <a:rPr lang="en-US" dirty="0" err="1" smtClean="0"/>
              <a:t>satisﬁed</a:t>
            </a:r>
            <a:r>
              <a:rPr lang="en-US" dirty="0" smtClean="0"/>
              <a:t> before the use case is carried out).</a:t>
            </a:r>
          </a:p>
          <a:p>
            <a:r>
              <a:rPr lang="en-US" dirty="0" smtClean="0"/>
              <a:t>The steps themselves (where we can assume that the preconditions have been met).</a:t>
            </a:r>
          </a:p>
          <a:p>
            <a:r>
              <a:rPr lang="en-US" dirty="0" smtClean="0"/>
              <a:t>Any </a:t>
            </a:r>
            <a:r>
              <a:rPr lang="en-US" dirty="0" err="1" smtClean="0"/>
              <a:t>postconditions</a:t>
            </a:r>
            <a:r>
              <a:rPr lang="en-US" dirty="0" smtClean="0"/>
              <a:t> (conditions that are guaranteed after successful completion of the use</a:t>
            </a:r>
            <a:r>
              <a:rPr lang="id-ID" dirty="0" smtClean="0"/>
              <a:t> case).</a:t>
            </a:r>
          </a:p>
          <a:p>
            <a:r>
              <a:rPr lang="en-US" dirty="0" smtClean="0"/>
              <a:t>Any abnormal paths and what to do in each case (although the paths are abnormal, we</a:t>
            </a:r>
            <a:r>
              <a:rPr lang="id-ID" dirty="0" smtClean="0"/>
              <a:t> </a:t>
            </a:r>
            <a:r>
              <a:rPr lang="en-US" dirty="0" smtClean="0"/>
              <a:t>include them if it’s important for us to specify the system’s reaction).</a:t>
            </a:r>
          </a:p>
          <a:p>
            <a:r>
              <a:rPr lang="en-US" dirty="0" smtClean="0"/>
              <a:t>Any nonfunctional requirements that relate to this use case.</a:t>
            </a:r>
          </a:p>
          <a:p>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algn="just"/>
            <a:r>
              <a:rPr lang="en-US" dirty="0" smtClean="0"/>
              <a:t>use cases are used to document our understanding of</a:t>
            </a:r>
            <a:r>
              <a:rPr lang="id-ID" dirty="0" smtClean="0"/>
              <a:t> </a:t>
            </a:r>
            <a:r>
              <a:rPr lang="en-US" dirty="0" smtClean="0"/>
              <a:t>the way a business operates – business requirements modeling – and to specify what our</a:t>
            </a:r>
            <a:r>
              <a:rPr lang="id-ID" dirty="0" smtClean="0"/>
              <a:t> </a:t>
            </a:r>
            <a:r>
              <a:rPr lang="en-US" dirty="0" smtClean="0"/>
              <a:t>new software system should be able to do – system requirements modeling. </a:t>
            </a:r>
            <a:endParaRPr lang="id-ID" dirty="0" smtClean="0"/>
          </a:p>
          <a:p>
            <a:pPr algn="just"/>
            <a:r>
              <a:rPr lang="en-US" dirty="0" smtClean="0"/>
              <a:t>The </a:t>
            </a:r>
            <a:r>
              <a:rPr lang="en-US" dirty="0" smtClean="0"/>
              <a:t>business</a:t>
            </a:r>
            <a:r>
              <a:rPr lang="id-ID" dirty="0" smtClean="0"/>
              <a:t> </a:t>
            </a:r>
            <a:r>
              <a:rPr lang="en-US" dirty="0" smtClean="0"/>
              <a:t>use cases </a:t>
            </a:r>
            <a:r>
              <a:rPr lang="id-ID" dirty="0" smtClean="0"/>
              <a:t>can </a:t>
            </a:r>
            <a:r>
              <a:rPr lang="en-US" dirty="0" smtClean="0"/>
              <a:t>use </a:t>
            </a:r>
            <a:r>
              <a:rPr lang="en-US" dirty="0" smtClean="0"/>
              <a:t>an informal, descriptive style: they describe, for the </a:t>
            </a:r>
            <a:r>
              <a:rPr lang="en-US" dirty="0" err="1" smtClean="0"/>
              <a:t>beneﬁt</a:t>
            </a:r>
            <a:r>
              <a:rPr lang="en-US" dirty="0" smtClean="0"/>
              <a:t> of</a:t>
            </a:r>
            <a:r>
              <a:rPr lang="id-ID" dirty="0" smtClean="0"/>
              <a:t> </a:t>
            </a:r>
            <a:r>
              <a:rPr lang="en-US" dirty="0" err="1" smtClean="0"/>
              <a:t>nonexperts</a:t>
            </a:r>
            <a:r>
              <a:rPr lang="en-US" dirty="0" smtClean="0"/>
              <a:t>, something that already exists. The system use cases, on the other hand, will be</a:t>
            </a:r>
            <a:r>
              <a:rPr lang="id-ID" dirty="0" smtClean="0"/>
              <a:t> </a:t>
            </a:r>
            <a:r>
              <a:rPr lang="en-US" dirty="0" smtClean="0"/>
              <a:t>more prescriptive: they specify, mainly for the </a:t>
            </a:r>
            <a:r>
              <a:rPr lang="en-US" dirty="0" err="1" smtClean="0"/>
              <a:t>beneﬁt</a:t>
            </a:r>
            <a:r>
              <a:rPr lang="en-US" dirty="0" smtClean="0"/>
              <a:t> of software developers, exactly what</a:t>
            </a:r>
            <a:r>
              <a:rPr lang="id-ID" dirty="0" smtClean="0"/>
              <a:t> </a:t>
            </a:r>
            <a:r>
              <a:rPr lang="en-US" dirty="0" smtClean="0"/>
              <a:t>functionality needs to be implemented.</a:t>
            </a:r>
          </a:p>
          <a:p>
            <a:endParaRPr lang="id-ID"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Use-Case Description</a:t>
            </a:r>
            <a:endParaRPr lang="id-ID" dirty="0"/>
          </a:p>
        </p:txBody>
      </p:sp>
      <p:sp>
        <p:nvSpPr>
          <p:cNvPr id="3" name="Content Placeholder 2"/>
          <p:cNvSpPr>
            <a:spLocks noGrp="1"/>
          </p:cNvSpPr>
          <p:nvPr>
            <p:ph idx="1"/>
          </p:nvPr>
        </p:nvSpPr>
        <p:spPr/>
        <p:txBody>
          <a:bodyPr>
            <a:normAutofit lnSpcReduction="10000"/>
          </a:bodyPr>
          <a:lstStyle/>
          <a:p>
            <a:pPr algn="just"/>
            <a:r>
              <a:rPr lang="en-US" dirty="0" smtClean="0"/>
              <a:t>The underlying principle of this template is to describe workflow using a simple narrative</a:t>
            </a:r>
            <a:r>
              <a:rPr lang="id-ID" dirty="0" smtClean="0"/>
              <a:t> </a:t>
            </a:r>
            <a:r>
              <a:rPr lang="en-US" dirty="0" smtClean="0"/>
              <a:t>style that avoids complex logic. The trick to keeping things simple is to handle variations</a:t>
            </a:r>
            <a:r>
              <a:rPr lang="id-ID" dirty="0" smtClean="0"/>
              <a:t> </a:t>
            </a:r>
            <a:r>
              <a:rPr lang="en-US" dirty="0" smtClean="0"/>
              <a:t>in a separate area of the document rather than in one all-encompassing section. First, you</a:t>
            </a:r>
            <a:r>
              <a:rPr lang="id-ID" dirty="0" smtClean="0"/>
              <a:t> </a:t>
            </a:r>
            <a:r>
              <a:rPr lang="en-US" dirty="0" smtClean="0"/>
              <a:t>document a normal, typical interaction in a section called “Basic Flow.” Next, you describe</a:t>
            </a:r>
            <a:r>
              <a:rPr lang="id-ID" dirty="0" smtClean="0"/>
              <a:t> </a:t>
            </a:r>
            <a:r>
              <a:rPr lang="en-US" dirty="0" smtClean="0"/>
              <a:t>alternative success scenarios in an “Alternate Flows” section. Finally, you describe error</a:t>
            </a:r>
            <a:r>
              <a:rPr lang="id-ID" dirty="0" smtClean="0"/>
              <a:t> </a:t>
            </a:r>
            <a:r>
              <a:rPr lang="en-US" dirty="0" smtClean="0"/>
              <a:t>handling in an “Exceptional Flows” section.</a:t>
            </a:r>
          </a:p>
          <a:p>
            <a:endParaRPr lang="id-ID"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Use-Case Description Template</a:t>
            </a:r>
            <a:endParaRPr lang="id-ID"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1. Use Case: The use-case name as it appears on system use-case diagrams</a:t>
            </a:r>
          </a:p>
          <a:p>
            <a:pPr>
              <a:buNone/>
            </a:pPr>
            <a:r>
              <a:rPr lang="id-ID" dirty="0" smtClean="0"/>
              <a:t>	</a:t>
            </a:r>
            <a:r>
              <a:rPr lang="en-US" dirty="0" smtClean="0"/>
              <a:t>Perspective: Business use case/system use case</a:t>
            </a:r>
          </a:p>
          <a:p>
            <a:pPr>
              <a:buNone/>
            </a:pPr>
            <a:r>
              <a:rPr lang="id-ID" dirty="0" smtClean="0"/>
              <a:t>	Type: Base use case/extending/included/generalized/specialized</a:t>
            </a:r>
          </a:p>
          <a:p>
            <a:pPr>
              <a:buNone/>
            </a:pPr>
            <a:endParaRPr lang="id-ID" dirty="0" smtClean="0"/>
          </a:p>
          <a:p>
            <a:pPr>
              <a:buNone/>
            </a:pPr>
            <a:r>
              <a:rPr lang="id-ID" dirty="0" smtClean="0"/>
              <a:t>	</a:t>
            </a:r>
            <a:r>
              <a:rPr lang="en-US" dirty="0" smtClean="0"/>
              <a:t>1.1 Brief Description: Describe the use case in approximately one paragraph.</a:t>
            </a:r>
          </a:p>
          <a:p>
            <a:pPr>
              <a:buNone/>
            </a:pPr>
            <a:r>
              <a:rPr lang="id-ID" dirty="0" smtClean="0"/>
              <a:t>	</a:t>
            </a:r>
            <a:r>
              <a:rPr lang="en-US" dirty="0" smtClean="0"/>
              <a:t>1.2 Business Goals and Benefits: Briefly describe the business rationale for the</a:t>
            </a:r>
            <a:r>
              <a:rPr lang="id-ID" dirty="0" smtClean="0"/>
              <a:t> use case.</a:t>
            </a:r>
          </a:p>
          <a:p>
            <a:pPr>
              <a:buNone/>
            </a:pPr>
            <a:r>
              <a:rPr lang="id-ID" dirty="0" smtClean="0"/>
              <a:t>	1.3 Actors</a:t>
            </a:r>
          </a:p>
          <a:p>
            <a:pPr>
              <a:buNone/>
            </a:pPr>
            <a:r>
              <a:rPr lang="id-ID" dirty="0" smtClean="0"/>
              <a:t>	</a:t>
            </a:r>
            <a:r>
              <a:rPr lang="en-US" dirty="0" smtClean="0"/>
              <a:t>1.3.1 Primary Actors: Identify the users or systems that initiate the use</a:t>
            </a:r>
            <a:r>
              <a:rPr lang="id-ID" dirty="0" smtClean="0"/>
              <a:t> case.</a:t>
            </a:r>
          </a:p>
          <a:p>
            <a:pPr>
              <a:buNone/>
            </a:pPr>
            <a:r>
              <a:rPr lang="id-ID" dirty="0" smtClean="0"/>
              <a:t>	</a:t>
            </a:r>
            <a:r>
              <a:rPr lang="en-US" dirty="0" smtClean="0"/>
              <a:t>1.3.2 Secondary Actors: List the users or systems that receive messages</a:t>
            </a:r>
            <a:r>
              <a:rPr lang="id-ID" dirty="0" smtClean="0"/>
              <a:t> </a:t>
            </a:r>
            <a:r>
              <a:rPr lang="en-US" dirty="0" smtClean="0"/>
              <a:t>from the use case. Include users who receive reports or online</a:t>
            </a:r>
            <a:r>
              <a:rPr lang="id-ID" dirty="0" smtClean="0"/>
              <a:t> messages.</a:t>
            </a:r>
          </a:p>
          <a:p>
            <a:pPr>
              <a:buNone/>
            </a:pPr>
            <a:r>
              <a:rPr lang="id-ID" dirty="0" smtClean="0"/>
              <a:t>	</a:t>
            </a:r>
            <a:r>
              <a:rPr lang="en-US" dirty="0" smtClean="0"/>
              <a:t>1.3.3 Off-Stage Stakeholders: Identify non-participating stakeholders</a:t>
            </a:r>
            <a:r>
              <a:rPr lang="id-ID" dirty="0" smtClean="0"/>
              <a:t> </a:t>
            </a:r>
            <a:r>
              <a:rPr lang="en-US" dirty="0" smtClean="0"/>
              <a:t>who have interests in this use case.</a:t>
            </a:r>
          </a:p>
          <a:p>
            <a:endParaRPr lang="id-ID"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1837"/>
            <a:ext cx="8229600" cy="5840435"/>
          </a:xfrm>
        </p:spPr>
        <p:txBody>
          <a:bodyPr>
            <a:normAutofit fontScale="77500" lnSpcReduction="20000"/>
          </a:bodyPr>
          <a:lstStyle/>
          <a:p>
            <a:pPr>
              <a:buNone/>
            </a:pPr>
            <a:r>
              <a:rPr lang="id-ID" dirty="0" smtClean="0"/>
              <a:t>	1.4 Rules of Precedence</a:t>
            </a:r>
          </a:p>
          <a:p>
            <a:pPr algn="just">
              <a:buNone/>
            </a:pPr>
            <a:r>
              <a:rPr lang="id-ID" dirty="0" smtClean="0"/>
              <a:t>	</a:t>
            </a:r>
            <a:r>
              <a:rPr lang="en-US" dirty="0" smtClean="0"/>
              <a:t>1.4.1 Triggers: Describe the event or condition that “kick-starts” the use</a:t>
            </a:r>
            <a:r>
              <a:rPr lang="id-ID" dirty="0" smtClean="0"/>
              <a:t> </a:t>
            </a:r>
            <a:r>
              <a:rPr lang="en-US" dirty="0" smtClean="0"/>
              <a:t>case, such as Call received; inventory low. If the trigger is time-driven,</a:t>
            </a:r>
            <a:r>
              <a:rPr lang="id-ID" dirty="0" smtClean="0"/>
              <a:t> </a:t>
            </a:r>
            <a:r>
              <a:rPr lang="en-US" dirty="0" smtClean="0"/>
              <a:t>describe the temporal condition, such as End-of-month.</a:t>
            </a:r>
          </a:p>
          <a:p>
            <a:pPr algn="just">
              <a:buNone/>
            </a:pPr>
            <a:r>
              <a:rPr lang="id-ID" dirty="0" smtClean="0"/>
              <a:t>	</a:t>
            </a:r>
            <a:r>
              <a:rPr lang="en-US" dirty="0" smtClean="0"/>
              <a:t>1.4.2 Pre-conditions: List conditions that must be true before the use</a:t>
            </a:r>
            <a:r>
              <a:rPr lang="id-ID" dirty="0" smtClean="0"/>
              <a:t> </a:t>
            </a:r>
            <a:r>
              <a:rPr lang="en-US" dirty="0" smtClean="0"/>
              <a:t>case begins. If a condition forces the use case to occur whenever it</a:t>
            </a:r>
            <a:r>
              <a:rPr lang="id-ID" dirty="0" smtClean="0"/>
              <a:t> </a:t>
            </a:r>
            <a:r>
              <a:rPr lang="en-US" dirty="0" smtClean="0"/>
              <a:t>becomes true, do not list it here; list it as a trigger.</a:t>
            </a:r>
          </a:p>
          <a:p>
            <a:pPr>
              <a:buNone/>
            </a:pPr>
            <a:r>
              <a:rPr lang="id-ID" dirty="0" smtClean="0"/>
              <a:t>	1.5 Post-conditions</a:t>
            </a:r>
          </a:p>
          <a:p>
            <a:pPr algn="just">
              <a:buNone/>
            </a:pPr>
            <a:r>
              <a:rPr lang="id-ID" dirty="0" smtClean="0"/>
              <a:t>	</a:t>
            </a:r>
            <a:r>
              <a:rPr lang="en-US" dirty="0" smtClean="0"/>
              <a:t>1.5.1 Post-conditions on Success: Describe the status of the system</a:t>
            </a:r>
            <a:r>
              <a:rPr lang="id-ID" dirty="0" smtClean="0"/>
              <a:t> </a:t>
            </a:r>
            <a:r>
              <a:rPr lang="en-US" dirty="0" smtClean="0"/>
              <a:t>after the use case ends successfully. Any condition listed here is</a:t>
            </a:r>
            <a:r>
              <a:rPr lang="id-ID" dirty="0" smtClean="0"/>
              <a:t> </a:t>
            </a:r>
            <a:r>
              <a:rPr lang="en-US" dirty="0" smtClean="0"/>
              <a:t>guaranteed to be true on successful completion.</a:t>
            </a:r>
            <a:endParaRPr lang="id-ID" dirty="0" smtClean="0"/>
          </a:p>
          <a:p>
            <a:pPr>
              <a:buNone/>
            </a:pPr>
            <a:r>
              <a:rPr lang="id-ID" dirty="0" smtClean="0"/>
              <a:t>	</a:t>
            </a:r>
            <a:r>
              <a:rPr lang="en-US" dirty="0" smtClean="0"/>
              <a:t>1.5.2 Post-conditions on Failure: Describe the status of the system after</a:t>
            </a:r>
            <a:r>
              <a:rPr lang="id-ID" dirty="0" smtClean="0"/>
              <a:t>	</a:t>
            </a:r>
            <a:r>
              <a:rPr lang="en-US" dirty="0" smtClean="0"/>
              <a:t>the use case ends in failure. Any condition listed here is</a:t>
            </a:r>
            <a:r>
              <a:rPr lang="id-ID" dirty="0" smtClean="0"/>
              <a:t> </a:t>
            </a:r>
            <a:r>
              <a:rPr lang="en-US" dirty="0" smtClean="0"/>
              <a:t>guaranteed to be true when the use case fails as described in the</a:t>
            </a:r>
            <a:r>
              <a:rPr lang="id-ID" dirty="0" smtClean="0"/>
              <a:t> exception flows.</a:t>
            </a:r>
          </a:p>
          <a:p>
            <a:pPr>
              <a:buNone/>
            </a:pPr>
            <a:r>
              <a:rPr lang="id-ID" dirty="0" smtClean="0"/>
              <a:t>	</a:t>
            </a:r>
            <a:r>
              <a:rPr lang="en-US" dirty="0" smtClean="0"/>
              <a:t>1.6 Extension Points: Name and describe points at which extending use</a:t>
            </a:r>
            <a:r>
              <a:rPr lang="id-ID" dirty="0" smtClean="0"/>
              <a:t> </a:t>
            </a:r>
            <a:r>
              <a:rPr lang="en-US" dirty="0" smtClean="0"/>
              <a:t>cases may extend this use case. Example of extension point declaration:</a:t>
            </a:r>
            <a:r>
              <a:rPr lang="id-ID" dirty="0" smtClean="0"/>
              <a:t> “Preferred Customer: 2.5–2.9.”</a:t>
            </a:r>
          </a:p>
          <a:p>
            <a:pPr>
              <a:buNone/>
            </a:pPr>
            <a:endParaRPr lang="id-ID" dirty="0" smtClean="0"/>
          </a:p>
          <a:p>
            <a:pPr algn="just">
              <a:buNone/>
            </a:pPr>
            <a:endParaRPr lang="en-US" dirty="0" smtClean="0"/>
          </a:p>
          <a:p>
            <a:endParaRPr lang="id-ID"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pPr>
              <a:buNone/>
            </a:pPr>
            <a:r>
              <a:rPr lang="id-ID" dirty="0" smtClean="0"/>
              <a:t>2. Flow of Events</a:t>
            </a:r>
          </a:p>
          <a:p>
            <a:pPr>
              <a:buNone/>
            </a:pPr>
            <a:r>
              <a:rPr lang="id-ID" dirty="0" smtClean="0"/>
              <a:t>	</a:t>
            </a:r>
            <a:r>
              <a:rPr lang="en-US" dirty="0" smtClean="0"/>
              <a:t>Basic Flow: Insert basic flow steps. Numbers begin with 2.1.</a:t>
            </a:r>
          </a:p>
          <a:p>
            <a:pPr>
              <a:buNone/>
            </a:pPr>
            <a:r>
              <a:rPr lang="id-ID" dirty="0" smtClean="0"/>
              <a:t>	</a:t>
            </a:r>
            <a:r>
              <a:rPr lang="id-ID" b="1" dirty="0" smtClean="0"/>
              <a:t>Alternate Flows</a:t>
            </a:r>
          </a:p>
          <a:p>
            <a:pPr>
              <a:buNone/>
            </a:pPr>
            <a:r>
              <a:rPr lang="id-ID" dirty="0" smtClean="0"/>
              <a:t>	</a:t>
            </a:r>
            <a:r>
              <a:rPr lang="en-US" dirty="0" smtClean="0"/>
              <a:t>2.Xa Insert the alternate flow name. The alternate flow name should</a:t>
            </a:r>
            <a:r>
              <a:rPr lang="id-ID" dirty="0" smtClean="0"/>
              <a:t> </a:t>
            </a:r>
            <a:r>
              <a:rPr lang="en-US" dirty="0" smtClean="0"/>
              <a:t>describe the condition that triggers the alternate flow. “2.X” is the</a:t>
            </a:r>
            <a:r>
              <a:rPr lang="id-ID" dirty="0" smtClean="0"/>
              <a:t> </a:t>
            </a:r>
            <a:r>
              <a:rPr lang="en-US" dirty="0" smtClean="0"/>
              <a:t>step number in the basic flow where the interruption occurs.</a:t>
            </a:r>
            <a:r>
              <a:rPr lang="id-ID" dirty="0" smtClean="0"/>
              <a:t> </a:t>
            </a:r>
            <a:r>
              <a:rPr lang="en-US" dirty="0" smtClean="0"/>
              <a:t>Describe the steps in paragraph or point form.</a:t>
            </a:r>
          </a:p>
          <a:p>
            <a:pPr>
              <a:buNone/>
            </a:pPr>
            <a:r>
              <a:rPr lang="id-ID" dirty="0" smtClean="0"/>
              <a:t>	</a:t>
            </a:r>
            <a:r>
              <a:rPr lang="id-ID" b="1" dirty="0" smtClean="0"/>
              <a:t>Exception Flows</a:t>
            </a:r>
          </a:p>
          <a:p>
            <a:pPr>
              <a:buNone/>
            </a:pPr>
            <a:r>
              <a:rPr lang="id-ID" dirty="0" smtClean="0"/>
              <a:t>	</a:t>
            </a:r>
            <a:r>
              <a:rPr lang="en-US" dirty="0" smtClean="0"/>
              <a:t>2.Xa Insert the exception flow name. The exception flow name should</a:t>
            </a:r>
            <a:r>
              <a:rPr lang="id-ID" dirty="0" smtClean="0"/>
              <a:t> </a:t>
            </a:r>
            <a:r>
              <a:rPr lang="en-US" dirty="0" smtClean="0"/>
              <a:t>describe the condition that triggers the exception flow. An exception</a:t>
            </a:r>
            <a:r>
              <a:rPr lang="id-ID" dirty="0" smtClean="0"/>
              <a:t> </a:t>
            </a:r>
            <a:r>
              <a:rPr lang="en-US" dirty="0" smtClean="0"/>
              <a:t>flow is one that causes the use case to end in failure and for which</a:t>
            </a:r>
            <a:r>
              <a:rPr lang="id-ID" dirty="0" smtClean="0"/>
              <a:t> </a:t>
            </a:r>
            <a:r>
              <a:rPr lang="en-US" dirty="0" smtClean="0"/>
              <a:t>“post-conditions on failure” apply. “2.X” is the step number in the</a:t>
            </a:r>
            <a:r>
              <a:rPr lang="id-ID" dirty="0" smtClean="0"/>
              <a:t> </a:t>
            </a:r>
            <a:r>
              <a:rPr lang="en-US" dirty="0" smtClean="0"/>
              <a:t>basic flow where the interruption occurs. Describe the steps in paragraph</a:t>
            </a:r>
            <a:r>
              <a:rPr lang="id-ID" dirty="0" smtClean="0"/>
              <a:t> or point form.</a:t>
            </a:r>
          </a:p>
          <a:p>
            <a:endParaRPr lang="id-ID"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688"/>
            <a:ext cx="8229600" cy="1066800"/>
          </a:xfrm>
        </p:spPr>
        <p:txBody>
          <a:bodyPr/>
          <a:lstStyle/>
          <a:p>
            <a:r>
              <a:rPr lang="id-ID" dirty="0" smtClean="0"/>
              <a:t>More Explanations ...</a:t>
            </a:r>
            <a:endParaRPr lang="id-ID" dirty="0"/>
          </a:p>
        </p:txBody>
      </p:sp>
      <p:sp>
        <p:nvSpPr>
          <p:cNvPr id="3" name="Content Placeholder 2"/>
          <p:cNvSpPr>
            <a:spLocks noGrp="1"/>
          </p:cNvSpPr>
          <p:nvPr>
            <p:ph idx="1"/>
          </p:nvPr>
        </p:nvSpPr>
        <p:spPr>
          <a:xfrm>
            <a:off x="457200" y="1600200"/>
            <a:ext cx="8229600" cy="4757758"/>
          </a:xfrm>
        </p:spPr>
        <p:txBody>
          <a:bodyPr>
            <a:normAutofit fontScale="62500" lnSpcReduction="20000"/>
          </a:bodyPr>
          <a:lstStyle/>
          <a:p>
            <a:r>
              <a:rPr lang="id-ID" dirty="0" smtClean="0"/>
              <a:t>Documenting the Basic Flow</a:t>
            </a:r>
          </a:p>
          <a:p>
            <a:pPr algn="just">
              <a:buNone/>
            </a:pPr>
            <a:r>
              <a:rPr lang="id-ID" dirty="0" smtClean="0"/>
              <a:t>	</a:t>
            </a:r>
            <a:r>
              <a:rPr lang="en-US" dirty="0" smtClean="0"/>
              <a:t>The basic flow describes the most common way that the use case plays out successfully.</a:t>
            </a:r>
            <a:r>
              <a:rPr lang="id-ID" dirty="0" smtClean="0"/>
              <a:t> </a:t>
            </a:r>
            <a:r>
              <a:rPr lang="en-US" dirty="0" smtClean="0"/>
              <a:t>(Some people call it the “happy scenario.”) It reads as a straightforward narrative:</a:t>
            </a:r>
            <a:r>
              <a:rPr lang="id-ID" dirty="0" smtClean="0"/>
              <a:t> </a:t>
            </a:r>
            <a:r>
              <a:rPr lang="en-US" dirty="0" smtClean="0"/>
              <a:t>“The user does...; the system does....” As a rule of thumb, the basic flow should not list any</a:t>
            </a:r>
            <a:r>
              <a:rPr lang="id-ID" dirty="0" smtClean="0"/>
              <a:t> </a:t>
            </a:r>
            <a:r>
              <a:rPr lang="en-US" dirty="0" smtClean="0"/>
              <a:t>conditions, since subsequent sections handle all errors and alternatives. To keep</a:t>
            </a:r>
            <a:r>
              <a:rPr lang="id-ID" dirty="0" smtClean="0"/>
              <a:t> </a:t>
            </a:r>
            <a:r>
              <a:rPr lang="en-US" dirty="0" smtClean="0"/>
              <a:t>documentation consistent, employ a style guideline throughout your company for writing</a:t>
            </a:r>
            <a:r>
              <a:rPr lang="id-ID" dirty="0" smtClean="0"/>
              <a:t> use-case requirements. </a:t>
            </a:r>
          </a:p>
          <a:p>
            <a:pPr algn="just"/>
            <a:r>
              <a:rPr lang="id-ID" dirty="0" smtClean="0"/>
              <a:t>Documenting Alternate Flows</a:t>
            </a:r>
          </a:p>
          <a:p>
            <a:pPr algn="just">
              <a:buNone/>
            </a:pPr>
            <a:r>
              <a:rPr lang="id-ID" dirty="0" smtClean="0"/>
              <a:t>	</a:t>
            </a:r>
            <a:r>
              <a:rPr lang="en-US" dirty="0" smtClean="0"/>
              <a:t>Document each scenario not covered in the basic flow as an alternate flow or as an exception</a:t>
            </a:r>
            <a:r>
              <a:rPr lang="id-ID" dirty="0" smtClean="0"/>
              <a:t>  </a:t>
            </a:r>
            <a:r>
              <a:rPr lang="en-US" dirty="0" smtClean="0"/>
              <a:t>flow. An alternate flow is a variation that does not lead to the abandonment of the user</a:t>
            </a:r>
            <a:r>
              <a:rPr lang="id-ID" dirty="0" smtClean="0"/>
              <a:t> </a:t>
            </a:r>
            <a:r>
              <a:rPr lang="en-US" dirty="0" smtClean="0"/>
              <a:t>goal; an exception flow involves a non-recoverable error. If your team has trouble deciding</a:t>
            </a:r>
            <a:r>
              <a:rPr lang="id-ID" dirty="0" smtClean="0"/>
              <a:t> </a:t>
            </a:r>
            <a:r>
              <a:rPr lang="en-US" dirty="0" smtClean="0"/>
              <a:t>whether to list a scenario in the “Alternate Flow” or “Exception Flow” section, merge the</a:t>
            </a:r>
            <a:r>
              <a:rPr lang="id-ID" dirty="0" smtClean="0"/>
              <a:t> </a:t>
            </a:r>
            <a:r>
              <a:rPr lang="en-US" dirty="0" smtClean="0"/>
              <a:t>two sections into one and list both types of flows there.</a:t>
            </a:r>
            <a:endParaRPr lang="id-ID" dirty="0" smtClean="0"/>
          </a:p>
          <a:p>
            <a:pPr algn="just"/>
            <a:r>
              <a:rPr lang="en-US" dirty="0" smtClean="0"/>
              <a:t>An alternate flow is a scenario other than the basic flow that leads to success. An alternate </a:t>
            </a:r>
            <a:r>
              <a:rPr lang="en-US" dirty="0" err="1" smtClean="0"/>
              <a:t>flowmay</a:t>
            </a:r>
            <a:r>
              <a:rPr lang="en-US" dirty="0" smtClean="0"/>
              <a:t> deal with a user error as long as it is recoverable. Non-recoverable errors are handled as</a:t>
            </a:r>
            <a:r>
              <a:rPr lang="id-ID" dirty="0" smtClean="0"/>
              <a:t> exception flows.</a:t>
            </a:r>
          </a:p>
          <a:p>
            <a:pPr algn="just">
              <a:buNone/>
            </a:pPr>
            <a:endParaRPr lang="en-US" dirty="0" smtClean="0"/>
          </a:p>
          <a:p>
            <a:endParaRPr lang="id-ID" dirty="0" smtClean="0"/>
          </a:p>
          <a:p>
            <a:endParaRPr lang="id-ID" dirty="0" smtClean="0"/>
          </a:p>
          <a:p>
            <a:pPr>
              <a:buNone/>
            </a:pPr>
            <a:endParaRPr lang="id-ID"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2800" dirty="0" smtClean="0"/>
              <a:t>Documenting Exception Flows</a:t>
            </a:r>
          </a:p>
          <a:p>
            <a:pPr algn="just">
              <a:buNone/>
            </a:pPr>
            <a:r>
              <a:rPr lang="id-ID" dirty="0" smtClean="0"/>
              <a:t>	</a:t>
            </a:r>
            <a:r>
              <a:rPr lang="en-US" sz="2400" dirty="0" smtClean="0"/>
              <a:t>List each error condition that leads to the abandonment of the user goal in the “Exception</a:t>
            </a:r>
            <a:r>
              <a:rPr lang="id-ID" sz="2400" dirty="0" smtClean="0"/>
              <a:t> </a:t>
            </a:r>
            <a:r>
              <a:rPr lang="en-US" sz="2400" dirty="0" smtClean="0"/>
              <a:t>Flows” section. Typical exception flows include cancellation of a transaction by the user</a:t>
            </a:r>
            <a:r>
              <a:rPr lang="id-ID" sz="2400" dirty="0" smtClean="0"/>
              <a:t> </a:t>
            </a:r>
            <a:r>
              <a:rPr lang="en-US" sz="2400" dirty="0" smtClean="0"/>
              <a:t>and system errors that force a transaction to be canceled. Documentation rules are the same</a:t>
            </a:r>
            <a:r>
              <a:rPr lang="id-ID" sz="2400" dirty="0" smtClean="0"/>
              <a:t> </a:t>
            </a:r>
            <a:r>
              <a:rPr lang="en-US" sz="2400" dirty="0" smtClean="0"/>
              <a:t>as for the alternate flows except that there is often no convergence point, since the goal is</a:t>
            </a:r>
            <a:r>
              <a:rPr lang="id-ID" sz="2400" dirty="0" smtClean="0"/>
              <a:t> </a:t>
            </a:r>
            <a:r>
              <a:rPr lang="en-US" sz="2400" dirty="0" smtClean="0"/>
              <a:t>abandoned. In that case, the last line of the flow should read, “The use case ends in failure.”</a:t>
            </a:r>
          </a:p>
          <a:p>
            <a:endParaRPr lang="id-ID"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Use Cases All You Need</a:t>
            </a:r>
            <a:endParaRPr lang="id-ID" dirty="0"/>
          </a:p>
        </p:txBody>
      </p:sp>
      <p:sp>
        <p:nvSpPr>
          <p:cNvPr id="3" name="Content Placeholder 2"/>
          <p:cNvSpPr>
            <a:spLocks noGrp="1"/>
          </p:cNvSpPr>
          <p:nvPr>
            <p:ph idx="1"/>
          </p:nvPr>
        </p:nvSpPr>
        <p:spPr/>
        <p:txBody>
          <a:bodyPr>
            <a:normAutofit fontScale="70000" lnSpcReduction="20000"/>
          </a:bodyPr>
          <a:lstStyle/>
          <a:p>
            <a:pPr algn="just"/>
            <a:r>
              <a:rPr lang="en-US" dirty="0" smtClean="0"/>
              <a:t>People often ask me if the use cases are all of the requirements or whether they are all you need</a:t>
            </a:r>
            <a:r>
              <a:rPr lang="id-ID" dirty="0" smtClean="0"/>
              <a:t> </a:t>
            </a:r>
            <a:r>
              <a:rPr lang="en-US" dirty="0" smtClean="0"/>
              <a:t>to create test </a:t>
            </a:r>
            <a:r>
              <a:rPr lang="en-US" dirty="0" err="1" smtClean="0"/>
              <a:t>cases.The</a:t>
            </a:r>
            <a:r>
              <a:rPr lang="en-US" dirty="0" smtClean="0"/>
              <a:t> answer to both questions is, “No.” </a:t>
            </a:r>
            <a:endParaRPr lang="id-ID" dirty="0" smtClean="0"/>
          </a:p>
          <a:p>
            <a:pPr algn="just"/>
            <a:r>
              <a:rPr lang="en-US" dirty="0" smtClean="0"/>
              <a:t>First of all, they are not all of the requirements</a:t>
            </a:r>
            <a:r>
              <a:rPr lang="id-ID" dirty="0" smtClean="0"/>
              <a:t> </a:t>
            </a:r>
            <a:r>
              <a:rPr lang="en-US" dirty="0" smtClean="0"/>
              <a:t>because they only address the user requirements, omitting other requirements such as</a:t>
            </a:r>
            <a:r>
              <a:rPr lang="id-ID" dirty="0" smtClean="0"/>
              <a:t> </a:t>
            </a:r>
            <a:r>
              <a:rPr lang="en-US" dirty="0" smtClean="0"/>
              <a:t>security requirements. </a:t>
            </a:r>
            <a:endParaRPr lang="id-ID" dirty="0" smtClean="0"/>
          </a:p>
          <a:p>
            <a:pPr algn="just"/>
            <a:r>
              <a:rPr lang="en-US" dirty="0" smtClean="0"/>
              <a:t>Secondly, they focus on the flow of the conversation between the system</a:t>
            </a:r>
            <a:r>
              <a:rPr lang="id-ID" dirty="0" smtClean="0"/>
              <a:t> </a:t>
            </a:r>
            <a:r>
              <a:rPr lang="en-US" dirty="0" smtClean="0"/>
              <a:t>and the actors—the storyboard of the interaction. Other issues, such as screen designs and </a:t>
            </a:r>
            <a:r>
              <a:rPr lang="en-US" dirty="0" err="1" smtClean="0"/>
              <a:t>datavalidation</a:t>
            </a:r>
            <a:r>
              <a:rPr lang="id-ID" dirty="0" smtClean="0"/>
              <a:t>  </a:t>
            </a:r>
            <a:r>
              <a:rPr lang="en-US" dirty="0" smtClean="0"/>
              <a:t>rules, are defined in other artifacts that the use case links to. To fully document and test</a:t>
            </a:r>
            <a:r>
              <a:rPr lang="id-ID" dirty="0" smtClean="0"/>
              <a:t> </a:t>
            </a:r>
            <a:r>
              <a:rPr lang="en-US" dirty="0" smtClean="0"/>
              <a:t>a system, you need use cases and these other artifacts.</a:t>
            </a:r>
          </a:p>
          <a:p>
            <a:r>
              <a:rPr lang="id-ID" dirty="0" smtClean="0"/>
              <a:t>Decision Tables</a:t>
            </a:r>
          </a:p>
          <a:p>
            <a:r>
              <a:rPr lang="en-US" dirty="0" smtClean="0"/>
              <a:t>Use a decision table to describe the system response to a number of interrelated factors. If each</a:t>
            </a:r>
            <a:r>
              <a:rPr lang="id-ID" dirty="0" smtClean="0"/>
              <a:t> </a:t>
            </a:r>
            <a:r>
              <a:rPr lang="en-US" dirty="0" smtClean="0"/>
              <a:t>factor can be looked at separately, do not use a decision table; just use the alternate and exceptional</a:t>
            </a:r>
            <a:r>
              <a:rPr lang="id-ID" dirty="0" smtClean="0"/>
              <a:t> </a:t>
            </a:r>
            <a:r>
              <a:rPr lang="en-US" dirty="0" smtClean="0"/>
              <a:t>flows or, alternatively, a condition/response table.</a:t>
            </a:r>
          </a:p>
          <a:p>
            <a:endParaRPr lang="id-ID"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5122" name="Picture 2" descr="092209_1743_umlanalisis4"/>
          <p:cNvPicPr>
            <a:picLocks noChangeAspect="1" noChangeArrowheads="1"/>
          </p:cNvPicPr>
          <p:nvPr/>
        </p:nvPicPr>
        <p:blipFill>
          <a:blip r:embed="rId2"/>
          <a:srcRect/>
          <a:stretch>
            <a:fillRect/>
          </a:stretch>
        </p:blipFill>
        <p:spPr bwMode="auto">
          <a:xfrm>
            <a:off x="381000" y="1600200"/>
            <a:ext cx="8523513"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371600"/>
          <a:ext cx="8763000" cy="4618481"/>
        </p:xfrm>
        <a:graphic>
          <a:graphicData uri="http://schemas.openxmlformats.org/drawingml/2006/table">
            <a:tbl>
              <a:tblPr firstRow="1" bandRow="1">
                <a:tableStyleId>{5C22544A-7EE6-4342-B048-85BDC9FD1C3A}</a:tableStyleId>
              </a:tblPr>
              <a:tblGrid>
                <a:gridCol w="4381500"/>
                <a:gridCol w="4381500"/>
              </a:tblGrid>
              <a:tr h="390151">
                <a:tc>
                  <a:txBody>
                    <a:bodyPr/>
                    <a:lstStyle/>
                    <a:p>
                      <a:pPr marL="0" marR="0" algn="just">
                        <a:lnSpc>
                          <a:spcPct val="115000"/>
                        </a:lnSpc>
                        <a:spcBef>
                          <a:spcPts val="0"/>
                        </a:spcBef>
                        <a:spcAft>
                          <a:spcPts val="0"/>
                        </a:spcAft>
                      </a:pPr>
                      <a:r>
                        <a:rPr lang="id-ID" sz="1100" dirty="0">
                          <a:latin typeface="Times New Roman"/>
                          <a:ea typeface="MS Mincho"/>
                          <a:cs typeface="Times New Roman"/>
                        </a:rPr>
                        <a:t>Use Case Name</a:t>
                      </a:r>
                      <a:endParaRPr lang="en-US" sz="1100" dirty="0">
                        <a:latin typeface="Calibri"/>
                        <a:ea typeface="MS Mincho"/>
                        <a:cs typeface="Times New Roman"/>
                      </a:endParaRPr>
                    </a:p>
                  </a:txBody>
                  <a:tcPr marL="68580" marR="68580" marT="0" marB="0"/>
                </a:tc>
                <a:tc>
                  <a:txBody>
                    <a:bodyPr/>
                    <a:lstStyle/>
                    <a:p>
                      <a:pPr marL="0" marR="0" algn="just">
                        <a:lnSpc>
                          <a:spcPct val="115000"/>
                        </a:lnSpc>
                        <a:spcBef>
                          <a:spcPts val="0"/>
                        </a:spcBef>
                        <a:spcAft>
                          <a:spcPts val="0"/>
                        </a:spcAft>
                      </a:pPr>
                      <a:r>
                        <a:rPr lang="id-ID" sz="1100" dirty="0">
                          <a:latin typeface="Times New Roman"/>
                          <a:ea typeface="MS Mincho"/>
                          <a:cs typeface="Times New Roman"/>
                        </a:rPr>
                        <a:t>Withdraw Name</a:t>
                      </a:r>
                      <a:endParaRPr lang="en-US" sz="1100" dirty="0">
                        <a:latin typeface="Calibri"/>
                        <a:ea typeface="MS Mincho"/>
                        <a:cs typeface="Times New Roman"/>
                      </a:endParaRPr>
                    </a:p>
                  </a:txBody>
                  <a:tcPr marL="68580" marR="68580" marT="0" marB="0"/>
                </a:tc>
              </a:tr>
              <a:tr h="390151">
                <a:tc>
                  <a:txBody>
                    <a:bodyPr/>
                    <a:lstStyle/>
                    <a:p>
                      <a:pPr marL="0" marR="0" algn="just">
                        <a:lnSpc>
                          <a:spcPct val="115000"/>
                        </a:lnSpc>
                        <a:spcBef>
                          <a:spcPts val="0"/>
                        </a:spcBef>
                        <a:spcAft>
                          <a:spcPts val="0"/>
                        </a:spcAft>
                      </a:pPr>
                      <a:r>
                        <a:rPr lang="id-ID" sz="1100" dirty="0">
                          <a:latin typeface="Times New Roman"/>
                          <a:ea typeface="MS Mincho"/>
                          <a:cs typeface="Times New Roman"/>
                        </a:rPr>
                        <a:t>Primary Actor</a:t>
                      </a:r>
                      <a:endParaRPr lang="en-US" sz="1100" dirty="0">
                        <a:latin typeface="Calibri"/>
                        <a:ea typeface="MS Mincho"/>
                        <a:cs typeface="Times New Roman"/>
                      </a:endParaRPr>
                    </a:p>
                  </a:txBody>
                  <a:tcPr marL="68580" marR="68580" marT="0" marB="0"/>
                </a:tc>
                <a:tc>
                  <a:txBody>
                    <a:bodyPr/>
                    <a:lstStyle/>
                    <a:p>
                      <a:pPr marL="0" marR="0" algn="just">
                        <a:lnSpc>
                          <a:spcPct val="115000"/>
                        </a:lnSpc>
                        <a:spcBef>
                          <a:spcPts val="0"/>
                        </a:spcBef>
                        <a:spcAft>
                          <a:spcPts val="0"/>
                        </a:spcAft>
                      </a:pPr>
                      <a:r>
                        <a:rPr lang="id-ID" sz="1100" dirty="0">
                          <a:latin typeface="Times New Roman"/>
                          <a:ea typeface="MS Mincho"/>
                          <a:cs typeface="Times New Roman"/>
                        </a:rPr>
                        <a:t>Customer</a:t>
                      </a:r>
                      <a:endParaRPr lang="en-US" sz="1100" dirty="0">
                        <a:latin typeface="Calibri"/>
                        <a:ea typeface="MS Mincho"/>
                        <a:cs typeface="Times New Roman"/>
                      </a:endParaRPr>
                    </a:p>
                  </a:txBody>
                  <a:tcPr marL="68580" marR="68580" marT="0" marB="0"/>
                </a:tc>
              </a:tr>
              <a:tr h="390151">
                <a:tc>
                  <a:txBody>
                    <a:bodyPr/>
                    <a:lstStyle/>
                    <a:p>
                      <a:pPr marL="0" marR="0" algn="just">
                        <a:lnSpc>
                          <a:spcPct val="115000"/>
                        </a:lnSpc>
                        <a:spcBef>
                          <a:spcPts val="0"/>
                        </a:spcBef>
                        <a:spcAft>
                          <a:spcPts val="0"/>
                        </a:spcAft>
                      </a:pPr>
                      <a:r>
                        <a:rPr lang="id-ID" sz="1100">
                          <a:latin typeface="Times New Roman"/>
                          <a:ea typeface="MS Mincho"/>
                          <a:cs typeface="Times New Roman"/>
                        </a:rPr>
                        <a:t>Supporting Actor(s)</a:t>
                      </a:r>
                      <a:endParaRPr lang="en-US" sz="1100">
                        <a:latin typeface="Calibri"/>
                        <a:ea typeface="MS Mincho"/>
                        <a:cs typeface="Times New Roman"/>
                      </a:endParaRPr>
                    </a:p>
                  </a:txBody>
                  <a:tcPr marL="68580" marR="68580" marT="0" marB="0"/>
                </a:tc>
                <a:tc>
                  <a:txBody>
                    <a:bodyPr/>
                    <a:lstStyle/>
                    <a:p>
                      <a:pPr marL="0" marR="0" algn="just">
                        <a:lnSpc>
                          <a:spcPct val="115000"/>
                        </a:lnSpc>
                        <a:spcBef>
                          <a:spcPts val="0"/>
                        </a:spcBef>
                        <a:spcAft>
                          <a:spcPts val="0"/>
                        </a:spcAft>
                      </a:pPr>
                      <a:r>
                        <a:rPr lang="id-ID" sz="1100" dirty="0">
                          <a:latin typeface="Times New Roman"/>
                          <a:ea typeface="MS Mincho"/>
                          <a:cs typeface="Times New Roman"/>
                        </a:rPr>
                        <a:t>Bank Accounting System</a:t>
                      </a:r>
                      <a:endParaRPr lang="en-US" sz="1100" dirty="0">
                        <a:latin typeface="Calibri"/>
                        <a:ea typeface="MS Mincho"/>
                        <a:cs typeface="Times New Roman"/>
                      </a:endParaRPr>
                    </a:p>
                  </a:txBody>
                  <a:tcPr marL="68580" marR="68580" marT="0" marB="0"/>
                </a:tc>
              </a:tr>
              <a:tr h="811301">
                <a:tc>
                  <a:txBody>
                    <a:bodyPr/>
                    <a:lstStyle/>
                    <a:p>
                      <a:pPr marL="0" marR="0" algn="just">
                        <a:lnSpc>
                          <a:spcPct val="115000"/>
                        </a:lnSpc>
                        <a:spcBef>
                          <a:spcPts val="0"/>
                        </a:spcBef>
                        <a:spcAft>
                          <a:spcPts val="0"/>
                        </a:spcAft>
                      </a:pPr>
                      <a:r>
                        <a:rPr lang="id-ID" sz="1100" dirty="0">
                          <a:latin typeface="Times New Roman"/>
                          <a:ea typeface="MS Mincho"/>
                          <a:cs typeface="Times New Roman"/>
                        </a:rPr>
                        <a:t>Summary</a:t>
                      </a:r>
                      <a:endParaRPr lang="en-US" sz="1100" dirty="0">
                        <a:latin typeface="Calibri"/>
                        <a:ea typeface="MS Mincho"/>
                        <a:cs typeface="Times New Roman"/>
                      </a:endParaRPr>
                    </a:p>
                  </a:txBody>
                  <a:tcPr marL="68580" marR="68580" marT="0" marB="0"/>
                </a:tc>
                <a:tc>
                  <a:txBody>
                    <a:bodyPr/>
                    <a:lstStyle/>
                    <a:p>
                      <a:pPr marL="0" marR="0" algn="just">
                        <a:lnSpc>
                          <a:spcPct val="115000"/>
                        </a:lnSpc>
                        <a:spcBef>
                          <a:spcPts val="0"/>
                        </a:spcBef>
                        <a:spcAft>
                          <a:spcPts val="0"/>
                        </a:spcAft>
                      </a:pPr>
                      <a:r>
                        <a:rPr lang="id-ID" sz="1100">
                          <a:latin typeface="Times New Roman"/>
                          <a:ea typeface="MS Mincho"/>
                          <a:cs typeface="Times New Roman"/>
                        </a:rPr>
                        <a:t>Custumer withdraws cash from the ATM system by inserting his or her card, entering the correcting PIN, selecting an account, and entering an amount. The ATM system validates the card, PIN, account and amount with the Bank Accounting System.</a:t>
                      </a:r>
                      <a:endParaRPr lang="en-US" sz="1100">
                        <a:latin typeface="Calibri"/>
                        <a:ea typeface="MS Mincho"/>
                        <a:cs typeface="Times New Roman"/>
                      </a:endParaRPr>
                    </a:p>
                  </a:txBody>
                  <a:tcPr marL="68580" marR="68580" marT="0" marB="0"/>
                </a:tc>
              </a:tr>
              <a:tr h="405650">
                <a:tc>
                  <a:txBody>
                    <a:bodyPr/>
                    <a:lstStyle/>
                    <a:p>
                      <a:pPr marL="0" marR="0" algn="just">
                        <a:lnSpc>
                          <a:spcPct val="115000"/>
                        </a:lnSpc>
                        <a:spcBef>
                          <a:spcPts val="0"/>
                        </a:spcBef>
                        <a:spcAft>
                          <a:spcPts val="0"/>
                        </a:spcAft>
                      </a:pPr>
                      <a:r>
                        <a:rPr lang="id-ID" sz="1100">
                          <a:latin typeface="Times New Roman"/>
                          <a:ea typeface="MS Mincho"/>
                          <a:cs typeface="Times New Roman"/>
                        </a:rPr>
                        <a:t>Pre - Conditions</a:t>
                      </a:r>
                      <a:endParaRPr lang="en-US" sz="1100">
                        <a:latin typeface="Calibri"/>
                        <a:ea typeface="MS Mincho"/>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AutoNum type="arabicPeriod"/>
                      </a:pPr>
                      <a:r>
                        <a:rPr lang="id-ID" sz="1100">
                          <a:latin typeface="Times New Roman"/>
                          <a:ea typeface="MS Mincho"/>
                          <a:cs typeface="Times New Roman"/>
                        </a:rPr>
                        <a:t>ATM has money and supplies.</a:t>
                      </a:r>
                      <a:endParaRPr lang="en-US" sz="110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a:latin typeface="Times New Roman"/>
                          <a:ea typeface="MS Mincho"/>
                          <a:cs typeface="Times New Roman"/>
                        </a:rPr>
                        <a:t>Bank accounting system is working.</a:t>
                      </a:r>
                      <a:endParaRPr lang="en-US" sz="1100">
                        <a:latin typeface="Calibri"/>
                        <a:ea typeface="MS Mincho"/>
                        <a:cs typeface="Times New Roman"/>
                      </a:endParaRPr>
                    </a:p>
                  </a:txBody>
                  <a:tcPr marL="68580" marR="68580" marT="0" marB="0"/>
                </a:tc>
              </a:tr>
              <a:tr h="2231077">
                <a:tc>
                  <a:txBody>
                    <a:bodyPr/>
                    <a:lstStyle/>
                    <a:p>
                      <a:pPr marL="0" marR="0" algn="just">
                        <a:lnSpc>
                          <a:spcPct val="115000"/>
                        </a:lnSpc>
                        <a:spcBef>
                          <a:spcPts val="0"/>
                        </a:spcBef>
                        <a:spcAft>
                          <a:spcPts val="0"/>
                        </a:spcAft>
                      </a:pPr>
                      <a:r>
                        <a:rPr lang="id-ID" sz="1100" dirty="0">
                          <a:latin typeface="Times New Roman"/>
                          <a:ea typeface="MS Mincho"/>
                          <a:cs typeface="Times New Roman"/>
                        </a:rPr>
                        <a:t>Normal Flow of Events</a:t>
                      </a:r>
                      <a:endParaRPr lang="en-US" sz="1100" dirty="0">
                        <a:latin typeface="Calibri"/>
                        <a:ea typeface="MS Mincho"/>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 inserts ATM card.</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 reads and validates bank ID and account number with bank account system.</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 enters PIN number.</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 validates PIN with bank accounting system.</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 selects account.</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 enters amount to withdraw.</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 validates amount with bank accounting system.</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 dispenses cash and receipt.</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 logs transactions.</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 takes card, cash and receipt.</a:t>
                      </a:r>
                      <a:endParaRPr lang="en-US" sz="1100" dirty="0">
                        <a:latin typeface="Calibri"/>
                        <a:ea typeface="MS Mincho"/>
                        <a:cs typeface="Times New Roman"/>
                      </a:endParaRPr>
                    </a:p>
                  </a:txBody>
                  <a:tcPr marL="68580" marR="68580" marT="0" marB="0"/>
                </a:tc>
              </a:tr>
            </a:tbl>
          </a:graphicData>
        </a:graphic>
      </p:graphicFrame>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graphicFrame>
        <p:nvGraphicFramePr>
          <p:cNvPr id="5" name="Table 4"/>
          <p:cNvGraphicFramePr>
            <a:graphicFrameLocks noGrp="1"/>
          </p:cNvGraphicFramePr>
          <p:nvPr/>
        </p:nvGraphicFramePr>
        <p:xfrm>
          <a:off x="228600" y="1676400"/>
          <a:ext cx="8763000" cy="3657600"/>
        </p:xfrm>
        <a:graphic>
          <a:graphicData uri="http://schemas.openxmlformats.org/drawingml/2006/table">
            <a:tbl>
              <a:tblPr firstRow="1" bandRow="1">
                <a:tableStyleId>{5C22544A-7EE6-4342-B048-85BDC9FD1C3A}</a:tableStyleId>
              </a:tblPr>
              <a:tblGrid>
                <a:gridCol w="4381500"/>
                <a:gridCol w="4381500"/>
              </a:tblGrid>
              <a:tr h="2873829">
                <a:tc>
                  <a:txBody>
                    <a:bodyPr/>
                    <a:lstStyle/>
                    <a:p>
                      <a:pPr marL="0" marR="0" algn="just">
                        <a:lnSpc>
                          <a:spcPct val="115000"/>
                        </a:lnSpc>
                        <a:spcBef>
                          <a:spcPts val="0"/>
                        </a:spcBef>
                        <a:spcAft>
                          <a:spcPts val="0"/>
                        </a:spcAft>
                      </a:pPr>
                      <a:r>
                        <a:rPr lang="id-ID" sz="1100" dirty="0">
                          <a:latin typeface="Times New Roman"/>
                          <a:ea typeface="MS Mincho"/>
                          <a:cs typeface="Times New Roman"/>
                        </a:rPr>
                        <a:t>Extensions</a:t>
                      </a:r>
                      <a:endParaRPr lang="en-US" sz="1100" dirty="0">
                        <a:latin typeface="Calibri"/>
                        <a:ea typeface="MS Mincho"/>
                        <a:cs typeface="Times New Roman"/>
                      </a:endParaRPr>
                    </a:p>
                  </a:txBody>
                  <a:tcPr marL="68580" marR="68580" marT="0" marB="0"/>
                </a:tc>
                <a:tc>
                  <a:txBody>
                    <a:bodyPr/>
                    <a:lstStyle/>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Non-ATM card entered.ATM card inserted incorrectly.</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ATM card inserted incorrectly.</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Bank ID or account invalid.</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Card is from ineligible bank.</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Card is stolen.</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Customer does not enter PIN in time.</a:t>
                      </a:r>
                      <a:endParaRPr lang="en-US" sz="1100" dirty="0">
                        <a:latin typeface="Calibri"/>
                        <a:ea typeface="MS Mincho"/>
                        <a:cs typeface="Times New Roman"/>
                      </a:endParaRPr>
                    </a:p>
                    <a:p>
                      <a:pPr marL="742950" marR="0" lvl="1" indent="-285750" algn="just">
                        <a:lnSpc>
                          <a:spcPct val="115000"/>
                        </a:lnSpc>
                        <a:spcBef>
                          <a:spcPts val="0"/>
                        </a:spcBef>
                        <a:spcAft>
                          <a:spcPts val="0"/>
                        </a:spcAft>
                        <a:buFont typeface="+mj-lt"/>
                        <a:buAutoNum type="arabicPeriod"/>
                      </a:pPr>
                      <a:r>
                        <a:rPr lang="id-ID" sz="1100" dirty="0">
                          <a:latin typeface="Times New Roman"/>
                          <a:ea typeface="MS Mincho"/>
                          <a:cs typeface="Times New Roman"/>
                        </a:rPr>
                        <a:t>PIN is invalid.</a:t>
                      </a:r>
                      <a:endParaRPr lang="en-US" sz="1100" dirty="0">
                        <a:latin typeface="Calibri"/>
                        <a:ea typeface="MS Mincho"/>
                        <a:cs typeface="Times New Roman"/>
                      </a:endParaRPr>
                    </a:p>
                    <a:p>
                      <a:pPr marL="0" marR="0" algn="just">
                        <a:lnSpc>
                          <a:spcPct val="115000"/>
                        </a:lnSpc>
                        <a:spcBef>
                          <a:spcPts val="0"/>
                        </a:spcBef>
                        <a:spcAft>
                          <a:spcPts val="0"/>
                        </a:spcAft>
                      </a:pPr>
                      <a:r>
                        <a:rPr lang="id-ID" sz="1100" dirty="0">
                          <a:latin typeface="Times New Roman"/>
                          <a:ea typeface="MS Mincho"/>
                          <a:cs typeface="Times New Roman"/>
                        </a:rPr>
                        <a:t>5.1. Account is invalid.</a:t>
                      </a:r>
                      <a:endParaRPr lang="en-US" sz="1100" dirty="0">
                        <a:latin typeface="Calibri"/>
                        <a:ea typeface="MS Mincho"/>
                        <a:cs typeface="Times New Roman"/>
                      </a:endParaRPr>
                    </a:p>
                    <a:p>
                      <a:pPr marL="0" marR="0" algn="just">
                        <a:lnSpc>
                          <a:spcPct val="115000"/>
                        </a:lnSpc>
                        <a:spcBef>
                          <a:spcPts val="0"/>
                        </a:spcBef>
                        <a:spcAft>
                          <a:spcPts val="0"/>
                        </a:spcAft>
                      </a:pPr>
                      <a:r>
                        <a:rPr lang="id-ID" sz="1100" dirty="0">
                          <a:latin typeface="Times New Roman"/>
                          <a:ea typeface="MS Mincho"/>
                          <a:cs typeface="Times New Roman"/>
                        </a:rPr>
                        <a:t>6.1. Amount is invalid or over maximum allowed.</a:t>
                      </a:r>
                      <a:endParaRPr lang="en-US" sz="1100" dirty="0">
                        <a:latin typeface="Calibri"/>
                        <a:ea typeface="MS Mincho"/>
                        <a:cs typeface="Times New Roman"/>
                      </a:endParaRPr>
                    </a:p>
                    <a:p>
                      <a:pPr marL="0" marR="0" algn="just">
                        <a:lnSpc>
                          <a:spcPct val="115000"/>
                        </a:lnSpc>
                        <a:spcBef>
                          <a:spcPts val="0"/>
                        </a:spcBef>
                        <a:spcAft>
                          <a:spcPts val="0"/>
                        </a:spcAft>
                      </a:pPr>
                      <a:r>
                        <a:rPr lang="id-ID" sz="1100" dirty="0">
                          <a:latin typeface="Times New Roman"/>
                          <a:ea typeface="MS Mincho"/>
                          <a:cs typeface="Times New Roman"/>
                        </a:rPr>
                        <a:t>7.1. Insufficient funds in account.</a:t>
                      </a:r>
                      <a:endParaRPr lang="en-US" sz="1100" dirty="0">
                        <a:latin typeface="Calibri"/>
                        <a:ea typeface="MS Mincho"/>
                        <a:cs typeface="Times New Roman"/>
                      </a:endParaRPr>
                    </a:p>
                  </a:txBody>
                  <a:tcPr marL="68580" marR="68580" marT="0" marB="0"/>
                </a:tc>
              </a:tr>
              <a:tr h="783771">
                <a:tc>
                  <a:txBody>
                    <a:bodyPr/>
                    <a:lstStyle/>
                    <a:p>
                      <a:pPr marL="0" marR="0" algn="just">
                        <a:lnSpc>
                          <a:spcPct val="115000"/>
                        </a:lnSpc>
                        <a:spcBef>
                          <a:spcPts val="0"/>
                        </a:spcBef>
                        <a:spcAft>
                          <a:spcPts val="0"/>
                        </a:spcAft>
                      </a:pPr>
                      <a:r>
                        <a:rPr lang="id-ID" sz="1100" dirty="0">
                          <a:latin typeface="Times New Roman"/>
                          <a:ea typeface="MS Mincho"/>
                          <a:cs typeface="Times New Roman"/>
                        </a:rPr>
                        <a:t>Post – Conditions</a:t>
                      </a:r>
                      <a:endParaRPr lang="en-US" sz="1100" dirty="0">
                        <a:latin typeface="Calibri"/>
                        <a:ea typeface="MS Mincho"/>
                        <a:cs typeface="Times New Roman"/>
                      </a:endParaRPr>
                    </a:p>
                  </a:txBody>
                  <a:tcPr marL="68580" marR="68580" marT="0" marB="0"/>
                </a:tc>
                <a:tc>
                  <a:txBody>
                    <a:bodyPr/>
                    <a:lstStyle/>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User’s account balance is adjusted.</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ATM’s money inventory is adjusted.</a:t>
                      </a:r>
                      <a:endParaRPr lang="en-US" sz="1100" dirty="0">
                        <a:latin typeface="Calibri"/>
                        <a:ea typeface="MS Mincho"/>
                        <a:cs typeface="Times New Roman"/>
                      </a:endParaRPr>
                    </a:p>
                    <a:p>
                      <a:pPr marL="342900" marR="0" lvl="0" indent="-342900" algn="just">
                        <a:lnSpc>
                          <a:spcPct val="115000"/>
                        </a:lnSpc>
                        <a:spcBef>
                          <a:spcPts val="0"/>
                        </a:spcBef>
                        <a:spcAft>
                          <a:spcPts val="0"/>
                        </a:spcAft>
                        <a:buFont typeface="+mj-lt"/>
                        <a:buAutoNum type="arabicPeriod"/>
                      </a:pPr>
                      <a:r>
                        <a:rPr lang="id-ID" sz="1100" dirty="0">
                          <a:latin typeface="Times New Roman"/>
                          <a:ea typeface="MS Mincho"/>
                          <a:cs typeface="Times New Roman"/>
                        </a:rPr>
                        <a:t>ATM’s supply inventory is adjusted.</a:t>
                      </a:r>
                      <a:endParaRPr lang="en-US" sz="1100" dirty="0">
                        <a:latin typeface="Calibri"/>
                        <a:ea typeface="MS Mincho"/>
                        <a:cs typeface="Times New Roman"/>
                      </a:endParaRPr>
                    </a:p>
                  </a:txBody>
                  <a:tcPr marL="68580" marR="68580" marT="0" marB="0"/>
                </a:tc>
              </a:tr>
            </a:tbl>
          </a:graphicData>
        </a:graphic>
      </p:graphicFrame>
      <p:sp>
        <p:nvSpPr>
          <p:cNvPr id="6" name="Content Placeholder 5"/>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B</a:t>
            </a:r>
            <a:r>
              <a:rPr lang="en-US" dirty="0" err="1" smtClean="0"/>
              <a:t>usiness</a:t>
            </a:r>
            <a:r>
              <a:rPr lang="id-ID" dirty="0" smtClean="0"/>
              <a:t> Perspective</a:t>
            </a:r>
            <a:endParaRPr lang="id-ID" cap="small"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t>A business model can be as simple as a class</a:t>
            </a:r>
            <a:r>
              <a:rPr lang="id-ID" dirty="0" smtClean="0"/>
              <a:t> </a:t>
            </a:r>
            <a:r>
              <a:rPr lang="en-US" dirty="0" smtClean="0"/>
              <a:t>diagram, showing the relationships between business entities – this is sometimes referred to</a:t>
            </a:r>
            <a:r>
              <a:rPr lang="id-ID" dirty="0" smtClean="0"/>
              <a:t> </a:t>
            </a:r>
            <a:r>
              <a:rPr lang="en-US" dirty="0" smtClean="0"/>
              <a:t>as a domain model. A domain model may be </a:t>
            </a:r>
            <a:r>
              <a:rPr lang="en-US" dirty="0" err="1" smtClean="0"/>
              <a:t>sufﬁcient</a:t>
            </a:r>
            <a:r>
              <a:rPr lang="en-US" dirty="0" smtClean="0"/>
              <a:t> for small projects, however, for most</a:t>
            </a:r>
            <a:r>
              <a:rPr lang="id-ID" dirty="0" smtClean="0"/>
              <a:t> </a:t>
            </a:r>
            <a:r>
              <a:rPr lang="en-US" dirty="0" smtClean="0"/>
              <a:t>projects, we would want to produce an entire business model representing how the business</a:t>
            </a:r>
            <a:r>
              <a:rPr lang="id-ID" dirty="0" smtClean="0"/>
              <a:t> </a:t>
            </a:r>
            <a:r>
              <a:rPr lang="en-US" dirty="0" smtClean="0"/>
              <a:t>operates, or at least that part of the business that surrounds the system we expect to develop.</a:t>
            </a:r>
          </a:p>
          <a:p>
            <a:pPr algn="just"/>
            <a:r>
              <a:rPr lang="en-US" dirty="0" smtClean="0"/>
              <a:t>Use cases are not the only way of modeling a business, but they’re simple. More complex</a:t>
            </a:r>
            <a:r>
              <a:rPr lang="id-ID" dirty="0" smtClean="0"/>
              <a:t> </a:t>
            </a:r>
            <a:r>
              <a:rPr lang="en-US" dirty="0" smtClean="0"/>
              <a:t>alternatives include business process modeling and </a:t>
            </a:r>
            <a:r>
              <a:rPr lang="en-US" dirty="0" err="1" smtClean="0"/>
              <a:t>workﬂow</a:t>
            </a:r>
            <a:r>
              <a:rPr lang="en-US" dirty="0" smtClean="0"/>
              <a:t> analysis. Use cases are simple</a:t>
            </a:r>
            <a:r>
              <a:rPr lang="id-ID" dirty="0" smtClean="0"/>
              <a:t> </a:t>
            </a:r>
            <a:r>
              <a:rPr lang="en-US" dirty="0" smtClean="0"/>
              <a:t>because producing one doesn’t require specialist knowledge, just common sense and a</a:t>
            </a:r>
            <a:r>
              <a:rPr lang="id-ID" dirty="0" smtClean="0"/>
              <a:t> </a:t>
            </a:r>
            <a:r>
              <a:rPr lang="en-US" dirty="0" smtClean="0"/>
              <a:t>certain amount of logic. The use case model that we produce here will contain the use cases</a:t>
            </a:r>
            <a:r>
              <a:rPr lang="id-ID" dirty="0" smtClean="0"/>
              <a:t> </a:t>
            </a:r>
            <a:r>
              <a:rPr lang="en-US" dirty="0" smtClean="0"/>
              <a:t>themselves plus some other bits and pieces:</a:t>
            </a:r>
          </a:p>
          <a:p>
            <a:endParaRPr lang="en-US" dirty="0" smtClean="0"/>
          </a:p>
          <a:p>
            <a:endParaRPr lang="id-ID"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Study case</a:t>
            </a:r>
            <a:endParaRPr lang="id-ID" dirty="0"/>
          </a:p>
        </p:txBody>
      </p:sp>
      <p:sp>
        <p:nvSpPr>
          <p:cNvPr id="3" name="Content Placeholder 2"/>
          <p:cNvSpPr>
            <a:spLocks noGrp="1"/>
          </p:cNvSpPr>
          <p:nvPr>
            <p:ph idx="1"/>
          </p:nvPr>
        </p:nvSpPr>
        <p:spPr/>
        <p:txBody>
          <a:bodyPr>
            <a:normAutofit fontScale="92500" lnSpcReduction="20000"/>
          </a:bodyPr>
          <a:lstStyle/>
          <a:p>
            <a:pPr algn="just"/>
            <a:r>
              <a:rPr lang="en-US" dirty="0" err="1" smtClean="0"/>
              <a:t>Akan</a:t>
            </a:r>
            <a:r>
              <a:rPr lang="en-US" dirty="0" smtClean="0"/>
              <a:t> </a:t>
            </a:r>
            <a:r>
              <a:rPr lang="en-US" dirty="0" err="1" smtClean="0"/>
              <a:t>dibuat</a:t>
            </a:r>
            <a:r>
              <a:rPr lang="en-US" dirty="0" smtClean="0"/>
              <a:t> </a:t>
            </a:r>
            <a:r>
              <a:rPr lang="en-US" dirty="0" err="1" smtClean="0"/>
              <a:t>suatu</a:t>
            </a:r>
            <a:r>
              <a:rPr lang="en-US" dirty="0" smtClean="0"/>
              <a:t> </a:t>
            </a:r>
            <a:r>
              <a:rPr lang="en-US" dirty="0" err="1" smtClean="0"/>
              <a:t>aplikasi</a:t>
            </a:r>
            <a:r>
              <a:rPr lang="en-US" dirty="0" smtClean="0"/>
              <a:t> </a:t>
            </a:r>
            <a:r>
              <a:rPr lang="en-US" dirty="0" err="1" smtClean="0"/>
              <a:t>untuk</a:t>
            </a:r>
            <a:r>
              <a:rPr lang="en-US" dirty="0" smtClean="0"/>
              <a:t> </a:t>
            </a:r>
            <a:r>
              <a:rPr lang="en-US" dirty="0" err="1" smtClean="0"/>
              <a:t>registrasi</a:t>
            </a:r>
            <a:r>
              <a:rPr lang="en-US" dirty="0" smtClean="0"/>
              <a:t> </a:t>
            </a:r>
            <a:r>
              <a:rPr lang="en-US" dirty="0" err="1" smtClean="0"/>
              <a:t>ulang</a:t>
            </a:r>
            <a:r>
              <a:rPr lang="en-US" dirty="0" smtClean="0"/>
              <a:t> </a:t>
            </a:r>
            <a:r>
              <a:rPr lang="en-US" dirty="0" err="1" smtClean="0"/>
              <a:t>secara</a:t>
            </a:r>
            <a:r>
              <a:rPr lang="en-US" dirty="0" smtClean="0"/>
              <a:t> on-line. </a:t>
            </a:r>
            <a:r>
              <a:rPr lang="en-US" dirty="0" err="1" smtClean="0"/>
              <a:t>Mahasiswa</a:t>
            </a:r>
            <a:r>
              <a:rPr lang="en-US" dirty="0" smtClean="0"/>
              <a:t> </a:t>
            </a:r>
            <a:r>
              <a:rPr lang="en-US" dirty="0" err="1" smtClean="0"/>
              <a:t>dapat</a:t>
            </a:r>
            <a:r>
              <a:rPr lang="en-US" dirty="0" smtClean="0"/>
              <a:t> </a:t>
            </a:r>
            <a:r>
              <a:rPr lang="en-US" dirty="0" err="1" smtClean="0"/>
              <a:t>mengajukan</a:t>
            </a:r>
            <a:r>
              <a:rPr lang="en-US" dirty="0" smtClean="0"/>
              <a:t> </a:t>
            </a:r>
            <a:r>
              <a:rPr lang="en-US" dirty="0" err="1" smtClean="0"/>
              <a:t>usulan</a:t>
            </a:r>
            <a:r>
              <a:rPr lang="en-US" dirty="0" smtClean="0"/>
              <a:t> </a:t>
            </a:r>
            <a:r>
              <a:rPr lang="en-US" dirty="0" err="1" smtClean="0"/>
              <a:t>pengambilan</a:t>
            </a:r>
            <a:r>
              <a:rPr lang="en-US" dirty="0" smtClean="0"/>
              <a:t> </a:t>
            </a:r>
            <a:r>
              <a:rPr lang="en-US" dirty="0" err="1" smtClean="0"/>
              <a:t>mata</a:t>
            </a:r>
            <a:r>
              <a:rPr lang="en-US" dirty="0" smtClean="0"/>
              <a:t> </a:t>
            </a:r>
            <a:r>
              <a:rPr lang="en-US" dirty="0" err="1" smtClean="0"/>
              <a:t>kuliah</a:t>
            </a:r>
            <a:r>
              <a:rPr lang="en-US" dirty="0" smtClean="0"/>
              <a:t>, </a:t>
            </a:r>
            <a:r>
              <a:rPr lang="en-US" dirty="0" err="1" smtClean="0"/>
              <a:t>usulan</a:t>
            </a:r>
            <a:r>
              <a:rPr lang="en-US" dirty="0" smtClean="0"/>
              <a:t> </a:t>
            </a:r>
            <a:r>
              <a:rPr lang="en-US" dirty="0" err="1" smtClean="0"/>
              <a:t>tersebut</a:t>
            </a:r>
            <a:r>
              <a:rPr lang="en-US" dirty="0" smtClean="0"/>
              <a:t> </a:t>
            </a:r>
            <a:r>
              <a:rPr lang="en-US" dirty="0" err="1" smtClean="0"/>
              <a:t>disetujui</a:t>
            </a:r>
            <a:r>
              <a:rPr lang="en-US" dirty="0" smtClean="0"/>
              <a:t> </a:t>
            </a:r>
            <a:r>
              <a:rPr lang="en-US" dirty="0" err="1" smtClean="0"/>
              <a:t>atau</a:t>
            </a:r>
            <a:r>
              <a:rPr lang="en-US" dirty="0" smtClean="0"/>
              <a:t> </a:t>
            </a:r>
            <a:r>
              <a:rPr lang="en-US" dirty="0" err="1" smtClean="0"/>
              <a:t>ditolak</a:t>
            </a:r>
            <a:r>
              <a:rPr lang="en-US" dirty="0" smtClean="0"/>
              <a:t> </a:t>
            </a:r>
            <a:r>
              <a:rPr lang="en-US" dirty="0" err="1" smtClean="0"/>
              <a:t>oleh</a:t>
            </a:r>
            <a:r>
              <a:rPr lang="en-US" dirty="0" smtClean="0"/>
              <a:t> </a:t>
            </a:r>
            <a:r>
              <a:rPr lang="en-US" dirty="0" err="1" smtClean="0"/>
              <a:t>Wali</a:t>
            </a:r>
            <a:r>
              <a:rPr lang="en-US" dirty="0" smtClean="0"/>
              <a:t>. </a:t>
            </a:r>
            <a:r>
              <a:rPr lang="en-US" dirty="0" err="1" smtClean="0"/>
              <a:t>Jika</a:t>
            </a:r>
            <a:r>
              <a:rPr lang="en-US" dirty="0" smtClean="0"/>
              <a:t> </a:t>
            </a:r>
            <a:r>
              <a:rPr lang="en-US" dirty="0" err="1" smtClean="0"/>
              <a:t>ditolak</a:t>
            </a:r>
            <a:r>
              <a:rPr lang="en-US" dirty="0" smtClean="0"/>
              <a:t> </a:t>
            </a:r>
            <a:r>
              <a:rPr lang="en-US" dirty="0" err="1" smtClean="0"/>
              <a:t>maka</a:t>
            </a:r>
            <a:r>
              <a:rPr lang="en-US" dirty="0" smtClean="0"/>
              <a:t> </a:t>
            </a:r>
            <a:r>
              <a:rPr lang="en-US" dirty="0" err="1" smtClean="0"/>
              <a:t>mahasiswa</a:t>
            </a:r>
            <a:r>
              <a:rPr lang="en-US" dirty="0" smtClean="0"/>
              <a:t> </a:t>
            </a:r>
            <a:r>
              <a:rPr lang="en-US" dirty="0" err="1" smtClean="0"/>
              <a:t>dapat</a:t>
            </a:r>
            <a:r>
              <a:rPr lang="en-US" dirty="0" smtClean="0"/>
              <a:t> </a:t>
            </a:r>
            <a:r>
              <a:rPr lang="en-US" dirty="0" err="1" smtClean="0"/>
              <a:t>memperbaharui</a:t>
            </a:r>
            <a:r>
              <a:rPr lang="en-US" dirty="0" smtClean="0"/>
              <a:t> </a:t>
            </a:r>
            <a:r>
              <a:rPr lang="en-US" dirty="0" err="1" smtClean="0"/>
              <a:t>usulannya</a:t>
            </a:r>
            <a:r>
              <a:rPr lang="en-US" dirty="0" smtClean="0"/>
              <a:t>. </a:t>
            </a:r>
            <a:r>
              <a:rPr lang="en-US" dirty="0" err="1" smtClean="0"/>
              <a:t>Jika</a:t>
            </a:r>
            <a:r>
              <a:rPr lang="en-US" dirty="0" smtClean="0"/>
              <a:t> </a:t>
            </a:r>
            <a:r>
              <a:rPr lang="en-US" dirty="0" err="1" smtClean="0"/>
              <a:t>disetujui</a:t>
            </a:r>
            <a:r>
              <a:rPr lang="en-US" dirty="0" smtClean="0"/>
              <a:t> </a:t>
            </a:r>
            <a:r>
              <a:rPr lang="en-US" dirty="0" err="1" smtClean="0"/>
              <a:t>maka</a:t>
            </a:r>
            <a:r>
              <a:rPr lang="en-US" dirty="0" smtClean="0"/>
              <a:t> </a:t>
            </a:r>
            <a:r>
              <a:rPr lang="en-US" dirty="0" err="1" smtClean="0"/>
              <a:t>akan</a:t>
            </a:r>
            <a:r>
              <a:rPr lang="en-US" dirty="0" smtClean="0"/>
              <a:t> </a:t>
            </a:r>
            <a:r>
              <a:rPr lang="en-US" dirty="0" err="1" smtClean="0"/>
              <a:t>dilakukan</a:t>
            </a:r>
            <a:r>
              <a:rPr lang="en-US" dirty="0" smtClean="0"/>
              <a:t> </a:t>
            </a:r>
            <a:r>
              <a:rPr lang="en-US" dirty="0" err="1" smtClean="0"/>
              <a:t>validasi</a:t>
            </a:r>
            <a:r>
              <a:rPr lang="en-US" dirty="0" smtClean="0"/>
              <a:t> </a:t>
            </a:r>
            <a:r>
              <a:rPr lang="en-US" dirty="0" err="1" smtClean="0"/>
              <a:t>dan</a:t>
            </a:r>
            <a:r>
              <a:rPr lang="en-US" dirty="0" smtClean="0"/>
              <a:t> </a:t>
            </a:r>
            <a:r>
              <a:rPr lang="en-US" dirty="0" err="1" smtClean="0"/>
              <a:t>pencetakan</a:t>
            </a:r>
            <a:r>
              <a:rPr lang="en-US" dirty="0" smtClean="0"/>
              <a:t> KSM (</a:t>
            </a:r>
            <a:r>
              <a:rPr lang="en-US" dirty="0" err="1" smtClean="0"/>
              <a:t>Kartu</a:t>
            </a:r>
            <a:r>
              <a:rPr lang="en-US" dirty="0" smtClean="0"/>
              <a:t> </a:t>
            </a:r>
            <a:r>
              <a:rPr lang="en-US" dirty="0" err="1" smtClean="0"/>
              <a:t>Studi</a:t>
            </a:r>
            <a:r>
              <a:rPr lang="en-US" dirty="0" smtClean="0"/>
              <a:t> </a:t>
            </a:r>
            <a:r>
              <a:rPr lang="en-US" dirty="0" err="1" smtClean="0"/>
              <a:t>Mahasiswa</a:t>
            </a:r>
            <a:r>
              <a:rPr lang="en-US" dirty="0" smtClean="0"/>
              <a:t>) </a:t>
            </a:r>
            <a:r>
              <a:rPr lang="en-US" dirty="0" err="1" smtClean="0"/>
              <a:t>oleh</a:t>
            </a:r>
            <a:r>
              <a:rPr lang="en-US" dirty="0" smtClean="0"/>
              <a:t> </a:t>
            </a:r>
            <a:r>
              <a:rPr lang="en-US" dirty="0" err="1" smtClean="0"/>
              <a:t>petugas</a:t>
            </a:r>
            <a:r>
              <a:rPr lang="en-US" dirty="0" smtClean="0"/>
              <a:t> </a:t>
            </a:r>
            <a:r>
              <a:rPr lang="en-US" dirty="0" err="1" smtClean="0"/>
              <a:t>Sekretariat</a:t>
            </a:r>
            <a:r>
              <a:rPr lang="en-US" dirty="0" smtClean="0"/>
              <a:t>. </a:t>
            </a:r>
            <a:r>
              <a:rPr lang="en-US" dirty="0" err="1" smtClean="0"/>
              <a:t>Aplikasi</a:t>
            </a:r>
            <a:r>
              <a:rPr lang="en-US" dirty="0" smtClean="0"/>
              <a:t> </a:t>
            </a:r>
            <a:r>
              <a:rPr lang="en-US" dirty="0" err="1" smtClean="0"/>
              <a:t>ini</a:t>
            </a:r>
            <a:r>
              <a:rPr lang="en-US" dirty="0" smtClean="0"/>
              <a:t> </a:t>
            </a:r>
            <a:r>
              <a:rPr lang="en-US" dirty="0" err="1" smtClean="0"/>
              <a:t>terhubung</a:t>
            </a:r>
            <a:r>
              <a:rPr lang="en-US" dirty="0" smtClean="0"/>
              <a:t> </a:t>
            </a:r>
            <a:r>
              <a:rPr lang="en-US" dirty="0" err="1" smtClean="0"/>
              <a:t>dengan</a:t>
            </a:r>
            <a:r>
              <a:rPr lang="en-US" dirty="0" smtClean="0"/>
              <a:t> SIAKAD (</a:t>
            </a:r>
            <a:r>
              <a:rPr lang="en-US" dirty="0" err="1" smtClean="0"/>
              <a:t>Sistem</a:t>
            </a:r>
            <a:r>
              <a:rPr lang="en-US" dirty="0" smtClean="0"/>
              <a:t> </a:t>
            </a:r>
            <a:r>
              <a:rPr lang="en-US" dirty="0" err="1" smtClean="0"/>
              <a:t>Informasi</a:t>
            </a:r>
            <a:r>
              <a:rPr lang="en-US" dirty="0" smtClean="0"/>
              <a:t> </a:t>
            </a:r>
            <a:r>
              <a:rPr lang="en-US" dirty="0" err="1" smtClean="0"/>
              <a:t>Akademik</a:t>
            </a:r>
            <a:r>
              <a:rPr lang="en-US" dirty="0" smtClean="0"/>
              <a:t>), </a:t>
            </a:r>
            <a:r>
              <a:rPr lang="en-US" dirty="0" err="1" smtClean="0"/>
              <a:t>untuk</a:t>
            </a:r>
            <a:r>
              <a:rPr lang="en-US" dirty="0" smtClean="0"/>
              <a:t> </a:t>
            </a:r>
            <a:r>
              <a:rPr lang="en-US" dirty="0" err="1" smtClean="0"/>
              <a:t>menampilkan</a:t>
            </a:r>
            <a:r>
              <a:rPr lang="en-US" dirty="0" smtClean="0"/>
              <a:t> </a:t>
            </a:r>
            <a:r>
              <a:rPr lang="en-US" dirty="0" err="1" smtClean="0"/>
              <a:t>mata</a:t>
            </a:r>
            <a:r>
              <a:rPr lang="en-US" dirty="0" smtClean="0"/>
              <a:t> </a:t>
            </a:r>
            <a:r>
              <a:rPr lang="en-US" dirty="0" err="1" smtClean="0"/>
              <a:t>kuliah</a:t>
            </a:r>
            <a:r>
              <a:rPr lang="en-US" dirty="0" smtClean="0"/>
              <a:t> yang </a:t>
            </a:r>
            <a:r>
              <a:rPr lang="en-US" dirty="0" err="1" smtClean="0"/>
              <a:t>ditawarkan</a:t>
            </a:r>
            <a:r>
              <a:rPr lang="en-US" dirty="0" smtClean="0"/>
              <a:t>, </a:t>
            </a:r>
            <a:r>
              <a:rPr lang="en-US" dirty="0" err="1" smtClean="0"/>
              <a:t>dan</a:t>
            </a:r>
            <a:r>
              <a:rPr lang="en-US" dirty="0" smtClean="0"/>
              <a:t> </a:t>
            </a:r>
            <a:r>
              <a:rPr lang="en-US" dirty="0" err="1" smtClean="0"/>
              <a:t>untuk</a:t>
            </a:r>
            <a:r>
              <a:rPr lang="en-US" dirty="0" smtClean="0"/>
              <a:t> </a:t>
            </a:r>
            <a:r>
              <a:rPr lang="en-US" dirty="0" err="1" smtClean="0"/>
              <a:t>referensi</a:t>
            </a:r>
            <a:r>
              <a:rPr lang="en-US" dirty="0" smtClean="0"/>
              <a:t> </a:t>
            </a:r>
            <a:r>
              <a:rPr lang="en-US" dirty="0" err="1" smtClean="0"/>
              <a:t>wali</a:t>
            </a:r>
            <a:r>
              <a:rPr lang="en-US" dirty="0" smtClean="0"/>
              <a:t> </a:t>
            </a:r>
            <a:r>
              <a:rPr lang="en-US" dirty="0" err="1" smtClean="0"/>
              <a:t>untuk</a:t>
            </a:r>
            <a:r>
              <a:rPr lang="en-US" dirty="0" smtClean="0"/>
              <a:t> </a:t>
            </a:r>
            <a:r>
              <a:rPr lang="en-US" dirty="0" err="1" smtClean="0"/>
              <a:t>menyetujui</a:t>
            </a:r>
            <a:r>
              <a:rPr lang="en-US" dirty="0" smtClean="0"/>
              <a:t> </a:t>
            </a:r>
            <a:r>
              <a:rPr lang="en-US" dirty="0" err="1" smtClean="0"/>
              <a:t>usulan</a:t>
            </a:r>
            <a:r>
              <a:rPr lang="en-US" dirty="0" smtClean="0"/>
              <a:t> </a:t>
            </a:r>
            <a:r>
              <a:rPr lang="en-US" dirty="0" err="1" smtClean="0"/>
              <a:t>mata</a:t>
            </a:r>
            <a:r>
              <a:rPr lang="en-US" dirty="0" smtClean="0"/>
              <a:t> </a:t>
            </a:r>
            <a:r>
              <a:rPr lang="en-US" dirty="0" err="1" smtClean="0"/>
              <a:t>kuliah</a:t>
            </a:r>
            <a:r>
              <a:rPr lang="en-US" dirty="0" smtClean="0"/>
              <a:t> </a:t>
            </a:r>
            <a:r>
              <a:rPr lang="en-US" dirty="0" err="1" smtClean="0"/>
              <a:t>berdasarkan</a:t>
            </a:r>
            <a:r>
              <a:rPr lang="en-US" dirty="0" smtClean="0"/>
              <a:t> </a:t>
            </a:r>
            <a:r>
              <a:rPr lang="en-US" dirty="0" err="1" smtClean="0"/>
              <a:t>transkrip</a:t>
            </a:r>
            <a:r>
              <a:rPr lang="en-US" dirty="0" smtClean="0"/>
              <a:t> </a:t>
            </a:r>
            <a:r>
              <a:rPr lang="en-US" dirty="0" err="1" smtClean="0"/>
              <a:t>nilai</a:t>
            </a:r>
            <a:r>
              <a:rPr lang="en-US" dirty="0" smtClean="0"/>
              <a:t>.</a:t>
            </a:r>
          </a:p>
          <a:p>
            <a:pPr algn="just"/>
            <a:endParaRPr lang="id-ID"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 Decision Table</a:t>
            </a:r>
            <a:endParaRPr lang="id-ID" dirty="0"/>
          </a:p>
        </p:txBody>
      </p:sp>
      <p:sp>
        <p:nvSpPr>
          <p:cNvPr id="3" name="Content Placeholder 2"/>
          <p:cNvSpPr>
            <a:spLocks noGrp="1"/>
          </p:cNvSpPr>
          <p:nvPr>
            <p:ph idx="1"/>
          </p:nvPr>
        </p:nvSpPr>
        <p:spPr/>
        <p:txBody>
          <a:bodyPr/>
          <a:lstStyle/>
          <a:p>
            <a:endParaRPr lang="id-ID"/>
          </a:p>
        </p:txBody>
      </p:sp>
      <p:pic>
        <p:nvPicPr>
          <p:cNvPr id="6146" name="Picture 2"/>
          <p:cNvPicPr>
            <a:picLocks noChangeAspect="1" noChangeArrowheads="1"/>
          </p:cNvPicPr>
          <p:nvPr/>
        </p:nvPicPr>
        <p:blipFill>
          <a:blip r:embed="rId2"/>
          <a:srcRect/>
          <a:stretch>
            <a:fillRect/>
          </a:stretch>
        </p:blipFill>
        <p:spPr bwMode="auto">
          <a:xfrm>
            <a:off x="785786" y="1643050"/>
            <a:ext cx="6357982" cy="4412532"/>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Business Use Case</a:t>
            </a:r>
            <a:endParaRPr lang="id-ID" dirty="0"/>
          </a:p>
        </p:txBody>
      </p:sp>
      <p:sp>
        <p:nvSpPr>
          <p:cNvPr id="3" name="Content Placeholder 2"/>
          <p:cNvSpPr>
            <a:spLocks noGrp="1"/>
          </p:cNvSpPr>
          <p:nvPr>
            <p:ph idx="1"/>
          </p:nvPr>
        </p:nvSpPr>
        <p:spPr/>
        <p:txBody>
          <a:bodyPr>
            <a:normAutofit fontScale="92500" lnSpcReduction="20000"/>
          </a:bodyPr>
          <a:lstStyle/>
          <a:p>
            <a:pPr algn="just"/>
            <a:r>
              <a:rPr lang="en-US" dirty="0" smtClean="0"/>
              <a:t>A business use case defines what should</a:t>
            </a:r>
            <a:r>
              <a:rPr lang="id-ID" dirty="0" smtClean="0"/>
              <a:t> </a:t>
            </a:r>
            <a:r>
              <a:rPr lang="en-US" dirty="0" smtClean="0"/>
              <a:t>happen in the business when it is performed; it describes</a:t>
            </a:r>
            <a:r>
              <a:rPr lang="id-ID" dirty="0" smtClean="0"/>
              <a:t> </a:t>
            </a:r>
            <a:r>
              <a:rPr lang="en-US" dirty="0" smtClean="0"/>
              <a:t>the performance of a sequence of actions that produces a valuable result to a particular business</a:t>
            </a:r>
            <a:r>
              <a:rPr lang="id-ID" dirty="0" smtClean="0"/>
              <a:t> </a:t>
            </a:r>
            <a:r>
              <a:rPr lang="en-US" dirty="0" smtClean="0"/>
              <a:t>actor </a:t>
            </a:r>
            <a:r>
              <a:rPr lang="id-ID" dirty="0" smtClean="0"/>
              <a:t>(</a:t>
            </a:r>
            <a:r>
              <a:rPr lang="en-US" dirty="0" smtClean="0"/>
              <a:t>someone external to the business</a:t>
            </a:r>
            <a:r>
              <a:rPr lang="id-ID" dirty="0" smtClean="0"/>
              <a:t>)</a:t>
            </a:r>
          </a:p>
          <a:p>
            <a:pPr algn="just"/>
            <a:r>
              <a:rPr lang="en-US" dirty="0" smtClean="0"/>
              <a:t>Any IT project has the potential to change the business environment—how steps (both</a:t>
            </a:r>
            <a:r>
              <a:rPr lang="id-ID" dirty="0" smtClean="0"/>
              <a:t> </a:t>
            </a:r>
            <a:r>
              <a:rPr lang="en-US" dirty="0" smtClean="0"/>
              <a:t>manual and automated) within a business are performed and the roles and responsibilities</a:t>
            </a:r>
            <a:r>
              <a:rPr lang="id-ID" dirty="0" smtClean="0"/>
              <a:t> </a:t>
            </a:r>
            <a:r>
              <a:rPr lang="en-US" dirty="0" smtClean="0"/>
              <a:t>of employees. By focusing on business use cases at the outset of the project, you ensure</a:t>
            </a:r>
            <a:r>
              <a:rPr lang="id-ID" dirty="0" smtClean="0"/>
              <a:t> </a:t>
            </a:r>
            <a:r>
              <a:rPr lang="en-US" dirty="0" smtClean="0"/>
              <a:t>that this business perspective is not forgotten</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Business Use Case Diagrams</a:t>
            </a:r>
            <a:endParaRPr lang="id-ID" dirty="0"/>
          </a:p>
        </p:txBody>
      </p:sp>
      <p:sp>
        <p:nvSpPr>
          <p:cNvPr id="3" name="Content Placeholder 2"/>
          <p:cNvSpPr>
            <a:spLocks noGrp="1"/>
          </p:cNvSpPr>
          <p:nvPr>
            <p:ph idx="1"/>
          </p:nvPr>
        </p:nvSpPr>
        <p:spPr/>
        <p:txBody>
          <a:bodyPr>
            <a:normAutofit/>
          </a:bodyPr>
          <a:lstStyle/>
          <a:p>
            <a:pPr algn="just"/>
            <a:r>
              <a:rPr lang="en-US" dirty="0" smtClean="0"/>
              <a:t>“The business use-case model is a diagram illustrating the scope of the business being modeled.</a:t>
            </a:r>
            <a:r>
              <a:rPr lang="id-ID" dirty="0" smtClean="0"/>
              <a:t> </a:t>
            </a:r>
            <a:r>
              <a:rPr lang="en-US" dirty="0" smtClean="0"/>
              <a:t>The diagram contains business actors [roles played by organizations, people, or systems external</a:t>
            </a:r>
            <a:r>
              <a:rPr lang="id-ID" dirty="0" smtClean="0"/>
              <a:t> </a:t>
            </a:r>
            <a:r>
              <a:rPr lang="en-US" dirty="0" smtClean="0"/>
              <a:t>to the business] and the services or functions they request from the business.</a:t>
            </a:r>
            <a:r>
              <a:rPr lang="id-ID" dirty="0" smtClean="0"/>
              <a:t>”</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Elements</a:t>
            </a:r>
            <a:endParaRPr lang="id-ID" dirty="0"/>
          </a:p>
        </p:txBody>
      </p:sp>
      <p:sp>
        <p:nvSpPr>
          <p:cNvPr id="3" name="Content Placeholder 2"/>
          <p:cNvSpPr>
            <a:spLocks noGrp="1"/>
          </p:cNvSpPr>
          <p:nvPr>
            <p:ph idx="1"/>
          </p:nvPr>
        </p:nvSpPr>
        <p:spPr/>
        <p:txBody>
          <a:bodyPr>
            <a:normAutofit/>
          </a:bodyPr>
          <a:lstStyle/>
          <a:p>
            <a:pPr algn="just"/>
            <a:r>
              <a:rPr lang="en-US" sz="2200" b="1" dirty="0" smtClean="0"/>
              <a:t>Business actor</a:t>
            </a:r>
            <a:r>
              <a:rPr lang="en-US" sz="2200" dirty="0" smtClean="0"/>
              <a:t>: Someone external to the business, such as a customer or supplier.</a:t>
            </a:r>
            <a:endParaRPr lang="x-none" sz="2200" smtClean="0"/>
          </a:p>
          <a:p>
            <a:pPr algn="just"/>
            <a:r>
              <a:rPr lang="en-US" sz="2200" b="1" dirty="0" smtClean="0"/>
              <a:t>Worker</a:t>
            </a:r>
            <a:r>
              <a:rPr lang="en-US" sz="2200" dirty="0" smtClean="0"/>
              <a:t>: Someone who works within the business, such as an employee or a</a:t>
            </a:r>
            <a:r>
              <a:rPr lang="id-ID" sz="2200" dirty="0" smtClean="0"/>
              <a:t>customer-service representative.</a:t>
            </a:r>
            <a:endParaRPr lang="x-none" sz="2200" smtClean="0"/>
          </a:p>
          <a:p>
            <a:pPr algn="just"/>
            <a:r>
              <a:rPr lang="en-US" sz="2200" b="1" dirty="0" smtClean="0"/>
              <a:t>Association</a:t>
            </a:r>
            <a:r>
              <a:rPr lang="en-US" sz="2200" dirty="0" smtClean="0"/>
              <a:t>: An association between an actor and a business use case indicates that</a:t>
            </a:r>
            <a:r>
              <a:rPr lang="id-ID" sz="2200" dirty="0" smtClean="0"/>
              <a:t> </a:t>
            </a:r>
            <a:r>
              <a:rPr lang="en-US" sz="2200" dirty="0" smtClean="0"/>
              <a:t>the actor interacts with the business over the course of the business use case—for</a:t>
            </a:r>
            <a:r>
              <a:rPr lang="id-ID" sz="2200" dirty="0" smtClean="0"/>
              <a:t> </a:t>
            </a:r>
            <a:r>
              <a:rPr lang="en-US" sz="2200" dirty="0" smtClean="0"/>
              <a:t>example, by initiating the use case or by carrying it out.</a:t>
            </a:r>
          </a:p>
          <a:p>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a:p>
        </p:txBody>
      </p:sp>
      <p:pic>
        <p:nvPicPr>
          <p:cNvPr id="1026" name="Picture 2"/>
          <p:cNvPicPr>
            <a:picLocks noChangeAspect="1" noChangeArrowheads="1"/>
          </p:cNvPicPr>
          <p:nvPr/>
        </p:nvPicPr>
        <p:blipFill>
          <a:blip r:embed="rId2"/>
          <a:srcRect/>
          <a:stretch>
            <a:fillRect/>
          </a:stretch>
        </p:blipFill>
        <p:spPr bwMode="auto">
          <a:xfrm>
            <a:off x="1" y="285729"/>
            <a:ext cx="3748392" cy="3071834"/>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3286115" y="3571876"/>
            <a:ext cx="5949285" cy="32861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1017</TotalTime>
  <Words>4150</Words>
  <Application>Microsoft Office PowerPoint</Application>
  <PresentationFormat>On-screen Show (4:3)</PresentationFormat>
  <Paragraphs>193</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Urban</vt:lpstr>
      <vt:lpstr>Use Case Diagrams</vt:lpstr>
      <vt:lpstr>Slide 2</vt:lpstr>
      <vt:lpstr>Slide 3</vt:lpstr>
      <vt:lpstr>Slide 4</vt:lpstr>
      <vt:lpstr>Business Perspective</vt:lpstr>
      <vt:lpstr>Business Use Case</vt:lpstr>
      <vt:lpstr>Business Use Case Diagrams</vt:lpstr>
      <vt:lpstr>Elements</vt:lpstr>
      <vt:lpstr>Slide 9</vt:lpstr>
      <vt:lpstr>Slide 10</vt:lpstr>
      <vt:lpstr>Slide 11</vt:lpstr>
      <vt:lpstr>Actors</vt:lpstr>
      <vt:lpstr>Finding Actors</vt:lpstr>
      <vt:lpstr>Stereotypes and Actors</vt:lpstr>
      <vt:lpstr>Depicting Actors and Stereotypes</vt:lpstr>
      <vt:lpstr>Slide 16</vt:lpstr>
      <vt:lpstr>The Role Map</vt:lpstr>
      <vt:lpstr>Modeling Actors with Overlapping Roles</vt:lpstr>
      <vt:lpstr>Slide 19</vt:lpstr>
      <vt:lpstr>Slide 20</vt:lpstr>
      <vt:lpstr>Modeling an Actor Whose Role Totally Encompasses Another’s</vt:lpstr>
      <vt:lpstr>Slide 22</vt:lpstr>
      <vt:lpstr>System Use-Case Diagram</vt:lpstr>
      <vt:lpstr>Criteria to Used Use Cases into Packages?</vt:lpstr>
      <vt:lpstr>Naming Use-Case Packages</vt:lpstr>
      <vt:lpstr>Slide 26</vt:lpstr>
      <vt:lpstr>System Use Cases</vt:lpstr>
      <vt:lpstr>Slide 28</vt:lpstr>
      <vt:lpstr>Use-case Relationship</vt:lpstr>
      <vt:lpstr>&lt;&lt;Include&gt;&gt;</vt:lpstr>
      <vt:lpstr>Include</vt:lpstr>
      <vt:lpstr>&lt;&lt;Extends&gt;&gt;</vt:lpstr>
      <vt:lpstr>Slide 33</vt:lpstr>
      <vt:lpstr>Slide 34</vt:lpstr>
      <vt:lpstr>Generalized Use Case</vt:lpstr>
      <vt:lpstr>Slide 36</vt:lpstr>
      <vt:lpstr>Slide 37</vt:lpstr>
      <vt:lpstr>The Use Case Description (Scenario)</vt:lpstr>
      <vt:lpstr>Slide 39</vt:lpstr>
      <vt:lpstr>The Use-Case Description</vt:lpstr>
      <vt:lpstr>Use-Case Description Template</vt:lpstr>
      <vt:lpstr>Slide 42</vt:lpstr>
      <vt:lpstr>Slide 43</vt:lpstr>
      <vt:lpstr>More Explanations ...</vt:lpstr>
      <vt:lpstr>Slide 45</vt:lpstr>
      <vt:lpstr>Are Use Cases All You Need</vt:lpstr>
      <vt:lpstr>Slide 47</vt:lpstr>
      <vt:lpstr>Slide 48</vt:lpstr>
      <vt:lpstr>Slide 49</vt:lpstr>
      <vt:lpstr>Study case</vt:lpstr>
      <vt:lpstr>Ex. Decision Table</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Diagrams</dc:title>
  <dc:creator>Citra</dc:creator>
  <cp:lastModifiedBy>Citra</cp:lastModifiedBy>
  <cp:revision>12</cp:revision>
  <dcterms:created xsi:type="dcterms:W3CDTF">2013-03-05T03:36:47Z</dcterms:created>
  <dcterms:modified xsi:type="dcterms:W3CDTF">2013-04-01T06:10:31Z</dcterms:modified>
</cp:coreProperties>
</file>