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72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70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7" autoAdjust="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video" Target="file:///D:\Gambar\theme%20u%20presentasi\Animated%20General%201\Dots_title.avi" TargetMode="Externa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47C9AE9-8961-43BC-ABA1-E1E15FD2113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80" name="Dots_title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033463" cy="1033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0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080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0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0"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049DD-C0E3-48AD-B6A1-DFA0EAE03E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76200"/>
            <a:ext cx="17335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76200"/>
            <a:ext cx="50482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2460E-AFC0-4218-B70E-063AE55481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13369-A4EA-4269-876E-E7E6B6F09F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35DDB-4159-43C3-9AEC-5C70646A20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9FD5F-9D1A-4972-804F-E8E588699A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94604-4B28-40B2-B0E2-50F3AAC0E0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75B98-B3B4-4999-B958-FBAEC81175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7EF00-8A4F-4F50-8B74-F911D1FCD4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035D4-1D02-4AD5-A9C7-7F2F9741C0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6BCB1-40F1-4506-A0B9-181FE88015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ideo" Target="file:///D:\Gambar\theme%20u%20presentasi\Animated%20General%201\Dots_text.avi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76200"/>
            <a:ext cx="693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447800"/>
            <a:ext cx="6934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452620-EF00-4F0A-BE89-04997930BC2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Dots_text.avi">
            <a:hlinkClick r:id="" action="ppaction://media"/>
          </p:cNvPr>
          <p:cNvPicPr>
            <a:picLocks noRot="1" noChangeAspect="1" noChangeArrowheads="1"/>
          </p:cNvPicPr>
          <p:nvPr>
            <a:videoFile r:link="rId13"/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0" y="5376863"/>
            <a:ext cx="1481138" cy="14811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31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</p:childTnLst>
        </p:cTn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34" y="928670"/>
            <a:ext cx="7772400" cy="2357454"/>
          </a:xfrm>
        </p:spPr>
        <p:txBody>
          <a:bodyPr/>
          <a:lstStyle/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utriche ALT" pitchFamily="34" charset="0"/>
              </a:rPr>
              <a:t>FIELD PROPERTIES</a:t>
            </a:r>
            <a:b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utriche ALT" pitchFamily="34" charset="0"/>
              </a:rPr>
            </a:b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utriche ALT" pitchFamily="34" charset="0"/>
              </a:rPr>
              <a:t>&amp;</a:t>
            </a:r>
            <a:b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utriche ALT" pitchFamily="34" charset="0"/>
              </a:rPr>
            </a:b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utriche ALT" pitchFamily="34" charset="0"/>
              </a:rPr>
              <a:t>DATABASE RELATIONSHIP</a:t>
            </a:r>
            <a:endParaRPr lang="en-US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utriche ALT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14546" y="5572140"/>
            <a:ext cx="6400800" cy="1109666"/>
          </a:xfrm>
        </p:spPr>
        <p:txBody>
          <a:bodyPr/>
          <a:lstStyle/>
          <a:p>
            <a:pPr algn="r"/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empus Sans ITC" pitchFamily="82" charset="0"/>
              </a:rPr>
              <a:t>Adi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empus Sans ITC" pitchFamily="82" charset="0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empus Sans ITC" pitchFamily="82" charset="0"/>
              </a:rPr>
              <a:t>Rachmanto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empus Sans ITC" pitchFamily="82" charset="0"/>
              </a:rPr>
              <a:t>,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empus Sans ITC" pitchFamily="82" charset="0"/>
              </a:rPr>
              <a:t>S.Kom</a:t>
            </a:r>
            <a:endParaRPr lang="en-US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empus Sans ITC" pitchFamily="82" charset="0"/>
            </a:endParaRPr>
          </a:p>
          <a:p>
            <a:pPr algn="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empus Sans ITC" pitchFamily="82" charset="0"/>
              </a:rPr>
              <a:t>Prodi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empus Sans ITC" pitchFamily="82" charset="0"/>
              </a:rPr>
              <a:t>Akuntansi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empus Sans ITC" pitchFamily="82" charset="0"/>
              </a:rPr>
              <a:t> - UNIKOM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942" y="52062"/>
            <a:ext cx="8116738" cy="1143000"/>
          </a:xfrm>
        </p:spPr>
        <p:txBody>
          <a:bodyPr/>
          <a:lstStyle/>
          <a:p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Buat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Tabel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Baru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dengan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nama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“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Tbl_Jual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”, </a:t>
            </a:r>
            <a:b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Kemudian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buat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Struktur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Tabel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sbb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:</a:t>
            </a:r>
            <a:endParaRPr 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7840" y="4499616"/>
            <a:ext cx="6743728" cy="2143140"/>
          </a:xfrm>
          <a:ln>
            <a:solidFill>
              <a:schemeClr val="accent1">
                <a:lumMod val="50000"/>
              </a:schemeClr>
            </a:solidFill>
            <a:prstDash val="lgDashDot"/>
          </a:ln>
        </p:spPr>
        <p:txBody>
          <a:bodyPr/>
          <a:lstStyle/>
          <a:p>
            <a:pPr algn="just"/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field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penulisan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field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penulisan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field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Tabel_Mobil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field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propertiesnya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pun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properties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Field Size, Input Mask, Validation Rule, Validation Text.</a:t>
            </a:r>
          </a:p>
          <a:p>
            <a:pPr algn="just"/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field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Tabel_Jual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dijadikan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Primary Key,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berfungsi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Tabel_Jual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direlasikan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dihubungkan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Tabel_Mobil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Field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Tabel_Jual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database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dijadikan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foreign key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Tamu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92598" y="1311578"/>
            <a:ext cx="6636347" cy="307564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38100" cap="sq">
            <a:solidFill>
              <a:schemeClr val="accent1">
                <a:lumMod val="50000"/>
              </a:schemeClr>
            </a:solidFill>
            <a:prstDash val="lgDashDotDot"/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1394" y="76200"/>
            <a:ext cx="7529538" cy="1143000"/>
          </a:xfrm>
        </p:spPr>
        <p:txBody>
          <a:bodyPr/>
          <a:lstStyle/>
          <a:p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Isikan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 data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pada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Tbl_Jual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sbb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: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9632" y="116632"/>
            <a:ext cx="7632848" cy="633670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28575" cap="sq">
            <a:solidFill>
              <a:srgbClr val="00B05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Database Relationship</a:t>
            </a:r>
            <a:endParaRPr lang="en-US" sz="40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9252" y="1595280"/>
            <a:ext cx="6934200" cy="4648200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Database relationship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adalah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relasi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atau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hubungan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antara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beberapa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tabel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dalam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database yang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kita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miliki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.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Relasi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antar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tabel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dihubungkan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oleh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primary key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dan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foreign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key.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Untuk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membuat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relationship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maka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masing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-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masing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tabel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harus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memiliki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primary key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dan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foreign key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untuk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dapat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menghubungkan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antara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tabel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induk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dengan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tabel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citectura"/>
              </a:rPr>
              <a:t>anak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citectu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Langkah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–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langkah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membuat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Database Relationship</a:t>
            </a:r>
            <a:endParaRPr lang="en-US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24" y="1428736"/>
            <a:ext cx="4071966" cy="500066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Tutup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sedang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aktif</a:t>
            </a:r>
            <a:endParaRPr lang="en-US" sz="23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Klik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Tab </a:t>
            </a:r>
            <a:r>
              <a:rPr lang="en-US" sz="23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Database Tools</a:t>
            </a:r>
            <a:r>
              <a:rPr lang="en-US" sz="23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3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Relationships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 </a:t>
            </a:r>
            <a:r>
              <a:rPr lang="en-US" sz="23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Relationships</a:t>
            </a:r>
          </a:p>
          <a:p>
            <a:pPr algn="just">
              <a:lnSpc>
                <a:spcPct val="150000"/>
              </a:lnSpc>
            </a:pP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tab </a:t>
            </a:r>
            <a:r>
              <a:rPr lang="en-US" sz="23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Relationship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object tab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kotak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dialog Show Table, 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pilih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tab Tables</a:t>
            </a:r>
            <a:endParaRPr lang="en-US" sz="23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2324" y="1694200"/>
            <a:ext cx="2962275" cy="437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Langkah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–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langkah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membuat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US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Database Relationship (2)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4942" y="1359312"/>
            <a:ext cx="3281544" cy="5124472"/>
          </a:xfrm>
        </p:spPr>
        <p:txBody>
          <a:bodyPr/>
          <a:lstStyle/>
          <a:p>
            <a:pPr algn="just"/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Click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Tabel_Mobil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Tabel_Jual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click button Add</a:t>
            </a:r>
          </a:p>
          <a:p>
            <a:pPr lvl="0" algn="just"/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Hubungkan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0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Tbl_Jual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Tbl_Mobil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klik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field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Tbl_Jual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geser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field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Tbl_Mobil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kotak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dialog Edit Relationship</a:t>
            </a:r>
          </a:p>
          <a:p>
            <a:pPr algn="just"/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Click 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checkbox Enforce Referential Integrity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click button Create.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b="58462"/>
          <a:stretch>
            <a:fillRect/>
          </a:stretch>
        </p:blipFill>
        <p:spPr bwMode="auto">
          <a:xfrm>
            <a:off x="1306140" y="1357298"/>
            <a:ext cx="385765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t="40000"/>
          <a:stretch>
            <a:fillRect/>
          </a:stretch>
        </p:blipFill>
        <p:spPr bwMode="auto">
          <a:xfrm>
            <a:off x="1306140" y="3214686"/>
            <a:ext cx="393531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Langkah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–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langkah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membuat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US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Database Relationship (3)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2132" y="1447800"/>
            <a:ext cx="2886068" cy="4648200"/>
          </a:xfrm>
        </p:spPr>
        <p:txBody>
          <a:bodyPr/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terlihat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relasi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Tbl_Jual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Tbl_Mobil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9158" y="1455930"/>
            <a:ext cx="3798660" cy="41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Langkah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–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langkah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membuat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US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Database Relationship (4)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7026" y="1447800"/>
            <a:ext cx="3243258" cy="5053034"/>
          </a:xfrm>
        </p:spPr>
        <p:txBody>
          <a:bodyPr/>
          <a:lstStyle/>
          <a:p>
            <a:pPr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Tbl_Mobil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Tbl_Jual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ter-relasi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terhubungan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Klik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2X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panel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sebelah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Tbl_Mobil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: Table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menglihat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data-data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kolom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sebelah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Tbl_Mobil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terlihat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tanda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(+),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klik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tanda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berubah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tanda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 - ),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terlihat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data-data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357298"/>
            <a:ext cx="428628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Buat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Database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baru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dengan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nama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b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</a:b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“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Penjualan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”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500174"/>
            <a:ext cx="7315224" cy="5072098"/>
          </a:xfrm>
        </p:spPr>
        <p:txBody>
          <a:bodyPr/>
          <a:lstStyle/>
          <a:p>
            <a:pPr algn="just">
              <a:buNone/>
            </a:pPr>
            <a:r>
              <a:rPr lang="en-US" sz="2800" b="1" dirty="0" smtClean="0">
                <a:latin typeface="Arcitectura" pitchFamily="34" charset="0"/>
              </a:rPr>
              <a:t>    </a:t>
            </a:r>
            <a:r>
              <a:rPr lang="en-US" sz="2800" b="1" dirty="0" err="1" smtClean="0">
                <a:latin typeface="Arcitectura" pitchFamily="34" charset="0"/>
              </a:rPr>
              <a:t>Simpan</a:t>
            </a:r>
            <a:r>
              <a:rPr lang="en-US" sz="2800" b="1" dirty="0" smtClean="0">
                <a:latin typeface="Arcitectura" pitchFamily="34" charset="0"/>
              </a:rPr>
              <a:t> </a:t>
            </a:r>
            <a:r>
              <a:rPr lang="en-US" sz="2800" b="1" dirty="0" err="1" smtClean="0">
                <a:latin typeface="Arcitectura" pitchFamily="34" charset="0"/>
              </a:rPr>
              <a:t>tabel</a:t>
            </a:r>
            <a:r>
              <a:rPr lang="en-US" sz="2800" b="1" dirty="0" smtClean="0">
                <a:latin typeface="Arcitectura" pitchFamily="34" charset="0"/>
              </a:rPr>
              <a:t> </a:t>
            </a:r>
            <a:r>
              <a:rPr lang="en-US" sz="2800" b="1" dirty="0" err="1" smtClean="0">
                <a:latin typeface="Arcitectura" pitchFamily="34" charset="0"/>
              </a:rPr>
              <a:t>dengan</a:t>
            </a:r>
            <a:r>
              <a:rPr lang="en-US" sz="2800" b="1" dirty="0" smtClean="0">
                <a:latin typeface="Arcitectura" pitchFamily="34" charset="0"/>
              </a:rPr>
              <a:t> </a:t>
            </a:r>
            <a:r>
              <a:rPr lang="en-US" sz="2800" b="1" dirty="0" err="1" smtClean="0">
                <a:latin typeface="Arcitectura" pitchFamily="34" charset="0"/>
              </a:rPr>
              <a:t>nama</a:t>
            </a:r>
            <a:r>
              <a:rPr lang="en-US" sz="2800" b="1" dirty="0" smtClean="0">
                <a:latin typeface="Arcitectura" pitchFamily="34" charset="0"/>
              </a:rPr>
              <a:t> “</a:t>
            </a:r>
            <a:r>
              <a:rPr lang="en-US" sz="2800" b="1" dirty="0" err="1" smtClean="0">
                <a:latin typeface="Arcitectura" pitchFamily="34" charset="0"/>
              </a:rPr>
              <a:t>Tbl_Mobil</a:t>
            </a:r>
            <a:r>
              <a:rPr lang="en-US" sz="2800" b="1" dirty="0" smtClean="0">
                <a:latin typeface="Arcitectura" pitchFamily="34" charset="0"/>
              </a:rPr>
              <a:t>” , </a:t>
            </a:r>
            <a:r>
              <a:rPr lang="en-US" sz="2800" b="1" dirty="0" err="1" smtClean="0">
                <a:latin typeface="Arcitectura" pitchFamily="34" charset="0"/>
              </a:rPr>
              <a:t>kemudian</a:t>
            </a:r>
            <a:r>
              <a:rPr lang="en-US" sz="2800" b="1" dirty="0" smtClean="0">
                <a:latin typeface="Arcitectura" pitchFamily="34" charset="0"/>
              </a:rPr>
              <a:t> </a:t>
            </a:r>
            <a:r>
              <a:rPr lang="en-US" sz="2800" b="1" dirty="0" err="1" smtClean="0">
                <a:latin typeface="Arcitectura" pitchFamily="34" charset="0"/>
              </a:rPr>
              <a:t>Buatlah</a:t>
            </a:r>
            <a:r>
              <a:rPr lang="en-US" sz="2800" b="1" dirty="0" smtClean="0">
                <a:latin typeface="Arcitectura" pitchFamily="34" charset="0"/>
              </a:rPr>
              <a:t> </a:t>
            </a:r>
            <a:r>
              <a:rPr lang="en-US" sz="2800" b="1" dirty="0" err="1" smtClean="0">
                <a:latin typeface="Arcitectura" pitchFamily="34" charset="0"/>
              </a:rPr>
              <a:t>Struktur</a:t>
            </a:r>
            <a:r>
              <a:rPr lang="en-US" sz="2800" b="1" dirty="0" smtClean="0">
                <a:latin typeface="Arcitectura" pitchFamily="34" charset="0"/>
              </a:rPr>
              <a:t> </a:t>
            </a:r>
            <a:r>
              <a:rPr lang="en-US" sz="2800" b="1" dirty="0" err="1" smtClean="0">
                <a:latin typeface="Arcitectura" pitchFamily="34" charset="0"/>
              </a:rPr>
              <a:t>tabel</a:t>
            </a:r>
            <a:r>
              <a:rPr lang="en-US" sz="2800" b="1" dirty="0" smtClean="0">
                <a:latin typeface="Arcitectura" pitchFamily="34" charset="0"/>
              </a:rPr>
              <a:t> </a:t>
            </a:r>
            <a:r>
              <a:rPr lang="en-US" sz="2800" b="1" dirty="0" err="1" smtClean="0">
                <a:latin typeface="Arcitectura" pitchFamily="34" charset="0"/>
              </a:rPr>
              <a:t>sebagai</a:t>
            </a:r>
            <a:r>
              <a:rPr lang="en-US" sz="2800" b="1" dirty="0" smtClean="0">
                <a:latin typeface="Arcitectura" pitchFamily="34" charset="0"/>
              </a:rPr>
              <a:t> </a:t>
            </a:r>
            <a:r>
              <a:rPr lang="en-US" sz="2800" b="1" dirty="0" err="1" smtClean="0">
                <a:latin typeface="Arcitectura" pitchFamily="34" charset="0"/>
              </a:rPr>
              <a:t>berikut</a:t>
            </a:r>
            <a:r>
              <a:rPr lang="en-US" sz="2800" b="1" dirty="0" smtClean="0">
                <a:latin typeface="Arcitectura" pitchFamily="34" charset="0"/>
              </a:rPr>
              <a:t> :</a:t>
            </a:r>
            <a:endParaRPr lang="en-US" sz="2800" b="1" dirty="0">
              <a:latin typeface="Arcitectura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8269" y="2876554"/>
            <a:ext cx="7215238" cy="3679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6200"/>
            <a:ext cx="7815290" cy="1066784"/>
          </a:xfrm>
        </p:spPr>
        <p:txBody>
          <a:bodyPr/>
          <a:lstStyle/>
          <a:p>
            <a:r>
              <a:rPr lang="en-US" sz="3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Fungsi</a:t>
            </a:r>
            <a:r>
              <a:rPr lang="en-US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Field Properties</a:t>
            </a:r>
            <a:br>
              <a:rPr lang="en-US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32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Secara</a:t>
            </a:r>
            <a:r>
              <a:rPr lang="en-US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General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535483"/>
              </p:ext>
            </p:extLst>
          </p:nvPr>
        </p:nvGraphicFramePr>
        <p:xfrm>
          <a:off x="1037339" y="1285860"/>
          <a:ext cx="7678065" cy="478636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177339"/>
                <a:gridCol w="5500726"/>
              </a:tblGrid>
              <a:tr h="269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Perintah</a:t>
                      </a:r>
                      <a:r>
                        <a:rPr lang="en-US" sz="1600" dirty="0"/>
                        <a:t> 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Fungsi</a:t>
                      </a:r>
                      <a:r>
                        <a:rPr lang="en-US" sz="1600" dirty="0"/>
                        <a:t> 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5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/>
                        <a:t>Field Size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/>
                        <a:t>Untuk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menentukan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jumlah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maksimum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karakter</a:t>
                      </a:r>
                      <a:r>
                        <a:rPr lang="en-US" sz="1100" dirty="0"/>
                        <a:t> yang </a:t>
                      </a:r>
                      <a:r>
                        <a:rPr lang="en-US" sz="1100" dirty="0" err="1"/>
                        <a:t>diisikan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pada</a:t>
                      </a:r>
                      <a:r>
                        <a:rPr lang="en-US" sz="1100" dirty="0"/>
                        <a:t> field </a:t>
                      </a:r>
                      <a:r>
                        <a:rPr lang="en-US" sz="1100" dirty="0" err="1"/>
                        <a:t>tersebut</a:t>
                      </a:r>
                      <a:r>
                        <a:rPr lang="en-US" sz="1100" dirty="0"/>
                        <a:t>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57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/>
                        <a:t>Format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/>
                        <a:t>Untuk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menentukan</a:t>
                      </a:r>
                      <a:r>
                        <a:rPr lang="en-US" sz="1100" dirty="0"/>
                        <a:t> format </a:t>
                      </a:r>
                      <a:r>
                        <a:rPr lang="en-US" sz="1100" dirty="0" err="1"/>
                        <a:t>tampilan</a:t>
                      </a:r>
                      <a:r>
                        <a:rPr lang="en-US" sz="1100" dirty="0"/>
                        <a:t> data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95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Input Mask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/>
                        <a:t>Untuk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menentukan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standarisasi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tampilan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pada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saat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memasukkan</a:t>
                      </a:r>
                      <a:r>
                        <a:rPr lang="en-US" sz="1100" dirty="0"/>
                        <a:t> data </a:t>
                      </a:r>
                      <a:r>
                        <a:rPr lang="en-US" sz="1100" dirty="0" err="1"/>
                        <a:t>di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layar</a:t>
                      </a:r>
                      <a:r>
                        <a:rPr lang="en-US" sz="1100" dirty="0"/>
                        <a:t>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57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Decimal Place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/>
                        <a:t>Untuk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menentukan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jumlah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angka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desimal</a:t>
                      </a:r>
                      <a:r>
                        <a:rPr lang="en-US" sz="1100" dirty="0"/>
                        <a:t> yang </a:t>
                      </a:r>
                      <a:r>
                        <a:rPr lang="en-US" sz="1100" dirty="0" err="1"/>
                        <a:t>diinginkan</a:t>
                      </a:r>
                      <a:r>
                        <a:rPr lang="en-US" sz="1100" dirty="0"/>
                        <a:t>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57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Caption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/>
                        <a:t>Untuk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menempatkan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keterangan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sebagai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judul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kolom</a:t>
                      </a:r>
                      <a:r>
                        <a:rPr lang="en-US" sz="1100" dirty="0"/>
                        <a:t>, form, </a:t>
                      </a:r>
                      <a:r>
                        <a:rPr lang="en-US" sz="1100" dirty="0" err="1"/>
                        <a:t>atau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laporan</a:t>
                      </a:r>
                      <a:r>
                        <a:rPr lang="en-US" sz="1100" dirty="0"/>
                        <a:t>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15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/>
                        <a:t>Default Value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/>
                        <a:t>Untuk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menempatkan</a:t>
                      </a:r>
                      <a:r>
                        <a:rPr lang="en-US" sz="1100" dirty="0"/>
                        <a:t> data yang </a:t>
                      </a:r>
                      <a:r>
                        <a:rPr lang="en-US" sz="1100" dirty="0" err="1"/>
                        <a:t>sering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digunakan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atau</a:t>
                      </a:r>
                      <a:r>
                        <a:rPr lang="en-US" sz="1100" dirty="0"/>
                        <a:t> data yang </a:t>
                      </a:r>
                      <a:r>
                        <a:rPr lang="en-US" sz="1100" dirty="0" err="1"/>
                        <a:t>sama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pada</a:t>
                      </a:r>
                      <a:r>
                        <a:rPr lang="en-US" sz="1100" dirty="0"/>
                        <a:t> field </a:t>
                      </a:r>
                      <a:r>
                        <a:rPr lang="en-US" sz="1100" dirty="0" err="1"/>
                        <a:t>tertentu</a:t>
                      </a:r>
                      <a:r>
                        <a:rPr lang="en-US" sz="1100" dirty="0"/>
                        <a:t> agar </a:t>
                      </a:r>
                      <a:r>
                        <a:rPr lang="en-US" sz="1100" dirty="0" err="1"/>
                        <a:t>selalu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ditampilkan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kembali</a:t>
                      </a:r>
                      <a:r>
                        <a:rPr lang="en-US" sz="1100" dirty="0"/>
                        <a:t>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15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Validation Rule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/>
                        <a:t>Untuk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mengontrol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atau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membatasi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sampai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sejauh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mana</a:t>
                      </a:r>
                      <a:r>
                        <a:rPr lang="en-US" sz="1100" dirty="0"/>
                        <a:t> data yang </a:t>
                      </a:r>
                      <a:r>
                        <a:rPr lang="en-US" sz="1100" dirty="0" err="1"/>
                        <a:t>anda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masukkan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dalam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sebuah</a:t>
                      </a:r>
                      <a:r>
                        <a:rPr lang="en-US" sz="1100" dirty="0"/>
                        <a:t> database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15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Validation Text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/>
                        <a:t>Untuk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menampilkan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keterangan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atau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pesan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apabila</a:t>
                      </a:r>
                      <a:r>
                        <a:rPr lang="en-US" sz="1100" dirty="0"/>
                        <a:t> data yang </a:t>
                      </a:r>
                      <a:r>
                        <a:rPr lang="en-US" sz="1100" dirty="0" err="1"/>
                        <a:t>dimasukkan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tidak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sesuai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dengan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batasan</a:t>
                      </a:r>
                      <a:r>
                        <a:rPr lang="en-US" sz="1100" dirty="0"/>
                        <a:t> yang </a:t>
                      </a:r>
                      <a:r>
                        <a:rPr lang="en-US" sz="1100" dirty="0" err="1"/>
                        <a:t>ada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di</a:t>
                      </a:r>
                      <a:r>
                        <a:rPr lang="en-US" sz="1100" dirty="0"/>
                        <a:t> validation rule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15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/>
                        <a:t>Required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/>
                        <a:t>Untuk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mengatur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apakah</a:t>
                      </a:r>
                      <a:r>
                        <a:rPr lang="en-US" sz="1100" dirty="0"/>
                        <a:t> field </a:t>
                      </a:r>
                      <a:r>
                        <a:rPr lang="en-US" sz="1100" dirty="0" err="1"/>
                        <a:t>ini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boleh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dikosongkan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atau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tidak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pada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saat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pengisian</a:t>
                      </a:r>
                      <a:r>
                        <a:rPr lang="en-US" sz="1100" dirty="0"/>
                        <a:t> record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859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/>
                        <a:t>Allow Zero Length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/>
                        <a:t>Untuk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mendefinisikan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nilai</a:t>
                      </a:r>
                      <a:r>
                        <a:rPr lang="en-US" sz="1100" dirty="0"/>
                        <a:t> blank (“”) yang </a:t>
                      </a:r>
                      <a:r>
                        <a:rPr lang="en-US" sz="1100" dirty="0" err="1"/>
                        <a:t>membedakannya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dengan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nilai</a:t>
                      </a:r>
                      <a:r>
                        <a:rPr lang="en-US" sz="1100" dirty="0"/>
                        <a:t> null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576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/>
                        <a:t>Indexed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/>
                        <a:t>Untuk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membuat</a:t>
                      </a:r>
                      <a:r>
                        <a:rPr lang="en-US" sz="1100" dirty="0"/>
                        <a:t> index </a:t>
                      </a:r>
                      <a:r>
                        <a:rPr lang="en-US" sz="1100" dirty="0" err="1"/>
                        <a:t>pada</a:t>
                      </a:r>
                      <a:r>
                        <a:rPr lang="en-US" sz="1100" dirty="0"/>
                        <a:t> field yang </a:t>
                      </a:r>
                      <a:r>
                        <a:rPr lang="en-US" sz="1100" dirty="0" err="1"/>
                        <a:t>disorot</a:t>
                      </a:r>
                      <a:r>
                        <a:rPr lang="en-US" sz="1100" dirty="0"/>
                        <a:t>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76200"/>
            <a:ext cx="7529538" cy="1143000"/>
          </a:xfrm>
        </p:spPr>
        <p:txBody>
          <a:bodyPr/>
          <a:lstStyle/>
          <a:p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Field Properties</a:t>
            </a:r>
            <a:endParaRPr 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438" y="1399240"/>
            <a:ext cx="3929090" cy="5030156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i="1" dirty="0">
                <a:solidFill>
                  <a:schemeClr val="tx1"/>
                </a:solidFill>
                <a:latin typeface="Arial Narrow" pitchFamily="34" charset="0"/>
              </a:rPr>
              <a:t>Field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 Narrow" pitchFamily="34" charset="0"/>
              </a:rPr>
              <a:t>Kode</a:t>
            </a:r>
            <a:r>
              <a:rPr lang="en-US" sz="20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dijadikan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sebagai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i="1" dirty="0">
                <a:solidFill>
                  <a:schemeClr val="tx1"/>
                </a:solidFill>
                <a:latin typeface="Arial Narrow" pitchFamily="34" charset="0"/>
              </a:rPr>
              <a:t>Primary Key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,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kemudian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bagian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i="1" dirty="0">
                <a:solidFill>
                  <a:schemeClr val="tx1"/>
                </a:solidFill>
                <a:latin typeface="Arial Narrow" pitchFamily="34" charset="0"/>
              </a:rPr>
              <a:t>Field properties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atur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sebagai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berikut</a:t>
            </a:r>
            <a:r>
              <a:rPr lang="en-US" sz="2000" dirty="0" smtClean="0">
                <a:latin typeface="Arial Narrow" pitchFamily="34" charset="0"/>
              </a:rPr>
              <a:t>:</a:t>
            </a:r>
          </a:p>
          <a:p>
            <a:pPr>
              <a:buNone/>
            </a:pPr>
            <a:endParaRPr lang="en-US"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6213" lvl="0" indent="-176213" algn="just"/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Field Size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: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6213" indent="-176213" algn="just"/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Propertis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Filed Size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berfungsi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membatasi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maksimal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karakter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penginputan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Field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diisi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maksimal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karakter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penginputan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428736"/>
            <a:ext cx="3643339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 bwMode="auto">
          <a:xfrm>
            <a:off x="928662" y="4071942"/>
            <a:ext cx="2571768" cy="35719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76200"/>
            <a:ext cx="7529538" cy="1143000"/>
          </a:xfrm>
        </p:spPr>
        <p:txBody>
          <a:bodyPr/>
          <a:lstStyle/>
          <a:p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Field Properties (2)</a:t>
            </a:r>
            <a:endParaRPr 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438" y="1399240"/>
            <a:ext cx="3929090" cy="4958718"/>
          </a:xfrm>
        </p:spPr>
        <p:txBody>
          <a:bodyPr/>
          <a:lstStyle/>
          <a:p>
            <a:pPr lvl="0" algn="just"/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Input Mask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: </a:t>
            </a:r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LL-000</a:t>
            </a:r>
          </a:p>
          <a:p>
            <a:pPr algn="just"/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Propertis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Input Mask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berfungsi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setting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inputan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diinginkan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LL-000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maksudnya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LL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	: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digit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diisi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huruf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000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digit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terakhir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diisi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angka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46720"/>
            <a:ext cx="3643339" cy="4786346"/>
          </a:xfrm>
          <a:prstGeom prst="rect">
            <a:avLst/>
          </a:prstGeom>
          <a:ln w="38100" cap="sq">
            <a:solidFill>
              <a:schemeClr val="accent1">
                <a:lumMod val="50000"/>
              </a:schemeClr>
            </a:solidFill>
            <a:prstDash val="sysDot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Oval 4"/>
          <p:cNvSpPr/>
          <p:nvPr/>
        </p:nvSpPr>
        <p:spPr bwMode="auto">
          <a:xfrm>
            <a:off x="928662" y="4603806"/>
            <a:ext cx="2571768" cy="285752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76200"/>
            <a:ext cx="7529538" cy="1143000"/>
          </a:xfrm>
        </p:spPr>
        <p:txBody>
          <a:bodyPr/>
          <a:lstStyle/>
          <a:p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Field Properties (3)</a:t>
            </a:r>
            <a:endParaRPr 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51238" y="2311539"/>
            <a:ext cx="364333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Propertis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Validation Rule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berfungsi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menentukan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karakter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karakter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huruf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saja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bisa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diisikan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digit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karakter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pertama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field </a:t>
            </a:r>
            <a:r>
              <a:rPr lang="en-US" sz="19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</a:t>
            </a:r>
            <a:r>
              <a:rPr lang="en-US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karakter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huruf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bisa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diinputan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digit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pertama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KJ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TF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PH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FV.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Selain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lima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ketentuan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tersebut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diinputan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nantinya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muncul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pesan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kesalahan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sesuai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kita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tulis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bagian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 properties</a:t>
            </a:r>
            <a:r>
              <a:rPr lang="en-US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Validation text</a:t>
            </a:r>
            <a:endParaRPr lang="en-US" sz="1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693" y="2348880"/>
            <a:ext cx="3471307" cy="4151954"/>
          </a:xfrm>
          <a:prstGeom prst="rect">
            <a:avLst/>
          </a:prstGeom>
          <a:ln w="38100" cap="sq">
            <a:solidFill>
              <a:schemeClr val="accent1">
                <a:lumMod val="50000"/>
              </a:schemeClr>
            </a:solidFill>
            <a:prstDash val="sysDot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Oval 4"/>
          <p:cNvSpPr/>
          <p:nvPr/>
        </p:nvSpPr>
        <p:spPr bwMode="auto">
          <a:xfrm>
            <a:off x="1071538" y="5357826"/>
            <a:ext cx="2571768" cy="267336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9596" y="1074784"/>
            <a:ext cx="7715304" cy="90610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lvl="0" indent="0">
              <a:buNone/>
            </a:pP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Validation Rule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Left([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];2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)="KJ" 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 Left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([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];2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)="TF" 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 Left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([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];2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)="PH" Or  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Left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([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];2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)="VA" Or Left([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];2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)="FV"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036859" y="1052736"/>
            <a:ext cx="7711605" cy="1161818"/>
          </a:xfrm>
          <a:prstGeom prst="rect">
            <a:avLst/>
          </a:prstGeom>
          <a:ln w="25400" cap="flat" cmpd="sng" algn="ctr">
            <a:solidFill>
              <a:schemeClr val="accent4"/>
            </a:solidFill>
            <a:prstDash val="solid"/>
            <a:miter lim="800000"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Validation Rule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Left([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];2)="KJ" Or Left([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];2)="TF" Or Left([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];2)="PH" Or  Left([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];2)="VA" Or Left([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];2)="FV"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76200"/>
            <a:ext cx="7529538" cy="1143000"/>
          </a:xfrm>
        </p:spPr>
        <p:txBody>
          <a:bodyPr/>
          <a:lstStyle/>
          <a:p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Field Properties (4)</a:t>
            </a:r>
            <a:endParaRPr 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438" y="1399240"/>
            <a:ext cx="3929090" cy="4958718"/>
          </a:xfrm>
        </p:spPr>
        <p:txBody>
          <a:bodyPr/>
          <a:lstStyle/>
          <a:p>
            <a:pPr lvl="0" algn="just"/>
            <a:r>
              <a:rPr lang="en-US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Validation text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: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MAAF, INPUT SALAH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!!!</a:t>
            </a:r>
          </a:p>
          <a:p>
            <a:pPr lvl="0" algn="just">
              <a:buNone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Propertis</a:t>
            </a:r>
            <a:r>
              <a:rPr lang="en-US" sz="2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validation text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berfungsi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memunculkan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kesalahan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penginputan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ketentuan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ketik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field properties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Validation Rule.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46720"/>
            <a:ext cx="3643339" cy="4786346"/>
          </a:xfrm>
          <a:prstGeom prst="rect">
            <a:avLst/>
          </a:prstGeom>
          <a:ln w="38100" cap="sq">
            <a:solidFill>
              <a:schemeClr val="accent1">
                <a:lumMod val="50000"/>
              </a:schemeClr>
            </a:solidFill>
            <a:prstDash val="sysDot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Oval 4"/>
          <p:cNvSpPr/>
          <p:nvPr/>
        </p:nvSpPr>
        <p:spPr bwMode="auto">
          <a:xfrm>
            <a:off x="881180" y="5267466"/>
            <a:ext cx="2571768" cy="285752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76200"/>
            <a:ext cx="7529538" cy="1143000"/>
          </a:xfrm>
        </p:spPr>
        <p:txBody>
          <a:bodyPr/>
          <a:lstStyle/>
          <a:p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Field Properties (5)</a:t>
            </a:r>
            <a:endParaRPr 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4071942"/>
            <a:ext cx="7358114" cy="2286016"/>
          </a:xfrm>
        </p:spPr>
        <p:txBody>
          <a:bodyPr/>
          <a:lstStyle/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field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Buatan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aturlah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field properties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tab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Lookup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Display </a:t>
            </a:r>
            <a:r>
              <a:rPr lang="en-US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Control </a:t>
            </a: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: </a:t>
            </a:r>
            <a:r>
              <a:rPr lang="en-US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Combobox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Row Source </a:t>
            </a:r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Type  </a:t>
            </a:r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Value List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Row </a:t>
            </a:r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Source</a:t>
            </a:r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“SUZUKI</a:t>
            </a:r>
            <a:r>
              <a:rPr lang="en-US" sz="1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”;”TOYOTA</a:t>
            </a:r>
            <a:r>
              <a:rPr lang="en-US" sz="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”;”ISUZU”;”MAZDA”;”DAIHATSU”</a:t>
            </a:r>
            <a:endParaRPr lang="en-US" sz="1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428736"/>
            <a:ext cx="464347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76200"/>
            <a:ext cx="7386662" cy="1143000"/>
          </a:xfrm>
        </p:spPr>
        <p:txBody>
          <a:bodyPr/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Isikan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data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pada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Tbl_Mobil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sbb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: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571612"/>
            <a:ext cx="7143800" cy="3786214"/>
          </a:xfrm>
          <a:prstGeom prst="rect">
            <a:avLst/>
          </a:prstGeom>
          <a:ln w="38100" cap="sq">
            <a:solidFill>
              <a:srgbClr val="000000"/>
            </a:solidFill>
            <a:prstDash val="sysDot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ts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Dots</Template>
  <TotalTime>652</TotalTime>
  <Words>732</Words>
  <Application>Microsoft Office PowerPoint</Application>
  <PresentationFormat>On-screen Show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Dots</vt:lpstr>
      <vt:lpstr>FIELD PROPERTIES &amp; DATABASE RELATIONSHIP</vt:lpstr>
      <vt:lpstr>Buat Database baru dengan nama  “ Penjualan ”</vt:lpstr>
      <vt:lpstr>Fungsi Field Properties Secara General</vt:lpstr>
      <vt:lpstr>Field Properties</vt:lpstr>
      <vt:lpstr>Field Properties (2)</vt:lpstr>
      <vt:lpstr>Field Properties (3)</vt:lpstr>
      <vt:lpstr>Field Properties (4)</vt:lpstr>
      <vt:lpstr>Field Properties (5)</vt:lpstr>
      <vt:lpstr>Isikan data pada Tbl_Mobil sbb:</vt:lpstr>
      <vt:lpstr>Buat Tabel Baru dengan nama “Tbl_Jual”,  Kemudian buat Struktur Tabel sbb:</vt:lpstr>
      <vt:lpstr>Isikan data pada Tbl_Jual sbb:</vt:lpstr>
      <vt:lpstr>Database Relationship</vt:lpstr>
      <vt:lpstr>Langkah – langkah membuat Database Relationship</vt:lpstr>
      <vt:lpstr>Langkah – langkah membuat Database Relationship (2)</vt:lpstr>
      <vt:lpstr>Langkah – langkah membuat Database Relationship (3)</vt:lpstr>
      <vt:lpstr>Langkah – langkah membuat Database Relationship (4)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AdiXP</dc:creator>
  <cp:lastModifiedBy>ADIXP</cp:lastModifiedBy>
  <cp:revision>49</cp:revision>
  <dcterms:created xsi:type="dcterms:W3CDTF">2010-10-12T05:40:48Z</dcterms:created>
  <dcterms:modified xsi:type="dcterms:W3CDTF">2013-03-31T18:23:57Z</dcterms:modified>
</cp:coreProperties>
</file>