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4" r:id="rId9"/>
    <p:sldId id="266" r:id="rId10"/>
    <p:sldId id="262" r:id="rId11"/>
    <p:sldId id="263" r:id="rId12"/>
    <p:sldId id="267" r:id="rId13"/>
    <p:sldId id="269" r:id="rId14"/>
    <p:sldId id="268" r:id="rId15"/>
    <p:sldId id="270" r:id="rId16"/>
    <p:sldId id="271" r:id="rId17"/>
    <p:sldId id="272" r:id="rId18"/>
  </p:sldIdLst>
  <p:sldSz cx="10150475" cy="7616825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0929"/>
  </p:normalViewPr>
  <p:slideViewPr>
    <p:cSldViewPr>
      <p:cViewPr>
        <p:scale>
          <a:sx n="60" d="100"/>
          <a:sy n="60" d="100"/>
        </p:scale>
        <p:origin x="-1662" y="-90"/>
      </p:cViewPr>
      <p:guideLst>
        <p:guide orient="horz" pos="2399"/>
        <p:guide pos="31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video" Target="file:///D:\Gambar\theme%20u%20presentasi\Animated%20Global%203\ppp_ani_glo_cross_hair_tle.avi" TargetMode="Externa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D:\nicks computer\new global series again!!!\blue globe template\global01_tit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150475" cy="761365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0" y="1905000"/>
            <a:ext cx="7239000" cy="838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2971800"/>
            <a:ext cx="72390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>
          <a:xfrm>
            <a:off x="0" y="7329488"/>
            <a:ext cx="1295400" cy="28416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7388225"/>
            <a:ext cx="5410200" cy="2254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448800" y="7312025"/>
            <a:ext cx="701675" cy="301625"/>
          </a:xfrm>
        </p:spPr>
        <p:txBody>
          <a:bodyPr/>
          <a:lstStyle>
            <a:lvl1pPr>
              <a:defRPr/>
            </a:lvl1pPr>
          </a:lstStyle>
          <a:p>
            <a:fld id="{06CD50D3-3B77-462F-B3D8-0C67B92864B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86" name="ppp_ani_glo_cross_hair_tle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47700" y="5127625"/>
            <a:ext cx="1903413" cy="1903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08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0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6"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C7675-C7AA-4D64-A913-A1BAB5D4BE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37500" y="0"/>
            <a:ext cx="2212975" cy="7162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0"/>
            <a:ext cx="6489700" cy="7162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B0470-25AA-435F-AEAB-1B86235C19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814B7-A42B-40F6-96B2-E310E24CB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94263"/>
            <a:ext cx="8628062" cy="15128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28975"/>
            <a:ext cx="8628062" cy="16652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6F122-F93A-4FF8-B8C6-A32335717D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764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6900" y="16764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08AE3-9190-4030-A3FF-EC92C4B1F3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34475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4688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4688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704975"/>
            <a:ext cx="4486275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16175"/>
            <a:ext cx="4486275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7F752-A4AA-444E-8E3F-0890D9BE6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EBEDD-662B-4628-8969-C78D509730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83243-55D7-4AD2-8761-4760999E4A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38513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3213"/>
            <a:ext cx="5673725" cy="65008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38513" cy="5210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874FA-CEDF-417F-B7F4-C536CB1BBD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32413"/>
            <a:ext cx="6091237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81038"/>
            <a:ext cx="6091237" cy="45704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61063"/>
            <a:ext cx="6091237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81262-6F4E-484E-97AE-A353AE4735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ideo" Target="file:///D:\Gambar\theme%20u%20presentasi\Animated%20Global%203\ppp_ani_glo_cross_hair_txt.avi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D:\nicks computer\new global series again!!!\blue globe template\global01_txt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0150475" cy="76136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0"/>
            <a:ext cx="85502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26" tIns="50763" rIns="101526" bIns="507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676400"/>
            <a:ext cx="8610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26" tIns="50763" rIns="101526" bIns="50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7332663"/>
            <a:ext cx="129540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26" tIns="50763" rIns="101526" bIns="50763" numCol="1" anchor="t" anchorCtr="0" compatLnSpc="1">
            <a:prstTxWarp prst="textNoShape">
              <a:avLst/>
            </a:prstTxWarp>
          </a:bodyPr>
          <a:lstStyle>
            <a:lvl1pPr defTabSz="1016000">
              <a:defRPr sz="16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7391400"/>
            <a:ext cx="5410200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26" tIns="50763" rIns="101526" bIns="50763" numCol="1" anchor="t" anchorCtr="0" compatLnSpc="1">
            <a:prstTxWarp prst="textNoShape">
              <a:avLst/>
            </a:prstTxWarp>
          </a:bodyPr>
          <a:lstStyle>
            <a:lvl1pPr algn="ctr" defTabSz="1016000">
              <a:defRPr sz="16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48800" y="7315200"/>
            <a:ext cx="70167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26" tIns="50763" rIns="101526" bIns="50763" numCol="1" anchor="t" anchorCtr="0" compatLnSpc="1">
            <a:prstTxWarp prst="textNoShape">
              <a:avLst/>
            </a:prstTxWarp>
          </a:bodyPr>
          <a:lstStyle>
            <a:lvl1pPr algn="r" defTabSz="1016000">
              <a:defRPr sz="1600"/>
            </a:lvl1pPr>
          </a:lstStyle>
          <a:p>
            <a:fld id="{D3DCFDD5-3195-482D-9FB8-5EBC36174DD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5" name="ppp_ani_glo_cross_hair_txt.avi">
            <a:hlinkClick r:id="" action="ppaction://media"/>
          </p:cNvPr>
          <p:cNvPicPr>
            <a:picLocks noRot="1" noChangeAspect="1" noChangeArrowheads="1"/>
          </p:cNvPicPr>
          <p:nvPr>
            <a:videoFile r:link="rId13"/>
          </p:nvPr>
        </p:nvPicPr>
        <p:blipFill>
          <a:blip r:embed="rId15"/>
          <a:srcRect/>
          <a:stretch>
            <a:fillRect/>
          </a:stretch>
        </p:blipFill>
        <p:spPr bwMode="auto">
          <a:xfrm>
            <a:off x="255588" y="255588"/>
            <a:ext cx="1393825" cy="13938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3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</p:childTnLst>
        </p:cTn>
      </p:par>
    </p:tnLst>
  </p:timing>
  <p:txStyles>
    <p:titleStyle>
      <a:lvl1pPr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2pPr>
      <a:lvl3pPr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3pPr>
      <a:lvl4pPr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4pPr>
      <a:lvl5pPr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5pPr>
      <a:lvl6pPr marL="457200"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6pPr>
      <a:lvl7pPr marL="914400"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7pPr>
      <a:lvl8pPr marL="1371600"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8pPr>
      <a:lvl9pPr marL="1828800" algn="l" defTabSz="1016000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1016000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25500" indent="-317500" algn="l" defTabSz="1016000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1268413" indent="-252413" algn="l" defTabSz="1016000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776413" indent="-254000" algn="l" defTabSz="1016000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284413" indent="-254000" algn="l" defTabSz="1016000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741613" indent="-254000" algn="l" defTabSz="1016000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3198813" indent="-254000" algn="l" defTabSz="1016000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656013" indent="-254000" algn="l" defTabSz="1016000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4113213" indent="-254000" algn="l" defTabSz="1016000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4775" y="1969460"/>
            <a:ext cx="7953380" cy="838200"/>
          </a:xfrm>
        </p:spPr>
        <p:txBody>
          <a:bodyPr/>
          <a:lstStyle/>
          <a:p>
            <a:r>
              <a:rPr lang="en-US" sz="115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oadway" pitchFamily="82" charset="0"/>
              </a:rPr>
              <a:t>Q U E R Y</a:t>
            </a:r>
            <a:endParaRPr lang="en-US" sz="115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8350" y="5677487"/>
            <a:ext cx="7075489" cy="571504"/>
          </a:xfrm>
        </p:spPr>
        <p:txBody>
          <a:bodyPr/>
          <a:lstStyle/>
          <a:p>
            <a:pPr algn="r"/>
            <a:r>
              <a:rPr lang="en-US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Adi</a:t>
            </a:r>
            <a:r>
              <a:rPr lang="en-U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20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Rachmanto</a:t>
            </a:r>
            <a:r>
              <a:rPr lang="en-US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– UNIKOM - </a:t>
            </a:r>
            <a:r>
              <a:rPr lang="id-ID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2013</a:t>
            </a:r>
            <a:endParaRPr lang="en-US" sz="2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46147" y="2656284"/>
            <a:ext cx="864399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062" y="1504156"/>
            <a:ext cx="8974167" cy="5582599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Query </a:t>
            </a:r>
            <a:r>
              <a:rPr lang="en-US" dirty="0" err="1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dengan</a:t>
            </a:r>
            <a:r>
              <a:rPr lang="en-US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 SQL </a:t>
            </a:r>
            <a:r>
              <a:rPr lang="en-US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View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Caligula" pitchFamily="2" charset="0"/>
              </a:rPr>
              <a:t>Perintah</a:t>
            </a:r>
            <a:r>
              <a:rPr lang="en-US" sz="2400" dirty="0">
                <a:solidFill>
                  <a:schemeClr val="tx1"/>
                </a:solidFill>
                <a:latin typeface="Caligula" pitchFamily="2" charset="0"/>
              </a:rPr>
              <a:t> SQL </a:t>
            </a:r>
            <a:r>
              <a:rPr lang="en-US" sz="2400" dirty="0" err="1">
                <a:solidFill>
                  <a:schemeClr val="tx1"/>
                </a:solidFill>
                <a:latin typeface="Caligula" pitchFamily="2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Caligula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gula" pitchFamily="2" charset="0"/>
              </a:rPr>
              <a:t>menampilkan</a:t>
            </a:r>
            <a:r>
              <a:rPr lang="en-US" sz="2400" dirty="0">
                <a:solidFill>
                  <a:schemeClr val="tx1"/>
                </a:solidFill>
                <a:latin typeface="Caligula" pitchFamily="2" charset="0"/>
              </a:rPr>
              <a:t> data </a:t>
            </a:r>
            <a:r>
              <a:rPr lang="en-US" sz="2400" dirty="0" err="1">
                <a:solidFill>
                  <a:schemeClr val="tx1"/>
                </a:solidFill>
                <a:latin typeface="Caligula" pitchFamily="2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latin typeface="Caligula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gula" pitchFamily="2" charset="0"/>
              </a:rPr>
              <a:t>cara</a:t>
            </a:r>
            <a:r>
              <a:rPr lang="en-US" sz="2400" dirty="0">
                <a:solidFill>
                  <a:schemeClr val="tx1"/>
                </a:solidFill>
                <a:latin typeface="Caligula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gula" pitchFamily="2" charset="0"/>
              </a:rPr>
              <a:t>penulisan</a:t>
            </a:r>
            <a:r>
              <a:rPr lang="en-US" sz="2400" dirty="0">
                <a:solidFill>
                  <a:schemeClr val="tx1"/>
                </a:solidFill>
                <a:latin typeface="Caligula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gula" pitchFamily="2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Caligula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aligula" pitchFamily="2" charset="0"/>
              </a:rPr>
              <a:t>berikut</a:t>
            </a:r>
            <a:r>
              <a:rPr lang="en-US" sz="2400" dirty="0">
                <a:solidFill>
                  <a:schemeClr val="tx1"/>
                </a:solidFill>
                <a:latin typeface="Caligula" pitchFamily="2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gula" pitchFamily="2" charset="0"/>
              </a:rPr>
              <a:t>:</a:t>
            </a:r>
          </a:p>
          <a:p>
            <a:pPr marL="514350" indent="-514350">
              <a:buNone/>
            </a:pPr>
            <a:endParaRPr lang="en-US" sz="2400" dirty="0">
              <a:solidFill>
                <a:schemeClr val="tx1"/>
              </a:solidFill>
              <a:latin typeface="Caligula" pitchFamily="2" charset="0"/>
            </a:endParaRPr>
          </a:p>
          <a:p>
            <a:pPr algn="ctr">
              <a:buNone/>
            </a:pPr>
            <a:r>
              <a:rPr lang="en-US" sz="17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</a:t>
            </a:r>
            <a:r>
              <a:rPr lang="en-US" sz="18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SELECT </a:t>
            </a:r>
            <a:r>
              <a:rPr lang="en-US" sz="1800" b="1" dirty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* | [ kolom1,kolom2,...] FROM &lt;</a:t>
            </a:r>
            <a:r>
              <a:rPr lang="en-US" sz="1800" b="1" dirty="0" err="1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nama</a:t>
            </a:r>
            <a:r>
              <a:rPr lang="en-US" sz="1800" b="1" dirty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table&gt; [ WHERE &lt;</a:t>
            </a:r>
            <a:r>
              <a:rPr lang="en-US" sz="1800" b="1" dirty="0" err="1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kondisi</a:t>
            </a:r>
            <a:r>
              <a:rPr lang="en-US" sz="18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&gt;];</a:t>
            </a:r>
            <a:endParaRPr lang="en-US" sz="1700" b="1" dirty="0" smtClean="0">
              <a:ln w="1905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buNone/>
            </a:pPr>
            <a:endParaRPr lang="en-US" sz="16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  <a:p>
            <a:pPr algn="just"/>
            <a:r>
              <a:rPr lang="en-US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SELECT 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  <a:sym typeface="Wingdings" pitchFamily="2" charset="2"/>
              </a:rPr>
              <a:t>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  <a:sym typeface="Wingdings" pitchFamily="2" charset="2"/>
              </a:rPr>
              <a:t> </a:t>
            </a:r>
            <a:r>
              <a:rPr lang="en-US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Memilih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kolom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atau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field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mana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yang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akan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ditampilkan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  <a:p>
            <a:pPr lvl="1" algn="just"/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Dapat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berupa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list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kolom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,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suatu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persamaan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(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operasi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aritmatika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),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fungsi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,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obyek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tertentu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  <a:p>
            <a:pPr lvl="1" algn="just"/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Dapat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diketikkan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32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*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yang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artinya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menampilkan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semua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field yang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dimiliki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oleh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table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tersebut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  <a:p>
            <a:pPr lvl="0" algn="just"/>
            <a:r>
              <a:rPr lang="en-US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FROM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 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  <a:sym typeface="Wingdings" pitchFamily="2" charset="2"/>
              </a:rPr>
              <a:t>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  <a:sym typeface="Wingdings" pitchFamily="2" charset="2"/>
              </a:rPr>
              <a:t> </a:t>
            </a:r>
            <a:r>
              <a:rPr lang="en-US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Menunjukkan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nama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Tabel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yang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akan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ditampilkan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  <a:p>
            <a:pPr lvl="0" algn="just"/>
            <a:r>
              <a:rPr lang="en-US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WHERE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 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  <a:sym typeface="Wingdings" pitchFamily="2" charset="2"/>
              </a:rPr>
              <a:t>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  <a:sym typeface="Wingdings" pitchFamily="2" charset="2"/>
              </a:rPr>
              <a:t> </a:t>
            </a:r>
            <a:r>
              <a:rPr lang="en-US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Meletakkan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definisi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kondisi</a:t>
            </a:r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penyaringan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  <a:p>
            <a:pPr marL="514350" lvl="0" indent="-514350">
              <a:buNone/>
            </a:pP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chery Black Rounded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Membuat</a:t>
            </a:r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Query</a:t>
            </a:r>
            <a:endParaRPr lang="en-US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6512"/>
            <a:ext cx="8550275" cy="857256"/>
          </a:xfrm>
        </p:spPr>
        <p:txBody>
          <a:bodyPr/>
          <a:lstStyle/>
          <a:p>
            <a:pPr algn="ctr"/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/>
            </a:r>
            <a:b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</a:b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Operator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perbandingan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yang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dapat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digunakan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adalah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:</a:t>
            </a:r>
            <a:r>
              <a:rPr lang="en-US" sz="4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/>
            </a:r>
            <a:br>
              <a:rPr lang="en-US" sz="4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71" y="1676400"/>
            <a:ext cx="8902729" cy="5703912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gula" pitchFamily="2" charset="0"/>
              </a:rPr>
              <a:t>=	</a:t>
            </a:r>
            <a:r>
              <a:rPr 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(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sama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dengan</a:t>
            </a:r>
            <a:r>
              <a:rPr 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)</a:t>
            </a:r>
            <a:endParaRPr lang="en-US" sz="2400" b="1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gula" pitchFamily="2" charset="0"/>
              </a:rPr>
              <a:t> 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gula" pitchFamily="2" charset="0"/>
              </a:rPr>
              <a:t>&lt;&gt;	</a:t>
            </a:r>
            <a:r>
              <a:rPr lang="en-US" sz="24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(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tidak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sama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dengan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)</a:t>
            </a:r>
          </a:p>
          <a:p>
            <a:pPr marL="449263" indent="-449263" algn="just">
              <a:buFont typeface="Wingdings" pitchFamily="2" charset="2"/>
              <a:buChar char="ü"/>
            </a:pPr>
            <a:r>
              <a:rPr lang="en-US" sz="2400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gula" pitchFamily="2" charset="0"/>
              </a:rPr>
              <a:t>LIKE</a:t>
            </a:r>
            <a:r>
              <a:rPr lang="en-US" sz="24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gula" pitchFamily="2" charset="0"/>
              </a:rPr>
              <a:t> 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(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khusus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untuk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data char/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varchar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yang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mencari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data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berdasarkan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pola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.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Karakter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khusus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yang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dapat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dimasukkan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dalam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operator LIKE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antara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lain %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untuk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sembarang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lebih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dari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satu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karakter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, _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atau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garis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bawah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untuk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mewakili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sembarang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satu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karakter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),</a:t>
            </a:r>
            <a:endParaRPr lang="en-US" sz="2400" b="1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Schoolbook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gula" pitchFamily="2" charset="0"/>
              </a:rPr>
              <a:t>BETWEEN</a:t>
            </a:r>
            <a:r>
              <a:rPr lang="en-US" sz="24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gula" pitchFamily="2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nilai_awal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AND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nilai_akhir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(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untuk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menguji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apakah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suatu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nilai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berada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di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antara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nilai_awal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dan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0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nilai_akhir</a:t>
            </a:r>
            <a:r>
              <a:rPr lang="en-US" sz="20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),</a:t>
            </a:r>
            <a:endParaRPr lang="en-US" sz="2400" b="1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 Schoolbook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gula" pitchFamily="2" charset="0"/>
              </a:rPr>
              <a:t> </a:t>
            </a:r>
            <a:r>
              <a:rPr lang="en-US" sz="2400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gula" pitchFamily="2" charset="0"/>
              </a:rPr>
              <a:t>&gt;, &gt;=, &lt;, &lt;= 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(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lebih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besar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,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lebih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besar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atau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sama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dengan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,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lebih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kecil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,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lebih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kecil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atau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sama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dengan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),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gula" pitchFamily="2" charset="0"/>
              </a:rPr>
              <a:t>IS NULL </a:t>
            </a:r>
            <a:r>
              <a:rPr lang="en-US" sz="2400" dirty="0" err="1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gula" pitchFamily="2" charset="0"/>
              </a:rPr>
              <a:t>atau</a:t>
            </a:r>
            <a:r>
              <a:rPr lang="en-US" sz="24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gula" pitchFamily="2" charset="0"/>
              </a:rPr>
              <a:t> </a:t>
            </a:r>
            <a:r>
              <a:rPr lang="en-US" sz="2400" b="1" dirty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gula" pitchFamily="2" charset="0"/>
              </a:rPr>
              <a:t>IS NOT NULL 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(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digunakan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untuk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menguji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apakah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nilai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suatu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kolom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kosong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atau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sz="24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tidak</a:t>
            </a:r>
            <a:r>
              <a:rPr lang="en-US" sz="24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).</a:t>
            </a:r>
          </a:p>
          <a:p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gul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entury Schoolbook" pitchFamily="18" charset="0"/>
              </a:rPr>
              <a:t>Dibagian</a:t>
            </a:r>
            <a:r>
              <a:rPr lang="en-US" dirty="0" smtClean="0">
                <a:latin typeface="Century Schoolbook" pitchFamily="18" charset="0"/>
              </a:rPr>
              <a:t> SQL View </a:t>
            </a:r>
            <a:r>
              <a:rPr lang="en-US" dirty="0" err="1" smtClean="0">
                <a:latin typeface="Century Schoolbook" pitchFamily="18" charset="0"/>
              </a:rPr>
              <a:t>ketikkan</a:t>
            </a:r>
            <a:r>
              <a:rPr lang="en-US" dirty="0" smtClean="0">
                <a:latin typeface="Century Schoolbook" pitchFamily="18" charset="0"/>
              </a:rPr>
              <a:t> :</a:t>
            </a:r>
          </a:p>
          <a:p>
            <a:pPr>
              <a:buNone/>
            </a:pPr>
            <a:endParaRPr lang="en-US" dirty="0" smtClean="0">
              <a:latin typeface="Century Schoolbook" pitchFamily="18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SELECT * FROM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Mahasiswa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pPr algn="ctr">
              <a:buNone/>
            </a:pPr>
            <a:endParaRPr lang="en-US" b="1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95250" indent="-9525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5250" indent="-9525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hasilnya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5250" indent="-9525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klik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tab </a:t>
            </a:r>
          </a:p>
          <a:p>
            <a:pPr marL="95250" indent="-9525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Design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 Result  Run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2427" y="3665536"/>
            <a:ext cx="4357718" cy="330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36644"/>
            <a:ext cx="8610600" cy="5926156"/>
          </a:xfrm>
        </p:spPr>
        <p:txBody>
          <a:bodyPr/>
          <a:lstStyle/>
          <a:p>
            <a:pPr algn="ctr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tampil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Query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tampilan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SQL View,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Klik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tab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Query1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SQL VIEW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3337" y="1872194"/>
            <a:ext cx="8072494" cy="2214578"/>
          </a:xfrm>
          <a:prstGeom prst="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1805" y="5104634"/>
            <a:ext cx="8104026" cy="2157924"/>
          </a:xfrm>
          <a:prstGeom prst="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Contoh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Sintaks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SQL (1)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71" y="1308082"/>
            <a:ext cx="8896352" cy="5986466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u="sng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SELECT * | [ kolom1,kolom2,...] FROM &lt;</a:t>
            </a:r>
            <a:r>
              <a:rPr lang="en-US" sz="1800" u="sng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nama</a:t>
            </a:r>
            <a:r>
              <a:rPr lang="en-US" sz="1800" u="sng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 table&gt; [ WHERE &lt;</a:t>
            </a:r>
            <a:r>
              <a:rPr lang="en-US" sz="1800" u="sng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kondisi</a:t>
            </a:r>
            <a:r>
              <a:rPr lang="en-US" sz="1800" u="sng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Schoolbook" pitchFamily="18" charset="0"/>
              </a:rPr>
              <a:t>&gt;];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Query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field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tgllahir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Mahasiswa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SELECT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nim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nama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tgllahir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FROM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Mahasiswa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60000" indent="-360000">
              <a:spcBef>
                <a:spcPts val="0"/>
              </a:spcBef>
              <a:buNone/>
            </a:pP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514350" indent="-514350" algn="just">
              <a:buFont typeface="+mj-lt"/>
              <a:buAutoNum type="arabicPeriod" startAt="2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Query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jenisKelamin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tglLahir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field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Kelamin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alias “Gender”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tgllahir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alias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Lahir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table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SELECT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nim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nama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jenisKelamin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as [Gender],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tgllahir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as [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Tanggal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Lahir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] From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Mahasiswa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Contoh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Sintaks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SQL (2)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71" y="1134656"/>
            <a:ext cx="8896352" cy="5986466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SELECT * | [ kolom1,kolom2,...] FROM &lt;</a:t>
            </a:r>
            <a:r>
              <a:rPr lang="en-US" sz="16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nama</a:t>
            </a:r>
            <a:r>
              <a:rPr lang="en-US" sz="1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table&gt; [ WHERE &lt;</a:t>
            </a:r>
            <a:r>
              <a:rPr lang="en-US" sz="16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kondisi</a:t>
            </a:r>
            <a:r>
              <a:rPr lang="en-US" sz="1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&gt;];</a:t>
            </a:r>
          </a:p>
          <a:p>
            <a:endParaRPr lang="en-US" sz="16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Query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field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IPK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>
              <a:buNone/>
            </a:pP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SELECT * From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Mahasiswa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Where IPK &gt;= 3;</a:t>
            </a:r>
          </a:p>
          <a:p>
            <a:pPr algn="ctr">
              <a:buNone/>
            </a:pPr>
            <a:endParaRPr lang="en-US" sz="24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Query :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field yang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MataKuliah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yang Semester = 3</a:t>
            </a:r>
          </a:p>
          <a:p>
            <a:pPr marL="514350" indent="-514350" algn="ctr">
              <a:buNone/>
            </a:pP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SELECT * From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Matakuliah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Where Semester= "3";</a:t>
            </a:r>
          </a:p>
          <a:p>
            <a:pPr marL="514350" indent="-514350" algn="ctr">
              <a:buNone/>
            </a:pPr>
            <a:endParaRPr lang="en-US" sz="2400" b="1" dirty="0" smtClean="0">
              <a:ln w="1905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Query :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field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nim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kodeMk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Index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Indexnya</a:t>
            </a:r>
            <a:r>
              <a:rPr lang="en-US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= A</a:t>
            </a:r>
          </a:p>
          <a:p>
            <a:pPr marL="514350" indent="-514350" algn="ctr">
              <a:buNone/>
            </a:pP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SELECT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nim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kodeMK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, Index From </a:t>
            </a:r>
            <a:r>
              <a:rPr lang="en-US" sz="2400" b="1" dirty="0" err="1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Nilai</a:t>
            </a:r>
            <a:r>
              <a:rPr lang="en-US" sz="2400" b="1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Where Index = "A“;</a:t>
            </a: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527" y="0"/>
            <a:ext cx="8289948" cy="990600"/>
          </a:xfrm>
        </p:spPr>
        <p:txBody>
          <a:bodyPr/>
          <a:lstStyle/>
          <a:p>
            <a:pPr algn="ctr"/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Contoh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</a:t>
            </a: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Sintaks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SQL (3)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453" y="1676400"/>
            <a:ext cx="9688547" cy="5486400"/>
          </a:xfrm>
        </p:spPr>
        <p:txBody>
          <a:bodyPr/>
          <a:lstStyle/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Field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Mahasiswa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  Field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namaMK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MataKuliah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  Field Index &amp; Semester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Nilai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SELECT </a:t>
            </a:r>
            <a:r>
              <a:rPr lang="en-US" sz="2000" b="1" dirty="0" err="1" smtClean="0">
                <a:solidFill>
                  <a:srgbClr val="C00000"/>
                </a:solidFill>
              </a:rPr>
              <a:t>Mahasiswa.nama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MataKuliah.namaMK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Nilai.index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Nilai.Semester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FROM </a:t>
            </a:r>
            <a:r>
              <a:rPr lang="en-US" sz="2000" b="1" dirty="0" err="1" smtClean="0">
                <a:solidFill>
                  <a:srgbClr val="C00000"/>
                </a:solidFill>
              </a:rPr>
              <a:t>Mahasiswa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Nilai</a:t>
            </a:r>
            <a:r>
              <a:rPr lang="en-US" sz="2000" b="1" dirty="0" smtClean="0">
                <a:solidFill>
                  <a:srgbClr val="C00000"/>
                </a:solidFill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</a:rPr>
              <a:t>MataKuliah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WHERE (Mahasiswa.nim=Nilai.nim) AND (</a:t>
            </a:r>
            <a:r>
              <a:rPr lang="en-US" sz="2000" b="1" dirty="0" err="1" smtClean="0">
                <a:solidFill>
                  <a:srgbClr val="C00000"/>
                </a:solidFill>
              </a:rPr>
              <a:t>MataKuliah.kodeMK</a:t>
            </a:r>
            <a:r>
              <a:rPr lang="en-US" sz="2000" b="1" dirty="0" smtClean="0">
                <a:solidFill>
                  <a:srgbClr val="C00000"/>
                </a:solidFill>
              </a:rPr>
              <a:t>=</a:t>
            </a:r>
            <a:r>
              <a:rPr lang="en-US" sz="2000" b="1" dirty="0" err="1" smtClean="0">
                <a:solidFill>
                  <a:srgbClr val="C00000"/>
                </a:solidFill>
              </a:rPr>
              <a:t>Nilai.KodeMK</a:t>
            </a:r>
            <a:r>
              <a:rPr lang="en-US" sz="2000" b="1" dirty="0" smtClean="0">
                <a:solidFill>
                  <a:srgbClr val="C00000"/>
                </a:solidFill>
              </a:rPr>
              <a:t>);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 Black" pitchFamily="34" charset="0"/>
              </a:rPr>
              <a:t>LATIHAN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271" y="2022462"/>
            <a:ext cx="8902729" cy="514033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Menampilkan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Field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Mahasiswa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      Field semester, index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Tabel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     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index = 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Hasil</a:t>
            </a:r>
            <a:r>
              <a:rPr lang="en-US" dirty="0" smtClean="0">
                <a:solidFill>
                  <a:srgbClr val="FF0000"/>
                </a:solidFill>
              </a:rPr>
              <a:t> 2 Record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4 Field)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Menampilkan</a:t>
            </a:r>
            <a:r>
              <a:rPr lang="en-US" dirty="0" smtClean="0"/>
              <a:t>  Field </a:t>
            </a:r>
            <a:r>
              <a:rPr lang="en-US" dirty="0" err="1" smtClean="0"/>
              <a:t>nim,nama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Mahasiswa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                  Field </a:t>
            </a:r>
            <a:r>
              <a:rPr lang="en-US" dirty="0" err="1" smtClean="0">
                <a:sym typeface="Wingdings" pitchFamily="2" charset="2"/>
              </a:rPr>
              <a:t>KodeMK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NamaMK</a:t>
            </a:r>
            <a:r>
              <a:rPr lang="en-US" dirty="0" smtClean="0">
                <a:sym typeface="Wingdings" pitchFamily="2" charset="2"/>
              </a:rPr>
              <a:t>, Semester</a:t>
            </a:r>
          </a:p>
          <a:p>
            <a:pPr lvl="5">
              <a:buNone/>
            </a:pPr>
            <a:r>
              <a:rPr lang="en-US" sz="2800" dirty="0" smtClean="0">
                <a:sym typeface="Wingdings" pitchFamily="2" charset="2"/>
              </a:rPr>
              <a:t>   </a:t>
            </a:r>
            <a:r>
              <a:rPr lang="en-US" sz="2800" dirty="0" err="1" smtClean="0">
                <a:sym typeface="Wingdings" pitchFamily="2" charset="2"/>
              </a:rPr>
              <a:t>Dimana</a:t>
            </a:r>
            <a:r>
              <a:rPr lang="en-US" sz="2800" dirty="0" smtClean="0">
                <a:sym typeface="Wingdings" pitchFamily="2" charset="2"/>
              </a:rPr>
              <a:t> Semester = 3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(</a:t>
            </a:r>
            <a:r>
              <a:rPr lang="en-US" sz="3200" dirty="0" err="1" smtClean="0">
                <a:solidFill>
                  <a:srgbClr val="FF0000"/>
                </a:solidFill>
              </a:rPr>
              <a:t>Hasil</a:t>
            </a:r>
            <a:r>
              <a:rPr lang="en-US" sz="3200" dirty="0" smtClean="0">
                <a:solidFill>
                  <a:srgbClr val="FF0000"/>
                </a:solidFill>
              </a:rPr>
              <a:t> 3 Record </a:t>
            </a:r>
            <a:r>
              <a:rPr lang="en-US" sz="3200" dirty="0" err="1" smtClean="0">
                <a:solidFill>
                  <a:srgbClr val="FF0000"/>
                </a:solidFill>
              </a:rPr>
              <a:t>dan</a:t>
            </a:r>
            <a:r>
              <a:rPr lang="en-US" sz="3200" dirty="0" smtClean="0">
                <a:solidFill>
                  <a:srgbClr val="FF0000"/>
                </a:solidFill>
              </a:rPr>
              <a:t> 5 Field)</a:t>
            </a:r>
          </a:p>
          <a:p>
            <a:pPr lvl="5">
              <a:buNone/>
            </a:pPr>
            <a:endParaRPr lang="en-US" sz="28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527" y="0"/>
            <a:ext cx="8289948" cy="990600"/>
          </a:xfrm>
        </p:spPr>
        <p:txBody>
          <a:bodyPr/>
          <a:lstStyle/>
          <a:p>
            <a:pPr algn="ctr"/>
            <a:r>
              <a:rPr lang="en-US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Pengantar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Query</a:t>
            </a:r>
            <a:endParaRPr lang="en-US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804" y="1534506"/>
            <a:ext cx="8610600" cy="5486400"/>
          </a:xfrm>
        </p:spPr>
        <p:txBody>
          <a:bodyPr/>
          <a:lstStyle/>
          <a:p>
            <a:pPr indent="-15875" algn="just">
              <a:lnSpc>
                <a:spcPct val="150000"/>
              </a:lnSpc>
              <a:buNone/>
            </a:pP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Query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merupakan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objek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database yang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dapat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digunakan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untuk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memasukkan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data yang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berupa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rumus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.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Selain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itu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,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kita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juga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dapat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melakukan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proses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pengurutan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penyaringan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data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melalui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objek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tersebut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. 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Query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juga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dapat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digunakan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untuk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bekerja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dengan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dua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tabel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atau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lebih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dengan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cara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yang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sangat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mudah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,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kita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juga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dapat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membuat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query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dari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 query yang </a:t>
            </a:r>
            <a:r>
              <a:rPr lang="en-US" sz="30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lainnya</a:t>
            </a:r>
            <a:r>
              <a:rPr lang="en-US" sz="3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Narrow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089" y="0"/>
            <a:ext cx="8361386" cy="990600"/>
          </a:xfrm>
        </p:spPr>
        <p:txBody>
          <a:bodyPr/>
          <a:lstStyle/>
          <a:p>
            <a:pPr algn="ct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Query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Pada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Microsoft Access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34746"/>
            <a:ext cx="8610600" cy="5711842"/>
          </a:xfrm>
        </p:spPr>
        <p:txBody>
          <a:bodyPr/>
          <a:lstStyle/>
          <a:p>
            <a:pPr algn="just">
              <a:buBlip>
                <a:blip r:embed="rId2"/>
              </a:buBlip>
            </a:pP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Pembuatan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 Query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di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 Microsoft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Accees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dapat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dilakukan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dengan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tiga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cara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</a:rPr>
              <a:t> :</a:t>
            </a:r>
          </a:p>
          <a:p>
            <a:pPr lvl="0" algn="just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1. </a:t>
            </a: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Sql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 View</a:t>
            </a:r>
          </a:p>
          <a:p>
            <a:pPr algn="just"/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Perintah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sql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yang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diberikan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untuk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sebuah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query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179388" lvl="0" indent="-179388" algn="just">
              <a:spcBef>
                <a:spcPts val="0"/>
              </a:spcBef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2. Query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Design</a:t>
            </a:r>
          </a:p>
          <a:p>
            <a:pPr algn="just"/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Interface yang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disediakan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oleh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Microsoft Access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untuk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melakukan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query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secara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cepat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dan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mudah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3. Query Wizard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ligraphic" pitchFamily="2" charset="0"/>
            </a:endParaRPr>
          </a:p>
          <a:p>
            <a:pPr algn="just"/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Hasil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tampilan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data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dari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perintah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query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sesuai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definisi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daridesign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view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atau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sql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view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089" y="0"/>
            <a:ext cx="8361386" cy="990600"/>
          </a:xfrm>
        </p:spPr>
        <p:txBody>
          <a:bodyPr/>
          <a:lstStyle/>
          <a:p>
            <a:pPr algn="ctr"/>
            <a:r>
              <a:rPr lang="en-US" sz="4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Membuat</a:t>
            </a:r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Query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22396"/>
            <a:ext cx="8610600" cy="5640404"/>
          </a:xfrm>
        </p:spPr>
        <p:txBody>
          <a:bodyPr/>
          <a:lstStyle/>
          <a:p>
            <a:pPr marL="365125" indent="-365125">
              <a:buFont typeface="Wingdings" pitchFamily="2" charset="2"/>
              <a:buChar char="ü"/>
            </a:pP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Untuk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membuat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Query, </a:t>
            </a: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buatlah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terlebih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dahulu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satu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 database </a:t>
            </a: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baru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, </a:t>
            </a: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dengan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nama</a:t>
            </a:r>
            <a:r>
              <a:rPr lang="en-US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: </a:t>
            </a:r>
            <a:r>
              <a:rPr lang="en-US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Query_NIM</a:t>
            </a:r>
            <a:endParaRPr lang="en-US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Narrow" pitchFamily="34" charset="0"/>
            </a:endParaRPr>
          </a:p>
          <a:p>
            <a:pPr marL="365125" indent="-365125">
              <a:buFont typeface="Wingdings" pitchFamily="2" charset="2"/>
              <a:buChar char="ü"/>
            </a:pP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Kemudian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buat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3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buah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tabel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,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dengan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struktur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tabel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masing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–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masing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sebagai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</a:t>
            </a:r>
            <a:r>
              <a:rPr lang="en-US" dirty="0" err="1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berikut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 :</a:t>
            </a:r>
          </a:p>
          <a:p>
            <a:pPr marL="365125" indent="-365125">
              <a:buNone/>
            </a:pPr>
            <a:r>
              <a:rPr lang="en-US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1</a:t>
            </a:r>
            <a:r>
              <a:rPr lang="en-US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.  </a:t>
            </a:r>
            <a:r>
              <a:rPr lang="en-US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Mahasiswa</a:t>
            </a:r>
            <a:endParaRPr lang="en-US" dirty="0">
              <a:solidFill>
                <a:srgbClr val="C00000"/>
              </a:solidFill>
              <a:latin typeface="Calligraphic" pitchFamily="2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60526" y="4094164"/>
            <a:ext cx="656858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575303" y="1909709"/>
            <a:ext cx="4336155" cy="5041975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101526" tIns="50763" rIns="101526" bIns="50763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ligraphic" pitchFamily="2" charset="0"/>
              </a:rPr>
              <a:t>Nilai</a:t>
            </a:r>
            <a:endParaRPr kumimoji="0" lang="en-US" sz="2800" b="0" i="0" u="none" strike="noStrike" kern="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ligraphic" pitchFamily="2" charset="0"/>
            </a:endParaRPr>
          </a:p>
          <a:p>
            <a:pPr marL="514350" marR="0" lvl="0" indent="-514350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gula" pitchFamily="2" charset="0"/>
              <a:ea typeface="+mn-ea"/>
              <a:cs typeface="+mn-cs"/>
            </a:endParaRPr>
          </a:p>
          <a:p>
            <a:pPr marL="514350" marR="0" lvl="0" indent="-514350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gula" pitchFamily="2" charset="0"/>
              <a:ea typeface="+mn-ea"/>
              <a:cs typeface="+mn-cs"/>
            </a:endParaRPr>
          </a:p>
          <a:p>
            <a:pPr marL="514350" marR="0" lvl="0" indent="-514350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gula" pitchFamily="2" charset="0"/>
              <a:ea typeface="+mn-ea"/>
              <a:cs typeface="+mn-cs"/>
            </a:endParaRPr>
          </a:p>
          <a:p>
            <a:pPr marL="514350" marR="0" lvl="0" indent="-514350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gula" pitchFamily="2" charset="0"/>
              <a:ea typeface="+mn-ea"/>
              <a:cs typeface="+mn-cs"/>
            </a:endParaRPr>
          </a:p>
          <a:p>
            <a:pPr marL="514350" marR="0" lvl="0" indent="-514350" algn="l" defTabSz="1016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gula" pitchFamily="2" charset="0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089" y="0"/>
            <a:ext cx="8361386" cy="990600"/>
          </a:xfrm>
        </p:spPr>
        <p:txBody>
          <a:bodyPr/>
          <a:lstStyle/>
          <a:p>
            <a:pPr algn="ctr"/>
            <a:r>
              <a:rPr lang="en-US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Membuat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Query (2)</a:t>
            </a:r>
            <a:endParaRPr lang="en-US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647" y="1904771"/>
            <a:ext cx="4214842" cy="5046913"/>
          </a:xfrm>
          <a:ln w="28575" cmpd="dbl">
            <a:solidFill>
              <a:schemeClr val="accent2">
                <a:lumMod val="50000"/>
              </a:schemeClr>
            </a:solidFill>
            <a:prstDash val="sysDot"/>
          </a:ln>
        </p:spPr>
        <p:txBody>
          <a:bodyPr/>
          <a:lstStyle/>
          <a:p>
            <a:pPr marL="514350" indent="-514350">
              <a:buAutoNum type="arabicPeriod" startAt="2"/>
            </a:pPr>
            <a:r>
              <a:rPr lang="en-US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ligraphic" pitchFamily="2" charset="0"/>
              </a:rPr>
              <a:t>MataKuliah</a:t>
            </a:r>
            <a:endParaRPr lang="en-US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ligraphic" pitchFamily="2" charset="0"/>
            </a:endParaRPr>
          </a:p>
          <a:p>
            <a:pPr marL="514350" indent="-514350">
              <a:buAutoNum type="arabicPeriod" startAt="2"/>
            </a:pPr>
            <a:endParaRPr lang="en-US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gula" pitchFamily="2" charset="0"/>
            </a:endParaRPr>
          </a:p>
          <a:p>
            <a:pPr marL="514350" indent="-514350">
              <a:buAutoNum type="arabicPeriod" startAt="2"/>
            </a:pPr>
            <a:endParaRPr lang="en-US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gula" pitchFamily="2" charset="0"/>
            </a:endParaRPr>
          </a:p>
          <a:p>
            <a:pPr marL="514350" indent="-514350">
              <a:buAutoNum type="arabicPeriod" startAt="2"/>
            </a:pPr>
            <a:endParaRPr lang="en-US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gula" pitchFamily="2" charset="0"/>
            </a:endParaRPr>
          </a:p>
          <a:p>
            <a:pPr marL="514350" indent="-514350">
              <a:buAutoNum type="arabicPeriod" startAt="2"/>
            </a:pPr>
            <a:endParaRPr lang="en-US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gula" pitchFamily="2" charset="0"/>
            </a:endParaRPr>
          </a:p>
          <a:p>
            <a:pPr marL="514350" indent="-514350">
              <a:buNone/>
            </a:pPr>
            <a:endParaRPr lang="en-US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gula" pitchFamily="2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7835" y="2828527"/>
            <a:ext cx="3929090" cy="35004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8180" y="2824904"/>
            <a:ext cx="4000528" cy="34838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13035"/>
          <a:stretch>
            <a:fillRect/>
          </a:stretch>
        </p:blipFill>
        <p:spPr bwMode="auto">
          <a:xfrm>
            <a:off x="1793731" y="302990"/>
            <a:ext cx="8130916" cy="2170276"/>
          </a:xfrm>
          <a:prstGeom prst="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b="13889"/>
          <a:stretch>
            <a:fillRect/>
          </a:stretch>
        </p:blipFill>
        <p:spPr bwMode="auto">
          <a:xfrm>
            <a:off x="1804855" y="2607768"/>
            <a:ext cx="8143932" cy="2214578"/>
          </a:xfrm>
          <a:prstGeom prst="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4855" y="4949456"/>
            <a:ext cx="8175464" cy="2381260"/>
          </a:xfrm>
          <a:prstGeom prst="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089" y="0"/>
            <a:ext cx="8361386" cy="990600"/>
          </a:xfrm>
        </p:spPr>
        <p:txBody>
          <a:bodyPr/>
          <a:lstStyle/>
          <a:p>
            <a:pPr algn="ctr"/>
            <a:r>
              <a:rPr lang="en-US" sz="4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Membuat</a:t>
            </a:r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Query (3)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Tabelnya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9023" y="2455194"/>
            <a:ext cx="8501122" cy="4710804"/>
          </a:xfrm>
          <a:prstGeom prst="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527" y="0"/>
            <a:ext cx="7858180" cy="990600"/>
          </a:xfrm>
        </p:spPr>
        <p:txBody>
          <a:bodyPr/>
          <a:lstStyle/>
          <a:p>
            <a:pPr algn="ctr"/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Membuat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 SQL VIEW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Click Tab Create </a:t>
            </a:r>
            <a:r>
              <a:rPr lang="en-US" dirty="0" smtClean="0">
                <a:latin typeface="Century Schoolbook" pitchFamily="18" charset="0"/>
                <a:sym typeface="Wingdings" pitchFamily="2" charset="2"/>
              </a:rPr>
              <a:t> Query Design</a:t>
            </a:r>
            <a:endParaRPr lang="en-US" dirty="0">
              <a:latin typeface="Century Schoolboo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1899" y="2308214"/>
            <a:ext cx="7429552" cy="469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entury Schoolbook" pitchFamily="18" charset="0"/>
              </a:rPr>
              <a:t>Klik</a:t>
            </a:r>
            <a:r>
              <a:rPr lang="en-US" dirty="0" smtClean="0">
                <a:latin typeface="Century Schoolbook" pitchFamily="18" charset="0"/>
              </a:rPr>
              <a:t> </a:t>
            </a:r>
            <a:r>
              <a:rPr lang="en-US" dirty="0" err="1" smtClean="0">
                <a:latin typeface="Century Schoolbook" pitchFamily="18" charset="0"/>
              </a:rPr>
              <a:t>Kanan</a:t>
            </a:r>
            <a:r>
              <a:rPr lang="en-US" dirty="0" smtClean="0">
                <a:latin typeface="Century Schoolbook" pitchFamily="18" charset="0"/>
              </a:rPr>
              <a:t> </a:t>
            </a:r>
            <a:r>
              <a:rPr lang="en-US" dirty="0" err="1" smtClean="0">
                <a:latin typeface="Century Schoolbook" pitchFamily="18" charset="0"/>
              </a:rPr>
              <a:t>kemudian</a:t>
            </a:r>
            <a:r>
              <a:rPr lang="en-US" dirty="0" smtClean="0">
                <a:latin typeface="Century Schoolbook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Century Schoolbook" pitchFamily="18" charset="0"/>
              </a:rPr>
              <a:t>    </a:t>
            </a:r>
            <a:r>
              <a:rPr lang="en-US" dirty="0" err="1" smtClean="0">
                <a:latin typeface="Century Schoolbook" pitchFamily="18" charset="0"/>
              </a:rPr>
              <a:t>Pilih</a:t>
            </a:r>
            <a:r>
              <a:rPr lang="en-US" dirty="0" smtClean="0">
                <a:latin typeface="Century Schoolbook" pitchFamily="18" charset="0"/>
              </a:rPr>
              <a:t> menu SQL View</a:t>
            </a:r>
            <a:endParaRPr lang="en-US" dirty="0">
              <a:latin typeface="Century Schoolbook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641" y="2766410"/>
            <a:ext cx="3737398" cy="44291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8179" y="2728468"/>
            <a:ext cx="4029075" cy="3929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p_ani_glo_cross_hair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ppp_ani_glo_cross_hair</Template>
  <TotalTime>500</TotalTime>
  <Words>515</Words>
  <Application>Microsoft Office PowerPoint</Application>
  <PresentationFormat>Custom</PresentationFormat>
  <Paragraphs>105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ppp_ani_glo_cross_hair</vt:lpstr>
      <vt:lpstr>Q U E R Y</vt:lpstr>
      <vt:lpstr>Pengantar Query</vt:lpstr>
      <vt:lpstr>Query Pada Microsoft Access</vt:lpstr>
      <vt:lpstr>Membuat Query</vt:lpstr>
      <vt:lpstr>Membuat Query (2)</vt:lpstr>
      <vt:lpstr>PowerPoint Presentation</vt:lpstr>
      <vt:lpstr>Membuat Query (3)</vt:lpstr>
      <vt:lpstr>Membuat SQL VIEW</vt:lpstr>
      <vt:lpstr>PowerPoint Presentation</vt:lpstr>
      <vt:lpstr>Membuat Query</vt:lpstr>
      <vt:lpstr> Operator perbandingan yang dapat digunakan adalah : </vt:lpstr>
      <vt:lpstr>PowerPoint Presentation</vt:lpstr>
      <vt:lpstr>PowerPoint Presentation</vt:lpstr>
      <vt:lpstr> Contoh Sintaks SQL (1) </vt:lpstr>
      <vt:lpstr> Contoh Sintaks SQL (2) </vt:lpstr>
      <vt:lpstr>Contoh Sintaks SQL (3)</vt:lpstr>
      <vt:lpstr>LATIHAN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AdiXP</dc:creator>
  <cp:lastModifiedBy>ADIXP</cp:lastModifiedBy>
  <cp:revision>47</cp:revision>
  <dcterms:created xsi:type="dcterms:W3CDTF">2010-10-19T13:28:09Z</dcterms:created>
  <dcterms:modified xsi:type="dcterms:W3CDTF">2013-04-10T03:10:10Z</dcterms:modified>
</cp:coreProperties>
</file>