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3" r:id="rId2"/>
    <p:sldId id="264" r:id="rId3"/>
    <p:sldId id="273" r:id="rId4"/>
    <p:sldId id="265" r:id="rId5"/>
    <p:sldId id="266" r:id="rId6"/>
    <p:sldId id="267" r:id="rId7"/>
    <p:sldId id="268" r:id="rId8"/>
    <p:sldId id="269" r:id="rId9"/>
    <p:sldId id="274" r:id="rId10"/>
    <p:sldId id="270" r:id="rId11"/>
    <p:sldId id="276" r:id="rId12"/>
    <p:sldId id="271" r:id="rId13"/>
    <p:sldId id="275" r:id="rId14"/>
    <p:sldId id="277" r:id="rId15"/>
    <p:sldId id="278"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a:srgbClr val="CC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6" d="100"/>
          <a:sy n="96" d="100"/>
        </p:scale>
        <p:origin x="-78" y="3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575FACC-CF2C-4425-944A-260C81FF9256}" type="datetimeFigureOut">
              <a:rPr lang="en-GB"/>
              <a:pPr>
                <a:defRPr/>
              </a:pPr>
              <a:t>13/04/2013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59C407F-FB4F-46AF-8F1E-73A8756DE83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59C407F-FB4F-46AF-8F1E-73A8756DE839}"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8B2A3DD3-E865-45A4-9800-01112EBED759}"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5685D2B4-C594-40C8-8BCA-D455B2A89DE0}"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pPr eaLnBrk="1" hangingPunct="1"/>
            <a:endParaRPr lang="id-ID" smtClean="0"/>
          </a:p>
        </p:txBody>
      </p:sp>
      <p:sp>
        <p:nvSpPr>
          <p:cNvPr id="8196" name="Slide Number Placeholder 3"/>
          <p:cNvSpPr>
            <a:spLocks noGrp="1"/>
          </p:cNvSpPr>
          <p:nvPr>
            <p:ph type="sldNum" sz="quarter" idx="5"/>
          </p:nvPr>
        </p:nvSpPr>
        <p:spPr/>
        <p:txBody>
          <a:bodyPr/>
          <a:lstStyle/>
          <a:p>
            <a:pPr>
              <a:defRPr/>
            </a:pPr>
            <a:fld id="{2C32F5B6-0A97-44F2-963D-4415A8372BB2}" type="slidenum">
              <a:rPr lang="ru-RU" smtClean="0"/>
              <a:pPr>
                <a:defRPr/>
              </a:pPr>
              <a:t>2</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59C407F-FB4F-46AF-8F1E-73A8756DE839}"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pPr eaLnBrk="1" hangingPunct="1"/>
            <a:endParaRPr lang="id-ID" smtClean="0"/>
          </a:p>
        </p:txBody>
      </p:sp>
      <p:sp>
        <p:nvSpPr>
          <p:cNvPr id="9220" name="Slide Number Placeholder 3"/>
          <p:cNvSpPr>
            <a:spLocks noGrp="1"/>
          </p:cNvSpPr>
          <p:nvPr>
            <p:ph type="sldNum" sz="quarter" idx="5"/>
          </p:nvPr>
        </p:nvSpPr>
        <p:spPr/>
        <p:txBody>
          <a:bodyPr/>
          <a:lstStyle/>
          <a:p>
            <a:pPr>
              <a:defRPr/>
            </a:pPr>
            <a:fld id="{4B58A9DA-F686-4B19-B144-EF4955010B78}" type="slidenum">
              <a:rPr lang="en-US" smtClean="0"/>
              <a:pPr>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7546C5B6-64D8-4232-A1F8-5C1259AF725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DA78A689-B2CA-46C3-8302-0538D85C197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814A838C-CB44-4910-BE54-F551065FBB6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7D880EF0-367E-435B-8D40-F1F6624275D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id-ID" smtClean="0"/>
          </a:p>
        </p:txBody>
      </p:sp>
      <p:sp>
        <p:nvSpPr>
          <p:cNvPr id="4" name="Slide Number Placeholder 3"/>
          <p:cNvSpPr>
            <a:spLocks noGrp="1"/>
          </p:cNvSpPr>
          <p:nvPr>
            <p:ph type="sldNum" sz="quarter" idx="5"/>
          </p:nvPr>
        </p:nvSpPr>
        <p:spPr/>
        <p:txBody>
          <a:bodyPr/>
          <a:lstStyle/>
          <a:p>
            <a:pPr>
              <a:defRPr/>
            </a:pPr>
            <a:fld id="{8B2A3DD3-E865-45A4-9800-01112EBED759}"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srcRect/>
          <a:stretch>
            <a:fillRect/>
          </a:stretch>
        </p:blipFill>
        <p:spPr bwMode="auto">
          <a:xfrm>
            <a:off x="0" y="-9525"/>
            <a:ext cx="9144000" cy="6858000"/>
          </a:xfrm>
          <a:prstGeom prst="rect">
            <a:avLst/>
          </a:prstGeom>
          <a:noFill/>
          <a:ln w="9525">
            <a:noFill/>
            <a:miter lim="800000"/>
            <a:headEnd/>
            <a:tailEnd/>
          </a:ln>
        </p:spPr>
      </p:pic>
      <p:sp>
        <p:nvSpPr>
          <p:cNvPr id="2" name="Title 1"/>
          <p:cNvSpPr>
            <a:spLocks noGrp="1"/>
          </p:cNvSpPr>
          <p:nvPr>
            <p:ph type="ctrTitle"/>
          </p:nvPr>
        </p:nvSpPr>
        <p:spPr>
          <a:xfrm>
            <a:off x="712574" y="1179732"/>
            <a:ext cx="7772400" cy="722511"/>
          </a:xfrm>
        </p:spPr>
        <p:txBody>
          <a:bodyPr>
            <a:normAutofit/>
          </a:bodyPr>
          <a:lstStyle>
            <a:lvl1pPr algn="ctr">
              <a:defRPr sz="3600" b="1"/>
            </a:lvl1pPr>
          </a:lstStyle>
          <a:p>
            <a:r>
              <a:rPr lang="en-US" dirty="0" smtClean="0"/>
              <a:t>Click to edit Master title style</a:t>
            </a:r>
            <a:endParaRPr lang="en-GB" dirty="0"/>
          </a:p>
        </p:txBody>
      </p:sp>
      <p:sp>
        <p:nvSpPr>
          <p:cNvPr id="3" name="Subtitle 2"/>
          <p:cNvSpPr>
            <a:spLocks noGrp="1"/>
          </p:cNvSpPr>
          <p:nvPr>
            <p:ph type="subTitle" idx="1"/>
          </p:nvPr>
        </p:nvSpPr>
        <p:spPr>
          <a:xfrm>
            <a:off x="1358414" y="1902243"/>
            <a:ext cx="6400800" cy="47890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5" name="Date Placeholder 3"/>
          <p:cNvSpPr>
            <a:spLocks noGrp="1"/>
          </p:cNvSpPr>
          <p:nvPr>
            <p:ph type="dt" sz="half" idx="10"/>
          </p:nvPr>
        </p:nvSpPr>
        <p:spPr/>
        <p:txBody>
          <a:bodyPr/>
          <a:lstStyle>
            <a:lvl1pPr>
              <a:defRPr/>
            </a:lvl1pPr>
          </a:lstStyle>
          <a:p>
            <a:pPr>
              <a:defRPr/>
            </a:pPr>
            <a:fld id="{7A381B84-B291-4FDB-9DDA-E9BC10CDD61A}" type="datetimeFigureOut">
              <a:rPr lang="en-GB"/>
              <a:pPr>
                <a:defRPr/>
              </a:pPr>
              <a:t>13/04/2013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3A1FE26-719E-41A9-BB17-BB6FEA7C4C94}"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43583B3-CF5B-406B-ABAF-2B9E5FB58A83}" type="datetimeFigureOut">
              <a:rPr lang="en-GB"/>
              <a:pPr>
                <a:defRPr/>
              </a:pPr>
              <a:t>13/04/2013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2F2BFA1-9483-40B0-9C02-1E756E37CA8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8130C27-6B82-45EE-9B01-619A5D16F7BB}" type="datetimeFigureOut">
              <a:rPr lang="en-GB"/>
              <a:pPr>
                <a:defRPr/>
              </a:pPr>
              <a:t>13/04/2013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EC2D140-2BDD-481F-8365-1B96331E5ED6}"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3A0D789-10EC-46B2-B4AC-9827DF2AB781}" type="datetimeFigureOut">
              <a:rPr lang="en-GB"/>
              <a:pPr>
                <a:defRPr/>
              </a:pPr>
              <a:t>13/04/2013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AF95D8-1ADF-4FBE-AD71-C36A7C742BD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5FDA71-2E36-4CB4-9714-F317C318D46A}" type="datetimeFigureOut">
              <a:rPr lang="en-GB"/>
              <a:pPr>
                <a:defRPr/>
              </a:pPr>
              <a:t>13/04/2013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504688-068B-445B-AA7B-0DE120037BC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9B27461-67B2-43E2-978A-0CE428BBE259}" type="datetimeFigureOut">
              <a:rPr lang="en-GB"/>
              <a:pPr>
                <a:defRPr/>
              </a:pPr>
              <a:t>13/04/2013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6934B62-3072-4DD1-9EFF-F7795459528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3E24195-54B3-4891-A848-2FDC89533E03}" type="datetimeFigureOut">
              <a:rPr lang="en-GB"/>
              <a:pPr>
                <a:defRPr/>
              </a:pPr>
              <a:t>13/04/2013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6E72A1F-5353-42C6-9F49-263C99C4A61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F79ACB1-DDB6-48CA-A324-9281002B328E}" type="datetimeFigureOut">
              <a:rPr lang="en-GB"/>
              <a:pPr>
                <a:defRPr/>
              </a:pPr>
              <a:t>13/04/2013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6AFE1AE-E041-49B7-9AB5-F5DB6CD1A12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A6865A8-ACEB-4AD6-8802-4052F33BE4A5}" type="datetimeFigureOut">
              <a:rPr lang="en-GB"/>
              <a:pPr>
                <a:defRPr/>
              </a:pPr>
              <a:t>13/04/2013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691E573-CBF1-4FAA-9EB9-E44C25ED3EE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67FC7C-6785-4CFF-9D7D-16ADC8326CCE}" type="datetimeFigureOut">
              <a:rPr lang="en-GB"/>
              <a:pPr>
                <a:defRPr/>
              </a:pPr>
              <a:t>13/04/2013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B6F521-A69A-4E0D-BF9E-7986985D92B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2B638B-427D-450E-BBF9-3A0AC4ACF2EC}" type="datetimeFigureOut">
              <a:rPr lang="en-GB"/>
              <a:pPr>
                <a:defRPr/>
              </a:pPr>
              <a:t>13/04/2013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C08302B-4214-4A4D-9279-08672792C4D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p:cNvPicPr>
            <a:picLocks noChangeAspect="1"/>
          </p:cNvPicPr>
          <p:nvPr userDrawn="1"/>
        </p:nvPicPr>
        <p:blipFill>
          <a:blip r:embed="rId13" cstate="print"/>
          <a:srcRect/>
          <a:stretch>
            <a:fillRect/>
          </a:stretch>
        </p:blipFill>
        <p:spPr bwMode="auto">
          <a:xfrm>
            <a:off x="9525" y="0"/>
            <a:ext cx="9144000" cy="1439863"/>
          </a:xfrm>
          <a:prstGeom prst="rect">
            <a:avLst/>
          </a:prstGeom>
          <a:noFill/>
          <a:ln w="9525">
            <a:noFill/>
            <a:miter lim="800000"/>
            <a:headEnd/>
            <a:tailEnd/>
          </a:ln>
        </p:spPr>
      </p:pic>
      <p:sp>
        <p:nvSpPr>
          <p:cNvPr id="1027" name="Title Placeholder 1"/>
          <p:cNvSpPr>
            <a:spLocks noGrp="1"/>
          </p:cNvSpPr>
          <p:nvPr>
            <p:ph type="title"/>
          </p:nvPr>
        </p:nvSpPr>
        <p:spPr bwMode="auto">
          <a:xfrm>
            <a:off x="250825" y="44450"/>
            <a:ext cx="6842125"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250825"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6E27164-F48B-4905-9D0E-7CEF916C2CA8}" type="datetimeFigureOut">
              <a:rPr lang="en-GB"/>
              <a:pPr>
                <a:defRPr/>
              </a:pPr>
              <a:t>13/04/2013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8EF4B87-AD5A-4A72-8327-93FB2950951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12788" y="1179513"/>
            <a:ext cx="7772400" cy="722312"/>
          </a:xfrm>
        </p:spPr>
        <p:txBody>
          <a:bodyPr>
            <a:noAutofit/>
          </a:bodyPr>
          <a:lstStyle/>
          <a:p>
            <a:r>
              <a:rPr lang="id-ID" sz="4800" dirty="0" smtClean="0"/>
              <a:t>Peluang</a:t>
            </a:r>
            <a:endParaRPr lang="en-GB" sz="4800" dirty="0" smtClean="0"/>
          </a:p>
        </p:txBody>
      </p:sp>
      <p:sp>
        <p:nvSpPr>
          <p:cNvPr id="3075" name="Subtitle 2"/>
          <p:cNvSpPr>
            <a:spLocks noGrp="1"/>
          </p:cNvSpPr>
          <p:nvPr>
            <p:ph type="subTitle" idx="1"/>
          </p:nvPr>
        </p:nvSpPr>
        <p:spPr>
          <a:xfrm>
            <a:off x="1403648" y="2276872"/>
            <a:ext cx="6400800" cy="479425"/>
          </a:xfrm>
        </p:spPr>
        <p:txBody>
          <a:bodyPr/>
          <a:lstStyle/>
          <a:p>
            <a:r>
              <a:rPr lang="id-ID" dirty="0" smtClean="0"/>
              <a:t>Kaidah Peluang &amp; Ekspektasi</a:t>
            </a: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itle 1"/>
          <p:cNvSpPr>
            <a:spLocks noGrp="1"/>
          </p:cNvSpPr>
          <p:nvPr>
            <p:ph type="title"/>
          </p:nvPr>
        </p:nvSpPr>
        <p:spPr>
          <a:xfrm>
            <a:off x="467544" y="248890"/>
            <a:ext cx="7772400" cy="731838"/>
          </a:xfrm>
        </p:spPr>
        <p:txBody>
          <a:bodyPr/>
          <a:lstStyle/>
          <a:p>
            <a:pPr eaLnBrk="1" hangingPunct="1"/>
            <a:r>
              <a:rPr lang="id-ID" sz="4000" dirty="0" smtClean="0"/>
              <a:t>Peluang Bersyarat</a:t>
            </a:r>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7D15CC40-7AC8-4FD4-B67B-FBAB57CE6540}" type="slidenum">
              <a:rPr lang="en-US" smtClean="0"/>
              <a:pPr>
                <a:defRPr/>
              </a:pPr>
              <a:t>10</a:t>
            </a:fld>
            <a:endParaRPr lang="en-US"/>
          </a:p>
        </p:txBody>
      </p:sp>
      <p:sp>
        <p:nvSpPr>
          <p:cNvPr id="5129" name="Content Placeholder 8"/>
          <p:cNvSpPr>
            <a:spLocks noGrp="1"/>
          </p:cNvSpPr>
          <p:nvPr>
            <p:ph idx="1"/>
          </p:nvPr>
        </p:nvSpPr>
        <p:spPr>
          <a:xfrm>
            <a:off x="539552" y="1628800"/>
            <a:ext cx="7772400" cy="4248472"/>
          </a:xfrm>
        </p:spPr>
        <p:txBody>
          <a:bodyPr/>
          <a:lstStyle/>
          <a:p>
            <a:pPr eaLnBrk="1" hangingPunct="1"/>
            <a:r>
              <a:rPr lang="en-US" sz="2800" b="0" dirty="0" err="1" smtClean="0"/>
              <a:t>Notasi</a:t>
            </a:r>
            <a:r>
              <a:rPr lang="en-US" sz="2800" b="0" dirty="0" smtClean="0"/>
              <a:t> </a:t>
            </a:r>
            <a:r>
              <a:rPr lang="en-US" sz="2800" b="0" dirty="0" err="1" smtClean="0"/>
              <a:t>peluang</a:t>
            </a:r>
            <a:r>
              <a:rPr lang="en-US" sz="2800" b="0" dirty="0" smtClean="0"/>
              <a:t> </a:t>
            </a:r>
            <a:r>
              <a:rPr lang="en-US" sz="2800" b="0" dirty="0" err="1" smtClean="0"/>
              <a:t>bersyarat</a:t>
            </a:r>
            <a:r>
              <a:rPr lang="en-US" sz="2800" b="0" dirty="0" smtClean="0"/>
              <a:t> :</a:t>
            </a:r>
            <a:endParaRPr lang="id-ID" sz="2800" b="0" dirty="0" smtClean="0"/>
          </a:p>
          <a:p>
            <a:pPr eaLnBrk="1" hangingPunct="1">
              <a:buFont typeface="Wingdings" pitchFamily="2" charset="2"/>
              <a:buNone/>
            </a:pPr>
            <a:r>
              <a:rPr lang="id-ID" sz="2800" b="0" dirty="0" smtClean="0"/>
              <a:t>	</a:t>
            </a:r>
            <a:r>
              <a:rPr lang="en-US" sz="2800" b="0" dirty="0" smtClean="0"/>
              <a:t>P(B</a:t>
            </a:r>
            <a:r>
              <a:rPr lang="id-ID" dirty="0" smtClean="0"/>
              <a:t>|</a:t>
            </a:r>
            <a:r>
              <a:rPr lang="en-US" sz="2800" b="0" dirty="0" smtClean="0"/>
              <a:t>A</a:t>
            </a:r>
            <a:r>
              <a:rPr lang="en-US" sz="2800" b="0" dirty="0" smtClean="0"/>
              <a:t>) : </a:t>
            </a:r>
            <a:r>
              <a:rPr lang="en-US" sz="2800" b="0" dirty="0" err="1" smtClean="0"/>
              <a:t>peluang</a:t>
            </a:r>
            <a:r>
              <a:rPr lang="en-US" sz="2800" b="0" dirty="0" smtClean="0"/>
              <a:t> </a:t>
            </a:r>
            <a:r>
              <a:rPr lang="en-US" sz="2800" b="0" dirty="0" err="1" smtClean="0"/>
              <a:t>terjadi</a:t>
            </a:r>
            <a:r>
              <a:rPr lang="en-US" sz="2800" b="0" dirty="0" smtClean="0"/>
              <a:t> B, </a:t>
            </a:r>
            <a:r>
              <a:rPr lang="en-US" sz="2800" b="0" dirty="0" err="1" smtClean="0"/>
              <a:t>bila</a:t>
            </a:r>
            <a:r>
              <a:rPr lang="en-US" sz="2800" b="0" dirty="0" smtClean="0"/>
              <a:t> A </a:t>
            </a:r>
            <a:r>
              <a:rPr lang="en-US" sz="2800" b="0" dirty="0" err="1" smtClean="0"/>
              <a:t>telah</a:t>
            </a:r>
            <a:r>
              <a:rPr lang="en-US" sz="2800" b="0" dirty="0" smtClean="0"/>
              <a:t> </a:t>
            </a:r>
            <a:r>
              <a:rPr lang="en-US" sz="2800" b="0" dirty="0" err="1" smtClean="0"/>
              <a:t>terjadi</a:t>
            </a:r>
            <a:endParaRPr lang="id-ID" sz="2800" b="0" dirty="0" smtClean="0"/>
          </a:p>
          <a:p>
            <a:pPr eaLnBrk="1" hangingPunct="1">
              <a:buFont typeface="Wingdings" pitchFamily="2" charset="2"/>
              <a:buNone/>
            </a:pPr>
            <a:r>
              <a:rPr lang="id-ID" sz="2800" b="0" dirty="0" smtClean="0"/>
              <a:t>	</a:t>
            </a:r>
            <a:r>
              <a:rPr lang="en-US" sz="2800" b="0" dirty="0" smtClean="0"/>
              <a:t>P(A</a:t>
            </a:r>
            <a:r>
              <a:rPr lang="id-ID" sz="2800" b="0" dirty="0" smtClean="0"/>
              <a:t>|</a:t>
            </a:r>
            <a:r>
              <a:rPr lang="en-US" sz="2800" b="0" dirty="0" smtClean="0"/>
              <a:t>B</a:t>
            </a:r>
            <a:r>
              <a:rPr lang="en-US" sz="2800" b="0" dirty="0" smtClean="0"/>
              <a:t>) : </a:t>
            </a:r>
            <a:r>
              <a:rPr lang="en-US" sz="2800" b="0" dirty="0" err="1" smtClean="0"/>
              <a:t>peluang</a:t>
            </a:r>
            <a:r>
              <a:rPr lang="en-US" sz="2800" b="0" dirty="0" smtClean="0"/>
              <a:t> </a:t>
            </a:r>
            <a:r>
              <a:rPr lang="en-US" sz="2800" b="0" dirty="0" err="1" smtClean="0"/>
              <a:t>terjadi</a:t>
            </a:r>
            <a:r>
              <a:rPr lang="en-US" sz="2800" b="0" dirty="0" smtClean="0"/>
              <a:t> A, </a:t>
            </a:r>
            <a:r>
              <a:rPr lang="en-US" sz="2800" b="0" dirty="0" err="1" smtClean="0"/>
              <a:t>bila</a:t>
            </a:r>
            <a:r>
              <a:rPr lang="en-US" sz="2800" b="0" dirty="0" smtClean="0"/>
              <a:t> B </a:t>
            </a:r>
            <a:r>
              <a:rPr lang="en-US" sz="2800" b="0" dirty="0" err="1" smtClean="0"/>
              <a:t>telah</a:t>
            </a:r>
            <a:r>
              <a:rPr lang="en-US" sz="2800" b="0" dirty="0" smtClean="0"/>
              <a:t> </a:t>
            </a:r>
            <a:r>
              <a:rPr lang="en-US" sz="2800" b="0" dirty="0" err="1" smtClean="0"/>
              <a:t>terjadi</a:t>
            </a:r>
            <a:endParaRPr lang="id-ID" sz="2800" b="0" dirty="0" smtClean="0"/>
          </a:p>
          <a:p>
            <a:pPr eaLnBrk="1" hangingPunct="1">
              <a:buFont typeface="Wingdings" pitchFamily="2" charset="2"/>
              <a:buNone/>
            </a:pPr>
            <a:endParaRPr lang="id-ID" sz="2800" b="0" dirty="0" smtClean="0"/>
          </a:p>
          <a:p>
            <a:pPr eaLnBrk="1" hangingPunct="1">
              <a:buFont typeface="Wingdings" pitchFamily="2" charset="2"/>
              <a:buNone/>
            </a:pPr>
            <a:r>
              <a:rPr lang="id-ID" sz="2800" b="0" dirty="0" smtClean="0"/>
              <a:t>Contoh:</a:t>
            </a:r>
          </a:p>
          <a:p>
            <a:pPr eaLnBrk="1" hangingPunct="1">
              <a:buFont typeface="Wingdings" pitchFamily="2" charset="2"/>
              <a:buNone/>
            </a:pPr>
            <a:r>
              <a:rPr lang="id-ID" sz="2800" b="0" dirty="0" smtClean="0"/>
              <a:t> A = kejadian terambilnya bola warna putih </a:t>
            </a:r>
          </a:p>
          <a:p>
            <a:pPr eaLnBrk="1" hangingPunct="1">
              <a:buFont typeface="Wingdings" pitchFamily="2" charset="2"/>
              <a:buNone/>
            </a:pPr>
            <a:r>
              <a:rPr lang="id-ID" dirty="0" smtClean="0"/>
              <a:t> B = kejadian terambilnya bola warna merah</a:t>
            </a:r>
          </a:p>
          <a:p>
            <a:pPr eaLnBrk="1" hangingPunct="1">
              <a:buFont typeface="Wingdings" pitchFamily="2" charset="2"/>
              <a:buNone/>
            </a:pPr>
            <a:r>
              <a:rPr lang="id-ID" dirty="0" smtClean="0"/>
              <a:t>Maka P(B|A) Peluang terambil bola merah jika sebelumnya terambil bola putih</a:t>
            </a:r>
            <a:endParaRPr lang="id-ID" sz="2800" b="0" dirty="0" smtClean="0"/>
          </a:p>
        </p:txBody>
      </p:sp>
      <p:sp>
        <p:nvSpPr>
          <p:cNvPr id="513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sp>
        <p:nvSpPr>
          <p:cNvPr id="5132"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9">
                                            <p:txEl>
                                              <p:pRg st="0" end="0"/>
                                            </p:txEl>
                                          </p:spTgt>
                                        </p:tgtEl>
                                        <p:attrNameLst>
                                          <p:attrName>style.visibility</p:attrName>
                                        </p:attrNameLst>
                                      </p:cBhvr>
                                      <p:to>
                                        <p:strVal val="visible"/>
                                      </p:to>
                                    </p:set>
                                    <p:animEffect transition="in" filter="blinds(horizontal)">
                                      <p:cBhvr>
                                        <p:cTn id="7" dur="500"/>
                                        <p:tgtEl>
                                          <p:spTgt spid="51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9">
                                            <p:txEl>
                                              <p:pRg st="1" end="1"/>
                                            </p:txEl>
                                          </p:spTgt>
                                        </p:tgtEl>
                                        <p:attrNameLst>
                                          <p:attrName>style.visibility</p:attrName>
                                        </p:attrNameLst>
                                      </p:cBhvr>
                                      <p:to>
                                        <p:strVal val="visible"/>
                                      </p:to>
                                    </p:set>
                                    <p:animEffect transition="in" filter="blinds(horizontal)">
                                      <p:cBhvr>
                                        <p:cTn id="12" dur="500"/>
                                        <p:tgtEl>
                                          <p:spTgt spid="51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9">
                                            <p:txEl>
                                              <p:pRg st="2" end="2"/>
                                            </p:txEl>
                                          </p:spTgt>
                                        </p:tgtEl>
                                        <p:attrNameLst>
                                          <p:attrName>style.visibility</p:attrName>
                                        </p:attrNameLst>
                                      </p:cBhvr>
                                      <p:to>
                                        <p:strVal val="visible"/>
                                      </p:to>
                                    </p:set>
                                    <p:animEffect transition="in" filter="blinds(horizontal)">
                                      <p:cBhvr>
                                        <p:cTn id="17" dur="500"/>
                                        <p:tgtEl>
                                          <p:spTgt spid="51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9">
                                            <p:txEl>
                                              <p:pRg st="4" end="4"/>
                                            </p:txEl>
                                          </p:spTgt>
                                        </p:tgtEl>
                                        <p:attrNameLst>
                                          <p:attrName>style.visibility</p:attrName>
                                        </p:attrNameLst>
                                      </p:cBhvr>
                                      <p:to>
                                        <p:strVal val="visible"/>
                                      </p:to>
                                    </p:set>
                                    <p:animEffect transition="in" filter="blinds(horizontal)">
                                      <p:cBhvr>
                                        <p:cTn id="22" dur="500"/>
                                        <p:tgtEl>
                                          <p:spTgt spid="512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129">
                                            <p:txEl>
                                              <p:pRg st="5" end="5"/>
                                            </p:txEl>
                                          </p:spTgt>
                                        </p:tgtEl>
                                        <p:attrNameLst>
                                          <p:attrName>style.visibility</p:attrName>
                                        </p:attrNameLst>
                                      </p:cBhvr>
                                      <p:to>
                                        <p:strVal val="visible"/>
                                      </p:to>
                                    </p:set>
                                    <p:animEffect transition="in" filter="blinds(horizontal)">
                                      <p:cBhvr>
                                        <p:cTn id="27" dur="500"/>
                                        <p:tgtEl>
                                          <p:spTgt spid="512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29">
                                            <p:txEl>
                                              <p:pRg st="6" end="6"/>
                                            </p:txEl>
                                          </p:spTgt>
                                        </p:tgtEl>
                                        <p:attrNameLst>
                                          <p:attrName>style.visibility</p:attrName>
                                        </p:attrNameLst>
                                      </p:cBhvr>
                                      <p:to>
                                        <p:strVal val="visible"/>
                                      </p:to>
                                    </p:set>
                                    <p:animEffect transition="in" filter="blinds(horizontal)">
                                      <p:cBhvr>
                                        <p:cTn id="32" dur="500"/>
                                        <p:tgtEl>
                                          <p:spTgt spid="512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129">
                                            <p:txEl>
                                              <p:pRg st="7" end="7"/>
                                            </p:txEl>
                                          </p:spTgt>
                                        </p:tgtEl>
                                        <p:attrNameLst>
                                          <p:attrName>style.visibility</p:attrName>
                                        </p:attrNameLst>
                                      </p:cBhvr>
                                      <p:to>
                                        <p:strVal val="visible"/>
                                      </p:to>
                                    </p:set>
                                    <p:animEffect transition="in" filter="blinds(horizontal)">
                                      <p:cBhvr>
                                        <p:cTn id="37" dur="500"/>
                                        <p:tgtEl>
                                          <p:spTgt spid="51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itle 1"/>
          <p:cNvSpPr>
            <a:spLocks noGrp="1"/>
          </p:cNvSpPr>
          <p:nvPr>
            <p:ph type="title"/>
          </p:nvPr>
        </p:nvSpPr>
        <p:spPr>
          <a:xfrm>
            <a:off x="539552" y="176882"/>
            <a:ext cx="7772400" cy="731838"/>
          </a:xfrm>
        </p:spPr>
        <p:txBody>
          <a:bodyPr/>
          <a:lstStyle/>
          <a:p>
            <a:pPr eaLnBrk="1" hangingPunct="1"/>
            <a:r>
              <a:rPr lang="id-ID" sz="3600" dirty="0" smtClean="0"/>
              <a:t>Peluang Bersyarat</a:t>
            </a:r>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7D15CC40-7AC8-4FD4-B67B-FBAB57CE6540}" type="slidenum">
              <a:rPr lang="en-US" smtClean="0"/>
              <a:pPr>
                <a:defRPr/>
              </a:pPr>
              <a:t>11</a:t>
            </a:fld>
            <a:endParaRPr lang="en-US"/>
          </a:p>
        </p:txBody>
      </p:sp>
      <p:sp>
        <p:nvSpPr>
          <p:cNvPr id="5129" name="Content Placeholder 8"/>
          <p:cNvSpPr>
            <a:spLocks noGrp="1"/>
          </p:cNvSpPr>
          <p:nvPr>
            <p:ph idx="1"/>
          </p:nvPr>
        </p:nvSpPr>
        <p:spPr>
          <a:xfrm>
            <a:off x="539552" y="1629395"/>
            <a:ext cx="7772400" cy="719485"/>
          </a:xfrm>
        </p:spPr>
        <p:txBody>
          <a:bodyPr/>
          <a:lstStyle/>
          <a:p>
            <a:pPr eaLnBrk="1" hangingPunct="1"/>
            <a:r>
              <a:rPr lang="en-US" sz="2800" b="0" dirty="0" err="1" smtClean="0"/>
              <a:t>Definisi</a:t>
            </a:r>
            <a:r>
              <a:rPr lang="en-US" sz="2800" b="0" dirty="0" smtClean="0"/>
              <a:t> </a:t>
            </a:r>
            <a:r>
              <a:rPr lang="en-US" sz="2800" b="0" dirty="0" err="1" smtClean="0"/>
              <a:t>peluang</a:t>
            </a:r>
            <a:r>
              <a:rPr lang="en-US" sz="2800" b="0" dirty="0" smtClean="0"/>
              <a:t> </a:t>
            </a:r>
            <a:r>
              <a:rPr lang="en-US" sz="2800" b="0" dirty="0" err="1" smtClean="0"/>
              <a:t>bersyarat</a:t>
            </a:r>
            <a:r>
              <a:rPr lang="en-US" sz="2800" b="0" dirty="0" smtClean="0"/>
              <a:t> </a:t>
            </a:r>
            <a:r>
              <a:rPr lang="en-US" sz="2800" b="0" dirty="0" err="1" smtClean="0"/>
              <a:t>secara</a:t>
            </a:r>
            <a:r>
              <a:rPr lang="en-US" sz="2800" b="0" dirty="0" smtClean="0"/>
              <a:t> </a:t>
            </a:r>
            <a:r>
              <a:rPr lang="en-US" sz="2800" b="0" dirty="0" err="1" smtClean="0"/>
              <a:t>umum</a:t>
            </a:r>
            <a:r>
              <a:rPr lang="en-US" sz="2800" b="0" dirty="0" smtClean="0"/>
              <a:t> : </a:t>
            </a:r>
            <a:endParaRPr lang="id-ID" sz="2800" b="0" dirty="0" smtClean="0"/>
          </a:p>
        </p:txBody>
      </p:sp>
      <p:sp>
        <p:nvSpPr>
          <p:cNvPr id="513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5122" name="Object 7"/>
          <p:cNvGraphicFramePr>
            <a:graphicFrameLocks noChangeAspect="1"/>
          </p:cNvGraphicFramePr>
          <p:nvPr/>
        </p:nvGraphicFramePr>
        <p:xfrm>
          <a:off x="1346200" y="2403922"/>
          <a:ext cx="2492375" cy="881062"/>
        </p:xfrm>
        <a:graphic>
          <a:graphicData uri="http://schemas.openxmlformats.org/presentationml/2006/ole">
            <p:oleObj spid="_x0000_s63490" name="Equation" r:id="rId4" imgW="1371600" imgH="469800" progId="Equation.DSMT4">
              <p:embed/>
            </p:oleObj>
          </a:graphicData>
        </a:graphic>
      </p:graphicFrame>
      <p:sp>
        <p:nvSpPr>
          <p:cNvPr id="9" name="Rectangle 8"/>
          <p:cNvSpPr/>
          <p:nvPr/>
        </p:nvSpPr>
        <p:spPr>
          <a:xfrm>
            <a:off x="4079134" y="2924944"/>
            <a:ext cx="2149050" cy="461665"/>
          </a:xfrm>
          <a:prstGeom prst="rect">
            <a:avLst/>
          </a:prstGeom>
        </p:spPr>
        <p:txBody>
          <a:bodyPr wrap="none">
            <a:spAutoFit/>
          </a:bodyPr>
          <a:lstStyle/>
          <a:p>
            <a:pPr>
              <a:defRPr/>
            </a:pPr>
            <a:r>
              <a:rPr lang="en-US" sz="2400" dirty="0" err="1">
                <a:latin typeface="+mn-lt"/>
              </a:rPr>
              <a:t>dengan</a:t>
            </a:r>
            <a:r>
              <a:rPr lang="en-US" sz="2400" dirty="0">
                <a:latin typeface="+mn-lt"/>
              </a:rPr>
              <a:t> P(A) ≠ 0</a:t>
            </a:r>
            <a:endParaRPr lang="id-ID" sz="2400" dirty="0">
              <a:latin typeface="+mn-lt"/>
            </a:endParaRPr>
          </a:p>
        </p:txBody>
      </p:sp>
      <p:sp>
        <p:nvSpPr>
          <p:cNvPr id="5132"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5124" name="Object 11"/>
          <p:cNvGraphicFramePr>
            <a:graphicFrameLocks noChangeAspect="1"/>
          </p:cNvGraphicFramePr>
          <p:nvPr/>
        </p:nvGraphicFramePr>
        <p:xfrm>
          <a:off x="1347788" y="3843338"/>
          <a:ext cx="2492375" cy="881062"/>
        </p:xfrm>
        <a:graphic>
          <a:graphicData uri="http://schemas.openxmlformats.org/presentationml/2006/ole">
            <p:oleObj spid="_x0000_s63492" name="Equation" r:id="rId5" imgW="1371600" imgH="469800" progId="Equation.DSMT4">
              <p:embed/>
            </p:oleObj>
          </a:graphicData>
        </a:graphic>
      </p:graphicFrame>
      <p:sp>
        <p:nvSpPr>
          <p:cNvPr id="13" name="Rectangle 12"/>
          <p:cNvSpPr/>
          <p:nvPr/>
        </p:nvSpPr>
        <p:spPr>
          <a:xfrm>
            <a:off x="4090355" y="4335487"/>
            <a:ext cx="2137829" cy="461665"/>
          </a:xfrm>
          <a:prstGeom prst="rect">
            <a:avLst/>
          </a:prstGeom>
        </p:spPr>
        <p:txBody>
          <a:bodyPr wrap="none">
            <a:spAutoFit/>
          </a:bodyPr>
          <a:lstStyle/>
          <a:p>
            <a:pPr>
              <a:defRPr/>
            </a:pPr>
            <a:r>
              <a:rPr lang="en-US" sz="2400" dirty="0" err="1">
                <a:latin typeface="+mn-lt"/>
              </a:rPr>
              <a:t>dengan</a:t>
            </a:r>
            <a:r>
              <a:rPr lang="en-US" sz="2400" dirty="0">
                <a:latin typeface="+mn-lt"/>
              </a:rPr>
              <a:t> P(</a:t>
            </a:r>
            <a:r>
              <a:rPr lang="id-ID" sz="2400" dirty="0">
                <a:latin typeface="+mn-lt"/>
              </a:rPr>
              <a:t>B</a:t>
            </a:r>
            <a:r>
              <a:rPr lang="en-US" sz="2400" dirty="0">
                <a:latin typeface="+mn-lt"/>
              </a:rPr>
              <a:t>) ≠ 0</a:t>
            </a:r>
            <a:endParaRPr lang="id-ID" sz="2400" dirty="0">
              <a:latin typeface="+mn-lt"/>
            </a:endParaRPr>
          </a:p>
        </p:txBody>
      </p:sp>
      <p:grpSp>
        <p:nvGrpSpPr>
          <p:cNvPr id="18" name="Group 17"/>
          <p:cNvGrpSpPr/>
          <p:nvPr/>
        </p:nvGrpSpPr>
        <p:grpSpPr>
          <a:xfrm>
            <a:off x="899666" y="5220493"/>
            <a:ext cx="7560766" cy="512763"/>
            <a:chOff x="755577" y="5157192"/>
            <a:chExt cx="7560766" cy="512763"/>
          </a:xfrm>
        </p:grpSpPr>
        <p:graphicFrame>
          <p:nvGraphicFramePr>
            <p:cNvPr id="5123" name="Object 9"/>
            <p:cNvGraphicFramePr>
              <a:graphicFrameLocks noChangeAspect="1"/>
            </p:cNvGraphicFramePr>
            <p:nvPr/>
          </p:nvGraphicFramePr>
          <p:xfrm>
            <a:off x="2267744" y="5157192"/>
            <a:ext cx="2500313" cy="512763"/>
          </p:xfrm>
          <a:graphic>
            <a:graphicData uri="http://schemas.openxmlformats.org/presentationml/2006/ole">
              <p:oleObj spid="_x0000_s63491" name="Equation" r:id="rId6" imgW="1422360" imgH="253800" progId="Equation.DSMT4">
                <p:embed/>
              </p:oleObj>
            </a:graphicData>
          </a:graphic>
        </p:graphicFrame>
        <p:sp>
          <p:nvSpPr>
            <p:cNvPr id="14" name="TextBox 13"/>
            <p:cNvSpPr txBox="1"/>
            <p:nvPr/>
          </p:nvSpPr>
          <p:spPr>
            <a:xfrm rot="10800000" flipV="1">
              <a:off x="755577" y="5157192"/>
              <a:ext cx="7560766" cy="461962"/>
            </a:xfrm>
            <a:prstGeom prst="rect">
              <a:avLst/>
            </a:prstGeom>
            <a:noFill/>
          </p:spPr>
          <p:txBody>
            <a:bodyPr wrap="square">
              <a:spAutoFit/>
            </a:bodyPr>
            <a:lstStyle/>
            <a:p>
              <a:pPr>
                <a:defRPr/>
              </a:pPr>
              <a:r>
                <a:rPr lang="id-ID" sz="2400" dirty="0">
                  <a:latin typeface="+mn-lt"/>
                </a:rPr>
                <a:t>Perhatikan                                </a:t>
              </a:r>
              <a:r>
                <a:rPr lang="id-ID" sz="2400" dirty="0" smtClean="0">
                  <a:latin typeface="+mn-lt"/>
                </a:rPr>
                <a:t>       tetapi </a:t>
              </a:r>
              <a:endParaRPr lang="id-ID" sz="2400" dirty="0">
                <a:latin typeface="+mn-lt"/>
              </a:endParaRPr>
            </a:p>
          </p:txBody>
        </p:sp>
        <p:sp>
          <p:nvSpPr>
            <p:cNvPr id="5135" name="Rectangle 14"/>
            <p:cNvSpPr>
              <a:spLocks noChangeArrowheads="1"/>
            </p:cNvSpPr>
            <p:nvPr/>
          </p:nvSpPr>
          <p:spPr bwMode="auto">
            <a:xfrm>
              <a:off x="5580112" y="5157192"/>
              <a:ext cx="2198038" cy="461665"/>
            </a:xfrm>
            <a:prstGeom prst="rect">
              <a:avLst/>
            </a:prstGeom>
            <a:noFill/>
            <a:ln w="9525">
              <a:noFill/>
              <a:miter lim="800000"/>
              <a:headEnd/>
              <a:tailEnd/>
            </a:ln>
          </p:spPr>
          <p:txBody>
            <a:bodyPr wrap="none">
              <a:spAutoFit/>
            </a:bodyPr>
            <a:lstStyle/>
            <a:p>
              <a:r>
                <a:rPr lang="en-US" sz="2400" b="1" dirty="0" smtClean="0"/>
                <a:t>P(B</a:t>
              </a:r>
              <a:r>
                <a:rPr lang="id-ID" sz="2400" b="1" dirty="0" smtClean="0"/>
                <a:t>|</a:t>
              </a:r>
              <a:r>
                <a:rPr lang="en-US" sz="2400" b="1" dirty="0" smtClean="0"/>
                <a:t>A</a:t>
              </a:r>
              <a:r>
                <a:rPr lang="en-US" sz="2400" b="1" dirty="0"/>
                <a:t>) ≠ </a:t>
              </a:r>
              <a:r>
                <a:rPr lang="en-US" sz="2400" b="1" dirty="0" smtClean="0"/>
                <a:t>P(A</a:t>
              </a:r>
              <a:r>
                <a:rPr lang="id-ID" sz="2400" b="1" dirty="0" smtClean="0"/>
                <a:t>|</a:t>
              </a:r>
              <a:r>
                <a:rPr lang="en-US" sz="2400" b="1" dirty="0" smtClean="0"/>
                <a:t>B</a:t>
              </a:r>
              <a:r>
                <a:rPr lang="en-US" sz="2400" b="1" dirty="0"/>
                <a:t>)</a:t>
              </a:r>
              <a:endParaRPr lang="id-ID" sz="2400" dirty="0"/>
            </a:p>
          </p:txBody>
        </p:sp>
      </p:grpSp>
      <p:sp>
        <p:nvSpPr>
          <p:cNvPr id="5136" name="Rectangle 15"/>
          <p:cNvSpPr>
            <a:spLocks noChangeArrowheads="1"/>
          </p:cNvSpPr>
          <p:nvPr/>
        </p:nvSpPr>
        <p:spPr bwMode="auto">
          <a:xfrm>
            <a:off x="4065588" y="2420888"/>
            <a:ext cx="3338671" cy="461665"/>
          </a:xfrm>
          <a:prstGeom prst="rect">
            <a:avLst/>
          </a:prstGeom>
          <a:solidFill>
            <a:srgbClr val="FFFF99"/>
          </a:solidFill>
          <a:ln w="9525">
            <a:solidFill>
              <a:schemeClr val="tx1"/>
            </a:solidFill>
            <a:miter lim="800000"/>
            <a:headEnd/>
            <a:tailEnd/>
          </a:ln>
        </p:spPr>
        <p:txBody>
          <a:bodyPr wrap="none">
            <a:spAutoFit/>
          </a:bodyPr>
          <a:lstStyle/>
          <a:p>
            <a:r>
              <a:rPr lang="en-US" sz="2400" b="1" dirty="0"/>
              <a:t> P(A ∩ B) = P(A) x </a:t>
            </a:r>
            <a:r>
              <a:rPr lang="en-US" sz="2400" b="1" dirty="0" smtClean="0"/>
              <a:t>P(B</a:t>
            </a:r>
            <a:r>
              <a:rPr lang="id-ID" sz="2400" b="1" dirty="0" smtClean="0"/>
              <a:t>|</a:t>
            </a:r>
            <a:r>
              <a:rPr lang="en-US" sz="2400" b="1" dirty="0" smtClean="0"/>
              <a:t>A</a:t>
            </a:r>
            <a:r>
              <a:rPr lang="en-US" sz="2400" b="1" dirty="0"/>
              <a:t>) </a:t>
            </a:r>
            <a:endParaRPr lang="id-ID" sz="2400" dirty="0"/>
          </a:p>
        </p:txBody>
      </p:sp>
      <p:sp>
        <p:nvSpPr>
          <p:cNvPr id="5137" name="Rectangle 16"/>
          <p:cNvSpPr>
            <a:spLocks noChangeArrowheads="1"/>
          </p:cNvSpPr>
          <p:nvPr/>
        </p:nvSpPr>
        <p:spPr bwMode="auto">
          <a:xfrm>
            <a:off x="4067944" y="3861048"/>
            <a:ext cx="3283271" cy="461665"/>
          </a:xfrm>
          <a:prstGeom prst="rect">
            <a:avLst/>
          </a:prstGeom>
          <a:solidFill>
            <a:srgbClr val="FFFF99"/>
          </a:solidFill>
          <a:ln w="9525">
            <a:solidFill>
              <a:schemeClr val="tx1"/>
            </a:solidFill>
            <a:miter lim="800000"/>
            <a:headEnd/>
            <a:tailEnd/>
          </a:ln>
        </p:spPr>
        <p:txBody>
          <a:bodyPr wrap="none">
            <a:spAutoFit/>
          </a:bodyPr>
          <a:lstStyle/>
          <a:p>
            <a:r>
              <a:rPr lang="en-US" sz="2400" b="1" dirty="0"/>
              <a:t>P(A ∩ B) = P(</a:t>
            </a:r>
            <a:r>
              <a:rPr lang="id-ID" sz="2400" b="1" dirty="0"/>
              <a:t>B</a:t>
            </a:r>
            <a:r>
              <a:rPr lang="en-US" sz="2400" b="1" dirty="0"/>
              <a:t>) x P(</a:t>
            </a:r>
            <a:r>
              <a:rPr lang="id-ID" sz="2400" b="1" dirty="0" smtClean="0"/>
              <a:t>A</a:t>
            </a:r>
            <a:r>
              <a:rPr lang="id-ID" sz="2400" b="1" dirty="0"/>
              <a:t>|</a:t>
            </a:r>
            <a:r>
              <a:rPr lang="id-ID" sz="2400" b="1" dirty="0" smtClean="0"/>
              <a:t>B</a:t>
            </a:r>
            <a:r>
              <a:rPr lang="en-US" sz="2400" b="1" dirty="0"/>
              <a:t>) </a:t>
            </a:r>
            <a:endParaRPr lang="id-ID"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9">
                                            <p:txEl>
                                              <p:pRg st="0" end="0"/>
                                            </p:txEl>
                                          </p:spTgt>
                                        </p:tgtEl>
                                        <p:attrNameLst>
                                          <p:attrName>style.visibility</p:attrName>
                                        </p:attrNameLst>
                                      </p:cBhvr>
                                      <p:to>
                                        <p:strVal val="visible"/>
                                      </p:to>
                                    </p:set>
                                    <p:animEffect transition="in" filter="blinds(horizontal)">
                                      <p:cBhvr>
                                        <p:cTn id="7" dur="500"/>
                                        <p:tgtEl>
                                          <p:spTgt spid="51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linds(horizontal)">
                                      <p:cBhvr>
                                        <p:cTn id="12" dur="500"/>
                                        <p:tgtEl>
                                          <p:spTgt spid="51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6"/>
                                        </p:tgtEl>
                                        <p:attrNameLst>
                                          <p:attrName>style.visibility</p:attrName>
                                        </p:attrNameLst>
                                      </p:cBhvr>
                                      <p:to>
                                        <p:strVal val="visible"/>
                                      </p:to>
                                    </p:set>
                                    <p:animEffect transition="in" filter="blinds(horizontal)">
                                      <p:cBhvr>
                                        <p:cTn id="17" dur="500"/>
                                        <p:tgtEl>
                                          <p:spTgt spid="513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4"/>
                                        </p:tgtEl>
                                        <p:attrNameLst>
                                          <p:attrName>style.visibility</p:attrName>
                                        </p:attrNameLst>
                                      </p:cBhvr>
                                      <p:to>
                                        <p:strVal val="visible"/>
                                      </p:to>
                                    </p:set>
                                    <p:animEffect transition="in" filter="blinds(horizontal)">
                                      <p:cBhvr>
                                        <p:cTn id="27" dur="500"/>
                                        <p:tgtEl>
                                          <p:spTgt spid="512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37"/>
                                        </p:tgtEl>
                                        <p:attrNameLst>
                                          <p:attrName>style.visibility</p:attrName>
                                        </p:attrNameLst>
                                      </p:cBhvr>
                                      <p:to>
                                        <p:strVal val="visible"/>
                                      </p:to>
                                    </p:set>
                                    <p:animEffect transition="in" filter="blinds(horizontal)">
                                      <p:cBhvr>
                                        <p:cTn id="32" dur="500"/>
                                        <p:tgtEl>
                                          <p:spTgt spid="513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build="p"/>
      <p:bldP spid="9" grpId="0"/>
      <p:bldP spid="13" grpId="0"/>
      <p:bldP spid="5136" grpId="0" animBg="1"/>
      <p:bldP spid="513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395536" y="144115"/>
            <a:ext cx="8784975" cy="836613"/>
          </a:xfrm>
        </p:spPr>
        <p:txBody>
          <a:bodyPr/>
          <a:lstStyle/>
          <a:p>
            <a:pPr eaLnBrk="1" hangingPunct="1"/>
            <a:r>
              <a:rPr lang="id-ID" sz="4000" dirty="0" smtClean="0"/>
              <a:t>Kejadian Saling Bebas (Independen)</a:t>
            </a:r>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CE429DDB-D9AC-4016-BF75-5AC2EC764E7C}" type="slidenum">
              <a:rPr lang="en-US" smtClean="0"/>
              <a:pPr>
                <a:defRPr/>
              </a:pPr>
              <a:t>12</a:t>
            </a:fld>
            <a:endParaRPr lang="en-US"/>
          </a:p>
        </p:txBody>
      </p:sp>
      <p:sp>
        <p:nvSpPr>
          <p:cNvPr id="6151" name="Content Placeholder 6"/>
          <p:cNvSpPr>
            <a:spLocks noGrp="1"/>
          </p:cNvSpPr>
          <p:nvPr>
            <p:ph idx="1"/>
          </p:nvPr>
        </p:nvSpPr>
        <p:spPr>
          <a:xfrm>
            <a:off x="251520" y="1481608"/>
            <a:ext cx="8712968" cy="4899720"/>
          </a:xfrm>
        </p:spPr>
        <p:txBody>
          <a:bodyPr/>
          <a:lstStyle/>
          <a:p>
            <a:pPr eaLnBrk="1" hangingPunct="1"/>
            <a:r>
              <a:rPr lang="id-ID" sz="2800" b="0" dirty="0" smtClean="0"/>
              <a:t>A dan B disebut kejadian saling </a:t>
            </a:r>
            <a:r>
              <a:rPr lang="id-ID" sz="2800" b="0" dirty="0" smtClean="0"/>
              <a:t>bebas / independen </a:t>
            </a:r>
            <a:r>
              <a:rPr lang="id-ID" sz="2800" b="0" dirty="0" smtClean="0"/>
              <a:t>jika terjadinya A tidak mempengaruhi terjadinya kejadian B dan sebaliknya. Akibatnya </a:t>
            </a:r>
          </a:p>
          <a:p>
            <a:pPr eaLnBrk="1" hangingPunct="1">
              <a:buFont typeface="Wingdings" pitchFamily="2" charset="2"/>
              <a:buNone/>
            </a:pPr>
            <a:r>
              <a:rPr lang="id-ID" sz="2800" b="0" dirty="0" smtClean="0"/>
              <a:t>	</a:t>
            </a:r>
            <a:r>
              <a:rPr lang="id-ID" sz="2800" b="0" dirty="0" smtClean="0"/>
              <a:t>P(B|A</a:t>
            </a:r>
            <a:r>
              <a:rPr lang="id-ID" sz="2800" b="0" dirty="0" smtClean="0"/>
              <a:t>)=P(B)           dan            </a:t>
            </a:r>
            <a:r>
              <a:rPr lang="id-ID" sz="2800" b="0" dirty="0" smtClean="0"/>
              <a:t>P(A|B</a:t>
            </a:r>
            <a:r>
              <a:rPr lang="id-ID" sz="2800" b="0" dirty="0" smtClean="0"/>
              <a:t>)=P(A)</a:t>
            </a:r>
          </a:p>
          <a:p>
            <a:pPr eaLnBrk="1" hangingPunct="1">
              <a:buFont typeface="Wingdings" pitchFamily="2" charset="2"/>
              <a:buNone/>
            </a:pPr>
            <a:r>
              <a:rPr lang="id-ID" sz="2800" b="0" dirty="0" smtClean="0"/>
              <a:t>	Sehingga  </a:t>
            </a:r>
            <a:endParaRPr lang="id-ID" sz="2800" b="0" dirty="0" smtClean="0"/>
          </a:p>
          <a:p>
            <a:pPr eaLnBrk="1" hangingPunct="1">
              <a:buFont typeface="Wingdings" pitchFamily="2" charset="2"/>
              <a:buNone/>
            </a:pPr>
            <a:endParaRPr lang="id-ID" sz="2800" b="0" dirty="0" smtClean="0"/>
          </a:p>
          <a:p>
            <a:pPr eaLnBrk="1" hangingPunct="1"/>
            <a:r>
              <a:rPr lang="en-US" sz="2800" b="0" dirty="0" err="1" smtClean="0"/>
              <a:t>Jika</a:t>
            </a:r>
            <a:r>
              <a:rPr lang="en-US" sz="2800" b="0" dirty="0" smtClean="0"/>
              <a:t> A</a:t>
            </a:r>
            <a:r>
              <a:rPr lang="en-US" sz="2800" b="0" baseline="-25000" dirty="0" smtClean="0"/>
              <a:t>1</a:t>
            </a:r>
            <a:r>
              <a:rPr lang="en-US" sz="2800" b="0" dirty="0" smtClean="0"/>
              <a:t>, A</a:t>
            </a:r>
            <a:r>
              <a:rPr lang="en-US" sz="2800" b="0" baseline="-25000" dirty="0" smtClean="0"/>
              <a:t>2</a:t>
            </a:r>
            <a:r>
              <a:rPr lang="en-US" sz="2800" b="0" dirty="0" smtClean="0"/>
              <a:t>, …, </a:t>
            </a:r>
            <a:r>
              <a:rPr lang="en-US" sz="2800" b="0" dirty="0" err="1" smtClean="0"/>
              <a:t>A</a:t>
            </a:r>
            <a:r>
              <a:rPr lang="en-US" sz="2800" b="0" baseline="-25000" dirty="0" err="1" smtClean="0"/>
              <a:t>k</a:t>
            </a:r>
            <a:r>
              <a:rPr lang="en-US" sz="2800" b="0" dirty="0" smtClean="0"/>
              <a:t> </a:t>
            </a:r>
            <a:r>
              <a:rPr lang="en-US" sz="2800" b="0" dirty="0" err="1" smtClean="0"/>
              <a:t>saling</a:t>
            </a:r>
            <a:r>
              <a:rPr lang="en-US" sz="2800" b="0" dirty="0" smtClean="0"/>
              <a:t> </a:t>
            </a:r>
            <a:r>
              <a:rPr lang="en-US" sz="2800" b="0" dirty="0" err="1" smtClean="0"/>
              <a:t>terpisah</a:t>
            </a:r>
            <a:r>
              <a:rPr lang="en-US" sz="2800" b="0" dirty="0" smtClean="0"/>
              <a:t>/</a:t>
            </a:r>
            <a:r>
              <a:rPr lang="en-US" sz="2800" b="0" dirty="0" err="1" smtClean="0"/>
              <a:t>saling</a:t>
            </a:r>
            <a:r>
              <a:rPr lang="en-US" sz="2800" b="0" dirty="0" smtClean="0"/>
              <a:t> </a:t>
            </a:r>
            <a:r>
              <a:rPr lang="en-US" sz="2800" b="0" dirty="0" err="1" smtClean="0"/>
              <a:t>bebas</a:t>
            </a:r>
            <a:r>
              <a:rPr lang="en-US" sz="2800" b="0" dirty="0" smtClean="0"/>
              <a:t>, </a:t>
            </a:r>
            <a:r>
              <a:rPr lang="en-US" sz="2800" b="0" dirty="0" err="1" smtClean="0"/>
              <a:t>maka</a:t>
            </a:r>
            <a:r>
              <a:rPr lang="id-ID" sz="2800" b="0" dirty="0" smtClean="0"/>
              <a:t>   </a:t>
            </a:r>
          </a:p>
          <a:p>
            <a:pPr eaLnBrk="1" hangingPunct="1"/>
            <a:endParaRPr lang="id-ID" sz="2800" dirty="0" smtClean="0"/>
          </a:p>
          <a:p>
            <a:pPr eaLnBrk="1" hangingPunct="1"/>
            <a:r>
              <a:rPr lang="id-ID" sz="2800" dirty="0" smtClean="0"/>
              <a:t>Carilah </a:t>
            </a:r>
            <a:r>
              <a:rPr lang="id-ID" sz="2800" dirty="0" smtClean="0"/>
              <a:t>contoh kejadian yang saling bebas</a:t>
            </a:r>
          </a:p>
          <a:p>
            <a:pPr eaLnBrk="1" hangingPunct="1"/>
            <a:endParaRPr lang="id-ID" sz="2800" dirty="0" smtClean="0"/>
          </a:p>
        </p:txBody>
      </p:sp>
      <p:sp>
        <p:nvSpPr>
          <p:cNvPr id="6152" name="Rectangle 6"/>
          <p:cNvSpPr>
            <a:spLocks noChangeArrowheads="1"/>
          </p:cNvSpPr>
          <p:nvPr/>
        </p:nvSpPr>
        <p:spPr bwMode="auto">
          <a:xfrm>
            <a:off x="2743919" y="3626793"/>
            <a:ext cx="4924425" cy="522287"/>
          </a:xfrm>
          <a:prstGeom prst="rect">
            <a:avLst/>
          </a:prstGeom>
          <a:noFill/>
          <a:ln w="9525">
            <a:noFill/>
            <a:miter lim="800000"/>
            <a:headEnd/>
            <a:tailEnd/>
          </a:ln>
        </p:spPr>
        <p:txBody>
          <a:bodyPr>
            <a:spAutoFit/>
          </a:bodyPr>
          <a:lstStyle/>
          <a:p>
            <a:r>
              <a:rPr lang="id-ID" sz="2800" b="1" dirty="0"/>
              <a:t> </a:t>
            </a:r>
            <a:r>
              <a:rPr lang="en-US" sz="2800" b="1" dirty="0"/>
              <a:t>P(A ∩ B) = P(A) x P(B) </a:t>
            </a:r>
            <a:endParaRPr lang="id-ID" sz="2800" dirty="0"/>
          </a:p>
        </p:txBody>
      </p:sp>
      <p:sp>
        <p:nvSpPr>
          <p:cNvPr id="615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6146" name="Object 7"/>
          <p:cNvGraphicFramePr>
            <a:graphicFrameLocks noChangeAspect="1"/>
          </p:cNvGraphicFramePr>
          <p:nvPr/>
        </p:nvGraphicFramePr>
        <p:xfrm>
          <a:off x="1763688" y="4941168"/>
          <a:ext cx="6840759" cy="509491"/>
        </p:xfrm>
        <a:graphic>
          <a:graphicData uri="http://schemas.openxmlformats.org/presentationml/2006/ole">
            <p:oleObj spid="_x0000_s30722" name="Equation" r:id="rId4" imgW="33401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1">
                                            <p:txEl>
                                              <p:pRg st="0" end="0"/>
                                            </p:txEl>
                                          </p:spTgt>
                                        </p:tgtEl>
                                        <p:attrNameLst>
                                          <p:attrName>style.visibility</p:attrName>
                                        </p:attrNameLst>
                                      </p:cBhvr>
                                      <p:to>
                                        <p:strVal val="visible"/>
                                      </p:to>
                                    </p:set>
                                    <p:animEffect transition="in" filter="blinds(horizontal)">
                                      <p:cBhvr>
                                        <p:cTn id="7" dur="500"/>
                                        <p:tgtEl>
                                          <p:spTgt spid="61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51">
                                            <p:txEl>
                                              <p:pRg st="1" end="1"/>
                                            </p:txEl>
                                          </p:spTgt>
                                        </p:tgtEl>
                                        <p:attrNameLst>
                                          <p:attrName>style.visibility</p:attrName>
                                        </p:attrNameLst>
                                      </p:cBhvr>
                                      <p:to>
                                        <p:strVal val="visible"/>
                                      </p:to>
                                    </p:set>
                                    <p:animEffect transition="in" filter="blinds(horizontal)">
                                      <p:cBhvr>
                                        <p:cTn id="12" dur="500"/>
                                        <p:tgtEl>
                                          <p:spTgt spid="61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51">
                                            <p:txEl>
                                              <p:pRg st="2" end="2"/>
                                            </p:txEl>
                                          </p:spTgt>
                                        </p:tgtEl>
                                        <p:attrNameLst>
                                          <p:attrName>style.visibility</p:attrName>
                                        </p:attrNameLst>
                                      </p:cBhvr>
                                      <p:to>
                                        <p:strVal val="visible"/>
                                      </p:to>
                                    </p:set>
                                    <p:animEffect transition="in" filter="blinds(horizontal)">
                                      <p:cBhvr>
                                        <p:cTn id="17" dur="500"/>
                                        <p:tgtEl>
                                          <p:spTgt spid="61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52"/>
                                        </p:tgtEl>
                                        <p:attrNameLst>
                                          <p:attrName>style.visibility</p:attrName>
                                        </p:attrNameLst>
                                      </p:cBhvr>
                                      <p:to>
                                        <p:strVal val="visible"/>
                                      </p:to>
                                    </p:set>
                                    <p:animEffect transition="in" filter="blinds(horizontal)">
                                      <p:cBhvr>
                                        <p:cTn id="22" dur="500"/>
                                        <p:tgtEl>
                                          <p:spTgt spid="61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151">
                                            <p:txEl>
                                              <p:pRg st="4" end="4"/>
                                            </p:txEl>
                                          </p:spTgt>
                                        </p:tgtEl>
                                        <p:attrNameLst>
                                          <p:attrName>style.visibility</p:attrName>
                                        </p:attrNameLst>
                                      </p:cBhvr>
                                      <p:to>
                                        <p:strVal val="visible"/>
                                      </p:to>
                                    </p:set>
                                    <p:animEffect transition="in" filter="blinds(horizontal)">
                                      <p:cBhvr>
                                        <p:cTn id="27" dur="500"/>
                                        <p:tgtEl>
                                          <p:spTgt spid="61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146"/>
                                        </p:tgtEl>
                                        <p:attrNameLst>
                                          <p:attrName>style.visibility</p:attrName>
                                        </p:attrNameLst>
                                      </p:cBhvr>
                                      <p:to>
                                        <p:strVal val="visible"/>
                                      </p:to>
                                    </p:set>
                                    <p:animEffect transition="in" filter="blinds(horizontal)">
                                      <p:cBhvr>
                                        <p:cTn id="32" dur="500"/>
                                        <p:tgtEl>
                                          <p:spTgt spid="614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151">
                                            <p:txEl>
                                              <p:pRg st="6" end="6"/>
                                            </p:txEl>
                                          </p:spTgt>
                                        </p:tgtEl>
                                        <p:attrNameLst>
                                          <p:attrName>style.visibility</p:attrName>
                                        </p:attrNameLst>
                                      </p:cBhvr>
                                      <p:to>
                                        <p:strVal val="visible"/>
                                      </p:to>
                                    </p:set>
                                    <p:animEffect transition="in" filter="blinds(horizontal)">
                                      <p:cBhvr>
                                        <p:cTn id="37" dur="500"/>
                                        <p:tgtEl>
                                          <p:spTgt spid="61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build="p"/>
      <p:bldP spid="61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195" y="202406"/>
            <a:ext cx="6842125" cy="922338"/>
          </a:xfrm>
        </p:spPr>
        <p:txBody>
          <a:bodyPr/>
          <a:lstStyle/>
          <a:p>
            <a:r>
              <a:rPr lang="id-ID" sz="4000" dirty="0" smtClean="0"/>
              <a:t>Latihan</a:t>
            </a:r>
            <a:endParaRPr lang="id-ID" sz="4000" dirty="0"/>
          </a:p>
        </p:txBody>
      </p:sp>
      <p:sp>
        <p:nvSpPr>
          <p:cNvPr id="3" name="Content Placeholder 2"/>
          <p:cNvSpPr>
            <a:spLocks noGrp="1"/>
          </p:cNvSpPr>
          <p:nvPr>
            <p:ph idx="1"/>
          </p:nvPr>
        </p:nvSpPr>
        <p:spPr>
          <a:xfrm>
            <a:off x="611559" y="1855365"/>
            <a:ext cx="7868865" cy="3589859"/>
          </a:xfrm>
        </p:spPr>
        <p:txBody>
          <a:bodyPr/>
          <a:lstStyle/>
          <a:p>
            <a:r>
              <a:rPr lang="id-ID" dirty="0" smtClean="0"/>
              <a:t>Dari tumpukan 1 set kartu bridge diambil 2 lembar kartu. Tentukan peluang bahwa kedua kartu As jika :</a:t>
            </a:r>
          </a:p>
          <a:p>
            <a:pPr marL="514350" indent="-514350">
              <a:buAutoNum type="alphaLcPeriod"/>
            </a:pPr>
            <a:r>
              <a:rPr lang="id-ID" dirty="0" smtClean="0"/>
              <a:t>Disimpan lagi sebelum kartu kedua terambil</a:t>
            </a:r>
          </a:p>
          <a:p>
            <a:pPr marL="514350" indent="-514350">
              <a:buAutoNum type="alphaLcPeriod"/>
            </a:pPr>
            <a:r>
              <a:rPr lang="id-ID" dirty="0" smtClean="0"/>
              <a:t>Tidak disimpan lagi sebelum kartu kedua diambil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179" y="116632"/>
            <a:ext cx="6842125" cy="922338"/>
          </a:xfrm>
        </p:spPr>
        <p:txBody>
          <a:bodyPr/>
          <a:lstStyle/>
          <a:p>
            <a:r>
              <a:rPr lang="id-ID" sz="4000" dirty="0" smtClean="0"/>
              <a:t>Ekspektasi</a:t>
            </a:r>
            <a:endParaRPr lang="id-ID" sz="4000" dirty="0"/>
          </a:p>
        </p:txBody>
      </p:sp>
      <p:sp>
        <p:nvSpPr>
          <p:cNvPr id="3" name="Content Placeholder 2"/>
          <p:cNvSpPr>
            <a:spLocks noGrp="1"/>
          </p:cNvSpPr>
          <p:nvPr>
            <p:ph idx="1"/>
          </p:nvPr>
        </p:nvSpPr>
        <p:spPr>
          <a:xfrm>
            <a:off x="539551" y="1600200"/>
            <a:ext cx="7940873" cy="4525963"/>
          </a:xfrm>
        </p:spPr>
        <p:txBody>
          <a:bodyPr/>
          <a:lstStyle/>
          <a:p>
            <a:pPr marL="0" indent="0" algn="just">
              <a:buNone/>
            </a:pPr>
            <a:r>
              <a:rPr lang="en-US" dirty="0" err="1" smtClean="0"/>
              <a:t>Misalkan</a:t>
            </a:r>
            <a:r>
              <a:rPr lang="en-US" dirty="0" smtClean="0"/>
              <a:t> n </a:t>
            </a:r>
            <a:r>
              <a:rPr lang="id-ID" dirty="0" smtClean="0"/>
              <a:t>= </a:t>
            </a:r>
            <a:r>
              <a:rPr lang="en-US" dirty="0" err="1" smtClean="0"/>
              <a:t>sejumlah</a:t>
            </a:r>
            <a:r>
              <a:rPr lang="en-US" dirty="0" smtClean="0"/>
              <a:t> </a:t>
            </a:r>
            <a:r>
              <a:rPr lang="en-US" dirty="0" err="1" smtClean="0"/>
              <a:t>peristiwa</a:t>
            </a:r>
            <a:r>
              <a:rPr lang="en-US" dirty="0" smtClean="0"/>
              <a:t> yang </a:t>
            </a:r>
            <a:r>
              <a:rPr lang="en-US" dirty="0" err="1" smtClean="0"/>
              <a:t>dapat</a:t>
            </a:r>
            <a:r>
              <a:rPr lang="en-US" dirty="0" smtClean="0"/>
              <a:t> </a:t>
            </a:r>
            <a:r>
              <a:rPr lang="en-US" dirty="0" err="1" smtClean="0"/>
              <a:t>terjadi</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eksperimen</a:t>
            </a:r>
            <a:r>
              <a:rPr lang="en-US" dirty="0" smtClean="0"/>
              <a:t>. </a:t>
            </a:r>
            <a:endParaRPr lang="id-ID" dirty="0" smtClean="0"/>
          </a:p>
          <a:p>
            <a:pPr marL="0" indent="0" algn="just">
              <a:buNone/>
            </a:pPr>
            <a:r>
              <a:rPr lang="id-ID" dirty="0" smtClean="0"/>
              <a:t>P</a:t>
            </a:r>
            <a:r>
              <a:rPr lang="en-US" dirty="0" err="1" smtClean="0"/>
              <a:t>robabilitas</a:t>
            </a:r>
            <a:r>
              <a:rPr lang="en-US" dirty="0" smtClean="0"/>
              <a:t> </a:t>
            </a:r>
            <a:r>
              <a:rPr lang="en-US" dirty="0" err="1" smtClean="0"/>
              <a:t>terjadinya</a:t>
            </a:r>
            <a:r>
              <a:rPr lang="en-US" dirty="0" smtClean="0"/>
              <a:t> </a:t>
            </a:r>
            <a:r>
              <a:rPr lang="en-US" dirty="0" err="1" smtClean="0"/>
              <a:t>setiap</a:t>
            </a:r>
            <a:r>
              <a:rPr lang="en-US" dirty="0" smtClean="0"/>
              <a:t> </a:t>
            </a:r>
            <a:r>
              <a:rPr lang="en-US" dirty="0" err="1" smtClean="0"/>
              <a:t>peristiwa</a:t>
            </a:r>
            <a:r>
              <a:rPr lang="en-US" dirty="0" smtClean="0"/>
              <a:t> </a:t>
            </a:r>
            <a:r>
              <a:rPr lang="en-US" dirty="0" err="1" smtClean="0"/>
              <a:t>masing-masing</a:t>
            </a:r>
            <a:r>
              <a:rPr lang="en-US" dirty="0" smtClean="0"/>
              <a:t> </a:t>
            </a:r>
            <a:r>
              <a:rPr lang="en-US" dirty="0" err="1" smtClean="0"/>
              <a:t>adalah</a:t>
            </a:r>
            <a:r>
              <a:rPr lang="en-US" dirty="0" smtClean="0"/>
              <a:t> p</a:t>
            </a:r>
            <a:r>
              <a:rPr lang="en-US" baseline="-25000" dirty="0" smtClean="0"/>
              <a:t>1</a:t>
            </a:r>
            <a:r>
              <a:rPr lang="en-US" dirty="0" smtClean="0"/>
              <a:t>, p</a:t>
            </a:r>
            <a:r>
              <a:rPr lang="en-US" baseline="-25000" dirty="0" smtClean="0"/>
              <a:t>2</a:t>
            </a:r>
            <a:r>
              <a:rPr lang="en-US" dirty="0" smtClean="0"/>
              <a:t> ,… </a:t>
            </a:r>
            <a:r>
              <a:rPr lang="en-US" dirty="0" err="1" smtClean="0"/>
              <a:t>p</a:t>
            </a:r>
            <a:r>
              <a:rPr lang="en-US" baseline="-25000" dirty="0" err="1" smtClean="0"/>
              <a:t>n</a:t>
            </a:r>
            <a:endParaRPr lang="id-ID" dirty="0" smtClean="0"/>
          </a:p>
          <a:p>
            <a:pPr marL="0" indent="0" algn="just">
              <a:buNone/>
            </a:pPr>
            <a:r>
              <a:rPr lang="en-US" dirty="0" smtClean="0"/>
              <a:t>  </a:t>
            </a:r>
            <a:r>
              <a:rPr lang="id-ID" dirty="0" smtClean="0"/>
              <a:t>  </a:t>
            </a:r>
            <a:r>
              <a:rPr lang="en-US" dirty="0" smtClean="0"/>
              <a:t>d</a:t>
            </a:r>
            <a:r>
              <a:rPr lang="en-US" baseline="-25000" dirty="0" smtClean="0"/>
              <a:t>1</a:t>
            </a:r>
            <a:r>
              <a:rPr lang="en-US" dirty="0" smtClean="0"/>
              <a:t>, d</a:t>
            </a:r>
            <a:r>
              <a:rPr lang="en-US" baseline="-25000" dirty="0" smtClean="0"/>
              <a:t>2</a:t>
            </a:r>
            <a:r>
              <a:rPr lang="en-US" dirty="0" smtClean="0"/>
              <a:t> ,… </a:t>
            </a:r>
            <a:r>
              <a:rPr lang="en-US" dirty="0" err="1" smtClean="0"/>
              <a:t>d</a:t>
            </a:r>
            <a:r>
              <a:rPr lang="en-US" baseline="-25000" dirty="0" err="1" smtClean="0"/>
              <a:t>n</a:t>
            </a:r>
            <a:r>
              <a:rPr lang="en-US" dirty="0" smtClean="0"/>
              <a:t> </a:t>
            </a:r>
            <a:r>
              <a:rPr lang="en-US" dirty="0" err="1" smtClean="0"/>
              <a:t>dapat</a:t>
            </a:r>
            <a:r>
              <a:rPr lang="en-US" dirty="0" smtClean="0"/>
              <a:t> be</a:t>
            </a:r>
            <a:r>
              <a:rPr lang="id-ID" dirty="0" smtClean="0"/>
              <a:t>rnilai</a:t>
            </a:r>
            <a:r>
              <a:rPr lang="en-US" dirty="0" smtClean="0"/>
              <a:t> </a:t>
            </a:r>
            <a:r>
              <a:rPr lang="en-US" dirty="0" err="1" smtClean="0"/>
              <a:t>nol</a:t>
            </a:r>
            <a:r>
              <a:rPr lang="en-US" dirty="0" smtClean="0"/>
              <a:t>, </a:t>
            </a:r>
            <a:r>
              <a:rPr lang="en-US" dirty="0" err="1" smtClean="0"/>
              <a:t>positif</a:t>
            </a:r>
            <a:r>
              <a:rPr lang="en-US" dirty="0" smtClean="0"/>
              <a:t> </a:t>
            </a:r>
            <a:r>
              <a:rPr lang="en-US" dirty="0" err="1" smtClean="0"/>
              <a:t>atau</a:t>
            </a:r>
            <a:r>
              <a:rPr lang="en-US" dirty="0" smtClean="0"/>
              <a:t> </a:t>
            </a:r>
            <a:r>
              <a:rPr lang="en-US" dirty="0" err="1" smtClean="0"/>
              <a:t>negatif</a:t>
            </a:r>
            <a:r>
              <a:rPr lang="en-US" dirty="0" smtClean="0"/>
              <a:t> </a:t>
            </a:r>
            <a:r>
              <a:rPr lang="id-ID" dirty="0" smtClean="0"/>
              <a:t>      </a:t>
            </a:r>
            <a:r>
              <a:rPr lang="en-US" dirty="0" smtClean="0"/>
              <a:t>p</a:t>
            </a:r>
            <a:r>
              <a:rPr lang="en-US" baseline="-25000" dirty="0" smtClean="0"/>
              <a:t>1</a:t>
            </a:r>
            <a:r>
              <a:rPr lang="en-US" dirty="0" smtClean="0"/>
              <a:t>+p</a:t>
            </a:r>
            <a:r>
              <a:rPr lang="en-US" baseline="-25000" dirty="0" smtClean="0"/>
              <a:t>2</a:t>
            </a:r>
            <a:r>
              <a:rPr lang="en-US" dirty="0" smtClean="0"/>
              <a:t>+…+</a:t>
            </a:r>
            <a:r>
              <a:rPr lang="en-US" dirty="0" err="1" smtClean="0"/>
              <a:t>p</a:t>
            </a:r>
            <a:r>
              <a:rPr lang="en-US" baseline="-25000" dirty="0" err="1" smtClean="0"/>
              <a:t>n</a:t>
            </a:r>
            <a:r>
              <a:rPr lang="en-US" baseline="-25000" dirty="0" smtClean="0"/>
              <a:t> </a:t>
            </a:r>
            <a:r>
              <a:rPr lang="en-US" dirty="0" smtClean="0"/>
              <a:t>= 1. </a:t>
            </a:r>
            <a:endParaRPr lang="id-ID" dirty="0" smtClean="0"/>
          </a:p>
          <a:p>
            <a:pPr marL="0" indent="0" algn="just">
              <a:buNone/>
            </a:pPr>
            <a:r>
              <a:rPr lang="id-ID" dirty="0" smtClean="0"/>
              <a:t>E</a:t>
            </a:r>
            <a:r>
              <a:rPr lang="en-US" dirty="0" err="1" smtClean="0"/>
              <a:t>kspektasinya</a:t>
            </a:r>
            <a:r>
              <a:rPr lang="en-US" dirty="0" smtClean="0"/>
              <a:t> </a:t>
            </a:r>
            <a:r>
              <a:rPr lang="en-US" dirty="0" err="1" smtClean="0"/>
              <a:t>didefinisikan</a:t>
            </a:r>
            <a:r>
              <a:rPr lang="en-US" dirty="0" smtClean="0"/>
              <a:t> </a:t>
            </a:r>
            <a:r>
              <a:rPr lang="en-US" dirty="0" err="1" smtClean="0"/>
              <a:t>sebagai</a:t>
            </a:r>
            <a:r>
              <a:rPr lang="en-US" dirty="0" smtClean="0"/>
              <a:t> : </a:t>
            </a:r>
          </a:p>
          <a:p>
            <a:pPr marL="514350" indent="-514350"/>
            <a:endParaRPr lang="en-US" dirty="0"/>
          </a:p>
        </p:txBody>
      </p:sp>
      <p:graphicFrame>
        <p:nvGraphicFramePr>
          <p:cNvPr id="64517" name="Object 4"/>
          <p:cNvGraphicFramePr>
            <a:graphicFrameLocks noChangeAspect="1"/>
          </p:cNvGraphicFramePr>
          <p:nvPr/>
        </p:nvGraphicFramePr>
        <p:xfrm>
          <a:off x="611560" y="3501008"/>
          <a:ext cx="360040" cy="443620"/>
        </p:xfrm>
        <a:graphic>
          <a:graphicData uri="http://schemas.openxmlformats.org/presentationml/2006/ole">
            <p:oleObj spid="_x0000_s64517" name="Equation" r:id="rId3" imgW="126720" imgH="152280" progId="Equation.DSMT4">
              <p:embed/>
            </p:oleObj>
          </a:graphicData>
        </a:graphic>
      </p:graphicFrame>
      <p:graphicFrame>
        <p:nvGraphicFramePr>
          <p:cNvPr id="64519" name="Object 4"/>
          <p:cNvGraphicFramePr>
            <a:graphicFrameLocks noChangeAspect="1"/>
          </p:cNvGraphicFramePr>
          <p:nvPr/>
        </p:nvGraphicFramePr>
        <p:xfrm>
          <a:off x="1942307" y="4030712"/>
          <a:ext cx="325437" cy="406400"/>
        </p:xfrm>
        <a:graphic>
          <a:graphicData uri="http://schemas.openxmlformats.org/presentationml/2006/ole">
            <p:oleObj spid="_x0000_s64519" name="Equation" r:id="rId4" imgW="114120" imgH="139680" progId="Equation.DSMT4">
              <p:embed/>
            </p:oleObj>
          </a:graphicData>
        </a:graphic>
      </p:graphicFrame>
      <p:graphicFrame>
        <p:nvGraphicFramePr>
          <p:cNvPr id="64521" name="Object 9"/>
          <p:cNvGraphicFramePr>
            <a:graphicFrameLocks noChangeAspect="1"/>
          </p:cNvGraphicFramePr>
          <p:nvPr/>
        </p:nvGraphicFramePr>
        <p:xfrm>
          <a:off x="2123728" y="5029200"/>
          <a:ext cx="4663405" cy="890742"/>
        </p:xfrm>
        <a:graphic>
          <a:graphicData uri="http://schemas.openxmlformats.org/presentationml/2006/ole">
            <p:oleObj spid="_x0000_s64521" name="Equation" r:id="rId5" imgW="226044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4517"/>
                                        </p:tgtEl>
                                        <p:attrNameLst>
                                          <p:attrName>style.visibility</p:attrName>
                                        </p:attrNameLst>
                                      </p:cBhvr>
                                      <p:to>
                                        <p:strVal val="visible"/>
                                      </p:to>
                                    </p:set>
                                    <p:animEffect transition="in" filter="blinds(horizontal)">
                                      <p:cBhvr>
                                        <p:cTn id="17" dur="500"/>
                                        <p:tgtEl>
                                          <p:spTgt spid="645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4519"/>
                                        </p:tgtEl>
                                        <p:attrNameLst>
                                          <p:attrName>style.visibility</p:attrName>
                                        </p:attrNameLst>
                                      </p:cBhvr>
                                      <p:to>
                                        <p:strVal val="visible"/>
                                      </p:to>
                                    </p:set>
                                    <p:animEffect transition="in" filter="blinds(horizontal)">
                                      <p:cBhvr>
                                        <p:cTn id="27" dur="500"/>
                                        <p:tgtEl>
                                          <p:spTgt spid="6451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4521"/>
                                        </p:tgtEl>
                                        <p:attrNameLst>
                                          <p:attrName>style.visibility</p:attrName>
                                        </p:attrNameLst>
                                      </p:cBhvr>
                                      <p:to>
                                        <p:strVal val="visible"/>
                                      </p:to>
                                    </p:set>
                                    <p:animEffect transition="in" filter="blinds(horizontal)">
                                      <p:cBhvr>
                                        <p:cTn id="37" dur="500"/>
                                        <p:tgtEl>
                                          <p:spTgt spid="64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450"/>
            <a:ext cx="6842125" cy="922338"/>
          </a:xfrm>
        </p:spPr>
        <p:txBody>
          <a:bodyPr/>
          <a:lstStyle/>
          <a:p>
            <a:r>
              <a:rPr lang="id-ID" sz="4000" dirty="0" smtClean="0"/>
              <a:t>Latihan</a:t>
            </a:r>
            <a:endParaRPr lang="id-ID" sz="4000" dirty="0"/>
          </a:p>
        </p:txBody>
      </p:sp>
      <p:sp>
        <p:nvSpPr>
          <p:cNvPr id="5" name="Content Placeholder 4"/>
          <p:cNvSpPr>
            <a:spLocks noGrp="1"/>
          </p:cNvSpPr>
          <p:nvPr>
            <p:ph idx="1"/>
          </p:nvPr>
        </p:nvSpPr>
        <p:spPr>
          <a:xfrm>
            <a:off x="591567" y="1600200"/>
            <a:ext cx="7868865" cy="4525963"/>
          </a:xfrm>
        </p:spPr>
        <p:txBody>
          <a:bodyPr/>
          <a:lstStyle/>
          <a:p>
            <a:pPr marL="0" indent="0" algn="just">
              <a:buNone/>
            </a:pPr>
            <a:r>
              <a:rPr lang="en-US" dirty="0" smtClean="0"/>
              <a:t>A </a:t>
            </a:r>
            <a:r>
              <a:rPr lang="en-US" dirty="0" err="1" smtClean="0"/>
              <a:t>dan</a:t>
            </a:r>
            <a:r>
              <a:rPr lang="en-US" dirty="0" smtClean="0"/>
              <a:t> B </a:t>
            </a:r>
            <a:r>
              <a:rPr lang="en-US" dirty="0" err="1" smtClean="0"/>
              <a:t>bertaruh</a:t>
            </a:r>
            <a:r>
              <a:rPr lang="en-US" dirty="0" smtClean="0"/>
              <a:t> </a:t>
            </a:r>
            <a:r>
              <a:rPr lang="en-US" dirty="0" err="1" smtClean="0"/>
              <a:t>jika</a:t>
            </a:r>
            <a:r>
              <a:rPr lang="en-US" dirty="0" smtClean="0"/>
              <a:t> </a:t>
            </a:r>
            <a:r>
              <a:rPr lang="en-US" dirty="0" err="1" smtClean="0"/>
              <a:t>uang</a:t>
            </a:r>
            <a:r>
              <a:rPr lang="en-US" dirty="0" smtClean="0"/>
              <a:t> </a:t>
            </a:r>
            <a:r>
              <a:rPr lang="en-US" dirty="0" err="1" smtClean="0"/>
              <a:t>logam</a:t>
            </a:r>
            <a:r>
              <a:rPr lang="en-US" dirty="0" smtClean="0"/>
              <a:t> yang </a:t>
            </a:r>
            <a:r>
              <a:rPr lang="en-US" dirty="0" err="1" smtClean="0"/>
              <a:t>muncul</a:t>
            </a:r>
            <a:r>
              <a:rPr lang="en-US" dirty="0" smtClean="0"/>
              <a:t> </a:t>
            </a:r>
            <a:r>
              <a:rPr lang="en-US" dirty="0" err="1" smtClean="0"/>
              <a:t>gambar</a:t>
            </a:r>
            <a:r>
              <a:rPr lang="en-US" dirty="0" smtClean="0"/>
              <a:t> A </a:t>
            </a:r>
            <a:r>
              <a:rPr lang="en-US" dirty="0" err="1" smtClean="0"/>
              <a:t>akan</a:t>
            </a:r>
            <a:r>
              <a:rPr lang="en-US" dirty="0" smtClean="0"/>
              <a:t> </a:t>
            </a:r>
            <a:r>
              <a:rPr lang="en-US" dirty="0" err="1" smtClean="0"/>
              <a:t>memberi</a:t>
            </a:r>
            <a:r>
              <a:rPr lang="en-US" dirty="0" smtClean="0"/>
              <a:t> B 500, </a:t>
            </a:r>
            <a:r>
              <a:rPr lang="en-US" dirty="0" err="1" smtClean="0"/>
              <a:t>jika</a:t>
            </a:r>
            <a:r>
              <a:rPr lang="en-US" dirty="0" smtClean="0"/>
              <a:t> yang </a:t>
            </a:r>
            <a:r>
              <a:rPr lang="en-US" dirty="0" err="1" smtClean="0"/>
              <a:t>muncul</a:t>
            </a:r>
            <a:r>
              <a:rPr lang="en-US" dirty="0" smtClean="0"/>
              <a:t> </a:t>
            </a:r>
            <a:r>
              <a:rPr lang="en-US" dirty="0" err="1" smtClean="0"/>
              <a:t>angka</a:t>
            </a:r>
            <a:r>
              <a:rPr lang="en-US" dirty="0" smtClean="0"/>
              <a:t> B </a:t>
            </a:r>
            <a:r>
              <a:rPr lang="en-US" dirty="0" err="1" smtClean="0"/>
              <a:t>akan</a:t>
            </a:r>
            <a:r>
              <a:rPr lang="en-US" dirty="0" smtClean="0"/>
              <a:t> </a:t>
            </a:r>
            <a:r>
              <a:rPr lang="en-US" dirty="0" err="1" smtClean="0"/>
              <a:t>memberi</a:t>
            </a:r>
            <a:r>
              <a:rPr lang="en-US" dirty="0" smtClean="0"/>
              <a:t> A 500. Dari </a:t>
            </a:r>
            <a:r>
              <a:rPr lang="en-US" dirty="0" err="1" smtClean="0"/>
              <a:t>permainan</a:t>
            </a:r>
            <a:r>
              <a:rPr lang="en-US" dirty="0" smtClean="0"/>
              <a:t> </a:t>
            </a:r>
            <a:r>
              <a:rPr lang="en-US" dirty="0" err="1" smtClean="0"/>
              <a:t>ini</a:t>
            </a:r>
            <a:r>
              <a:rPr lang="en-US" dirty="0" smtClean="0"/>
              <a:t>, </a:t>
            </a:r>
            <a:r>
              <a:rPr lang="en-US" dirty="0" err="1" smtClean="0"/>
              <a:t>maka</a:t>
            </a:r>
            <a:r>
              <a:rPr lang="en-US" dirty="0" smtClean="0"/>
              <a:t> </a:t>
            </a:r>
            <a:r>
              <a:rPr lang="en-US" dirty="0" err="1" smtClean="0"/>
              <a:t>untuk</a:t>
            </a:r>
            <a:r>
              <a:rPr lang="en-US" dirty="0" smtClean="0"/>
              <a:t> A </a:t>
            </a:r>
            <a:r>
              <a:rPr lang="en-US" dirty="0" err="1" smtClean="0"/>
              <a:t>menang</a:t>
            </a:r>
            <a:r>
              <a:rPr lang="en-US" dirty="0" smtClean="0"/>
              <a:t> 500, </a:t>
            </a:r>
            <a:r>
              <a:rPr lang="en-US" dirty="0" err="1" smtClean="0"/>
              <a:t>probabilitas</a:t>
            </a:r>
            <a:r>
              <a:rPr lang="en-US" dirty="0" smtClean="0"/>
              <a:t> ½, </a:t>
            </a:r>
            <a:r>
              <a:rPr lang="en-US" dirty="0" err="1" smtClean="0"/>
              <a:t>kalah</a:t>
            </a:r>
            <a:r>
              <a:rPr lang="en-US" dirty="0" smtClean="0"/>
              <a:t> 500 </a:t>
            </a:r>
            <a:r>
              <a:rPr lang="en-US" dirty="0" err="1" smtClean="0"/>
              <a:t>dengan</a:t>
            </a:r>
            <a:r>
              <a:rPr lang="en-US" dirty="0" smtClean="0"/>
              <a:t> </a:t>
            </a:r>
            <a:r>
              <a:rPr lang="en-US" dirty="0" err="1" smtClean="0"/>
              <a:t>probabilitas</a:t>
            </a:r>
            <a:r>
              <a:rPr lang="en-US" dirty="0" smtClean="0"/>
              <a:t> ½, </a:t>
            </a:r>
            <a:r>
              <a:rPr lang="en-US" dirty="0" err="1" smtClean="0"/>
              <a:t>sehingga</a:t>
            </a:r>
            <a:r>
              <a:rPr lang="en-US" dirty="0" smtClean="0"/>
              <a:t> </a:t>
            </a:r>
            <a:r>
              <a:rPr lang="en-US" dirty="0" err="1" smtClean="0"/>
              <a:t>ekspektasi</a:t>
            </a:r>
            <a:r>
              <a:rPr lang="en-US" dirty="0" smtClean="0"/>
              <a:t> </a:t>
            </a:r>
            <a:r>
              <a:rPr lang="en-US" dirty="0" err="1" smtClean="0"/>
              <a:t>untuk</a:t>
            </a:r>
            <a:r>
              <a:rPr lang="en-US" dirty="0" smtClean="0"/>
              <a:t> A </a:t>
            </a:r>
            <a:r>
              <a:rPr lang="en-US" dirty="0" err="1" smtClean="0"/>
              <a:t>adalah</a:t>
            </a:r>
            <a:r>
              <a:rPr lang="en-US" dirty="0" smtClean="0"/>
              <a:t>?</a:t>
            </a:r>
          </a:p>
          <a:p>
            <a:pPr marL="0" indent="0" algn="just">
              <a:buNone/>
            </a:pPr>
            <a:r>
              <a:rPr lang="en-US" dirty="0" err="1" smtClean="0"/>
              <a:t>Jawaban</a:t>
            </a:r>
            <a:r>
              <a:rPr lang="en-US" dirty="0" smtClean="0"/>
              <a:t>:</a:t>
            </a:r>
          </a:p>
          <a:p>
            <a:pPr marL="0" indent="0" algn="just">
              <a:buNone/>
            </a:pPr>
            <a:r>
              <a:rPr lang="en-US" dirty="0" smtClean="0"/>
              <a:t>P(A) =                        d(A) = </a:t>
            </a:r>
          </a:p>
          <a:p>
            <a:pPr marL="0" indent="0" algn="just">
              <a:buNone/>
            </a:pPr>
            <a:r>
              <a:rPr lang="en-US" dirty="0" smtClean="0"/>
              <a:t>P(B) =                        d(B) = </a:t>
            </a:r>
          </a:p>
          <a:p>
            <a:pPr marL="0" indent="0" algn="just">
              <a:buNone/>
            </a:pPr>
            <a:r>
              <a:rPr lang="en-US" dirty="0" smtClean="0"/>
              <a:t>E(A) =</a:t>
            </a:r>
          </a:p>
          <a:p>
            <a:pPr>
              <a:buNone/>
            </a:pP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itle 1"/>
          <p:cNvSpPr>
            <a:spLocks noGrp="1"/>
          </p:cNvSpPr>
          <p:nvPr>
            <p:ph type="title"/>
          </p:nvPr>
        </p:nvSpPr>
        <p:spPr>
          <a:xfrm>
            <a:off x="539552" y="328712"/>
            <a:ext cx="6985000" cy="508000"/>
          </a:xfrm>
        </p:spPr>
        <p:txBody>
          <a:bodyPr/>
          <a:lstStyle/>
          <a:p>
            <a:pPr eaLnBrk="1" hangingPunct="1"/>
            <a:r>
              <a:rPr lang="id-ID" sz="4000" dirty="0" smtClean="0"/>
              <a:t>Peluang</a:t>
            </a:r>
          </a:p>
        </p:txBody>
      </p:sp>
      <p:sp>
        <p:nvSpPr>
          <p:cNvPr id="1030" name="Content Placeholder 2"/>
          <p:cNvSpPr>
            <a:spLocks noGrp="1"/>
          </p:cNvSpPr>
          <p:nvPr>
            <p:ph idx="1"/>
          </p:nvPr>
        </p:nvSpPr>
        <p:spPr>
          <a:xfrm>
            <a:off x="323850" y="1556792"/>
            <a:ext cx="8532813" cy="4752975"/>
          </a:xfrm>
        </p:spPr>
        <p:txBody>
          <a:bodyPr/>
          <a:lstStyle/>
          <a:p>
            <a:pPr eaLnBrk="1" hangingPunct="1"/>
            <a:r>
              <a:rPr lang="id-ID" sz="2800" b="0" dirty="0" smtClean="0"/>
              <a:t>Peluang suatu kejadian : d</a:t>
            </a:r>
            <a:r>
              <a:rPr lang="en-US" sz="2800" b="0" dirty="0" err="1" smtClean="0"/>
              <a:t>erajat</a:t>
            </a:r>
            <a:r>
              <a:rPr lang="en-US" sz="2800" b="0" dirty="0" smtClean="0"/>
              <a:t>/</a:t>
            </a:r>
            <a:r>
              <a:rPr lang="en-US" sz="2800" b="0" dirty="0" err="1" smtClean="0"/>
              <a:t>tingkat</a:t>
            </a:r>
            <a:r>
              <a:rPr lang="en-US" sz="2800" b="0" dirty="0" smtClean="0"/>
              <a:t> </a:t>
            </a:r>
            <a:r>
              <a:rPr lang="en-US" sz="2800" b="0" dirty="0" err="1" smtClean="0"/>
              <a:t>kepastian</a:t>
            </a:r>
            <a:r>
              <a:rPr lang="en-US" sz="2800" b="0" dirty="0" smtClean="0"/>
              <a:t> </a:t>
            </a:r>
            <a:r>
              <a:rPr lang="en-US" sz="2800" b="0" dirty="0" err="1" smtClean="0"/>
              <a:t>dari</a:t>
            </a:r>
            <a:r>
              <a:rPr lang="en-US" sz="2800" b="0" dirty="0" smtClean="0"/>
              <a:t> </a:t>
            </a:r>
            <a:r>
              <a:rPr lang="en-US" sz="2800" b="0" dirty="0" err="1" smtClean="0"/>
              <a:t>munculnya</a:t>
            </a:r>
            <a:r>
              <a:rPr lang="en-US" sz="2800" b="0" dirty="0" smtClean="0"/>
              <a:t> </a:t>
            </a:r>
            <a:r>
              <a:rPr lang="en-US" sz="2800" b="0" dirty="0" err="1" smtClean="0"/>
              <a:t>hasil</a:t>
            </a:r>
            <a:r>
              <a:rPr lang="en-US" sz="2800" b="0" dirty="0" smtClean="0"/>
              <a:t> </a:t>
            </a:r>
            <a:r>
              <a:rPr lang="en-US" sz="2800" b="0" dirty="0" err="1" smtClean="0"/>
              <a:t>percobaan</a:t>
            </a:r>
            <a:r>
              <a:rPr lang="en-US" sz="2800" b="0" dirty="0" smtClean="0"/>
              <a:t> </a:t>
            </a:r>
            <a:r>
              <a:rPr lang="en-US" sz="2800" b="0" dirty="0" err="1" smtClean="0"/>
              <a:t>statistik</a:t>
            </a:r>
            <a:endParaRPr lang="id-ID" sz="2800" b="0" dirty="0" smtClean="0"/>
          </a:p>
          <a:p>
            <a:pPr eaLnBrk="1" hangingPunct="1"/>
            <a:r>
              <a:rPr lang="en-US" sz="2800" b="0" dirty="0" err="1" smtClean="0"/>
              <a:t>Bila</a:t>
            </a:r>
            <a:r>
              <a:rPr lang="en-US" sz="2800" b="0" dirty="0" smtClean="0"/>
              <a:t> </a:t>
            </a:r>
            <a:r>
              <a:rPr lang="en-US" sz="2800" b="0" dirty="0" err="1" smtClean="0"/>
              <a:t>kejadian</a:t>
            </a:r>
            <a:r>
              <a:rPr lang="en-US" sz="2800" b="0" dirty="0" smtClean="0"/>
              <a:t> </a:t>
            </a:r>
            <a:r>
              <a:rPr lang="en-US" sz="2800" b="0" i="1" dirty="0" smtClean="0"/>
              <a:t>E</a:t>
            </a:r>
            <a:r>
              <a:rPr lang="en-US" sz="2800" b="0" dirty="0" smtClean="0"/>
              <a:t> </a:t>
            </a:r>
            <a:r>
              <a:rPr lang="en-US" sz="2800" b="0" dirty="0" err="1" smtClean="0"/>
              <a:t>terjadi</a:t>
            </a:r>
            <a:r>
              <a:rPr lang="en-US" sz="2800" b="0" dirty="0" smtClean="0"/>
              <a:t> </a:t>
            </a:r>
            <a:r>
              <a:rPr lang="en-US" sz="2800" b="0" dirty="0" err="1" smtClean="0"/>
              <a:t>dalam</a:t>
            </a:r>
            <a:r>
              <a:rPr lang="en-US" sz="2800" b="0" dirty="0" smtClean="0"/>
              <a:t> </a:t>
            </a:r>
            <a:r>
              <a:rPr lang="id-ID" sz="2800" b="0" i="1" dirty="0" smtClean="0"/>
              <a:t>m</a:t>
            </a:r>
            <a:r>
              <a:rPr lang="en-US" sz="2800" b="0" dirty="0" smtClean="0"/>
              <a:t> </a:t>
            </a:r>
            <a:r>
              <a:rPr lang="en-US" sz="2800" b="0" dirty="0" err="1" smtClean="0"/>
              <a:t>cara</a:t>
            </a:r>
            <a:r>
              <a:rPr lang="en-US" sz="2800" b="0" dirty="0" smtClean="0"/>
              <a:t> </a:t>
            </a:r>
            <a:r>
              <a:rPr lang="en-US" sz="2800" b="0" dirty="0" err="1" smtClean="0"/>
              <a:t>dari</a:t>
            </a:r>
            <a:r>
              <a:rPr lang="en-US" sz="2800" b="0" dirty="0" smtClean="0"/>
              <a:t> </a:t>
            </a:r>
            <a:r>
              <a:rPr lang="en-US" sz="2800" b="0" dirty="0" err="1" smtClean="0"/>
              <a:t>seluruh</a:t>
            </a:r>
            <a:r>
              <a:rPr lang="en-US" sz="2800" b="0" dirty="0" smtClean="0"/>
              <a:t> </a:t>
            </a:r>
            <a:r>
              <a:rPr lang="id-ID" sz="2800" b="0" i="1" dirty="0" smtClean="0"/>
              <a:t>n</a:t>
            </a:r>
            <a:r>
              <a:rPr lang="en-US" sz="2800" b="0" dirty="0" smtClean="0"/>
              <a:t> </a:t>
            </a:r>
            <a:r>
              <a:rPr lang="en-US" sz="2800" b="0" dirty="0" err="1" smtClean="0"/>
              <a:t>cara</a:t>
            </a:r>
            <a:r>
              <a:rPr lang="en-US" sz="2800" b="0" dirty="0" smtClean="0"/>
              <a:t> yang </a:t>
            </a:r>
            <a:r>
              <a:rPr lang="en-US" sz="2800" b="0" dirty="0" err="1" smtClean="0"/>
              <a:t>mungkin</a:t>
            </a:r>
            <a:r>
              <a:rPr lang="en-US" sz="2800" b="0" dirty="0" smtClean="0"/>
              <a:t> </a:t>
            </a:r>
            <a:r>
              <a:rPr lang="en-US" sz="2800" b="0" dirty="0" err="1" smtClean="0"/>
              <a:t>terjadi</a:t>
            </a:r>
            <a:r>
              <a:rPr lang="en-US" sz="2800" b="0" dirty="0" smtClean="0"/>
              <a:t> </a:t>
            </a:r>
            <a:r>
              <a:rPr lang="en-US" sz="2800" b="0" dirty="0" err="1" smtClean="0"/>
              <a:t>dan</a:t>
            </a:r>
            <a:r>
              <a:rPr lang="en-US" sz="2800" b="0" dirty="0" smtClean="0"/>
              <a:t> </a:t>
            </a:r>
            <a:r>
              <a:rPr lang="en-US" sz="2800" b="0" dirty="0" err="1" smtClean="0"/>
              <a:t>mempunyai</a:t>
            </a:r>
            <a:r>
              <a:rPr lang="en-US" sz="2800" b="0" dirty="0" smtClean="0"/>
              <a:t> </a:t>
            </a:r>
            <a:r>
              <a:rPr lang="en-US" sz="2800" b="0" dirty="0" err="1" smtClean="0"/>
              <a:t>kesempatan</a:t>
            </a:r>
            <a:r>
              <a:rPr lang="en-US" sz="2800" b="0" dirty="0" smtClean="0"/>
              <a:t> yang </a:t>
            </a:r>
            <a:r>
              <a:rPr lang="en-US" sz="2800" b="0" dirty="0" err="1" smtClean="0"/>
              <a:t>sama</a:t>
            </a:r>
            <a:r>
              <a:rPr lang="en-US" sz="2800" b="0" dirty="0" smtClean="0"/>
              <a:t> </a:t>
            </a:r>
            <a:r>
              <a:rPr lang="en-US" sz="2800" b="0" dirty="0" err="1" smtClean="0"/>
              <a:t>untuk</a:t>
            </a:r>
            <a:r>
              <a:rPr lang="en-US" sz="2800" b="0" dirty="0" smtClean="0"/>
              <a:t> </a:t>
            </a:r>
            <a:r>
              <a:rPr lang="en-US" sz="2800" b="0" dirty="0" err="1" smtClean="0"/>
              <a:t>muncul</a:t>
            </a:r>
            <a:endParaRPr lang="id-ID" sz="2800" b="0" dirty="0" smtClean="0"/>
          </a:p>
          <a:p>
            <a:pPr eaLnBrk="1" hangingPunct="1">
              <a:buFont typeface="Wingdings" pitchFamily="2" charset="2"/>
              <a:buNone/>
            </a:pPr>
            <a:endParaRPr lang="id-ID" sz="2800" b="0" dirty="0" smtClean="0"/>
          </a:p>
          <a:p>
            <a:pPr eaLnBrk="1" hangingPunct="1">
              <a:buFont typeface="Wingdings" pitchFamily="2" charset="2"/>
              <a:buNone/>
            </a:pPr>
            <a:endParaRPr lang="id-ID" sz="2800" b="0" dirty="0" smtClean="0"/>
          </a:p>
          <a:p>
            <a:pPr eaLnBrk="1" hangingPunct="1"/>
            <a:endParaRPr lang="en-US" sz="2800" b="0" dirty="0" smtClean="0"/>
          </a:p>
          <a:p>
            <a:pPr eaLnBrk="1" hangingPunct="1">
              <a:buFont typeface="Wingdings" pitchFamily="2" charset="2"/>
              <a:buNone/>
            </a:pPr>
            <a:r>
              <a:rPr lang="id-ID" sz="2400" b="0" dirty="0" smtClean="0"/>
              <a:t> </a:t>
            </a:r>
            <a:endParaRPr lang="en-US" sz="2400" b="0" dirty="0" smtClean="0"/>
          </a:p>
          <a:p>
            <a:pPr eaLnBrk="1" hangingPunct="1"/>
            <a:endParaRPr lang="id-ID" sz="2400" dirty="0" smtClean="0"/>
          </a:p>
        </p:txBody>
      </p:sp>
      <p:graphicFrame>
        <p:nvGraphicFramePr>
          <p:cNvPr id="1026" name="Object 5"/>
          <p:cNvGraphicFramePr>
            <a:graphicFrameLocks noChangeAspect="1"/>
          </p:cNvGraphicFramePr>
          <p:nvPr/>
        </p:nvGraphicFramePr>
        <p:xfrm>
          <a:off x="2435597" y="3933056"/>
          <a:ext cx="2784475" cy="865187"/>
        </p:xfrm>
        <a:graphic>
          <a:graphicData uri="http://schemas.openxmlformats.org/presentationml/2006/ole">
            <p:oleObj spid="_x0000_s25602" name="Equation" r:id="rId4" imgW="1193760" imgH="419040" progId="Equation.DSMT4">
              <p:embed/>
            </p:oleObj>
          </a:graphicData>
        </a:graphic>
      </p:graphicFrame>
      <p:graphicFrame>
        <p:nvGraphicFramePr>
          <p:cNvPr id="1027" name="Object 11"/>
          <p:cNvGraphicFramePr>
            <a:graphicFrameLocks noChangeAspect="1"/>
          </p:cNvGraphicFramePr>
          <p:nvPr/>
        </p:nvGraphicFramePr>
        <p:xfrm>
          <a:off x="5579516" y="4077072"/>
          <a:ext cx="1728788" cy="544513"/>
        </p:xfrm>
        <a:graphic>
          <a:graphicData uri="http://schemas.openxmlformats.org/presentationml/2006/ole">
            <p:oleObj spid="_x0000_s25603" name="Equation" r:id="rId5" imgW="812520" imgH="253800" progId="Equation.DSMT4">
              <p:embed/>
            </p:oleObj>
          </a:graphicData>
        </a:graphic>
      </p:graphicFrame>
      <p:sp>
        <p:nvSpPr>
          <p:cNvPr id="1031"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2" name="Object 5"/>
          <p:cNvGraphicFramePr>
            <a:graphicFrameLocks noChangeAspect="1"/>
          </p:cNvGraphicFramePr>
          <p:nvPr/>
        </p:nvGraphicFramePr>
        <p:xfrm>
          <a:off x="1259632" y="4941168"/>
          <a:ext cx="6251575" cy="1365250"/>
        </p:xfrm>
        <a:graphic>
          <a:graphicData uri="http://schemas.openxmlformats.org/presentationml/2006/ole">
            <p:oleObj spid="_x0000_s25604" name="Equation" r:id="rId6" imgW="2679480" imgH="6602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30">
                                            <p:txEl>
                                              <p:pRg st="0" end="0"/>
                                            </p:txEl>
                                          </p:spTgt>
                                        </p:tgtEl>
                                        <p:attrNameLst>
                                          <p:attrName>style.visibility</p:attrName>
                                        </p:attrNameLst>
                                      </p:cBhvr>
                                      <p:to>
                                        <p:strVal val="visible"/>
                                      </p:to>
                                    </p:set>
                                    <p:animEffect transition="in" filter="blinds(horizontal)">
                                      <p:cBhvr>
                                        <p:cTn id="7" dur="500"/>
                                        <p:tgtEl>
                                          <p:spTgt spid="10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30">
                                            <p:txEl>
                                              <p:pRg st="1" end="1"/>
                                            </p:txEl>
                                          </p:spTgt>
                                        </p:tgtEl>
                                        <p:attrNameLst>
                                          <p:attrName>style.visibility</p:attrName>
                                        </p:attrNameLst>
                                      </p:cBhvr>
                                      <p:to>
                                        <p:strVal val="visible"/>
                                      </p:to>
                                    </p:set>
                                    <p:animEffect transition="in" filter="blinds(horizontal)">
                                      <p:cBhvr>
                                        <p:cTn id="12" dur="500"/>
                                        <p:tgtEl>
                                          <p:spTgt spid="10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blinds(horizontal)">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blinds(horizontal)">
                                      <p:cBhvr>
                                        <p:cTn id="22" dur="5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2406"/>
            <a:ext cx="6842125" cy="922338"/>
          </a:xfrm>
        </p:spPr>
        <p:txBody>
          <a:bodyPr/>
          <a:lstStyle/>
          <a:p>
            <a:r>
              <a:rPr lang="id-ID" sz="4000" dirty="0" smtClean="0"/>
              <a:t>Peluang</a:t>
            </a:r>
            <a:endParaRPr lang="id-ID" sz="4000" dirty="0"/>
          </a:p>
        </p:txBody>
      </p:sp>
      <p:sp>
        <p:nvSpPr>
          <p:cNvPr id="3" name="Content Placeholder 2"/>
          <p:cNvSpPr>
            <a:spLocks noGrp="1"/>
          </p:cNvSpPr>
          <p:nvPr>
            <p:ph idx="1"/>
          </p:nvPr>
        </p:nvSpPr>
        <p:spPr>
          <a:xfrm>
            <a:off x="250825" y="1484784"/>
            <a:ext cx="8229600" cy="4525963"/>
          </a:xfrm>
        </p:spPr>
        <p:txBody>
          <a:bodyPr/>
          <a:lstStyle/>
          <a:p>
            <a:r>
              <a:rPr lang="en-US" dirty="0" err="1" smtClean="0"/>
              <a:t>Jika</a:t>
            </a:r>
            <a:r>
              <a:rPr lang="en-US" dirty="0" smtClean="0"/>
              <a:t> </a:t>
            </a:r>
            <a:r>
              <a:rPr lang="en-US" dirty="0" err="1" smtClean="0"/>
              <a:t>kejadian</a:t>
            </a:r>
            <a:r>
              <a:rPr lang="en-US" dirty="0" smtClean="0"/>
              <a:t> </a:t>
            </a:r>
            <a:r>
              <a:rPr lang="id-ID" i="1" dirty="0" smtClean="0"/>
              <a:t>A</a:t>
            </a:r>
            <a:r>
              <a:rPr lang="en-US" dirty="0" smtClean="0"/>
              <a:t> </a:t>
            </a:r>
            <a:r>
              <a:rPr lang="en-US" dirty="0" err="1" smtClean="0"/>
              <a:t>terjadi</a:t>
            </a:r>
            <a:r>
              <a:rPr lang="en-US" dirty="0" smtClean="0"/>
              <a:t> </a:t>
            </a:r>
            <a:r>
              <a:rPr lang="en-US" dirty="0" err="1" smtClean="0"/>
              <a:t>sebanyak</a:t>
            </a:r>
            <a:r>
              <a:rPr lang="en-US" dirty="0" smtClean="0"/>
              <a:t> </a:t>
            </a:r>
            <a:r>
              <a:rPr lang="en-US" i="1" dirty="0" smtClean="0"/>
              <a:t>f</a:t>
            </a:r>
            <a:r>
              <a:rPr lang="en-US" dirty="0" smtClean="0"/>
              <a:t> kali </a:t>
            </a:r>
            <a:r>
              <a:rPr lang="en-US" dirty="0" err="1" smtClean="0"/>
              <a:t>dari</a:t>
            </a:r>
            <a:r>
              <a:rPr lang="en-US" dirty="0" smtClean="0"/>
              <a:t> </a:t>
            </a:r>
            <a:r>
              <a:rPr lang="en-US" dirty="0" err="1" smtClean="0"/>
              <a:t>seluruh</a:t>
            </a:r>
            <a:r>
              <a:rPr lang="en-US" dirty="0" smtClean="0"/>
              <a:t> </a:t>
            </a:r>
            <a:r>
              <a:rPr lang="en-US" dirty="0" err="1" smtClean="0"/>
              <a:t>pengamatan</a:t>
            </a:r>
            <a:r>
              <a:rPr lang="en-US" dirty="0" smtClean="0"/>
              <a:t> </a:t>
            </a:r>
            <a:r>
              <a:rPr lang="en-US" dirty="0" err="1" smtClean="0"/>
              <a:t>sebanyak</a:t>
            </a:r>
            <a:r>
              <a:rPr lang="en-US" dirty="0" smtClean="0"/>
              <a:t> </a:t>
            </a:r>
            <a:r>
              <a:rPr lang="en-US" i="1" dirty="0" smtClean="0"/>
              <a:t>n</a:t>
            </a:r>
            <a:r>
              <a:rPr lang="en-US" dirty="0" smtClean="0"/>
              <a:t>, </a:t>
            </a:r>
            <a:r>
              <a:rPr lang="en-US" dirty="0" err="1" smtClean="0"/>
              <a:t>dimana</a:t>
            </a:r>
            <a:r>
              <a:rPr lang="en-US" dirty="0" smtClean="0"/>
              <a:t> </a:t>
            </a:r>
            <a:r>
              <a:rPr lang="en-US" i="1" dirty="0" smtClean="0"/>
              <a:t>n</a:t>
            </a:r>
            <a:r>
              <a:rPr lang="en-US" dirty="0" smtClean="0"/>
              <a:t> </a:t>
            </a:r>
            <a:r>
              <a:rPr lang="en-US" dirty="0" err="1" smtClean="0"/>
              <a:t>mendekati</a:t>
            </a:r>
            <a:r>
              <a:rPr lang="en-US" dirty="0" smtClean="0"/>
              <a:t> </a:t>
            </a:r>
            <a:r>
              <a:rPr lang="en-US" dirty="0" err="1" smtClean="0"/>
              <a:t>tak</a:t>
            </a:r>
            <a:r>
              <a:rPr lang="en-US" dirty="0" smtClean="0"/>
              <a:t> </a:t>
            </a:r>
            <a:r>
              <a:rPr lang="en-US" dirty="0" err="1" smtClean="0"/>
              <a:t>berhingga</a:t>
            </a:r>
            <a:r>
              <a:rPr lang="en-US" dirty="0" smtClean="0"/>
              <a:t>, </a:t>
            </a:r>
            <a:r>
              <a:rPr lang="en-US" dirty="0" err="1" smtClean="0"/>
              <a:t>maka</a:t>
            </a:r>
            <a:r>
              <a:rPr lang="en-US" dirty="0" smtClean="0"/>
              <a:t> </a:t>
            </a:r>
            <a:r>
              <a:rPr lang="en-US" dirty="0" err="1" smtClean="0"/>
              <a:t>probabilitas</a:t>
            </a:r>
            <a:r>
              <a:rPr lang="en-US" dirty="0" smtClean="0"/>
              <a:t> </a:t>
            </a:r>
            <a:r>
              <a:rPr lang="en-US" dirty="0" err="1" smtClean="0"/>
              <a:t>kejadian</a:t>
            </a:r>
            <a:r>
              <a:rPr lang="id-ID" dirty="0" smtClean="0"/>
              <a:t> </a:t>
            </a:r>
            <a:r>
              <a:rPr lang="id-ID" i="1" dirty="0" smtClean="0"/>
              <a:t>A</a:t>
            </a:r>
          </a:p>
          <a:p>
            <a:endParaRPr lang="id-ID" i="1" dirty="0" smtClean="0"/>
          </a:p>
          <a:p>
            <a:r>
              <a:rPr lang="id-ID" dirty="0" smtClean="0"/>
              <a:t>Contoh melakukan pelemparan 1 mata uang dan melengkapi tabel berikut ini </a:t>
            </a:r>
          </a:p>
          <a:p>
            <a:pPr>
              <a:buNone/>
            </a:pPr>
            <a:endParaRPr lang="id-ID" i="1" dirty="0" smtClean="0"/>
          </a:p>
        </p:txBody>
      </p:sp>
      <p:graphicFrame>
        <p:nvGraphicFramePr>
          <p:cNvPr id="1028" name="Object 9"/>
          <p:cNvGraphicFramePr>
            <a:graphicFrameLocks noChangeAspect="1"/>
          </p:cNvGraphicFramePr>
          <p:nvPr/>
        </p:nvGraphicFramePr>
        <p:xfrm>
          <a:off x="3419872" y="2924944"/>
          <a:ext cx="1982787" cy="863600"/>
        </p:xfrm>
        <a:graphic>
          <a:graphicData uri="http://schemas.openxmlformats.org/presentationml/2006/ole">
            <p:oleObj spid="_x0000_s31746" name="Equation" r:id="rId4" imgW="901440" imgH="393480" progId="Equation.DSMT4">
              <p:embed/>
            </p:oleObj>
          </a:graphicData>
        </a:graphic>
      </p:graphicFrame>
      <p:graphicFrame>
        <p:nvGraphicFramePr>
          <p:cNvPr id="5" name="Table 4"/>
          <p:cNvGraphicFramePr>
            <a:graphicFrameLocks noGrp="1"/>
          </p:cNvGraphicFramePr>
          <p:nvPr/>
        </p:nvGraphicFramePr>
        <p:xfrm>
          <a:off x="683568" y="4797152"/>
          <a:ext cx="7704855" cy="1112520"/>
        </p:xfrm>
        <a:graphic>
          <a:graphicData uri="http://schemas.openxmlformats.org/drawingml/2006/table">
            <a:tbl>
              <a:tblPr firstRow="1" bandRow="1">
                <a:tableStyleId>{616DA210-FB5B-4158-B5E0-FEB733F419BA}</a:tableStyleId>
              </a:tblPr>
              <a:tblGrid>
                <a:gridCol w="2000298"/>
                <a:gridCol w="1384078"/>
                <a:gridCol w="1440160"/>
                <a:gridCol w="1368152"/>
                <a:gridCol w="1512167"/>
              </a:tblGrid>
              <a:tr h="370840">
                <a:tc>
                  <a:txBody>
                    <a:bodyPr/>
                    <a:lstStyle/>
                    <a:p>
                      <a:r>
                        <a:rPr lang="id-ID" dirty="0" smtClean="0"/>
                        <a:t>Percobaan</a:t>
                      </a:r>
                      <a:endParaRPr lang="id-ID" dirty="0">
                        <a:solidFill>
                          <a:sysClr val="windowText" lastClr="000000"/>
                        </a:solidFill>
                      </a:endParaRPr>
                    </a:p>
                  </a:txBody>
                  <a:tcPr/>
                </a:tc>
                <a:tc>
                  <a:txBody>
                    <a:bodyPr/>
                    <a:lstStyle/>
                    <a:p>
                      <a:pPr algn="ctr"/>
                      <a:r>
                        <a:rPr lang="id-ID" dirty="0" smtClean="0"/>
                        <a:t>25 x</a:t>
                      </a:r>
                      <a:endParaRPr lang="id-ID" dirty="0">
                        <a:solidFill>
                          <a:sysClr val="windowText" lastClr="000000"/>
                        </a:solidFill>
                      </a:endParaRPr>
                    </a:p>
                  </a:txBody>
                  <a:tcPr/>
                </a:tc>
                <a:tc>
                  <a:txBody>
                    <a:bodyPr/>
                    <a:lstStyle/>
                    <a:p>
                      <a:pPr algn="ctr"/>
                      <a:r>
                        <a:rPr lang="id-ID" dirty="0" smtClean="0"/>
                        <a:t>50 x</a:t>
                      </a:r>
                      <a:endParaRPr lang="id-ID" dirty="0">
                        <a:solidFill>
                          <a:sysClr val="windowText" lastClr="000000"/>
                        </a:solidFill>
                      </a:endParaRPr>
                    </a:p>
                  </a:txBody>
                  <a:tcPr/>
                </a:tc>
                <a:tc>
                  <a:txBody>
                    <a:bodyPr/>
                    <a:lstStyle/>
                    <a:p>
                      <a:pPr algn="ctr"/>
                      <a:r>
                        <a:rPr lang="id-ID" dirty="0" smtClean="0"/>
                        <a:t>75 x</a:t>
                      </a:r>
                      <a:endParaRPr lang="id-ID" dirty="0">
                        <a:solidFill>
                          <a:sysClr val="windowText" lastClr="000000"/>
                        </a:solidFill>
                      </a:endParaRPr>
                    </a:p>
                  </a:txBody>
                  <a:tcPr/>
                </a:tc>
                <a:tc>
                  <a:txBody>
                    <a:bodyPr/>
                    <a:lstStyle/>
                    <a:p>
                      <a:pPr algn="ctr"/>
                      <a:r>
                        <a:rPr lang="id-ID" dirty="0" smtClean="0"/>
                        <a:t>100 x</a:t>
                      </a:r>
                      <a:endParaRPr lang="id-ID" dirty="0">
                        <a:solidFill>
                          <a:sysClr val="windowText" lastClr="000000"/>
                        </a:solidFill>
                      </a:endParaRPr>
                    </a:p>
                  </a:txBody>
                  <a:tcPr/>
                </a:tc>
              </a:tr>
              <a:tr h="370840">
                <a:tc>
                  <a:txBody>
                    <a:bodyPr/>
                    <a:lstStyle/>
                    <a:p>
                      <a:r>
                        <a:rPr lang="id-ID" dirty="0" smtClean="0"/>
                        <a:t>A=Muncul Gambar </a:t>
                      </a:r>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r>
              <a:tr h="370840">
                <a:tc>
                  <a:txBody>
                    <a:bodyPr/>
                    <a:lstStyle/>
                    <a:p>
                      <a:r>
                        <a:rPr lang="id-ID" dirty="0" smtClean="0">
                          <a:solidFill>
                            <a:sysClr val="windowText" lastClr="000000"/>
                          </a:solidFill>
                        </a:rPr>
                        <a:t>P(A)</a:t>
                      </a:r>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c>
                  <a:txBody>
                    <a:bodyPr/>
                    <a:lstStyle/>
                    <a:p>
                      <a:endParaRPr lang="id-ID" dirty="0">
                        <a:solidFill>
                          <a:sysClr val="windowText" lastClr="000000"/>
                        </a:solidFill>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blinds(horizontal)">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57BB546-8741-4B1B-ADD0-50F26278DA41}" type="datetime1">
              <a:rPr lang="en-US"/>
              <a:pPr>
                <a:defRPr/>
              </a:pPr>
              <a:t>4/13/2013</a:t>
            </a:fld>
            <a:endParaRPr lang="en-US"/>
          </a:p>
        </p:txBody>
      </p:sp>
      <p:sp>
        <p:nvSpPr>
          <p:cNvPr id="5" name="Footer Placeholder 4"/>
          <p:cNvSpPr>
            <a:spLocks noGrp="1"/>
          </p:cNvSpPr>
          <p:nvPr>
            <p:ph type="ftr" sz="quarter" idx="11"/>
          </p:nvPr>
        </p:nvSpPr>
        <p:spPr/>
        <p:txBody>
          <a:bodyPr/>
          <a:lstStyle/>
          <a:p>
            <a:pPr>
              <a:defRPr/>
            </a:pPr>
            <a:r>
              <a:rPr lang="en-US"/>
              <a:t>free teamplate from www.brainybetty.com</a:t>
            </a:r>
          </a:p>
        </p:txBody>
      </p:sp>
      <p:sp>
        <p:nvSpPr>
          <p:cNvPr id="6" name="Slide Number Placeholder 5"/>
          <p:cNvSpPr>
            <a:spLocks noGrp="1"/>
          </p:cNvSpPr>
          <p:nvPr>
            <p:ph type="sldNum" sz="quarter" idx="12"/>
          </p:nvPr>
        </p:nvSpPr>
        <p:spPr/>
        <p:txBody>
          <a:bodyPr/>
          <a:lstStyle/>
          <a:p>
            <a:pPr>
              <a:defRPr/>
            </a:pPr>
            <a:fld id="{1D43529A-5BA7-477D-9958-2AAEBA3B4858}" type="slidenum">
              <a:rPr lang="en-US"/>
              <a:pPr>
                <a:defRPr/>
              </a:pPr>
              <a:t>4</a:t>
            </a:fld>
            <a:endParaRPr lang="en-US"/>
          </a:p>
        </p:txBody>
      </p:sp>
      <p:sp>
        <p:nvSpPr>
          <p:cNvPr id="10245" name="Rectangle 2"/>
          <p:cNvSpPr>
            <a:spLocks noGrp="1" noChangeArrowheads="1"/>
          </p:cNvSpPr>
          <p:nvPr>
            <p:ph type="title"/>
          </p:nvPr>
        </p:nvSpPr>
        <p:spPr>
          <a:xfrm>
            <a:off x="539552" y="188640"/>
            <a:ext cx="7772400" cy="936625"/>
          </a:xfrm>
        </p:spPr>
        <p:txBody>
          <a:bodyPr/>
          <a:lstStyle/>
          <a:p>
            <a:pPr eaLnBrk="1" hangingPunct="1"/>
            <a:r>
              <a:rPr lang="id-ID" sz="4000" dirty="0" smtClean="0"/>
              <a:t>Latihan</a:t>
            </a:r>
          </a:p>
        </p:txBody>
      </p:sp>
      <p:sp>
        <p:nvSpPr>
          <p:cNvPr id="10246" name="Rectangle 3"/>
          <p:cNvSpPr>
            <a:spLocks noGrp="1" noChangeArrowheads="1"/>
          </p:cNvSpPr>
          <p:nvPr>
            <p:ph type="body" idx="1"/>
          </p:nvPr>
        </p:nvSpPr>
        <p:spPr>
          <a:xfrm>
            <a:off x="467544" y="1690464"/>
            <a:ext cx="8209284" cy="4114800"/>
          </a:xfrm>
        </p:spPr>
        <p:txBody>
          <a:bodyPr/>
          <a:lstStyle/>
          <a:p>
            <a:pPr eaLnBrk="1" hangingPunct="1"/>
            <a:r>
              <a:rPr lang="en-US" sz="2800" b="0" dirty="0" err="1" smtClean="0"/>
              <a:t>Berapa</a:t>
            </a:r>
            <a:r>
              <a:rPr lang="en-US" sz="2800" b="0" dirty="0" smtClean="0"/>
              <a:t> </a:t>
            </a:r>
            <a:r>
              <a:rPr lang="en-US" sz="2800" b="0" dirty="0" err="1" smtClean="0"/>
              <a:t>peluang</a:t>
            </a:r>
            <a:r>
              <a:rPr lang="en-US" sz="2800" b="0" dirty="0" smtClean="0"/>
              <a:t> </a:t>
            </a:r>
            <a:r>
              <a:rPr lang="en-US" sz="2800" b="0" dirty="0" err="1" smtClean="0"/>
              <a:t>memperoleh</a:t>
            </a:r>
            <a:r>
              <a:rPr lang="en-US" sz="2800" b="0" dirty="0" smtClean="0"/>
              <a:t> </a:t>
            </a:r>
            <a:r>
              <a:rPr lang="en-US" sz="2800" b="0" dirty="0" err="1" smtClean="0"/>
              <a:t>kartu</a:t>
            </a:r>
            <a:r>
              <a:rPr lang="en-US" sz="2800" b="0" dirty="0" smtClean="0"/>
              <a:t> as </a:t>
            </a:r>
            <a:r>
              <a:rPr lang="en-US" sz="2800" b="0" dirty="0" err="1" smtClean="0"/>
              <a:t>hitam</a:t>
            </a:r>
            <a:r>
              <a:rPr lang="en-US" sz="2800" b="0" dirty="0" smtClean="0"/>
              <a:t>, </a:t>
            </a:r>
            <a:r>
              <a:rPr lang="en-US" sz="2800" b="0" dirty="0" err="1" smtClean="0"/>
              <a:t>bila</a:t>
            </a:r>
            <a:r>
              <a:rPr lang="en-US" sz="2800" b="0" dirty="0" smtClean="0"/>
              <a:t> </a:t>
            </a:r>
            <a:r>
              <a:rPr lang="en-US" sz="2800" b="0" dirty="0" err="1" smtClean="0"/>
              <a:t>sebuah</a:t>
            </a:r>
            <a:r>
              <a:rPr lang="en-US" sz="2800" b="0" dirty="0" smtClean="0"/>
              <a:t> </a:t>
            </a:r>
            <a:r>
              <a:rPr lang="en-US" sz="2800" b="0" dirty="0" err="1" smtClean="0"/>
              <a:t>kartu</a:t>
            </a:r>
            <a:r>
              <a:rPr lang="en-US" sz="2800" b="0" dirty="0" smtClean="0"/>
              <a:t> </a:t>
            </a:r>
            <a:r>
              <a:rPr lang="en-US" sz="2800" b="0" dirty="0" err="1" smtClean="0"/>
              <a:t>diambil</a:t>
            </a:r>
            <a:r>
              <a:rPr lang="en-US" sz="2800" b="0" dirty="0" smtClean="0"/>
              <a:t> </a:t>
            </a:r>
            <a:r>
              <a:rPr lang="en-US" sz="2800" b="0" dirty="0" err="1" smtClean="0"/>
              <a:t>secara</a:t>
            </a:r>
            <a:r>
              <a:rPr lang="en-US" sz="2800" b="0" dirty="0" smtClean="0"/>
              <a:t> </a:t>
            </a:r>
            <a:r>
              <a:rPr lang="en-US" sz="2800" b="0" dirty="0" err="1" smtClean="0"/>
              <a:t>acak</a:t>
            </a:r>
            <a:r>
              <a:rPr lang="en-US" sz="2800" b="0" dirty="0" smtClean="0"/>
              <a:t> </a:t>
            </a:r>
            <a:r>
              <a:rPr lang="en-US" sz="2800" b="0" dirty="0" err="1" smtClean="0"/>
              <a:t>dari</a:t>
            </a:r>
            <a:r>
              <a:rPr lang="en-US" sz="2800" b="0" dirty="0" smtClean="0"/>
              <a:t> </a:t>
            </a:r>
            <a:r>
              <a:rPr lang="en-US" sz="2800" b="0" dirty="0" err="1" smtClean="0"/>
              <a:t>seperangkat</a:t>
            </a:r>
            <a:r>
              <a:rPr lang="en-US" sz="2800" b="0" dirty="0" smtClean="0"/>
              <a:t> </a:t>
            </a:r>
            <a:r>
              <a:rPr lang="en-US" sz="2800" b="0" dirty="0" err="1" smtClean="0"/>
              <a:t>kartu</a:t>
            </a:r>
            <a:r>
              <a:rPr lang="en-US" sz="2800" b="0" dirty="0" smtClean="0"/>
              <a:t> bridge </a:t>
            </a:r>
            <a:r>
              <a:rPr lang="en-US" sz="2800" b="0" dirty="0" smtClean="0"/>
              <a:t>?</a:t>
            </a:r>
            <a:endParaRPr lang="id-ID" sz="2800" b="0" dirty="0" smtClean="0"/>
          </a:p>
          <a:p>
            <a:pPr eaLnBrk="1" hangingPunct="1">
              <a:buNone/>
            </a:pPr>
            <a:endParaRPr lang="id-ID" sz="2800" b="0" dirty="0" smtClean="0"/>
          </a:p>
          <a:p>
            <a:pPr eaLnBrk="1" hangingPunct="1"/>
            <a:r>
              <a:rPr lang="en-US" sz="2800" b="0" dirty="0" err="1" smtClean="0"/>
              <a:t>Terdapat</a:t>
            </a:r>
            <a:r>
              <a:rPr lang="en-US" sz="2800" b="0" dirty="0" smtClean="0"/>
              <a:t> 10 </a:t>
            </a:r>
            <a:r>
              <a:rPr lang="en-US" sz="2800" b="0" dirty="0" err="1" smtClean="0"/>
              <a:t>orang</a:t>
            </a:r>
            <a:r>
              <a:rPr lang="en-US" sz="2800" b="0" dirty="0" smtClean="0"/>
              <a:t> </a:t>
            </a:r>
            <a:r>
              <a:rPr lang="en-US" sz="2800" b="0" dirty="0" err="1" smtClean="0"/>
              <a:t>kandidat</a:t>
            </a:r>
            <a:r>
              <a:rPr lang="en-US" sz="2800" b="0" dirty="0" smtClean="0"/>
              <a:t> </a:t>
            </a:r>
            <a:r>
              <a:rPr lang="en-US" sz="2800" b="0" dirty="0" err="1" smtClean="0"/>
              <a:t>karyawan</a:t>
            </a:r>
            <a:r>
              <a:rPr lang="en-US" sz="2800" b="0" dirty="0" smtClean="0"/>
              <a:t> yang </a:t>
            </a:r>
            <a:r>
              <a:rPr lang="en-US" sz="2800" b="0" dirty="0" err="1" smtClean="0"/>
              <a:t>terdiri</a:t>
            </a:r>
            <a:r>
              <a:rPr lang="en-US" sz="2800" b="0" dirty="0" smtClean="0"/>
              <a:t> </a:t>
            </a:r>
            <a:r>
              <a:rPr lang="en-US" sz="2800" b="0" dirty="0" err="1" smtClean="0"/>
              <a:t>dari</a:t>
            </a:r>
            <a:r>
              <a:rPr lang="en-US" sz="2800" b="0" dirty="0" smtClean="0"/>
              <a:t> 6 </a:t>
            </a:r>
            <a:r>
              <a:rPr lang="en-US" sz="2800" b="0" dirty="0" err="1" smtClean="0"/>
              <a:t>Sarjana</a:t>
            </a:r>
            <a:r>
              <a:rPr lang="en-US" sz="2800" b="0" dirty="0" smtClean="0"/>
              <a:t> </a:t>
            </a:r>
            <a:r>
              <a:rPr lang="en-US" sz="2800" b="0" dirty="0" err="1" smtClean="0"/>
              <a:t>Ekonomi</a:t>
            </a:r>
            <a:r>
              <a:rPr lang="en-US" sz="2800" b="0" dirty="0" smtClean="0"/>
              <a:t> (SE) </a:t>
            </a:r>
            <a:r>
              <a:rPr lang="en-US" sz="2800" b="0" dirty="0" err="1" smtClean="0"/>
              <a:t>dan</a:t>
            </a:r>
            <a:r>
              <a:rPr lang="en-US" sz="2800" b="0" dirty="0" smtClean="0"/>
              <a:t> 4 </a:t>
            </a:r>
            <a:r>
              <a:rPr lang="en-US" sz="2800" b="0" dirty="0" err="1" smtClean="0"/>
              <a:t>Sarjana</a:t>
            </a:r>
            <a:r>
              <a:rPr lang="en-US" sz="2800" b="0" dirty="0" smtClean="0"/>
              <a:t> </a:t>
            </a:r>
            <a:r>
              <a:rPr lang="en-US" sz="2800" b="0" dirty="0" err="1" smtClean="0"/>
              <a:t>Teknik</a:t>
            </a:r>
            <a:r>
              <a:rPr lang="en-US" sz="2800" b="0" dirty="0" smtClean="0"/>
              <a:t> (ST). </a:t>
            </a:r>
            <a:r>
              <a:rPr lang="en-US" sz="2800" b="0" dirty="0" err="1" smtClean="0"/>
              <a:t>Berapa</a:t>
            </a:r>
            <a:r>
              <a:rPr lang="en-US" sz="2800" b="0" dirty="0" smtClean="0"/>
              <a:t> </a:t>
            </a:r>
            <a:r>
              <a:rPr lang="en-US" sz="2800" b="0" dirty="0" err="1" smtClean="0"/>
              <a:t>peluang</a:t>
            </a:r>
            <a:r>
              <a:rPr lang="en-US" sz="2800" b="0" dirty="0" smtClean="0"/>
              <a:t> </a:t>
            </a:r>
            <a:r>
              <a:rPr lang="en-US" sz="2800" b="0" dirty="0" err="1" smtClean="0"/>
              <a:t>terpilih</a:t>
            </a:r>
            <a:r>
              <a:rPr lang="en-US" sz="2800" b="0" dirty="0" smtClean="0"/>
              <a:t> 3 </a:t>
            </a:r>
            <a:r>
              <a:rPr lang="en-US" sz="2800" b="0" dirty="0" err="1" smtClean="0"/>
              <a:t>karyawan</a:t>
            </a:r>
            <a:r>
              <a:rPr lang="en-US" sz="2800" b="0" dirty="0" smtClean="0"/>
              <a:t> yang </a:t>
            </a:r>
            <a:r>
              <a:rPr lang="en-US" sz="2800" b="0" dirty="0" err="1" smtClean="0"/>
              <a:t>terdiri</a:t>
            </a:r>
            <a:r>
              <a:rPr lang="en-US" sz="2800" b="0" dirty="0" smtClean="0"/>
              <a:t> </a:t>
            </a:r>
            <a:r>
              <a:rPr lang="en-US" sz="2800" b="0" dirty="0" err="1" smtClean="0"/>
              <a:t>dari</a:t>
            </a:r>
            <a:r>
              <a:rPr lang="en-US" sz="2800" b="0" dirty="0" smtClean="0"/>
              <a:t> 2 SE </a:t>
            </a:r>
            <a:r>
              <a:rPr lang="en-US" sz="2800" b="0" dirty="0" err="1" smtClean="0"/>
              <a:t>dan</a:t>
            </a:r>
            <a:r>
              <a:rPr lang="en-US" sz="2800" b="0" dirty="0" smtClean="0"/>
              <a:t> 1 ST</a:t>
            </a:r>
            <a:r>
              <a:rPr lang="en-US" sz="2800" b="0" dirty="0" smtClean="0"/>
              <a:t>?</a:t>
            </a:r>
            <a:endParaRPr lang="id-ID" sz="2800" b="0" dirty="0" smtClean="0"/>
          </a:p>
          <a:p>
            <a:pPr eaLnBrk="1" hangingPunct="1"/>
            <a:endParaRPr lang="id-ID" sz="2800" b="0" dirty="0" smtClean="0"/>
          </a:p>
          <a:p>
            <a:pPr eaLnBrk="1" hangingPunct="1"/>
            <a:endParaRPr lang="id-ID" b="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Effect transition="in" filter="blinds(horizontal)">
                                      <p:cBhvr>
                                        <p:cTn id="7" dur="500"/>
                                        <p:tgtEl>
                                          <p:spTgt spid="102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6">
                                            <p:txEl>
                                              <p:pRg st="2" end="2"/>
                                            </p:txEl>
                                          </p:spTgt>
                                        </p:tgtEl>
                                        <p:attrNameLst>
                                          <p:attrName>style.visibility</p:attrName>
                                        </p:attrNameLst>
                                      </p:cBhvr>
                                      <p:to>
                                        <p:strVal val="visible"/>
                                      </p:to>
                                    </p:set>
                                    <p:animEffect transition="in" filter="blinds(horizontal)">
                                      <p:cBhvr>
                                        <p:cTn id="12" dur="500"/>
                                        <p:tgtEl>
                                          <p:spTgt spid="102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1"/>
          </p:nvPr>
        </p:nvSpPr>
        <p:spPr>
          <a:xfrm>
            <a:off x="755650" y="1844824"/>
            <a:ext cx="7772400" cy="1223962"/>
          </a:xfrm>
        </p:spPr>
        <p:txBody>
          <a:bodyPr/>
          <a:lstStyle/>
          <a:p>
            <a:pPr eaLnBrk="1" hangingPunct="1"/>
            <a:r>
              <a:rPr lang="en-US" sz="2800" b="0" dirty="0" err="1" smtClean="0"/>
              <a:t>Jika</a:t>
            </a:r>
            <a:r>
              <a:rPr lang="en-US" sz="2800" b="0" dirty="0" smtClean="0"/>
              <a:t> A </a:t>
            </a:r>
            <a:r>
              <a:rPr lang="en-US" sz="2800" b="0" dirty="0" err="1" smtClean="0"/>
              <a:t>dan</a:t>
            </a:r>
            <a:r>
              <a:rPr lang="en-US" sz="2800" b="0" dirty="0" smtClean="0"/>
              <a:t> A’ </a:t>
            </a:r>
            <a:r>
              <a:rPr lang="en-US" sz="2800" b="0" dirty="0" err="1" smtClean="0"/>
              <a:t>adalah</a:t>
            </a:r>
            <a:r>
              <a:rPr lang="en-US" sz="2800" b="0" dirty="0" smtClean="0"/>
              <a:t> </a:t>
            </a:r>
            <a:r>
              <a:rPr lang="en-US" sz="2800" b="0" dirty="0" err="1" smtClean="0"/>
              <a:t>dua</a:t>
            </a:r>
            <a:r>
              <a:rPr lang="en-US" sz="2800" b="0" dirty="0" smtClean="0"/>
              <a:t> </a:t>
            </a:r>
            <a:r>
              <a:rPr lang="en-US" sz="2800" b="0" dirty="0" err="1" smtClean="0"/>
              <a:t>kejadian</a:t>
            </a:r>
            <a:r>
              <a:rPr lang="en-US" sz="2800" b="0" dirty="0" smtClean="0"/>
              <a:t> yang </a:t>
            </a:r>
            <a:r>
              <a:rPr lang="en-US" sz="2800" b="0" dirty="0" err="1" smtClean="0"/>
              <a:t>berkomplemen</a:t>
            </a:r>
            <a:r>
              <a:rPr lang="en-US" sz="2800" b="0" dirty="0" smtClean="0"/>
              <a:t>, </a:t>
            </a:r>
            <a:r>
              <a:rPr lang="en-US" sz="2800" b="0" dirty="0" err="1" smtClean="0"/>
              <a:t>maka</a:t>
            </a:r>
            <a:endParaRPr lang="id-ID" sz="2800" b="0" dirty="0" smtClean="0"/>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68767252-AD68-4815-8990-C053337FEC89}" type="slidenum">
              <a:rPr lang="en-US" smtClean="0"/>
              <a:pPr>
                <a:defRPr/>
              </a:pPr>
              <a:t>5</a:t>
            </a:fld>
            <a:endParaRPr lang="en-US"/>
          </a:p>
        </p:txBody>
      </p:sp>
      <p:sp>
        <p:nvSpPr>
          <p:cNvPr id="2055" name="Title 1"/>
          <p:cNvSpPr>
            <a:spLocks noGrp="1"/>
          </p:cNvSpPr>
          <p:nvPr>
            <p:ph type="title"/>
          </p:nvPr>
        </p:nvSpPr>
        <p:spPr>
          <a:xfrm>
            <a:off x="611560" y="143669"/>
            <a:ext cx="7772400" cy="981075"/>
          </a:xfrm>
        </p:spPr>
        <p:txBody>
          <a:bodyPr/>
          <a:lstStyle/>
          <a:p>
            <a:pPr eaLnBrk="1" hangingPunct="1"/>
            <a:r>
              <a:rPr lang="id-ID" sz="4000" dirty="0" smtClean="0"/>
              <a:t>Kaidah Peluang </a:t>
            </a:r>
          </a:p>
        </p:txBody>
      </p:sp>
      <p:grpSp>
        <p:nvGrpSpPr>
          <p:cNvPr id="2" name="Group 8"/>
          <p:cNvGrpSpPr>
            <a:grpSpLocks/>
          </p:cNvGrpSpPr>
          <p:nvPr/>
        </p:nvGrpSpPr>
        <p:grpSpPr bwMode="auto">
          <a:xfrm>
            <a:off x="755650" y="3493368"/>
            <a:ext cx="2819400" cy="1447800"/>
            <a:chOff x="2667000" y="3352800"/>
            <a:chExt cx="2819400" cy="1447800"/>
          </a:xfrm>
        </p:grpSpPr>
        <p:sp>
          <p:nvSpPr>
            <p:cNvPr id="2059" name="Rectangle 4"/>
            <p:cNvSpPr>
              <a:spLocks noChangeArrowheads="1"/>
            </p:cNvSpPr>
            <p:nvPr/>
          </p:nvSpPr>
          <p:spPr bwMode="auto">
            <a:xfrm>
              <a:off x="2667000" y="3352800"/>
              <a:ext cx="2819400" cy="1447800"/>
            </a:xfrm>
            <a:prstGeom prst="rect">
              <a:avLst/>
            </a:prstGeom>
            <a:solidFill>
              <a:srgbClr val="FFFF99"/>
            </a:solidFill>
            <a:ln w="9525">
              <a:solidFill>
                <a:schemeClr val="tx1"/>
              </a:solidFill>
              <a:miter lim="800000"/>
              <a:headEnd/>
              <a:tailEnd/>
            </a:ln>
          </p:spPr>
          <p:txBody>
            <a:bodyPr wrap="none" anchorCtr="1"/>
            <a:lstStyle/>
            <a:p>
              <a:pPr algn="ctr"/>
              <a:r>
                <a:rPr lang="en-US" sz="2000" b="1"/>
                <a:t>S</a:t>
              </a:r>
            </a:p>
          </p:txBody>
        </p:sp>
        <p:sp>
          <p:nvSpPr>
            <p:cNvPr id="2060" name="Oval 5"/>
            <p:cNvSpPr>
              <a:spLocks noChangeArrowheads="1"/>
            </p:cNvSpPr>
            <p:nvPr/>
          </p:nvSpPr>
          <p:spPr bwMode="auto">
            <a:xfrm>
              <a:off x="2895600" y="3733800"/>
              <a:ext cx="1143000" cy="838200"/>
            </a:xfrm>
            <a:prstGeom prst="ellipse">
              <a:avLst/>
            </a:prstGeom>
            <a:solidFill>
              <a:schemeClr val="accent1"/>
            </a:solidFill>
            <a:ln w="9525">
              <a:solidFill>
                <a:schemeClr val="tx1"/>
              </a:solidFill>
              <a:round/>
              <a:headEnd/>
              <a:tailEnd/>
            </a:ln>
          </p:spPr>
          <p:txBody>
            <a:bodyPr wrap="none" anchor="ctr"/>
            <a:lstStyle/>
            <a:p>
              <a:pPr algn="ctr"/>
              <a:r>
                <a:rPr lang="en-US" b="1"/>
                <a:t>A</a:t>
              </a:r>
            </a:p>
          </p:txBody>
        </p:sp>
        <p:sp>
          <p:nvSpPr>
            <p:cNvPr id="2061" name="Text Box 6"/>
            <p:cNvSpPr txBox="1">
              <a:spLocks noChangeArrowheads="1"/>
            </p:cNvSpPr>
            <p:nvPr/>
          </p:nvSpPr>
          <p:spPr bwMode="auto">
            <a:xfrm>
              <a:off x="4572000" y="4038600"/>
              <a:ext cx="533400" cy="457200"/>
            </a:xfrm>
            <a:prstGeom prst="rect">
              <a:avLst/>
            </a:prstGeom>
            <a:noFill/>
            <a:ln w="9525">
              <a:noFill/>
              <a:miter lim="800000"/>
              <a:headEnd/>
              <a:tailEnd/>
            </a:ln>
          </p:spPr>
          <p:txBody>
            <a:bodyPr>
              <a:spAutoFit/>
            </a:bodyPr>
            <a:lstStyle/>
            <a:p>
              <a:pPr>
                <a:spcBef>
                  <a:spcPct val="50000"/>
                </a:spcBef>
              </a:pPr>
              <a:r>
                <a:rPr lang="en-US" b="1"/>
                <a:t>A’</a:t>
              </a:r>
            </a:p>
          </p:txBody>
        </p:sp>
      </p:grpSp>
      <p:sp>
        <p:nvSpPr>
          <p:cNvPr id="205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2050" name="Object 1"/>
          <p:cNvGraphicFramePr>
            <a:graphicFrameLocks noChangeAspect="1"/>
          </p:cNvGraphicFramePr>
          <p:nvPr/>
        </p:nvGraphicFramePr>
        <p:xfrm>
          <a:off x="4859338" y="2276872"/>
          <a:ext cx="2425700" cy="503237"/>
        </p:xfrm>
        <a:graphic>
          <a:graphicData uri="http://schemas.openxmlformats.org/presentationml/2006/ole">
            <p:oleObj spid="_x0000_s26626" name="Equation" r:id="rId4" imgW="1040948" imgH="215806" progId="Equation.DSMT4">
              <p:embed/>
            </p:oleObj>
          </a:graphicData>
        </a:graphic>
      </p:graphicFrame>
      <p:sp>
        <p:nvSpPr>
          <p:cNvPr id="34819" name="Rectangle 3"/>
          <p:cNvSpPr>
            <a:spLocks noChangeArrowheads="1"/>
          </p:cNvSpPr>
          <p:nvPr/>
        </p:nvSpPr>
        <p:spPr bwMode="auto">
          <a:xfrm>
            <a:off x="3851275" y="3413100"/>
            <a:ext cx="5041900" cy="1816100"/>
          </a:xfrm>
          <a:prstGeom prst="rect">
            <a:avLst/>
          </a:prstGeom>
          <a:noFill/>
          <a:ln w="9525">
            <a:noFill/>
            <a:miter lim="800000"/>
            <a:headEnd/>
            <a:tailEnd/>
          </a:ln>
          <a:effectLst/>
        </p:spPr>
        <p:txBody>
          <a:bodyPr anchor="ctr">
            <a:spAutoFit/>
          </a:bodyPr>
          <a:lstStyle/>
          <a:p>
            <a:pPr algn="just" eaLnBrk="0" hangingPunct="0">
              <a:defRPr/>
            </a:pPr>
            <a:r>
              <a:rPr lang="en-US" sz="2800" dirty="0" err="1">
                <a:latin typeface="+mn-lt"/>
                <a:ea typeface="Times New Roman" pitchFamily="18" charset="0"/>
              </a:rPr>
              <a:t>Sebuah</a:t>
            </a:r>
            <a:r>
              <a:rPr lang="en-US" sz="2800" dirty="0">
                <a:latin typeface="+mn-lt"/>
                <a:ea typeface="Times New Roman" pitchFamily="18" charset="0"/>
              </a:rPr>
              <a:t> </a:t>
            </a:r>
            <a:r>
              <a:rPr lang="en-US" sz="2800" dirty="0" err="1">
                <a:latin typeface="+mn-lt"/>
                <a:ea typeface="Times New Roman" pitchFamily="18" charset="0"/>
              </a:rPr>
              <a:t>koin</a:t>
            </a:r>
            <a:r>
              <a:rPr lang="en-US" sz="2800" dirty="0">
                <a:latin typeface="+mn-lt"/>
                <a:ea typeface="Times New Roman" pitchFamily="18" charset="0"/>
              </a:rPr>
              <a:t> </a:t>
            </a:r>
            <a:r>
              <a:rPr lang="en-US" sz="2800" dirty="0" err="1">
                <a:latin typeface="+mn-lt"/>
                <a:ea typeface="Times New Roman" pitchFamily="18" charset="0"/>
              </a:rPr>
              <a:t>seimbang</a:t>
            </a:r>
            <a:r>
              <a:rPr lang="en-US" sz="2800" dirty="0">
                <a:latin typeface="+mn-lt"/>
                <a:ea typeface="Times New Roman" pitchFamily="18" charset="0"/>
              </a:rPr>
              <a:t> </a:t>
            </a:r>
            <a:r>
              <a:rPr lang="en-US" sz="2800" dirty="0" err="1">
                <a:latin typeface="+mn-lt"/>
                <a:ea typeface="Times New Roman" pitchFamily="18" charset="0"/>
              </a:rPr>
              <a:t>dilempar</a:t>
            </a:r>
            <a:r>
              <a:rPr lang="en-US" sz="2800" dirty="0">
                <a:latin typeface="+mn-lt"/>
                <a:ea typeface="Times New Roman" pitchFamily="18" charset="0"/>
              </a:rPr>
              <a:t> </a:t>
            </a:r>
            <a:r>
              <a:rPr lang="en-US" sz="2800" dirty="0" err="1">
                <a:latin typeface="+mn-lt"/>
                <a:ea typeface="Times New Roman" pitchFamily="18" charset="0"/>
              </a:rPr>
              <a:t>sebanyak</a:t>
            </a:r>
            <a:r>
              <a:rPr lang="en-US" sz="2800" dirty="0">
                <a:latin typeface="+mn-lt"/>
                <a:ea typeface="Times New Roman" pitchFamily="18" charset="0"/>
              </a:rPr>
              <a:t> 6 kali. Be</a:t>
            </a:r>
            <a:r>
              <a:rPr lang="id-ID" sz="2800" dirty="0">
                <a:latin typeface="+mn-lt"/>
                <a:ea typeface="Times New Roman" pitchFamily="18" charset="0"/>
              </a:rPr>
              <a:t>r</a:t>
            </a:r>
            <a:r>
              <a:rPr lang="en-US" sz="2800" dirty="0">
                <a:latin typeface="+mn-lt"/>
                <a:ea typeface="Times New Roman" pitchFamily="18" charset="0"/>
              </a:rPr>
              <a:t>a</a:t>
            </a:r>
            <a:r>
              <a:rPr lang="id-ID" sz="2800" dirty="0">
                <a:latin typeface="+mn-lt"/>
                <a:ea typeface="Times New Roman" pitchFamily="18" charset="0"/>
              </a:rPr>
              <a:t>p</a:t>
            </a:r>
            <a:r>
              <a:rPr lang="en-US" sz="2800" dirty="0">
                <a:latin typeface="+mn-lt"/>
                <a:ea typeface="Times New Roman" pitchFamily="18" charset="0"/>
              </a:rPr>
              <a:t>a </a:t>
            </a:r>
            <a:r>
              <a:rPr lang="en-US" sz="2800" dirty="0" err="1">
                <a:latin typeface="+mn-lt"/>
                <a:ea typeface="Times New Roman" pitchFamily="18" charset="0"/>
              </a:rPr>
              <a:t>peluang</a:t>
            </a:r>
            <a:r>
              <a:rPr lang="en-US" sz="2800" dirty="0">
                <a:latin typeface="+mn-lt"/>
                <a:ea typeface="Times New Roman" pitchFamily="18" charset="0"/>
              </a:rPr>
              <a:t> </a:t>
            </a:r>
            <a:r>
              <a:rPr lang="en-US" sz="2800" dirty="0" err="1">
                <a:latin typeface="+mn-lt"/>
                <a:ea typeface="Times New Roman" pitchFamily="18" charset="0"/>
              </a:rPr>
              <a:t>munculnya</a:t>
            </a:r>
            <a:r>
              <a:rPr lang="en-US" sz="2800" dirty="0">
                <a:latin typeface="+mn-lt"/>
                <a:ea typeface="Times New Roman" pitchFamily="18" charset="0"/>
              </a:rPr>
              <a:t> </a:t>
            </a:r>
            <a:r>
              <a:rPr lang="en-US" sz="2800" dirty="0" err="1">
                <a:latin typeface="+mn-lt"/>
                <a:ea typeface="Times New Roman" pitchFamily="18" charset="0"/>
              </a:rPr>
              <a:t>sisi</a:t>
            </a:r>
            <a:r>
              <a:rPr lang="en-US" sz="2800" dirty="0">
                <a:latin typeface="+mn-lt"/>
                <a:ea typeface="Times New Roman" pitchFamily="18" charset="0"/>
              </a:rPr>
              <a:t> </a:t>
            </a:r>
            <a:r>
              <a:rPr lang="en-US" sz="2800" dirty="0" err="1">
                <a:latin typeface="+mn-lt"/>
                <a:ea typeface="Times New Roman" pitchFamily="18" charset="0"/>
              </a:rPr>
              <a:t>gambar</a:t>
            </a:r>
            <a:r>
              <a:rPr lang="en-US" sz="2800" dirty="0">
                <a:latin typeface="+mn-lt"/>
                <a:ea typeface="Times New Roman" pitchFamily="18" charset="0"/>
              </a:rPr>
              <a:t> minimal </a:t>
            </a:r>
            <a:r>
              <a:rPr lang="en-US" sz="2800" dirty="0" err="1">
                <a:latin typeface="+mn-lt"/>
                <a:ea typeface="Times New Roman" pitchFamily="18" charset="0"/>
              </a:rPr>
              <a:t>satu</a:t>
            </a:r>
            <a:r>
              <a:rPr lang="en-US" sz="2800" dirty="0">
                <a:latin typeface="+mn-lt"/>
                <a:ea typeface="Times New Roman" pitchFamily="18" charset="0"/>
              </a:rPr>
              <a:t> kali ?</a:t>
            </a: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blinds(horizontal)">
                                      <p:cBhvr>
                                        <p:cTn id="7" dur="500"/>
                                        <p:tgtEl>
                                          <p:spTgt spid="20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blinds(horizontal)">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4819"/>
                                        </p:tgtEl>
                                        <p:attrNameLst>
                                          <p:attrName>style.visibility</p:attrName>
                                        </p:attrNameLst>
                                      </p:cBhvr>
                                      <p:to>
                                        <p:strVal val="visible"/>
                                      </p:to>
                                    </p:set>
                                    <p:animEffect transition="in" filter="blinds(horizontal)">
                                      <p:cBhvr>
                                        <p:cTn id="27" dur="5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5" grpId="0"/>
      <p:bldP spid="348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itle 1"/>
          <p:cNvSpPr>
            <a:spLocks noGrp="1"/>
          </p:cNvSpPr>
          <p:nvPr>
            <p:ph type="title"/>
          </p:nvPr>
        </p:nvSpPr>
        <p:spPr>
          <a:xfrm>
            <a:off x="467544" y="188913"/>
            <a:ext cx="7772400" cy="863600"/>
          </a:xfrm>
        </p:spPr>
        <p:txBody>
          <a:bodyPr/>
          <a:lstStyle/>
          <a:p>
            <a:pPr eaLnBrk="1" hangingPunct="1"/>
            <a:r>
              <a:rPr lang="id-ID" sz="4000" dirty="0" smtClean="0"/>
              <a:t>Kaidah Peluang </a:t>
            </a:r>
          </a:p>
        </p:txBody>
      </p:sp>
      <p:sp>
        <p:nvSpPr>
          <p:cNvPr id="3079" name="Content Placeholder 2"/>
          <p:cNvSpPr>
            <a:spLocks noGrp="1"/>
          </p:cNvSpPr>
          <p:nvPr>
            <p:ph idx="1"/>
          </p:nvPr>
        </p:nvSpPr>
        <p:spPr>
          <a:xfrm>
            <a:off x="467544" y="1412776"/>
            <a:ext cx="8277225" cy="1008062"/>
          </a:xfrm>
        </p:spPr>
        <p:txBody>
          <a:bodyPr/>
          <a:lstStyle/>
          <a:p>
            <a:pPr eaLnBrk="1" hangingPunct="1"/>
            <a:r>
              <a:rPr lang="en-US" sz="2800" b="0" dirty="0" err="1" smtClean="0"/>
              <a:t>Jika</a:t>
            </a:r>
            <a:r>
              <a:rPr lang="en-US" sz="2800" b="0" dirty="0" smtClean="0"/>
              <a:t> A </a:t>
            </a:r>
            <a:r>
              <a:rPr lang="en-US" sz="2800" b="0" dirty="0" err="1" smtClean="0"/>
              <a:t>dan</a:t>
            </a:r>
            <a:r>
              <a:rPr lang="en-US" sz="2800" b="0" dirty="0" smtClean="0"/>
              <a:t> B </a:t>
            </a:r>
            <a:r>
              <a:rPr lang="en-US" sz="2800" b="0" dirty="0" err="1" smtClean="0"/>
              <a:t>adalah</a:t>
            </a:r>
            <a:r>
              <a:rPr lang="en-US" sz="2800" b="0" dirty="0" smtClean="0"/>
              <a:t> </a:t>
            </a:r>
            <a:r>
              <a:rPr lang="en-US" sz="2800" b="0" dirty="0" err="1" smtClean="0"/>
              <a:t>dua</a:t>
            </a:r>
            <a:r>
              <a:rPr lang="en-US" sz="2800" b="0" dirty="0" smtClean="0"/>
              <a:t> </a:t>
            </a:r>
            <a:r>
              <a:rPr lang="en-US" sz="2800" b="0" dirty="0" err="1" smtClean="0"/>
              <a:t>kejadian</a:t>
            </a:r>
            <a:r>
              <a:rPr lang="en-US" sz="2800" b="0" dirty="0" smtClean="0"/>
              <a:t> </a:t>
            </a:r>
            <a:r>
              <a:rPr lang="en-US" sz="2800" b="0" dirty="0" err="1" smtClean="0"/>
              <a:t>sembarang</a:t>
            </a:r>
            <a:r>
              <a:rPr lang="en-US" sz="2800" b="0" dirty="0" smtClean="0"/>
              <a:t>, </a:t>
            </a:r>
            <a:r>
              <a:rPr lang="en-US" sz="2800" b="0" dirty="0" err="1" smtClean="0"/>
              <a:t>maka</a:t>
            </a:r>
            <a:r>
              <a:rPr lang="id-ID" sz="2800" b="0" dirty="0" smtClean="0"/>
              <a:t>                                                           atau</a:t>
            </a:r>
          </a:p>
          <a:p>
            <a:pPr eaLnBrk="1" hangingPunct="1">
              <a:buFont typeface="Wingdings" pitchFamily="2" charset="2"/>
              <a:buNone/>
            </a:pPr>
            <a:endParaRPr lang="id-ID" sz="2800" dirty="0" smtClean="0"/>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DF01A861-5EE2-454A-A030-4AC5696F0B67}" type="slidenum">
              <a:rPr lang="en-US" smtClean="0"/>
              <a:pPr>
                <a:defRPr/>
              </a:pPr>
              <a:t>6</a:t>
            </a:fld>
            <a:endParaRPr lang="en-US"/>
          </a:p>
        </p:txBody>
      </p:sp>
      <p:sp>
        <p:nvSpPr>
          <p:cNvPr id="308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3074" name="Object 1"/>
          <p:cNvGraphicFramePr>
            <a:graphicFrameLocks noChangeAspect="1"/>
          </p:cNvGraphicFramePr>
          <p:nvPr/>
        </p:nvGraphicFramePr>
        <p:xfrm>
          <a:off x="2116956" y="1917651"/>
          <a:ext cx="5334000" cy="503237"/>
        </p:xfrm>
        <a:graphic>
          <a:graphicData uri="http://schemas.openxmlformats.org/presentationml/2006/ole">
            <p:oleObj spid="_x0000_s27650" name="Equation" r:id="rId4" imgW="2260600" imgH="215900" progId="Equation.DSMT4">
              <p:embed/>
            </p:oleObj>
          </a:graphicData>
        </a:graphic>
      </p:graphicFrame>
      <p:sp>
        <p:nvSpPr>
          <p:cNvPr id="308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3075" name="Object 3"/>
          <p:cNvGraphicFramePr>
            <a:graphicFrameLocks noChangeAspect="1"/>
          </p:cNvGraphicFramePr>
          <p:nvPr/>
        </p:nvGraphicFramePr>
        <p:xfrm>
          <a:off x="2124670" y="2389957"/>
          <a:ext cx="5327650" cy="534987"/>
        </p:xfrm>
        <a:graphic>
          <a:graphicData uri="http://schemas.openxmlformats.org/presentationml/2006/ole">
            <p:oleObj spid="_x0000_s27651" name="Equation" r:id="rId5" imgW="2209800" imgH="215900" progId="Equation.DSMT4">
              <p:embed/>
            </p:oleObj>
          </a:graphicData>
        </a:graphic>
      </p:graphicFrame>
      <p:sp>
        <p:nvSpPr>
          <p:cNvPr id="3085"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sp>
        <p:nvSpPr>
          <p:cNvPr id="308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pSp>
        <p:nvGrpSpPr>
          <p:cNvPr id="31" name="Group 30"/>
          <p:cNvGrpSpPr/>
          <p:nvPr/>
        </p:nvGrpSpPr>
        <p:grpSpPr>
          <a:xfrm>
            <a:off x="827584" y="2924944"/>
            <a:ext cx="7848600" cy="990898"/>
            <a:chOff x="899592" y="2726903"/>
            <a:chExt cx="7848600" cy="990898"/>
          </a:xfrm>
        </p:grpSpPr>
        <p:graphicFrame>
          <p:nvGraphicFramePr>
            <p:cNvPr id="3077" name="Object 7"/>
            <p:cNvGraphicFramePr>
              <a:graphicFrameLocks noChangeAspect="1"/>
            </p:cNvGraphicFramePr>
            <p:nvPr/>
          </p:nvGraphicFramePr>
          <p:xfrm>
            <a:off x="2123728" y="3212976"/>
            <a:ext cx="1511300" cy="504825"/>
          </p:xfrm>
          <a:graphic>
            <a:graphicData uri="http://schemas.openxmlformats.org/presentationml/2006/ole">
              <p:oleObj spid="_x0000_s27653" name="Equation" r:id="rId6" imgW="622030" imgH="215806" progId="Equation.DSMT4">
                <p:embed/>
              </p:oleObj>
            </a:graphicData>
          </a:graphic>
        </p:graphicFrame>
        <p:grpSp>
          <p:nvGrpSpPr>
            <p:cNvPr id="30" name="Group 29"/>
            <p:cNvGrpSpPr/>
            <p:nvPr/>
          </p:nvGrpSpPr>
          <p:grpSpPr>
            <a:xfrm>
              <a:off x="899592" y="2726903"/>
              <a:ext cx="7848600" cy="954087"/>
              <a:chOff x="899592" y="3158951"/>
              <a:chExt cx="7848600" cy="954087"/>
            </a:xfrm>
          </p:grpSpPr>
          <p:graphicFrame>
            <p:nvGraphicFramePr>
              <p:cNvPr id="3076" name="Object 5"/>
              <p:cNvGraphicFramePr>
                <a:graphicFrameLocks noChangeAspect="1"/>
              </p:cNvGraphicFramePr>
              <p:nvPr/>
            </p:nvGraphicFramePr>
            <p:xfrm>
              <a:off x="2195736" y="3239194"/>
              <a:ext cx="1439863" cy="477838"/>
            </p:xfrm>
            <a:graphic>
              <a:graphicData uri="http://schemas.openxmlformats.org/presentationml/2006/ole">
                <p:oleObj spid="_x0000_s27652" name="Equation" r:id="rId7" imgW="622030" imgH="215806" progId="Equation.DSMT4">
                  <p:embed/>
                </p:oleObj>
              </a:graphicData>
            </a:graphic>
          </p:graphicFrame>
          <p:sp>
            <p:nvSpPr>
              <p:cNvPr id="15" name="TextBox 14"/>
              <p:cNvSpPr txBox="1"/>
              <p:nvPr/>
            </p:nvSpPr>
            <p:spPr>
              <a:xfrm>
                <a:off x="899592" y="3158951"/>
                <a:ext cx="7848600" cy="954087"/>
              </a:xfrm>
              <a:prstGeom prst="rect">
                <a:avLst/>
              </a:prstGeom>
              <a:noFill/>
            </p:spPr>
            <p:txBody>
              <a:bodyPr>
                <a:spAutoFit/>
              </a:bodyPr>
              <a:lstStyle/>
              <a:p>
                <a:pPr>
                  <a:defRPr/>
                </a:pPr>
                <a:r>
                  <a:rPr lang="id-ID" sz="2800" dirty="0">
                    <a:latin typeface="+mn-lt"/>
                  </a:rPr>
                  <a:t>Dimana                    </a:t>
                </a:r>
                <a:r>
                  <a:rPr lang="id-ID" sz="2800" dirty="0" smtClean="0">
                    <a:latin typeface="+mn-lt"/>
                  </a:rPr>
                  <a:t>= </a:t>
                </a:r>
                <a:r>
                  <a:rPr lang="id-ID" sz="2800" dirty="0">
                    <a:latin typeface="+mn-lt"/>
                  </a:rPr>
                  <a:t>Kejadian A atau B</a:t>
                </a:r>
              </a:p>
              <a:p>
                <a:pPr>
                  <a:defRPr/>
                </a:pPr>
                <a:r>
                  <a:rPr lang="id-ID" sz="2800" dirty="0">
                    <a:latin typeface="+mn-lt"/>
                  </a:rPr>
                  <a:t>                                  = Kejadian A dan B </a:t>
                </a:r>
              </a:p>
            </p:txBody>
          </p:sp>
        </p:grpSp>
      </p:grpSp>
      <p:grpSp>
        <p:nvGrpSpPr>
          <p:cNvPr id="2" name="Group 11"/>
          <p:cNvGrpSpPr>
            <a:grpSpLocks/>
          </p:cNvGrpSpPr>
          <p:nvPr/>
        </p:nvGrpSpPr>
        <p:grpSpPr bwMode="auto">
          <a:xfrm>
            <a:off x="4932363" y="4149080"/>
            <a:ext cx="3192462" cy="2455862"/>
            <a:chOff x="2208" y="1632"/>
            <a:chExt cx="1776" cy="1181"/>
          </a:xfrm>
        </p:grpSpPr>
        <p:sp>
          <p:nvSpPr>
            <p:cNvPr id="3096" name="Rectangle 4"/>
            <p:cNvSpPr>
              <a:spLocks noChangeArrowheads="1"/>
            </p:cNvSpPr>
            <p:nvPr/>
          </p:nvSpPr>
          <p:spPr bwMode="auto">
            <a:xfrm>
              <a:off x="2208" y="1632"/>
              <a:ext cx="1776" cy="912"/>
            </a:xfrm>
            <a:prstGeom prst="rect">
              <a:avLst/>
            </a:prstGeom>
            <a:solidFill>
              <a:srgbClr val="FFFF99"/>
            </a:solidFill>
            <a:ln w="9525">
              <a:solidFill>
                <a:schemeClr val="tx1"/>
              </a:solidFill>
              <a:miter lim="800000"/>
              <a:headEnd/>
              <a:tailEnd/>
            </a:ln>
          </p:spPr>
          <p:txBody>
            <a:bodyPr wrap="none" anchorCtr="1"/>
            <a:lstStyle/>
            <a:p>
              <a:pPr algn="ctr"/>
              <a:r>
                <a:rPr lang="en-US" sz="2000" b="1"/>
                <a:t>S</a:t>
              </a:r>
            </a:p>
          </p:txBody>
        </p:sp>
        <p:grpSp>
          <p:nvGrpSpPr>
            <p:cNvPr id="3" name="Group 10"/>
            <p:cNvGrpSpPr>
              <a:grpSpLocks/>
            </p:cNvGrpSpPr>
            <p:nvPr/>
          </p:nvGrpSpPr>
          <p:grpSpPr bwMode="auto">
            <a:xfrm>
              <a:off x="2544" y="1824"/>
              <a:ext cx="1152" cy="989"/>
              <a:chOff x="2544" y="1824"/>
              <a:chExt cx="1152" cy="989"/>
            </a:xfrm>
          </p:grpSpPr>
          <p:sp>
            <p:nvSpPr>
              <p:cNvPr id="3098" name="Oval 5"/>
              <p:cNvSpPr>
                <a:spLocks noChangeArrowheads="1"/>
              </p:cNvSpPr>
              <p:nvPr/>
            </p:nvSpPr>
            <p:spPr bwMode="auto">
              <a:xfrm>
                <a:off x="2544" y="1824"/>
                <a:ext cx="720" cy="528"/>
              </a:xfrm>
              <a:prstGeom prst="ellipse">
                <a:avLst/>
              </a:prstGeom>
              <a:solidFill>
                <a:schemeClr val="accent1"/>
              </a:solidFill>
              <a:ln w="9525">
                <a:solidFill>
                  <a:schemeClr val="tx1"/>
                </a:solidFill>
                <a:round/>
                <a:headEnd/>
                <a:tailEnd/>
              </a:ln>
            </p:spPr>
            <p:txBody>
              <a:bodyPr wrap="none"/>
              <a:lstStyle/>
              <a:p>
                <a:pPr algn="ctr"/>
                <a:r>
                  <a:rPr lang="en-US" b="1"/>
                  <a:t>A</a:t>
                </a:r>
              </a:p>
            </p:txBody>
          </p:sp>
          <p:sp>
            <p:nvSpPr>
              <p:cNvPr id="20" name="Text Box 6"/>
              <p:cNvSpPr txBox="1">
                <a:spLocks noChangeArrowheads="1"/>
              </p:cNvSpPr>
              <p:nvPr/>
            </p:nvSpPr>
            <p:spPr bwMode="auto">
              <a:xfrm>
                <a:off x="2849" y="2601"/>
                <a:ext cx="480" cy="212"/>
              </a:xfrm>
              <a:prstGeom prst="rect">
                <a:avLst/>
              </a:prstGeom>
              <a:solidFill>
                <a:schemeClr val="accent5">
                  <a:lumMod val="40000"/>
                  <a:lumOff val="60000"/>
                </a:schemeClr>
              </a:solidFill>
              <a:ln w="9525">
                <a:noFill/>
                <a:miter lim="800000"/>
                <a:headEnd/>
                <a:tailEnd/>
              </a:ln>
            </p:spPr>
            <p:txBody>
              <a:bodyPr>
                <a:spAutoFit/>
              </a:bodyPr>
              <a:lstStyle/>
              <a:p>
                <a:pPr>
                  <a:spcBef>
                    <a:spcPct val="50000"/>
                  </a:spcBef>
                  <a:defRPr/>
                </a:pPr>
                <a:r>
                  <a:rPr lang="en-US" sz="1600" b="1" dirty="0"/>
                  <a:t>A</a:t>
                </a:r>
                <a:r>
                  <a:rPr lang="en-US" sz="1600" b="1" dirty="0">
                    <a:cs typeface="Arial" charset="0"/>
                  </a:rPr>
                  <a:t>∩B</a:t>
                </a:r>
              </a:p>
            </p:txBody>
          </p:sp>
          <p:sp>
            <p:nvSpPr>
              <p:cNvPr id="3100" name="Oval 7"/>
              <p:cNvSpPr>
                <a:spLocks noChangeArrowheads="1"/>
              </p:cNvSpPr>
              <p:nvPr/>
            </p:nvSpPr>
            <p:spPr bwMode="auto">
              <a:xfrm>
                <a:off x="2976" y="1824"/>
                <a:ext cx="720" cy="528"/>
              </a:xfrm>
              <a:prstGeom prst="ellipse">
                <a:avLst/>
              </a:prstGeom>
              <a:solidFill>
                <a:srgbClr val="FFFF99">
                  <a:alpha val="25098"/>
                </a:srgbClr>
              </a:solidFill>
              <a:ln w="9525">
                <a:solidFill>
                  <a:schemeClr val="tx1"/>
                </a:solidFill>
                <a:round/>
                <a:headEnd/>
                <a:tailEnd/>
              </a:ln>
            </p:spPr>
            <p:txBody>
              <a:bodyPr wrap="none" anchorCtr="1"/>
              <a:lstStyle/>
              <a:p>
                <a:pPr algn="ctr"/>
                <a:r>
                  <a:rPr lang="en-US" b="1"/>
                  <a:t>B</a:t>
                </a:r>
              </a:p>
            </p:txBody>
          </p:sp>
          <p:sp>
            <p:nvSpPr>
              <p:cNvPr id="3101" name="Line 9"/>
              <p:cNvSpPr>
                <a:spLocks noChangeShapeType="1"/>
              </p:cNvSpPr>
              <p:nvPr/>
            </p:nvSpPr>
            <p:spPr bwMode="auto">
              <a:xfrm flipV="1">
                <a:off x="3009" y="2186"/>
                <a:ext cx="96" cy="384"/>
              </a:xfrm>
              <a:prstGeom prst="line">
                <a:avLst/>
              </a:prstGeom>
              <a:noFill/>
              <a:ln w="38100">
                <a:solidFill>
                  <a:schemeClr val="tx1"/>
                </a:solidFill>
                <a:round/>
                <a:headEnd/>
                <a:tailEnd type="triangle" w="med" len="med"/>
              </a:ln>
            </p:spPr>
            <p:txBody>
              <a:bodyPr/>
              <a:lstStyle/>
              <a:p>
                <a:endParaRPr lang="id-ID"/>
              </a:p>
            </p:txBody>
          </p:sp>
        </p:grpSp>
      </p:grpSp>
      <p:grpSp>
        <p:nvGrpSpPr>
          <p:cNvPr id="7" name="Group 23"/>
          <p:cNvGrpSpPr>
            <a:grpSpLocks/>
          </p:cNvGrpSpPr>
          <p:nvPr/>
        </p:nvGrpSpPr>
        <p:grpSpPr bwMode="auto">
          <a:xfrm>
            <a:off x="985143" y="4225627"/>
            <a:ext cx="3298825" cy="2371725"/>
            <a:chOff x="3505200" y="3200400"/>
            <a:chExt cx="2819400" cy="1866651"/>
          </a:xfrm>
        </p:grpSpPr>
        <p:sp>
          <p:nvSpPr>
            <p:cNvPr id="3090" name="Rectangle 5"/>
            <p:cNvSpPr>
              <a:spLocks noChangeArrowheads="1"/>
            </p:cNvSpPr>
            <p:nvPr/>
          </p:nvSpPr>
          <p:spPr bwMode="auto">
            <a:xfrm>
              <a:off x="3505200" y="3200400"/>
              <a:ext cx="2819400" cy="1447800"/>
            </a:xfrm>
            <a:prstGeom prst="rect">
              <a:avLst/>
            </a:prstGeom>
            <a:solidFill>
              <a:srgbClr val="FFFF99"/>
            </a:solidFill>
            <a:ln w="9525">
              <a:solidFill>
                <a:schemeClr val="tx1"/>
              </a:solidFill>
              <a:miter lim="800000"/>
              <a:headEnd/>
              <a:tailEnd/>
            </a:ln>
          </p:spPr>
          <p:txBody>
            <a:bodyPr wrap="none" anchorCtr="1"/>
            <a:lstStyle/>
            <a:p>
              <a:pPr algn="ctr"/>
              <a:r>
                <a:rPr lang="en-US" sz="2000" b="1"/>
                <a:t>S</a:t>
              </a:r>
            </a:p>
          </p:txBody>
        </p:sp>
        <p:sp>
          <p:nvSpPr>
            <p:cNvPr id="3091" name="Oval 7"/>
            <p:cNvSpPr>
              <a:spLocks noChangeArrowheads="1"/>
            </p:cNvSpPr>
            <p:nvPr/>
          </p:nvSpPr>
          <p:spPr bwMode="auto">
            <a:xfrm>
              <a:off x="4038600" y="3505200"/>
              <a:ext cx="1143000" cy="838200"/>
            </a:xfrm>
            <a:prstGeom prst="ellipse">
              <a:avLst/>
            </a:prstGeom>
            <a:solidFill>
              <a:schemeClr val="accent1"/>
            </a:solidFill>
            <a:ln w="9525">
              <a:solidFill>
                <a:schemeClr val="tx1"/>
              </a:solidFill>
              <a:round/>
              <a:headEnd/>
              <a:tailEnd/>
            </a:ln>
          </p:spPr>
          <p:txBody>
            <a:bodyPr wrap="none"/>
            <a:lstStyle/>
            <a:p>
              <a:pPr algn="ctr"/>
              <a:r>
                <a:rPr lang="en-US" b="1"/>
                <a:t>A</a:t>
              </a:r>
            </a:p>
          </p:txBody>
        </p:sp>
        <p:sp>
          <p:nvSpPr>
            <p:cNvPr id="27" name="Text Box 8"/>
            <p:cNvSpPr txBox="1">
              <a:spLocks noChangeArrowheads="1"/>
            </p:cNvSpPr>
            <p:nvPr/>
          </p:nvSpPr>
          <p:spPr bwMode="auto">
            <a:xfrm>
              <a:off x="4571633" y="4800922"/>
              <a:ext cx="762513" cy="266129"/>
            </a:xfrm>
            <a:prstGeom prst="rect">
              <a:avLst/>
            </a:prstGeom>
            <a:solidFill>
              <a:schemeClr val="accent5">
                <a:lumMod val="40000"/>
                <a:lumOff val="60000"/>
              </a:schemeClr>
            </a:solidFill>
            <a:ln w="9525">
              <a:noFill/>
              <a:miter lim="800000"/>
              <a:headEnd/>
              <a:tailEnd/>
            </a:ln>
          </p:spPr>
          <p:txBody>
            <a:bodyPr>
              <a:spAutoFit/>
            </a:bodyPr>
            <a:lstStyle/>
            <a:p>
              <a:pPr>
                <a:spcBef>
                  <a:spcPct val="50000"/>
                </a:spcBef>
                <a:defRPr/>
              </a:pPr>
              <a:r>
                <a:rPr lang="en-US" sz="1600" b="1" dirty="0"/>
                <a:t>A</a:t>
              </a:r>
              <a:r>
                <a:rPr lang="id-ID" sz="1600" b="1" dirty="0"/>
                <a:t> </a:t>
              </a:r>
              <a:r>
                <a:rPr lang="id-ID" sz="1600" b="1" dirty="0">
                  <a:latin typeface="Shruti" pitchFamily="34" charset="0"/>
                  <a:cs typeface="Shruti" pitchFamily="34" charset="0"/>
                </a:rPr>
                <a:t>U</a:t>
              </a:r>
              <a:r>
                <a:rPr lang="en-US" sz="1600" b="1" dirty="0">
                  <a:cs typeface="Arial" charset="0"/>
                </a:rPr>
                <a:t>B</a:t>
              </a:r>
            </a:p>
          </p:txBody>
        </p:sp>
        <p:sp>
          <p:nvSpPr>
            <p:cNvPr id="3093" name="Oval 9"/>
            <p:cNvSpPr>
              <a:spLocks noChangeArrowheads="1"/>
            </p:cNvSpPr>
            <p:nvPr/>
          </p:nvSpPr>
          <p:spPr bwMode="auto">
            <a:xfrm>
              <a:off x="4724400" y="3505200"/>
              <a:ext cx="1143000" cy="838200"/>
            </a:xfrm>
            <a:prstGeom prst="ellipse">
              <a:avLst/>
            </a:prstGeom>
            <a:solidFill>
              <a:srgbClr val="FFFF99">
                <a:alpha val="25098"/>
              </a:srgbClr>
            </a:solidFill>
            <a:ln w="9525">
              <a:solidFill>
                <a:schemeClr val="tx1"/>
              </a:solidFill>
              <a:round/>
              <a:headEnd/>
              <a:tailEnd/>
            </a:ln>
          </p:spPr>
          <p:txBody>
            <a:bodyPr wrap="none" anchorCtr="1"/>
            <a:lstStyle/>
            <a:p>
              <a:pPr algn="ctr"/>
              <a:r>
                <a:rPr lang="en-US" b="1"/>
                <a:t>B</a:t>
              </a:r>
            </a:p>
          </p:txBody>
        </p:sp>
        <p:sp>
          <p:nvSpPr>
            <p:cNvPr id="3094" name="Line 10"/>
            <p:cNvSpPr>
              <a:spLocks noChangeShapeType="1"/>
            </p:cNvSpPr>
            <p:nvPr/>
          </p:nvSpPr>
          <p:spPr bwMode="auto">
            <a:xfrm flipV="1">
              <a:off x="4920592" y="4277170"/>
              <a:ext cx="0" cy="533400"/>
            </a:xfrm>
            <a:prstGeom prst="line">
              <a:avLst/>
            </a:prstGeom>
            <a:noFill/>
            <a:ln w="38100">
              <a:solidFill>
                <a:schemeClr val="tx1"/>
              </a:solidFill>
              <a:round/>
              <a:headEnd/>
              <a:tailEnd type="triangle" w="med" len="med"/>
            </a:ln>
          </p:spPr>
          <p:txBody>
            <a:bodyPr/>
            <a:lstStyle/>
            <a:p>
              <a:endParaRPr lang="id-ID"/>
            </a:p>
          </p:txBody>
        </p:sp>
        <p:sp>
          <p:nvSpPr>
            <p:cNvPr id="3095" name="Freeform 11"/>
            <p:cNvSpPr>
              <a:spLocks/>
            </p:cNvSpPr>
            <p:nvPr/>
          </p:nvSpPr>
          <p:spPr bwMode="auto">
            <a:xfrm>
              <a:off x="4025900" y="3448050"/>
              <a:ext cx="1841500" cy="946150"/>
            </a:xfrm>
            <a:custGeom>
              <a:avLst/>
              <a:gdLst>
                <a:gd name="T0" fmla="*/ 2147483647 w 1160"/>
                <a:gd name="T1" fmla="*/ 2147483647 h 596"/>
                <a:gd name="T2" fmla="*/ 2147483647 w 1160"/>
                <a:gd name="T3" fmla="*/ 2147483647 h 596"/>
                <a:gd name="T4" fmla="*/ 2147483647 w 1160"/>
                <a:gd name="T5" fmla="*/ 2147483647 h 596"/>
                <a:gd name="T6" fmla="*/ 2147483647 w 1160"/>
                <a:gd name="T7" fmla="*/ 2147483647 h 596"/>
                <a:gd name="T8" fmla="*/ 2147483647 w 1160"/>
                <a:gd name="T9" fmla="*/ 2147483647 h 596"/>
                <a:gd name="T10" fmla="*/ 2147483647 w 1160"/>
                <a:gd name="T11" fmla="*/ 2147483647 h 596"/>
                <a:gd name="T12" fmla="*/ 2147483647 w 1160"/>
                <a:gd name="T13" fmla="*/ 2147483647 h 596"/>
                <a:gd name="T14" fmla="*/ 2147483647 w 1160"/>
                <a:gd name="T15" fmla="*/ 2147483647 h 596"/>
                <a:gd name="T16" fmla="*/ 2147483647 w 1160"/>
                <a:gd name="T17" fmla="*/ 2147483647 h 5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60"/>
                <a:gd name="T28" fmla="*/ 0 h 596"/>
                <a:gd name="T29" fmla="*/ 1160 w 1160"/>
                <a:gd name="T30" fmla="*/ 596 h 5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60" h="596">
                  <a:moveTo>
                    <a:pt x="8" y="324"/>
                  </a:moveTo>
                  <a:cubicBezTo>
                    <a:pt x="16" y="236"/>
                    <a:pt x="97" y="83"/>
                    <a:pt x="193" y="43"/>
                  </a:cubicBezTo>
                  <a:cubicBezTo>
                    <a:pt x="289" y="3"/>
                    <a:pt x="461" y="62"/>
                    <a:pt x="574" y="61"/>
                  </a:cubicBezTo>
                  <a:cubicBezTo>
                    <a:pt x="687" y="60"/>
                    <a:pt x="774" y="0"/>
                    <a:pt x="872" y="36"/>
                  </a:cubicBezTo>
                  <a:cubicBezTo>
                    <a:pt x="968" y="68"/>
                    <a:pt x="1160" y="188"/>
                    <a:pt x="1160" y="276"/>
                  </a:cubicBezTo>
                  <a:cubicBezTo>
                    <a:pt x="1160" y="364"/>
                    <a:pt x="1009" y="566"/>
                    <a:pt x="872" y="564"/>
                  </a:cubicBezTo>
                  <a:cubicBezTo>
                    <a:pt x="735" y="562"/>
                    <a:pt x="688" y="516"/>
                    <a:pt x="584" y="516"/>
                  </a:cubicBezTo>
                  <a:cubicBezTo>
                    <a:pt x="584" y="516"/>
                    <a:pt x="344" y="596"/>
                    <a:pt x="248" y="564"/>
                  </a:cubicBezTo>
                  <a:cubicBezTo>
                    <a:pt x="152" y="532"/>
                    <a:pt x="0" y="412"/>
                    <a:pt x="8" y="324"/>
                  </a:cubicBezTo>
                  <a:close/>
                </a:path>
              </a:pathLst>
            </a:custGeom>
            <a:noFill/>
            <a:ln w="38100" cap="flat" cmpd="sng">
              <a:solidFill>
                <a:schemeClr val="tx1"/>
              </a:solidFill>
              <a:prstDash val="sysDot"/>
              <a:round/>
              <a:headEnd/>
              <a:tailEnd/>
            </a:ln>
          </p:spPr>
          <p:txBody>
            <a:bodyPr/>
            <a:lstStyle/>
            <a:p>
              <a:endParaRPr lang="id-ID"/>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4213" y="248890"/>
            <a:ext cx="7772400" cy="731838"/>
          </a:xfrm>
        </p:spPr>
        <p:txBody>
          <a:bodyPr/>
          <a:lstStyle/>
          <a:p>
            <a:pPr eaLnBrk="1" hangingPunct="1"/>
            <a:r>
              <a:rPr lang="id-ID" sz="4000" dirty="0" smtClean="0"/>
              <a:t>Latihan</a:t>
            </a:r>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5C1E02F1-D8D7-449D-BFFC-C20D8CBFE7DA}" type="slidenum">
              <a:rPr lang="en-US" smtClean="0"/>
              <a:pPr>
                <a:defRPr/>
              </a:pPr>
              <a:t>7</a:t>
            </a:fld>
            <a:endParaRPr lang="en-US"/>
          </a:p>
        </p:txBody>
      </p:sp>
      <p:sp>
        <p:nvSpPr>
          <p:cNvPr id="7" name="Content Placeholder 2"/>
          <p:cNvSpPr>
            <a:spLocks noGrp="1"/>
          </p:cNvSpPr>
          <p:nvPr>
            <p:ph idx="1"/>
          </p:nvPr>
        </p:nvSpPr>
        <p:spPr>
          <a:xfrm>
            <a:off x="250825" y="1628725"/>
            <a:ext cx="8677275" cy="4968627"/>
          </a:xfrm>
          <a:solidFill>
            <a:schemeClr val="accent1">
              <a:lumMod val="20000"/>
              <a:lumOff val="80000"/>
            </a:schemeClr>
          </a:solidFill>
        </p:spPr>
        <p:txBody>
          <a:bodyPr/>
          <a:lstStyle/>
          <a:p>
            <a:pPr eaLnBrk="1" hangingPunct="1">
              <a:defRPr/>
            </a:pPr>
            <a:r>
              <a:rPr lang="en-US" sz="2800" b="0" dirty="0" err="1" smtClean="0"/>
              <a:t>Menurut</a:t>
            </a:r>
            <a:r>
              <a:rPr lang="en-US" sz="2800" b="0" dirty="0" smtClean="0"/>
              <a:t> </a:t>
            </a:r>
            <a:r>
              <a:rPr lang="en-US" sz="2800" b="0" dirty="0" err="1" smtClean="0"/>
              <a:t>catatan</a:t>
            </a:r>
            <a:r>
              <a:rPr lang="en-US" sz="2800" b="0" dirty="0" smtClean="0"/>
              <a:t> </a:t>
            </a:r>
            <a:r>
              <a:rPr lang="en-US" sz="2800" b="0" dirty="0" err="1" smtClean="0"/>
              <a:t>sebuah</a:t>
            </a:r>
            <a:r>
              <a:rPr lang="en-US" sz="2800" b="0" dirty="0" smtClean="0"/>
              <a:t> Bank, </a:t>
            </a:r>
            <a:r>
              <a:rPr lang="en-US" sz="2800" b="0" dirty="0" err="1" smtClean="0"/>
              <a:t>peluang</a:t>
            </a:r>
            <a:r>
              <a:rPr lang="en-US" sz="2800" b="0" dirty="0" smtClean="0"/>
              <a:t> </a:t>
            </a:r>
            <a:r>
              <a:rPr lang="en-US" sz="2800" b="0" dirty="0" err="1" smtClean="0"/>
              <a:t>Industri</a:t>
            </a:r>
            <a:r>
              <a:rPr lang="en-US" sz="2800" b="0" dirty="0" smtClean="0"/>
              <a:t> </a:t>
            </a:r>
            <a:r>
              <a:rPr lang="en-US" sz="2800" b="0" dirty="0" err="1" smtClean="0"/>
              <a:t>Manufakturing</a:t>
            </a:r>
            <a:r>
              <a:rPr lang="en-US" sz="2800" b="0" dirty="0" smtClean="0"/>
              <a:t> </a:t>
            </a:r>
            <a:r>
              <a:rPr lang="en-US" sz="2800" b="0" dirty="0" err="1" smtClean="0"/>
              <a:t>memperoleh</a:t>
            </a:r>
            <a:r>
              <a:rPr lang="en-US" sz="2800" b="0" dirty="0" smtClean="0"/>
              <a:t> </a:t>
            </a:r>
            <a:r>
              <a:rPr lang="en-US" sz="2800" b="0" dirty="0" err="1" smtClean="0"/>
              <a:t>kredit</a:t>
            </a:r>
            <a:r>
              <a:rPr lang="en-US" sz="2800" b="0" dirty="0" smtClean="0"/>
              <a:t> </a:t>
            </a:r>
            <a:r>
              <a:rPr lang="en-US" sz="2800" b="0" dirty="0" err="1" smtClean="0"/>
              <a:t>adalah</a:t>
            </a:r>
            <a:r>
              <a:rPr lang="en-US" sz="2800" b="0" dirty="0" smtClean="0"/>
              <a:t> 0,35. </a:t>
            </a:r>
            <a:r>
              <a:rPr lang="en-US" sz="2800" b="0" dirty="0" err="1" smtClean="0"/>
              <a:t>Sedangkan</a:t>
            </a:r>
            <a:r>
              <a:rPr lang="en-US" sz="2800" b="0" dirty="0" smtClean="0"/>
              <a:t> </a:t>
            </a:r>
            <a:r>
              <a:rPr lang="en-US" sz="2800" b="0" dirty="0" err="1" smtClean="0"/>
              <a:t>peluang</a:t>
            </a:r>
            <a:r>
              <a:rPr lang="en-US" sz="2800" b="0" dirty="0" smtClean="0"/>
              <a:t> </a:t>
            </a:r>
            <a:r>
              <a:rPr lang="en-US" sz="2800" b="0" dirty="0" err="1" smtClean="0"/>
              <a:t>Industri</a:t>
            </a:r>
            <a:r>
              <a:rPr lang="en-US" sz="2800" b="0" dirty="0" smtClean="0"/>
              <a:t> </a:t>
            </a:r>
            <a:r>
              <a:rPr lang="en-US" sz="2800" b="0" dirty="0" err="1" smtClean="0"/>
              <a:t>Padat</a:t>
            </a:r>
            <a:r>
              <a:rPr lang="en-US" sz="2800" b="0" dirty="0" smtClean="0"/>
              <a:t> </a:t>
            </a:r>
            <a:r>
              <a:rPr lang="en-US" sz="2800" b="0" dirty="0" err="1" smtClean="0"/>
              <a:t>karya</a:t>
            </a:r>
            <a:r>
              <a:rPr lang="en-US" sz="2800" b="0" dirty="0" smtClean="0"/>
              <a:t> </a:t>
            </a:r>
            <a:r>
              <a:rPr lang="en-US" sz="2800" b="0" dirty="0" err="1" smtClean="0"/>
              <a:t>memperoleh</a:t>
            </a:r>
            <a:r>
              <a:rPr lang="en-US" sz="2800" b="0" dirty="0" smtClean="0"/>
              <a:t> </a:t>
            </a:r>
            <a:r>
              <a:rPr lang="en-US" sz="2800" b="0" dirty="0" err="1" smtClean="0"/>
              <a:t>kredit</a:t>
            </a:r>
            <a:r>
              <a:rPr lang="en-US" sz="2800" b="0" dirty="0" smtClean="0"/>
              <a:t> </a:t>
            </a:r>
            <a:r>
              <a:rPr lang="en-US" sz="2800" b="0" dirty="0" err="1" smtClean="0"/>
              <a:t>adalah</a:t>
            </a:r>
            <a:r>
              <a:rPr lang="en-US" sz="2800" b="0" dirty="0" smtClean="0"/>
              <a:t> 0,45. </a:t>
            </a:r>
            <a:r>
              <a:rPr lang="en-US" sz="2800" b="0" dirty="0" err="1" smtClean="0"/>
              <a:t>Peluang</a:t>
            </a:r>
            <a:r>
              <a:rPr lang="en-US" sz="2800" b="0" dirty="0" smtClean="0"/>
              <a:t> </a:t>
            </a:r>
            <a:r>
              <a:rPr lang="en-US" sz="2800" b="0" dirty="0" err="1" smtClean="0"/>
              <a:t>Industri</a:t>
            </a:r>
            <a:r>
              <a:rPr lang="en-US" sz="2800" b="0" dirty="0" smtClean="0"/>
              <a:t> yang </a:t>
            </a:r>
            <a:r>
              <a:rPr lang="en-US" sz="2800" b="0" dirty="0" err="1" smtClean="0"/>
              <a:t>tergolong</a:t>
            </a:r>
            <a:r>
              <a:rPr lang="en-US" sz="2800" b="0" dirty="0" smtClean="0"/>
              <a:t> </a:t>
            </a:r>
            <a:r>
              <a:rPr lang="en-US" sz="2800" b="0" dirty="0" err="1" smtClean="0"/>
              <a:t>Manufakturing</a:t>
            </a:r>
            <a:r>
              <a:rPr lang="en-US" sz="2800" b="0" dirty="0" smtClean="0"/>
              <a:t> </a:t>
            </a:r>
            <a:r>
              <a:rPr lang="en-US" sz="2800" b="0" dirty="0" err="1" smtClean="0"/>
              <a:t>atau</a:t>
            </a:r>
            <a:r>
              <a:rPr lang="en-US" sz="2800" b="0" dirty="0" smtClean="0"/>
              <a:t> </a:t>
            </a:r>
            <a:r>
              <a:rPr lang="en-US" sz="2800" b="0" dirty="0" err="1" smtClean="0"/>
              <a:t>Padat</a:t>
            </a:r>
            <a:r>
              <a:rPr lang="en-US" sz="2800" b="0" dirty="0" smtClean="0"/>
              <a:t> </a:t>
            </a:r>
            <a:r>
              <a:rPr lang="en-US" sz="2800" b="0" dirty="0" err="1" smtClean="0"/>
              <a:t>karya</a:t>
            </a:r>
            <a:r>
              <a:rPr lang="en-US" sz="2800" b="0" dirty="0" smtClean="0"/>
              <a:t> </a:t>
            </a:r>
            <a:r>
              <a:rPr lang="en-US" sz="2800" b="0" dirty="0" err="1" smtClean="0"/>
              <a:t>memperoleh</a:t>
            </a:r>
            <a:r>
              <a:rPr lang="en-US" sz="2800" b="0" dirty="0" smtClean="0"/>
              <a:t> </a:t>
            </a:r>
            <a:r>
              <a:rPr lang="en-US" sz="2800" b="0" dirty="0" err="1" smtClean="0"/>
              <a:t>kredit</a:t>
            </a:r>
            <a:r>
              <a:rPr lang="en-US" sz="2800" b="0" dirty="0" smtClean="0"/>
              <a:t> </a:t>
            </a:r>
            <a:r>
              <a:rPr lang="en-US" sz="2800" b="0" dirty="0" err="1" smtClean="0"/>
              <a:t>adalah</a:t>
            </a:r>
            <a:r>
              <a:rPr lang="en-US" sz="2800" b="0" dirty="0" smtClean="0"/>
              <a:t> 0,25. </a:t>
            </a:r>
            <a:r>
              <a:rPr lang="en-US" sz="2800" b="0" dirty="0" err="1" smtClean="0"/>
              <a:t>Berapa</a:t>
            </a:r>
            <a:r>
              <a:rPr lang="en-US" sz="2800" b="0" dirty="0" smtClean="0"/>
              <a:t> </a:t>
            </a:r>
            <a:r>
              <a:rPr lang="en-US" sz="2800" b="0" dirty="0" err="1" smtClean="0"/>
              <a:t>peluang</a:t>
            </a:r>
            <a:r>
              <a:rPr lang="en-US" sz="2800" b="0" dirty="0" smtClean="0"/>
              <a:t> </a:t>
            </a:r>
            <a:r>
              <a:rPr lang="en-US" sz="2800" b="0" dirty="0" err="1" smtClean="0"/>
              <a:t>Industri</a:t>
            </a:r>
            <a:r>
              <a:rPr lang="en-US" sz="2800" b="0" dirty="0" smtClean="0"/>
              <a:t> </a:t>
            </a:r>
            <a:r>
              <a:rPr lang="en-US" sz="2800" b="0" dirty="0" err="1" smtClean="0"/>
              <a:t>Manufakturing</a:t>
            </a:r>
            <a:r>
              <a:rPr lang="en-US" sz="2800" b="0" dirty="0" smtClean="0"/>
              <a:t> </a:t>
            </a:r>
            <a:r>
              <a:rPr lang="en-US" sz="2800" b="0" dirty="0" err="1" smtClean="0"/>
              <a:t>dan</a:t>
            </a:r>
            <a:r>
              <a:rPr lang="en-US" sz="2800" b="0" dirty="0" smtClean="0"/>
              <a:t> </a:t>
            </a:r>
            <a:r>
              <a:rPr lang="en-US" sz="2800" b="0" dirty="0" err="1" smtClean="0"/>
              <a:t>Padat</a:t>
            </a:r>
            <a:r>
              <a:rPr lang="en-US" sz="2800" b="0" dirty="0" smtClean="0"/>
              <a:t> </a:t>
            </a:r>
            <a:r>
              <a:rPr lang="en-US" sz="2800" b="0" dirty="0" err="1" smtClean="0"/>
              <a:t>karya</a:t>
            </a:r>
            <a:r>
              <a:rPr lang="en-US" sz="2800" b="0" dirty="0" smtClean="0"/>
              <a:t> </a:t>
            </a:r>
            <a:r>
              <a:rPr lang="en-US" sz="2800" b="0" dirty="0" err="1" smtClean="0"/>
              <a:t>memperoleh</a:t>
            </a:r>
            <a:r>
              <a:rPr lang="en-US" sz="2800" b="0" dirty="0" smtClean="0"/>
              <a:t> </a:t>
            </a:r>
            <a:r>
              <a:rPr lang="en-US" sz="2800" b="0" dirty="0" err="1" smtClean="0"/>
              <a:t>kredit</a:t>
            </a:r>
            <a:r>
              <a:rPr lang="en-US" sz="2800" b="0" dirty="0" smtClean="0"/>
              <a:t> </a:t>
            </a:r>
            <a:r>
              <a:rPr lang="en-US" sz="2800" b="0" dirty="0" smtClean="0"/>
              <a:t>?</a:t>
            </a:r>
            <a:endParaRPr lang="id-ID" sz="2800" b="0" dirty="0" smtClean="0"/>
          </a:p>
          <a:p>
            <a:pPr eaLnBrk="1" hangingPunct="1">
              <a:defRPr/>
            </a:pPr>
            <a:r>
              <a:rPr lang="id-ID" sz="2800" b="0" dirty="0" smtClean="0"/>
              <a:t>Diambil secara acak sebuah kartu  dari 1 set kartu bridge. Hitung peluang munculnya kartu As atau kartu Sekop</a:t>
            </a:r>
            <a:endParaRPr lang="id-ID" sz="28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itle 1"/>
          <p:cNvSpPr>
            <a:spLocks noGrp="1"/>
          </p:cNvSpPr>
          <p:nvPr>
            <p:ph type="title"/>
          </p:nvPr>
        </p:nvSpPr>
        <p:spPr>
          <a:xfrm>
            <a:off x="395536" y="215553"/>
            <a:ext cx="7772400" cy="765175"/>
          </a:xfrm>
        </p:spPr>
        <p:txBody>
          <a:bodyPr/>
          <a:lstStyle/>
          <a:p>
            <a:pPr eaLnBrk="1" hangingPunct="1"/>
            <a:r>
              <a:rPr lang="id-ID" sz="4000" dirty="0" smtClean="0"/>
              <a:t>Kaidah Peluang</a:t>
            </a:r>
          </a:p>
        </p:txBody>
      </p:sp>
      <p:sp>
        <p:nvSpPr>
          <p:cNvPr id="4103" name="Content Placeholder 2"/>
          <p:cNvSpPr>
            <a:spLocks noGrp="1"/>
          </p:cNvSpPr>
          <p:nvPr>
            <p:ph idx="1"/>
          </p:nvPr>
        </p:nvSpPr>
        <p:spPr>
          <a:xfrm>
            <a:off x="685800" y="1484064"/>
            <a:ext cx="7772400" cy="1512888"/>
          </a:xfrm>
        </p:spPr>
        <p:txBody>
          <a:bodyPr/>
          <a:lstStyle/>
          <a:p>
            <a:pPr eaLnBrk="1" hangingPunct="1"/>
            <a:r>
              <a:rPr lang="en-US" sz="2800" b="0" dirty="0" err="1" smtClean="0"/>
              <a:t>Jika</a:t>
            </a:r>
            <a:r>
              <a:rPr lang="en-US" sz="2800" b="0" dirty="0" smtClean="0"/>
              <a:t> A </a:t>
            </a:r>
            <a:r>
              <a:rPr lang="en-US" sz="2800" b="0" dirty="0" err="1" smtClean="0"/>
              <a:t>dan</a:t>
            </a:r>
            <a:r>
              <a:rPr lang="en-US" sz="2800" b="0" dirty="0" smtClean="0"/>
              <a:t> B </a:t>
            </a:r>
            <a:r>
              <a:rPr lang="en-US" sz="2800" b="0" dirty="0" err="1" smtClean="0"/>
              <a:t>adalah</a:t>
            </a:r>
            <a:r>
              <a:rPr lang="en-US" sz="2800" b="0" dirty="0" smtClean="0"/>
              <a:t> </a:t>
            </a:r>
            <a:r>
              <a:rPr lang="en-US" sz="2800" b="0" dirty="0" err="1" smtClean="0"/>
              <a:t>dua</a:t>
            </a:r>
            <a:r>
              <a:rPr lang="en-US" sz="2800" b="0" dirty="0" smtClean="0"/>
              <a:t> </a:t>
            </a:r>
            <a:r>
              <a:rPr lang="en-US" sz="2800" b="0" dirty="0" err="1" smtClean="0"/>
              <a:t>kejadian</a:t>
            </a:r>
            <a:r>
              <a:rPr lang="en-US" sz="2800" b="0" dirty="0" smtClean="0"/>
              <a:t> yang </a:t>
            </a:r>
            <a:r>
              <a:rPr lang="en-US" sz="2800" b="0" i="1" u="sng" dirty="0" err="1" smtClean="0"/>
              <a:t>saling</a:t>
            </a:r>
            <a:r>
              <a:rPr lang="en-US" sz="2800" b="0" i="1" u="sng" dirty="0" smtClean="0"/>
              <a:t> </a:t>
            </a:r>
            <a:r>
              <a:rPr lang="en-US" sz="2800" b="0" i="1" u="sng" dirty="0" err="1" smtClean="0"/>
              <a:t>terpisah</a:t>
            </a:r>
            <a:r>
              <a:rPr lang="en-US" sz="2800" b="0" i="1" u="sng" dirty="0" smtClean="0"/>
              <a:t>/</a:t>
            </a:r>
            <a:r>
              <a:rPr lang="en-US" sz="2800" b="0" i="1" u="sng" dirty="0" err="1" smtClean="0"/>
              <a:t>saling</a:t>
            </a:r>
            <a:r>
              <a:rPr lang="en-US" sz="2800" b="0" i="1" u="sng" dirty="0" smtClean="0"/>
              <a:t> </a:t>
            </a:r>
            <a:r>
              <a:rPr lang="id-ID" sz="2800" b="0" i="1" u="sng" dirty="0" smtClean="0"/>
              <a:t>lepas/mutually exclusive</a:t>
            </a:r>
            <a:r>
              <a:rPr lang="en-US" sz="2800" b="0" dirty="0" smtClean="0"/>
              <a:t>, </a:t>
            </a:r>
            <a:r>
              <a:rPr lang="en-US" sz="2800" b="0" dirty="0" err="1" smtClean="0"/>
              <a:t>maka</a:t>
            </a:r>
            <a:r>
              <a:rPr lang="id-ID" sz="2800" b="0" dirty="0" smtClean="0"/>
              <a:t>                                      dimana</a:t>
            </a:r>
          </a:p>
          <a:p>
            <a:pPr eaLnBrk="1" hangingPunct="1"/>
            <a:endParaRPr lang="id-ID" dirty="0" smtClean="0"/>
          </a:p>
        </p:txBody>
      </p:sp>
      <p:sp>
        <p:nvSpPr>
          <p:cNvPr id="4" name="Date Placeholder 3"/>
          <p:cNvSpPr>
            <a:spLocks noGrp="1"/>
          </p:cNvSpPr>
          <p:nvPr>
            <p:ph type="dt" sz="quarter" idx="10"/>
          </p:nvPr>
        </p:nvSpPr>
        <p:spPr/>
        <p:txBody>
          <a:bodyPr/>
          <a:lstStyle/>
          <a:p>
            <a:pPr>
              <a:defRPr/>
            </a:pPr>
            <a:fld id="{24CBCF02-2C51-42DC-AE60-D3F1333915FA}" type="datetime1">
              <a:rPr lang="en-US" smtClean="0"/>
              <a:pPr>
                <a:defRPr/>
              </a:pPr>
              <a:t>4/13/2013</a:t>
            </a:fld>
            <a:endParaRPr lang="en-US"/>
          </a:p>
        </p:txBody>
      </p:sp>
      <p:sp>
        <p:nvSpPr>
          <p:cNvPr id="5" name="Footer Placeholder 4"/>
          <p:cNvSpPr>
            <a:spLocks noGrp="1"/>
          </p:cNvSpPr>
          <p:nvPr>
            <p:ph type="ftr" sz="quarter" idx="11"/>
          </p:nvPr>
        </p:nvSpPr>
        <p:spPr/>
        <p:txBody>
          <a:bodyPr/>
          <a:lstStyle/>
          <a:p>
            <a:pPr>
              <a:defRPr/>
            </a:pPr>
            <a:r>
              <a:rPr lang="en-US" smtClean="0"/>
              <a:t>free teamplate from www.brainybetty.com</a:t>
            </a:r>
            <a:endParaRPr lang="en-US"/>
          </a:p>
        </p:txBody>
      </p:sp>
      <p:sp>
        <p:nvSpPr>
          <p:cNvPr id="6" name="Slide Number Placeholder 5"/>
          <p:cNvSpPr>
            <a:spLocks noGrp="1"/>
          </p:cNvSpPr>
          <p:nvPr>
            <p:ph type="sldNum" sz="quarter" idx="12"/>
          </p:nvPr>
        </p:nvSpPr>
        <p:spPr/>
        <p:txBody>
          <a:bodyPr/>
          <a:lstStyle/>
          <a:p>
            <a:pPr>
              <a:defRPr/>
            </a:pPr>
            <a:fld id="{763FDE36-59AA-48CE-852C-626E547556E1}" type="slidenum">
              <a:rPr lang="en-US" smtClean="0"/>
              <a:pPr>
                <a:defRPr/>
              </a:pPr>
              <a:t>8</a:t>
            </a:fld>
            <a:endParaRPr lang="en-US"/>
          </a:p>
        </p:txBody>
      </p:sp>
      <p:sp>
        <p:nvSpPr>
          <p:cNvPr id="410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4098" name="Object 1"/>
          <p:cNvGraphicFramePr>
            <a:graphicFrameLocks noChangeAspect="1"/>
          </p:cNvGraphicFramePr>
          <p:nvPr/>
        </p:nvGraphicFramePr>
        <p:xfrm>
          <a:off x="2411413" y="2448719"/>
          <a:ext cx="3241675" cy="476225"/>
        </p:xfrm>
        <a:graphic>
          <a:graphicData uri="http://schemas.openxmlformats.org/presentationml/2006/ole">
            <p:oleObj spid="_x0000_s28674" name="Equation" r:id="rId4" imgW="1511300" imgH="215900" progId="Equation.DSMT4">
              <p:embed/>
            </p:oleObj>
          </a:graphicData>
        </a:graphic>
      </p:graphicFrame>
      <p:grpSp>
        <p:nvGrpSpPr>
          <p:cNvPr id="22" name="Group 21"/>
          <p:cNvGrpSpPr/>
          <p:nvPr/>
        </p:nvGrpSpPr>
        <p:grpSpPr>
          <a:xfrm>
            <a:off x="755650" y="4339906"/>
            <a:ext cx="2736850" cy="2185438"/>
            <a:chOff x="755650" y="2323062"/>
            <a:chExt cx="2736850" cy="2185438"/>
          </a:xfrm>
        </p:grpSpPr>
        <p:grpSp>
          <p:nvGrpSpPr>
            <p:cNvPr id="2" name="Group 11"/>
            <p:cNvGrpSpPr>
              <a:grpSpLocks/>
            </p:cNvGrpSpPr>
            <p:nvPr/>
          </p:nvGrpSpPr>
          <p:grpSpPr bwMode="auto">
            <a:xfrm>
              <a:off x="755650" y="2323062"/>
              <a:ext cx="2736850" cy="2113381"/>
              <a:chOff x="2208" y="1618"/>
              <a:chExt cx="1776" cy="1146"/>
            </a:xfrm>
          </p:grpSpPr>
          <p:sp>
            <p:nvSpPr>
              <p:cNvPr id="4113" name="Rectangle 4"/>
              <p:cNvSpPr>
                <a:spLocks noChangeArrowheads="1"/>
              </p:cNvSpPr>
              <p:nvPr/>
            </p:nvSpPr>
            <p:spPr bwMode="auto">
              <a:xfrm>
                <a:off x="2208" y="1618"/>
                <a:ext cx="1776" cy="912"/>
              </a:xfrm>
              <a:prstGeom prst="rect">
                <a:avLst/>
              </a:prstGeom>
              <a:solidFill>
                <a:srgbClr val="FFFF99"/>
              </a:solidFill>
              <a:ln w="9525">
                <a:solidFill>
                  <a:schemeClr val="tx1"/>
                </a:solidFill>
                <a:miter lim="800000"/>
                <a:headEnd/>
                <a:tailEnd/>
              </a:ln>
            </p:spPr>
            <p:txBody>
              <a:bodyPr wrap="none" anchorCtr="1"/>
              <a:lstStyle/>
              <a:p>
                <a:pPr algn="ctr"/>
                <a:r>
                  <a:rPr lang="en-US" sz="2000" b="1"/>
                  <a:t>S</a:t>
                </a:r>
              </a:p>
            </p:txBody>
          </p:sp>
          <p:grpSp>
            <p:nvGrpSpPr>
              <p:cNvPr id="3" name="Group 10"/>
              <p:cNvGrpSpPr>
                <a:grpSpLocks/>
              </p:cNvGrpSpPr>
              <p:nvPr/>
            </p:nvGrpSpPr>
            <p:grpSpPr bwMode="auto">
              <a:xfrm>
                <a:off x="2288" y="1840"/>
                <a:ext cx="1561" cy="924"/>
                <a:chOff x="2288" y="1840"/>
                <a:chExt cx="1561" cy="924"/>
              </a:xfrm>
            </p:grpSpPr>
            <p:sp>
              <p:nvSpPr>
                <p:cNvPr id="4115" name="Oval 5"/>
                <p:cNvSpPr>
                  <a:spLocks noChangeArrowheads="1"/>
                </p:cNvSpPr>
                <p:nvPr/>
              </p:nvSpPr>
              <p:spPr bwMode="auto">
                <a:xfrm>
                  <a:off x="2288" y="1840"/>
                  <a:ext cx="720" cy="528"/>
                </a:xfrm>
                <a:prstGeom prst="ellipse">
                  <a:avLst/>
                </a:prstGeom>
                <a:solidFill>
                  <a:schemeClr val="accent1"/>
                </a:solidFill>
                <a:ln w="9525">
                  <a:solidFill>
                    <a:schemeClr val="tx1"/>
                  </a:solidFill>
                  <a:round/>
                  <a:headEnd/>
                  <a:tailEnd/>
                </a:ln>
              </p:spPr>
              <p:txBody>
                <a:bodyPr wrap="none"/>
                <a:lstStyle/>
                <a:p>
                  <a:pPr algn="ctr"/>
                  <a:r>
                    <a:rPr lang="en-US" b="1"/>
                    <a:t>A</a:t>
                  </a:r>
                </a:p>
              </p:txBody>
            </p:sp>
            <p:sp>
              <p:nvSpPr>
                <p:cNvPr id="14" name="Text Box 6"/>
                <p:cNvSpPr txBox="1">
                  <a:spLocks noChangeArrowheads="1"/>
                </p:cNvSpPr>
                <p:nvPr/>
              </p:nvSpPr>
              <p:spPr bwMode="auto">
                <a:xfrm>
                  <a:off x="2849" y="2601"/>
                  <a:ext cx="607" cy="163"/>
                </a:xfrm>
                <a:prstGeom prst="rect">
                  <a:avLst/>
                </a:prstGeom>
                <a:solidFill>
                  <a:schemeClr val="accent5">
                    <a:lumMod val="40000"/>
                    <a:lumOff val="60000"/>
                  </a:schemeClr>
                </a:solidFill>
                <a:ln w="9525">
                  <a:noFill/>
                  <a:miter lim="800000"/>
                  <a:headEnd/>
                  <a:tailEnd/>
                </a:ln>
              </p:spPr>
              <p:txBody>
                <a:bodyPr>
                  <a:spAutoFit/>
                </a:bodyPr>
                <a:lstStyle/>
                <a:p>
                  <a:pPr>
                    <a:spcBef>
                      <a:spcPct val="50000"/>
                    </a:spcBef>
                    <a:defRPr/>
                  </a:pPr>
                  <a:r>
                    <a:rPr lang="en-US" sz="1600" b="1" dirty="0"/>
                    <a:t>A</a:t>
                  </a:r>
                  <a:r>
                    <a:rPr lang="en-US" sz="1600" b="1" dirty="0">
                      <a:cs typeface="Arial" charset="0"/>
                    </a:rPr>
                    <a:t>∩B</a:t>
                  </a:r>
                  <a:r>
                    <a:rPr lang="id-ID" sz="1600" b="1" dirty="0">
                      <a:cs typeface="Arial" charset="0"/>
                    </a:rPr>
                    <a:t> =</a:t>
                  </a:r>
                  <a:endParaRPr lang="en-US" sz="1600" b="1" dirty="0">
                    <a:cs typeface="Arial" charset="0"/>
                  </a:endParaRPr>
                </a:p>
              </p:txBody>
            </p:sp>
            <p:sp>
              <p:nvSpPr>
                <p:cNvPr id="4117" name="Oval 7"/>
                <p:cNvSpPr>
                  <a:spLocks noChangeArrowheads="1"/>
                </p:cNvSpPr>
                <p:nvPr/>
              </p:nvSpPr>
              <p:spPr bwMode="auto">
                <a:xfrm>
                  <a:off x="3129" y="1840"/>
                  <a:ext cx="720" cy="528"/>
                </a:xfrm>
                <a:prstGeom prst="ellipse">
                  <a:avLst/>
                </a:prstGeom>
                <a:solidFill>
                  <a:srgbClr val="FFFF99">
                    <a:alpha val="25098"/>
                  </a:srgbClr>
                </a:solidFill>
                <a:ln w="9525">
                  <a:solidFill>
                    <a:schemeClr val="tx1"/>
                  </a:solidFill>
                  <a:round/>
                  <a:headEnd/>
                  <a:tailEnd/>
                </a:ln>
              </p:spPr>
              <p:txBody>
                <a:bodyPr wrap="none" anchorCtr="1"/>
                <a:lstStyle/>
                <a:p>
                  <a:pPr algn="ctr"/>
                  <a:r>
                    <a:rPr lang="en-US" b="1"/>
                    <a:t>B</a:t>
                  </a:r>
                </a:p>
              </p:txBody>
            </p:sp>
          </p:grpSp>
        </p:grpSp>
        <p:graphicFrame>
          <p:nvGraphicFramePr>
            <p:cNvPr id="4099" name="Object 3"/>
            <p:cNvGraphicFramePr>
              <a:graphicFrameLocks noChangeAspect="1"/>
            </p:cNvGraphicFramePr>
            <p:nvPr/>
          </p:nvGraphicFramePr>
          <p:xfrm>
            <a:off x="2411413" y="4149725"/>
            <a:ext cx="431800" cy="358775"/>
          </p:xfrm>
          <a:graphic>
            <a:graphicData uri="http://schemas.openxmlformats.org/presentationml/2006/ole">
              <p:oleObj spid="_x0000_s28675" name="Equation" r:id="rId5" imgW="126720" imgH="203040" progId="Equation.DSMT4">
                <p:embed/>
              </p:oleObj>
            </a:graphicData>
          </a:graphic>
        </p:graphicFrame>
      </p:grpSp>
      <p:sp>
        <p:nvSpPr>
          <p:cNvPr id="4109"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4100" name="Object 4"/>
          <p:cNvGraphicFramePr>
            <a:graphicFrameLocks noChangeAspect="1"/>
          </p:cNvGraphicFramePr>
          <p:nvPr/>
        </p:nvGraphicFramePr>
        <p:xfrm>
          <a:off x="2411760" y="2996952"/>
          <a:ext cx="3816350" cy="465137"/>
        </p:xfrm>
        <a:graphic>
          <a:graphicData uri="http://schemas.openxmlformats.org/presentationml/2006/ole">
            <p:oleObj spid="_x0000_s28676" name="Equation" r:id="rId6" imgW="1815312" imgH="215806" progId="Equation.DSMT4">
              <p:embed/>
            </p:oleObj>
          </a:graphicData>
        </a:graphic>
      </p:graphicFrame>
      <p:sp>
        <p:nvSpPr>
          <p:cNvPr id="33798" name="Rectangle 6"/>
          <p:cNvSpPr>
            <a:spLocks noChangeArrowheads="1"/>
          </p:cNvSpPr>
          <p:nvPr/>
        </p:nvSpPr>
        <p:spPr bwMode="auto">
          <a:xfrm>
            <a:off x="3707904" y="4347120"/>
            <a:ext cx="4932363" cy="954088"/>
          </a:xfrm>
          <a:prstGeom prst="rect">
            <a:avLst/>
          </a:prstGeom>
          <a:noFill/>
          <a:ln w="9525">
            <a:noFill/>
            <a:miter lim="800000"/>
            <a:headEnd/>
            <a:tailEnd/>
          </a:ln>
          <a:effectLst/>
        </p:spPr>
        <p:txBody>
          <a:bodyPr anchor="ctr">
            <a:spAutoFit/>
          </a:bodyPr>
          <a:lstStyle/>
          <a:p>
            <a:pPr eaLnBrk="0" hangingPunct="0">
              <a:defRPr/>
            </a:pPr>
            <a:r>
              <a:rPr lang="en-US" sz="2800" dirty="0" err="1">
                <a:latin typeface="+mn-lt"/>
                <a:ea typeface="Times New Roman" pitchFamily="18" charset="0"/>
              </a:rPr>
              <a:t>Jika</a:t>
            </a:r>
            <a:r>
              <a:rPr lang="en-US" sz="2800" dirty="0">
                <a:latin typeface="+mn-lt"/>
                <a:ea typeface="Times New Roman" pitchFamily="18" charset="0"/>
              </a:rPr>
              <a:t> A</a:t>
            </a:r>
            <a:r>
              <a:rPr lang="en-US" sz="2800" baseline="-30000" dirty="0">
                <a:latin typeface="+mn-lt"/>
                <a:ea typeface="Times New Roman" pitchFamily="18" charset="0"/>
              </a:rPr>
              <a:t>1</a:t>
            </a:r>
            <a:r>
              <a:rPr lang="en-US" sz="2800" dirty="0">
                <a:latin typeface="+mn-lt"/>
                <a:ea typeface="Times New Roman" pitchFamily="18" charset="0"/>
              </a:rPr>
              <a:t>, A</a:t>
            </a:r>
            <a:r>
              <a:rPr lang="en-US" sz="2800" baseline="-30000" dirty="0">
                <a:latin typeface="+mn-lt"/>
                <a:ea typeface="Times New Roman" pitchFamily="18" charset="0"/>
              </a:rPr>
              <a:t>2</a:t>
            </a:r>
            <a:r>
              <a:rPr lang="en-US" sz="2800" dirty="0">
                <a:latin typeface="+mn-lt"/>
                <a:ea typeface="Times New Roman" pitchFamily="18" charset="0"/>
              </a:rPr>
              <a:t>, …, </a:t>
            </a:r>
            <a:r>
              <a:rPr lang="en-US" sz="2800" dirty="0" err="1">
                <a:latin typeface="+mn-lt"/>
                <a:ea typeface="Times New Roman" pitchFamily="18" charset="0"/>
              </a:rPr>
              <a:t>A</a:t>
            </a:r>
            <a:r>
              <a:rPr lang="en-US" sz="2800" baseline="-30000" dirty="0" err="1">
                <a:latin typeface="+mn-lt"/>
                <a:ea typeface="Times New Roman" pitchFamily="18" charset="0"/>
              </a:rPr>
              <a:t>k</a:t>
            </a:r>
            <a:r>
              <a:rPr lang="en-US" sz="2800" dirty="0">
                <a:latin typeface="+mn-lt"/>
                <a:ea typeface="Times New Roman" pitchFamily="18" charset="0"/>
              </a:rPr>
              <a:t> </a:t>
            </a:r>
            <a:r>
              <a:rPr lang="en-US" sz="2800" dirty="0" err="1">
                <a:latin typeface="+mn-lt"/>
                <a:ea typeface="Times New Roman" pitchFamily="18" charset="0"/>
              </a:rPr>
              <a:t>saling</a:t>
            </a:r>
            <a:r>
              <a:rPr lang="en-US" sz="2800" dirty="0">
                <a:latin typeface="+mn-lt"/>
                <a:ea typeface="Times New Roman" pitchFamily="18" charset="0"/>
              </a:rPr>
              <a:t> </a:t>
            </a:r>
            <a:r>
              <a:rPr lang="en-US" sz="2800" dirty="0" err="1">
                <a:latin typeface="+mn-lt"/>
                <a:ea typeface="Times New Roman" pitchFamily="18" charset="0"/>
              </a:rPr>
              <a:t>terpisah</a:t>
            </a:r>
            <a:r>
              <a:rPr lang="en-US" sz="2800" dirty="0">
                <a:latin typeface="+mn-lt"/>
                <a:ea typeface="Times New Roman" pitchFamily="18" charset="0"/>
              </a:rPr>
              <a:t>/</a:t>
            </a:r>
            <a:r>
              <a:rPr lang="en-US" sz="2800" dirty="0" err="1">
                <a:latin typeface="+mn-lt"/>
                <a:ea typeface="Times New Roman" pitchFamily="18" charset="0"/>
              </a:rPr>
              <a:t>saling</a:t>
            </a:r>
            <a:r>
              <a:rPr lang="en-US" sz="2800" dirty="0">
                <a:latin typeface="+mn-lt"/>
                <a:ea typeface="Times New Roman" pitchFamily="18" charset="0"/>
              </a:rPr>
              <a:t> </a:t>
            </a:r>
            <a:r>
              <a:rPr lang="id-ID" sz="2800" dirty="0">
                <a:latin typeface="+mn-lt"/>
                <a:ea typeface="Times New Roman" pitchFamily="18" charset="0"/>
              </a:rPr>
              <a:t>lepas</a:t>
            </a:r>
            <a:r>
              <a:rPr lang="en-US" sz="2800" dirty="0">
                <a:latin typeface="+mn-lt"/>
                <a:ea typeface="Times New Roman" pitchFamily="18" charset="0"/>
              </a:rPr>
              <a:t>, </a:t>
            </a:r>
            <a:r>
              <a:rPr lang="en-US" sz="2800" dirty="0" err="1">
                <a:latin typeface="+mn-lt"/>
                <a:ea typeface="Times New Roman" pitchFamily="18" charset="0"/>
              </a:rPr>
              <a:t>maka</a:t>
            </a:r>
            <a:endParaRPr lang="en-US" sz="2800" dirty="0">
              <a:latin typeface="+mn-lt"/>
            </a:endParaRPr>
          </a:p>
        </p:txBody>
      </p:sp>
      <p:sp>
        <p:nvSpPr>
          <p:cNvPr id="4111"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d-ID"/>
          </a:p>
        </p:txBody>
      </p:sp>
      <p:graphicFrame>
        <p:nvGraphicFramePr>
          <p:cNvPr id="4101" name="Object 7"/>
          <p:cNvGraphicFramePr>
            <a:graphicFrameLocks noChangeAspect="1"/>
          </p:cNvGraphicFramePr>
          <p:nvPr/>
        </p:nvGraphicFramePr>
        <p:xfrm>
          <a:off x="3707904" y="5544467"/>
          <a:ext cx="5122862" cy="404813"/>
        </p:xfrm>
        <a:graphic>
          <a:graphicData uri="http://schemas.openxmlformats.org/presentationml/2006/ole">
            <p:oleObj spid="_x0000_s28677" name="Equation" r:id="rId7" imgW="3352800" imgH="228600" progId="Equation.DSMT4">
              <p:embed/>
            </p:oleObj>
          </a:graphicData>
        </a:graphic>
      </p:graphicFrame>
      <p:sp>
        <p:nvSpPr>
          <p:cNvPr id="24" name="Rectangle 6"/>
          <p:cNvSpPr>
            <a:spLocks noChangeArrowheads="1"/>
          </p:cNvSpPr>
          <p:nvPr/>
        </p:nvSpPr>
        <p:spPr bwMode="auto">
          <a:xfrm>
            <a:off x="755576" y="3356992"/>
            <a:ext cx="7920880" cy="954107"/>
          </a:xfrm>
          <a:prstGeom prst="rect">
            <a:avLst/>
          </a:prstGeom>
          <a:noFill/>
          <a:ln w="9525">
            <a:noFill/>
            <a:miter lim="800000"/>
            <a:headEnd/>
            <a:tailEnd/>
          </a:ln>
          <a:effectLst/>
        </p:spPr>
        <p:txBody>
          <a:bodyPr wrap="square" anchor="ctr">
            <a:spAutoFit/>
          </a:bodyPr>
          <a:lstStyle/>
          <a:p>
            <a:pPr eaLnBrk="0" hangingPunct="0">
              <a:defRPr/>
            </a:pPr>
            <a:r>
              <a:rPr lang="id-ID" sz="2800" dirty="0" smtClean="0">
                <a:latin typeface="+mn-lt"/>
                <a:ea typeface="Times New Roman" pitchFamily="18" charset="0"/>
              </a:rPr>
              <a:t>Saling lepas dapat berarti : terjadinya A menghindari terjadinya B</a:t>
            </a: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798"/>
                                        </p:tgtEl>
                                        <p:attrNameLst>
                                          <p:attrName>style.visibility</p:attrName>
                                        </p:attrNameLst>
                                      </p:cBhvr>
                                      <p:to>
                                        <p:strVal val="visible"/>
                                      </p:to>
                                    </p:set>
                                    <p:animEffect transition="in" filter="blinds(horizontal)">
                                      <p:cBhvr>
                                        <p:cTn id="17" dur="500"/>
                                        <p:tgtEl>
                                          <p:spTgt spid="3379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101"/>
                                        </p:tgtEl>
                                        <p:attrNameLst>
                                          <p:attrName>style.visibility</p:attrName>
                                        </p:attrNameLst>
                                      </p:cBhvr>
                                      <p:to>
                                        <p:strVal val="visible"/>
                                      </p:to>
                                    </p:set>
                                    <p:animEffect transition="in" filter="blinds(horizontal)">
                                      <p:cBhvr>
                                        <p:cTn id="2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179" y="202406"/>
            <a:ext cx="6842125" cy="922338"/>
          </a:xfrm>
        </p:spPr>
        <p:txBody>
          <a:bodyPr/>
          <a:lstStyle/>
          <a:p>
            <a:r>
              <a:rPr lang="id-ID" sz="4000" dirty="0" smtClean="0"/>
              <a:t>Latihan</a:t>
            </a:r>
            <a:endParaRPr lang="id-ID" sz="4000" dirty="0"/>
          </a:p>
        </p:txBody>
      </p:sp>
      <p:sp>
        <p:nvSpPr>
          <p:cNvPr id="4" name="Content Placeholder 2"/>
          <p:cNvSpPr txBox="1">
            <a:spLocks/>
          </p:cNvSpPr>
          <p:nvPr/>
        </p:nvSpPr>
        <p:spPr bwMode="auto">
          <a:xfrm>
            <a:off x="395536" y="1484784"/>
            <a:ext cx="8496944" cy="5301208"/>
          </a:xfrm>
          <a:prstGeom prst="rect">
            <a:avLst/>
          </a:prstGeom>
          <a:solidFill>
            <a:srgbClr val="CCFFCC"/>
          </a:solidFill>
          <a:ln w="9525">
            <a:noFill/>
            <a:miter lim="800000"/>
            <a:headEnd/>
            <a:tailEnd/>
          </a:ln>
        </p:spPr>
        <p:txBody>
          <a:bodyPr/>
          <a:lstStyle/>
          <a:p>
            <a:pPr marL="342900" indent="-342900">
              <a:spcBef>
                <a:spcPct val="20000"/>
              </a:spcBef>
              <a:buClr>
                <a:srgbClr val="CC0099"/>
              </a:buClr>
              <a:buFont typeface="Wingdings" pitchFamily="2" charset="2"/>
              <a:buChar char="§"/>
              <a:defRPr/>
            </a:pPr>
            <a:r>
              <a:rPr lang="en-US" sz="2400" kern="0" dirty="0" err="1">
                <a:latin typeface="+mn-lt"/>
                <a:cs typeface="+mn-cs"/>
              </a:rPr>
              <a:t>Berapa</a:t>
            </a:r>
            <a:r>
              <a:rPr lang="en-US" sz="2400" kern="0" dirty="0">
                <a:latin typeface="+mn-lt"/>
                <a:cs typeface="+mn-cs"/>
              </a:rPr>
              <a:t> </a:t>
            </a:r>
            <a:r>
              <a:rPr lang="en-US" sz="2400" kern="0" dirty="0" err="1">
                <a:latin typeface="+mn-lt"/>
                <a:cs typeface="+mn-cs"/>
              </a:rPr>
              <a:t>peluang</a:t>
            </a:r>
            <a:r>
              <a:rPr lang="en-US" sz="2400" kern="0" dirty="0">
                <a:latin typeface="+mn-lt"/>
                <a:cs typeface="+mn-cs"/>
              </a:rPr>
              <a:t> </a:t>
            </a:r>
            <a:r>
              <a:rPr lang="en-US" sz="2400" kern="0" dirty="0" err="1">
                <a:latin typeface="+mn-lt"/>
                <a:cs typeface="+mn-cs"/>
              </a:rPr>
              <a:t>terambilnya</a:t>
            </a:r>
            <a:r>
              <a:rPr lang="en-US" sz="2400" kern="0" dirty="0">
                <a:latin typeface="+mn-lt"/>
                <a:cs typeface="+mn-cs"/>
              </a:rPr>
              <a:t> </a:t>
            </a:r>
            <a:r>
              <a:rPr lang="en-US" sz="2400" kern="0" dirty="0" err="1">
                <a:latin typeface="+mn-lt"/>
                <a:cs typeface="+mn-cs"/>
              </a:rPr>
              <a:t>kartu</a:t>
            </a:r>
            <a:r>
              <a:rPr lang="en-US" sz="2400" kern="0" dirty="0">
                <a:latin typeface="+mn-lt"/>
                <a:cs typeface="+mn-cs"/>
              </a:rPr>
              <a:t> </a:t>
            </a:r>
            <a:r>
              <a:rPr lang="id-ID" sz="2400" kern="0" dirty="0">
                <a:latin typeface="+mn-lt"/>
                <a:cs typeface="+mn-cs"/>
              </a:rPr>
              <a:t> </a:t>
            </a:r>
            <a:r>
              <a:rPr lang="en-US" sz="2400" kern="0" dirty="0" err="1">
                <a:latin typeface="+mn-lt"/>
                <a:cs typeface="+mn-cs"/>
              </a:rPr>
              <a:t>bernilai</a:t>
            </a:r>
            <a:r>
              <a:rPr lang="en-US" sz="2400" kern="0" dirty="0">
                <a:latin typeface="+mn-lt"/>
                <a:cs typeface="+mn-cs"/>
              </a:rPr>
              <a:t> 7 </a:t>
            </a:r>
            <a:r>
              <a:rPr lang="en-US" sz="2400" kern="0" dirty="0" err="1">
                <a:latin typeface="+mn-lt"/>
                <a:cs typeface="+mn-cs"/>
              </a:rPr>
              <a:t>berwarna</a:t>
            </a:r>
            <a:r>
              <a:rPr lang="en-US" sz="2400" kern="0" dirty="0">
                <a:latin typeface="+mn-lt"/>
                <a:cs typeface="+mn-cs"/>
              </a:rPr>
              <a:t> </a:t>
            </a:r>
            <a:r>
              <a:rPr lang="en-US" sz="2400" kern="0" dirty="0" err="1">
                <a:latin typeface="+mn-lt"/>
                <a:cs typeface="+mn-cs"/>
              </a:rPr>
              <a:t>merah</a:t>
            </a:r>
            <a:r>
              <a:rPr lang="en-US" sz="2400" kern="0" dirty="0">
                <a:latin typeface="+mn-lt"/>
                <a:cs typeface="+mn-cs"/>
              </a:rPr>
              <a:t> (A) </a:t>
            </a:r>
            <a:r>
              <a:rPr lang="en-US" sz="2400" kern="0" dirty="0" err="1">
                <a:latin typeface="+mn-lt"/>
                <a:cs typeface="+mn-cs"/>
              </a:rPr>
              <a:t>atau</a:t>
            </a:r>
            <a:r>
              <a:rPr lang="en-US" sz="2400" kern="0" dirty="0">
                <a:latin typeface="+mn-lt"/>
                <a:cs typeface="+mn-cs"/>
              </a:rPr>
              <a:t> </a:t>
            </a:r>
            <a:r>
              <a:rPr lang="en-US" sz="2400" kern="0" dirty="0" err="1">
                <a:latin typeface="+mn-lt"/>
                <a:cs typeface="+mn-cs"/>
              </a:rPr>
              <a:t>kartu</a:t>
            </a:r>
            <a:r>
              <a:rPr lang="en-US" sz="2400" kern="0" dirty="0">
                <a:latin typeface="+mn-lt"/>
                <a:cs typeface="+mn-cs"/>
              </a:rPr>
              <a:t> </a:t>
            </a:r>
            <a:r>
              <a:rPr lang="en-US" sz="2400" kern="0" dirty="0" err="1">
                <a:latin typeface="+mn-lt"/>
                <a:cs typeface="+mn-cs"/>
              </a:rPr>
              <a:t>bernilai</a:t>
            </a:r>
            <a:r>
              <a:rPr lang="en-US" sz="2400" kern="0" dirty="0">
                <a:latin typeface="+mn-lt"/>
                <a:cs typeface="+mn-cs"/>
              </a:rPr>
              <a:t> 7 </a:t>
            </a:r>
            <a:r>
              <a:rPr lang="en-US" sz="2400" kern="0" dirty="0" err="1">
                <a:latin typeface="+mn-lt"/>
                <a:cs typeface="+mn-cs"/>
              </a:rPr>
              <a:t>berwarna</a:t>
            </a:r>
            <a:r>
              <a:rPr lang="en-US" sz="2400" kern="0" dirty="0">
                <a:latin typeface="+mn-lt"/>
                <a:cs typeface="+mn-cs"/>
              </a:rPr>
              <a:t> </a:t>
            </a:r>
            <a:r>
              <a:rPr lang="en-US" sz="2400" kern="0" dirty="0" err="1">
                <a:latin typeface="+mn-lt"/>
                <a:cs typeface="+mn-cs"/>
              </a:rPr>
              <a:t>hitam</a:t>
            </a:r>
            <a:r>
              <a:rPr lang="en-US" sz="2400" kern="0" dirty="0">
                <a:latin typeface="+mn-lt"/>
                <a:cs typeface="+mn-cs"/>
              </a:rPr>
              <a:t> (B) </a:t>
            </a:r>
            <a:r>
              <a:rPr lang="en-US" sz="2400" kern="0" dirty="0" err="1">
                <a:latin typeface="+mn-lt"/>
                <a:cs typeface="+mn-cs"/>
              </a:rPr>
              <a:t>pada</a:t>
            </a:r>
            <a:r>
              <a:rPr lang="en-US" sz="2400" kern="0" dirty="0">
                <a:latin typeface="+mn-lt"/>
                <a:cs typeface="+mn-cs"/>
              </a:rPr>
              <a:t> </a:t>
            </a:r>
            <a:r>
              <a:rPr lang="en-US" sz="2400" kern="0" dirty="0" err="1">
                <a:latin typeface="+mn-lt"/>
                <a:cs typeface="+mn-cs"/>
              </a:rPr>
              <a:t>pengambilan</a:t>
            </a:r>
            <a:r>
              <a:rPr lang="en-US" sz="2400" kern="0" dirty="0">
                <a:latin typeface="+mn-lt"/>
                <a:cs typeface="+mn-cs"/>
              </a:rPr>
              <a:t> </a:t>
            </a:r>
            <a:r>
              <a:rPr lang="en-US" sz="2400" kern="0" dirty="0" err="1">
                <a:latin typeface="+mn-lt"/>
                <a:cs typeface="+mn-cs"/>
              </a:rPr>
              <a:t>sebuah</a:t>
            </a:r>
            <a:r>
              <a:rPr lang="en-US" sz="2400" kern="0" dirty="0">
                <a:latin typeface="+mn-lt"/>
                <a:cs typeface="+mn-cs"/>
              </a:rPr>
              <a:t> </a:t>
            </a:r>
            <a:r>
              <a:rPr lang="en-US" sz="2400" kern="0" dirty="0" err="1">
                <a:latin typeface="+mn-lt"/>
                <a:cs typeface="+mn-cs"/>
              </a:rPr>
              <a:t>kartu</a:t>
            </a:r>
            <a:r>
              <a:rPr lang="en-US" sz="2400" kern="0" dirty="0">
                <a:latin typeface="+mn-lt"/>
                <a:cs typeface="+mn-cs"/>
              </a:rPr>
              <a:t> </a:t>
            </a:r>
            <a:r>
              <a:rPr lang="en-US" sz="2400" kern="0" dirty="0" err="1">
                <a:latin typeface="+mn-lt"/>
                <a:cs typeface="+mn-cs"/>
              </a:rPr>
              <a:t>secara</a:t>
            </a:r>
            <a:r>
              <a:rPr lang="en-US" sz="2400" kern="0" dirty="0">
                <a:latin typeface="+mn-lt"/>
                <a:cs typeface="+mn-cs"/>
              </a:rPr>
              <a:t> </a:t>
            </a:r>
            <a:r>
              <a:rPr lang="en-US" sz="2400" kern="0" dirty="0" err="1">
                <a:latin typeface="+mn-lt"/>
                <a:cs typeface="+mn-cs"/>
              </a:rPr>
              <a:t>acak</a:t>
            </a:r>
            <a:r>
              <a:rPr lang="en-US" sz="2400" kern="0" dirty="0">
                <a:latin typeface="+mn-lt"/>
                <a:cs typeface="+mn-cs"/>
              </a:rPr>
              <a:t> </a:t>
            </a:r>
            <a:r>
              <a:rPr lang="en-US" sz="2400" kern="0" dirty="0" err="1">
                <a:latin typeface="+mn-lt"/>
                <a:cs typeface="+mn-cs"/>
              </a:rPr>
              <a:t>dari</a:t>
            </a:r>
            <a:r>
              <a:rPr lang="en-US" sz="2400" kern="0" dirty="0">
                <a:latin typeface="+mn-lt"/>
                <a:cs typeface="+mn-cs"/>
              </a:rPr>
              <a:t> </a:t>
            </a:r>
            <a:r>
              <a:rPr lang="en-US" sz="2400" kern="0" dirty="0" err="1">
                <a:latin typeface="+mn-lt"/>
                <a:cs typeface="+mn-cs"/>
              </a:rPr>
              <a:t>sekumpulan</a:t>
            </a:r>
            <a:r>
              <a:rPr lang="en-US" sz="2400" kern="0" dirty="0">
                <a:latin typeface="+mn-lt"/>
                <a:cs typeface="+mn-cs"/>
              </a:rPr>
              <a:t> </a:t>
            </a:r>
            <a:r>
              <a:rPr lang="en-US" sz="2400" kern="0" dirty="0" err="1">
                <a:latin typeface="+mn-lt"/>
                <a:cs typeface="+mn-cs"/>
              </a:rPr>
              <a:t>kartu</a:t>
            </a:r>
            <a:r>
              <a:rPr lang="en-US" sz="2400" kern="0" dirty="0">
                <a:latin typeface="+mn-lt"/>
                <a:cs typeface="+mn-cs"/>
              </a:rPr>
              <a:t> bridge</a:t>
            </a:r>
            <a:r>
              <a:rPr lang="en-US" sz="2400" kern="0" dirty="0" smtClean="0">
                <a:latin typeface="+mn-lt"/>
                <a:cs typeface="+mn-cs"/>
              </a:rPr>
              <a:t>?</a:t>
            </a:r>
            <a:endParaRPr lang="id-ID" sz="2400" kern="0" dirty="0" smtClean="0">
              <a:latin typeface="+mn-lt"/>
              <a:cs typeface="+mn-cs"/>
            </a:endParaRPr>
          </a:p>
          <a:p>
            <a:pPr marL="342900" indent="-342900">
              <a:spcBef>
                <a:spcPct val="20000"/>
              </a:spcBef>
              <a:buClr>
                <a:srgbClr val="CC0099"/>
              </a:buClr>
              <a:defRPr/>
            </a:pPr>
            <a:endParaRPr lang="id-ID" sz="2400" kern="0" dirty="0" smtClean="0">
              <a:latin typeface="+mn-lt"/>
              <a:cs typeface="+mn-cs"/>
            </a:endParaRPr>
          </a:p>
          <a:p>
            <a:pPr marL="342900" indent="-342900">
              <a:spcBef>
                <a:spcPct val="20000"/>
              </a:spcBef>
              <a:buClr>
                <a:srgbClr val="CC0099"/>
              </a:buClr>
              <a:buFont typeface="Wingdings" pitchFamily="2" charset="2"/>
              <a:buChar char="§"/>
              <a:defRPr/>
            </a:pPr>
            <a:r>
              <a:rPr lang="id-ID" sz="2400" kern="0" dirty="0" smtClean="0">
                <a:latin typeface="+mn-lt"/>
                <a:cs typeface="+mn-cs"/>
              </a:rPr>
              <a:t>Sebuah kotak berisi 8 kelereng merah, 10 kelereng putih dan 12 kelereng biru kecuali warna semuanya identik, jika diambil secara acak sebuah kelereng dalam kotak tersebut. Berapa peluang terambilnya kelereng merah atau biru  </a:t>
            </a:r>
          </a:p>
          <a:p>
            <a:pPr marL="342900" indent="-342900">
              <a:spcBef>
                <a:spcPct val="20000"/>
              </a:spcBef>
              <a:buClr>
                <a:srgbClr val="CC0099"/>
              </a:buClr>
              <a:defRPr/>
            </a:pPr>
            <a:endParaRPr lang="id-ID" sz="2400" kern="0" dirty="0" smtClean="0">
              <a:latin typeface="+mn-lt"/>
              <a:cs typeface="+mn-cs"/>
            </a:endParaRPr>
          </a:p>
          <a:p>
            <a:pPr marL="342900" indent="-342900">
              <a:spcBef>
                <a:spcPct val="20000"/>
              </a:spcBef>
              <a:buClr>
                <a:srgbClr val="CC0099"/>
              </a:buClr>
              <a:buFont typeface="Wingdings" pitchFamily="2" charset="2"/>
              <a:buChar char="§"/>
              <a:defRPr/>
            </a:pPr>
            <a:r>
              <a:rPr lang="id-ID" sz="2400" kern="0" dirty="0" smtClean="0">
                <a:latin typeface="+mn-lt"/>
                <a:cs typeface="+mn-cs"/>
              </a:rPr>
              <a:t>Ada 1000 lembar undian akan ditarik undian untuk sebuah hadiah pertama, 10 hadiah kedua dan 50 hadiah kedua. Jika seseorang mengirimkan selembar undian. Berapa peluang orang tersebut memenangkan hadiah kedua atau ketiga?</a:t>
            </a:r>
            <a:endParaRPr lang="id-ID" sz="2400" kern="0" dirty="0">
              <a:latin typeface="+mn-lt"/>
              <a:cs typeface="+mn-cs"/>
            </a:endParaRPr>
          </a:p>
          <a:p>
            <a:pPr marL="342900" indent="-342900">
              <a:spcBef>
                <a:spcPct val="20000"/>
              </a:spcBef>
              <a:buClr>
                <a:srgbClr val="CC0099"/>
              </a:buClr>
              <a:buFont typeface="Wingdings" pitchFamily="2" charset="2"/>
              <a:buChar char="§"/>
              <a:defRPr/>
            </a:pPr>
            <a:endParaRPr lang="id-ID" sz="2400" b="1" kern="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Custom 345">
      <a:dk1>
        <a:sysClr val="windowText" lastClr="000000"/>
      </a:dk1>
      <a:lt1>
        <a:srgbClr val="FFFFFF"/>
      </a:lt1>
      <a:dk2>
        <a:srgbClr val="000000"/>
      </a:dk2>
      <a:lt2>
        <a:srgbClr val="FFFFFF"/>
      </a:lt2>
      <a:accent1>
        <a:srgbClr val="A4FFFF"/>
      </a:accent1>
      <a:accent2>
        <a:srgbClr val="6BA7F8"/>
      </a:accent2>
      <a:accent3>
        <a:srgbClr val="C3DBFC"/>
      </a:accent3>
      <a:accent4>
        <a:srgbClr val="0A2793"/>
      </a:accent4>
      <a:accent5>
        <a:srgbClr val="C0E8FD"/>
      </a:accent5>
      <a:accent6>
        <a:srgbClr val="6097E1"/>
      </a:accent6>
      <a:hlink>
        <a:srgbClr val="0B6DEF"/>
      </a:hlink>
      <a:folHlink>
        <a:srgbClr val="237DF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742</Words>
  <Application>Microsoft Office PowerPoint</Application>
  <PresentationFormat>On-screen Show (4:3)</PresentationFormat>
  <Paragraphs>135</Paragraphs>
  <Slides>15</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Equation</vt:lpstr>
      <vt:lpstr>MathType 6.0 Equation</vt:lpstr>
      <vt:lpstr>Peluang</vt:lpstr>
      <vt:lpstr>Peluang</vt:lpstr>
      <vt:lpstr>Peluang</vt:lpstr>
      <vt:lpstr>Latihan</vt:lpstr>
      <vt:lpstr>Kaidah Peluang </vt:lpstr>
      <vt:lpstr>Kaidah Peluang </vt:lpstr>
      <vt:lpstr>Latihan</vt:lpstr>
      <vt:lpstr>Kaidah Peluang</vt:lpstr>
      <vt:lpstr>Latihan</vt:lpstr>
      <vt:lpstr>Peluang Bersyarat</vt:lpstr>
      <vt:lpstr>Peluang Bersyarat</vt:lpstr>
      <vt:lpstr>Kejadian Saling Bebas (Independen)</vt:lpstr>
      <vt:lpstr>Latihan</vt:lpstr>
      <vt:lpstr>Ekspektasi</vt:lpstr>
      <vt:lpstr>Latihan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jontypearce</dc:creator>
  <cp:lastModifiedBy>Edna</cp:lastModifiedBy>
  <cp:revision>18</cp:revision>
  <dcterms:created xsi:type="dcterms:W3CDTF">2011-07-11T11:56:50Z</dcterms:created>
  <dcterms:modified xsi:type="dcterms:W3CDTF">2013-04-13T12:03:01Z</dcterms:modified>
</cp:coreProperties>
</file>