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6" r:id="rId4"/>
    <p:sldId id="267" r:id="rId5"/>
    <p:sldId id="263" r:id="rId6"/>
    <p:sldId id="264" r:id="rId7"/>
    <p:sldId id="268" r:id="rId8"/>
    <p:sldId id="270" r:id="rId9"/>
    <p:sldId id="271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CCCCCC"/>
    <a:srgbClr val="EFB2FF"/>
    <a:srgbClr val="5DB07D"/>
    <a:srgbClr val="A93E23"/>
    <a:srgbClr val="72D89A"/>
    <a:srgbClr val="FFEFCC"/>
    <a:srgbClr val="FFC5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9" autoAdjust="0"/>
    <p:restoredTop sz="92980" autoAdjust="0"/>
  </p:normalViewPr>
  <p:slideViewPr>
    <p:cSldViewPr snapToObjects="1">
      <p:cViewPr>
        <p:scale>
          <a:sx n="100" d="100"/>
          <a:sy n="100" d="100"/>
        </p:scale>
        <p:origin x="-84" y="60"/>
      </p:cViewPr>
      <p:guideLst>
        <p:guide orient="horz" pos="4319"/>
        <p:guide orient="horz"/>
        <p:guide orient="horz" pos="720"/>
        <p:guide orient="horz" pos="1440"/>
        <p:guide orient="horz" pos="2160"/>
        <p:guide orient="horz" pos="2880"/>
        <p:guide orient="horz" pos="3600"/>
        <p:guide pos="5759"/>
        <p:guide/>
        <p:guide pos="2160"/>
        <p:guide pos="3600"/>
        <p:guide pos="1440"/>
        <p:guide pos="4320"/>
        <p:guide pos="2880"/>
        <p:guide pos="50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1BE74F-3513-49A6-9461-33A127C2C7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FC2BC6-9298-4012-AF5B-942652320F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C8D37-EA55-4232-82A8-169B690DD94C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CCCCCC"/>
              </a:gs>
              <a:gs pos="100000">
                <a:srgbClr val="CCCCCC">
                  <a:gamma/>
                  <a:shade val="96078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E35E1E-A0B8-4FBB-AECC-28BE4EB453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76609-01CD-409C-9000-D3D9DB25C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7C10A-D317-4915-B34F-5355F6F30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D6C116-9F20-42E2-B5A4-87180170D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14CDC2-590A-4C2F-9A2A-C9F6E2690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F6FA8-57B6-44C7-A374-967E5C9E0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2DBA-6C3E-4A46-8B51-ED37593A0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ABF2C-FD4B-43CE-9CFD-0968B8B35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40F0-C2B1-44B5-88B2-24A112831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9042E-6DFD-4E2C-BD94-B1BAED614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D75BF-AC94-43B4-8324-D4B71D275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47D16-633A-4F58-BD63-C06B6FA76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5D071-11FC-44C7-B54B-A97C46CA6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CCCCCC"/>
              </a:gs>
              <a:gs pos="100000">
                <a:srgbClr val="CCCCCC">
                  <a:gamma/>
                  <a:shade val="96078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87ADEC-1A18-4C18-9243-0D86FE89AA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1143000" y="1325563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5400" dirty="0" smtClean="0">
                <a:solidFill>
                  <a:schemeClr val="bg2"/>
                </a:solidFill>
                <a:latin typeface="Comic Sans MS" pitchFamily="66" charset="0"/>
              </a:rPr>
              <a:t>SOLUSI SPL</a:t>
            </a:r>
            <a:endParaRPr lang="en-US" sz="5400" dirty="0"/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2231740" y="2384884"/>
            <a:ext cx="480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 dirty="0" smtClean="0">
                <a:solidFill>
                  <a:schemeClr val="tx2"/>
                </a:solidFill>
                <a:latin typeface="Comic Sans MS" pitchFamily="66" charset="0"/>
              </a:rPr>
              <a:t>Metode Iterasi Jacobi &amp; Iterasi Gauss Seidel 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pic>
        <p:nvPicPr>
          <p:cNvPr id="2149" name="Picture 101" descr="pe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572000"/>
            <a:ext cx="5865813" cy="7572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829867" y="1417638"/>
            <a:ext cx="7558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Gunakan Iterasi Jacobi dan Iterasi Gauss Seidel untuk menyelesaikan SPL berikut ini (3 </a:t>
            </a:r>
            <a:r>
              <a:rPr lang="id-ID" sz="2400" dirty="0" smtClean="0"/>
              <a:t>iterasi dengan 3 angka bena)</a:t>
            </a:r>
            <a:endParaRPr lang="id-ID" sz="2400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2538413" y="2479675"/>
          <a:ext cx="3922712" cy="2028825"/>
        </p:xfrm>
        <a:graphic>
          <a:graphicData uri="http://schemas.openxmlformats.org/presentationml/2006/ole">
            <p:oleObj spid="_x0000_s60418" name="Equation" r:id="rId4" imgW="1815840" imgH="939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82267" y="4509120"/>
            <a:ext cx="75585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Buat program untuk menyelesaikan soal diatas dengan menggunakan Dekomposisi LU, Iterasi Gauss Seidel, Iterasi Jacobi (berdasarkan urutan Absen) dengan </a:t>
            </a:r>
            <a:endParaRPr lang="id-ID" sz="24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159732" y="5661248"/>
          <a:ext cx="1177528" cy="343446"/>
        </p:xfrm>
        <a:graphic>
          <a:graphicData uri="http://schemas.openxmlformats.org/presentationml/2006/ole">
            <p:oleObj spid="_x0000_s60419" name="Equation" r:id="rId5" imgW="6094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Penyelesaian SPL</a:t>
            </a:r>
            <a:endParaRPr lang="id-ID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564741"/>
            <a:ext cx="8229600" cy="3700463"/>
          </a:xfrm>
        </p:spPr>
        <p:txBody>
          <a:bodyPr/>
          <a:lstStyle/>
          <a:p>
            <a:r>
              <a:rPr lang="id-ID" dirty="0" smtClean="0"/>
              <a:t>Metode Langsung : Metode Gauss dengan variasinya &amp; Dekomposisi LU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Metode Tidak Langsung/Iteratif : Metode Iterasi Jacobi &amp; Iterasi Gauss Seidel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dasar metode iterasi</a:t>
            </a:r>
            <a:endParaRPr lang="id-ID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idx="1"/>
          </p:nvPr>
        </p:nvGraphicFramePr>
        <p:xfrm>
          <a:off x="935596" y="1513951"/>
          <a:ext cx="3455702" cy="1843041"/>
        </p:xfrm>
        <a:graphic>
          <a:graphicData uri="http://schemas.openxmlformats.org/presentationml/2006/ole">
            <p:oleObj spid="_x0000_s28674" name="Equation" r:id="rId4" imgW="1714320" imgH="914400" progId="Equation.DSMT4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385888" y="3405188"/>
          <a:ext cx="2281237" cy="455612"/>
        </p:xfrm>
        <a:graphic>
          <a:graphicData uri="http://schemas.openxmlformats.org/presentationml/2006/ole">
            <p:oleObj spid="_x0000_s28675" name="Equation" r:id="rId5" imgW="1143000" imgH="22860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719638" y="1362075"/>
          <a:ext cx="3916362" cy="2571750"/>
        </p:xfrm>
        <a:graphic>
          <a:graphicData uri="http://schemas.openxmlformats.org/presentationml/2006/ole">
            <p:oleObj spid="_x0000_s28676" name="Equation" r:id="rId6" imgW="2476440" imgH="162540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932040" y="4065588"/>
          <a:ext cx="1188950" cy="327410"/>
        </p:xfrm>
        <a:graphic>
          <a:graphicData uri="http://schemas.openxmlformats.org/presentationml/2006/ole">
            <p:oleObj spid="_x0000_s28677" name="Equation" r:id="rId7" imgW="736560" imgH="20304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5068" y="3933056"/>
            <a:ext cx="261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Dengan tebakan awal untuk x </a:t>
            </a:r>
            <a:endParaRPr lang="id-ID" dirty="0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511660" y="4257092"/>
          <a:ext cx="1066800" cy="1512888"/>
        </p:xfrm>
        <a:graphic>
          <a:graphicData uri="http://schemas.openxmlformats.org/presentationml/2006/ole">
            <p:oleObj spid="_x0000_s28678" name="Equation" r:id="rId8" imgW="660240" imgH="9396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419872" y="4579387"/>
            <a:ext cx="5173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Hentikan kondisi pada saat  </a:t>
            </a:r>
            <a:endParaRPr lang="id-ID" dirty="0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527884" y="5049180"/>
          <a:ext cx="4284663" cy="777875"/>
        </p:xfrm>
        <a:graphic>
          <a:graphicData uri="http://schemas.openxmlformats.org/presentationml/2006/ole">
            <p:oleObj spid="_x0000_s28679" name="Equation" r:id="rId9" imgW="26542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Syarat Cukup Iterasi Konvergen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48717"/>
            <a:ext cx="8229600" cy="712131"/>
          </a:xfrm>
        </p:spPr>
        <p:txBody>
          <a:bodyPr/>
          <a:lstStyle/>
          <a:p>
            <a:r>
              <a:rPr lang="id-ID" dirty="0" smtClean="0"/>
              <a:t>Sistem Domain Secara Diagonal dipenuhi</a:t>
            </a:r>
            <a:endParaRPr lang="id-ID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636353" y="1925639"/>
          <a:ext cx="3879863" cy="944145"/>
        </p:xfrm>
        <a:graphic>
          <a:graphicData uri="http://schemas.openxmlformats.org/presentationml/2006/ole">
            <p:oleObj spid="_x0000_s29698" name="Equation" r:id="rId4" imgW="1828800" imgH="444240" progId="Equation.DSMT4">
              <p:embed/>
            </p:oleObj>
          </a:graphicData>
        </a:graphic>
      </p:graphicFrame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518864" y="2960948"/>
            <a:ext cx="82296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id-ID" sz="3200" kern="0" dirty="0" smtClean="0">
                <a:latin typeface="+mn-lt"/>
              </a:rPr>
              <a:t>Jika syarat ini dipenuhi maka cukup untuk menjamin kekonvergenan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Namun tebakan awal</a:t>
            </a:r>
            <a:r>
              <a:rPr kumimoji="0" lang="id-ID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terlalu jauh dari solusi sejati dapat menyebabkan iterasi divergen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>
            <p:ph idx="1"/>
          </p:nvPr>
        </p:nvGraphicFramePr>
        <p:xfrm>
          <a:off x="3347864" y="2528900"/>
          <a:ext cx="2754511" cy="1430438"/>
        </p:xfrm>
        <a:graphic>
          <a:graphicData uri="http://schemas.openxmlformats.org/presentationml/2006/ole">
            <p:oleObj spid="_x0000_s51202" name="Equation" r:id="rId4" imgW="1320480" imgH="685800" progId="Equation.DSMT4">
              <p:embed/>
            </p:oleObj>
          </a:graphicData>
        </a:graphic>
      </p:graphicFrame>
      <p:sp>
        <p:nvSpPr>
          <p:cNvPr id="11" name="Content Placeholder 8"/>
          <p:cNvSpPr txBox="1">
            <a:spLocks/>
          </p:cNvSpPr>
          <p:nvPr/>
        </p:nvSpPr>
        <p:spPr bwMode="auto">
          <a:xfrm>
            <a:off x="457200" y="1348717"/>
            <a:ext cx="8229600" cy="467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id-ID" sz="3200" kern="0" dirty="0" smtClean="0">
                <a:latin typeface="+mn-lt"/>
              </a:rPr>
              <a:t>Periksalah apakah syarat cukup sistem dominan secara diagonal dipenuhi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id-ID" sz="32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d-ID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id-ID" sz="3200" kern="0" dirty="0" smtClean="0">
                <a:latin typeface="+mn-lt"/>
              </a:rPr>
              <a:t>b.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3383868" y="4185084"/>
          <a:ext cx="2754313" cy="1430338"/>
        </p:xfrm>
        <a:graphic>
          <a:graphicData uri="http://schemas.openxmlformats.org/presentationml/2006/ole">
            <p:oleObj spid="_x0000_s51203" name="Equation" r:id="rId5" imgW="132048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Iterasi yang dibahas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56729"/>
            <a:ext cx="8229600" cy="3700463"/>
          </a:xfrm>
        </p:spPr>
        <p:txBody>
          <a:bodyPr/>
          <a:lstStyle/>
          <a:p>
            <a:r>
              <a:rPr lang="id-ID" dirty="0" smtClean="0"/>
              <a:t>Metode Iterasi Jacobi</a:t>
            </a:r>
          </a:p>
          <a:p>
            <a:r>
              <a:rPr lang="id-ID" dirty="0" smtClean="0"/>
              <a:t>Metode Iterasi Gauss Seidel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Iterasi Jacobi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92733"/>
            <a:ext cx="8229600" cy="3700463"/>
          </a:xfrm>
        </p:spPr>
        <p:txBody>
          <a:bodyPr/>
          <a:lstStyle/>
          <a:p>
            <a:r>
              <a:rPr lang="id-ID" dirty="0" smtClean="0"/>
              <a:t>Misalkan tebakan awal </a:t>
            </a:r>
          </a:p>
          <a:p>
            <a:endParaRPr lang="id-ID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762000" y="2564904"/>
          <a:ext cx="3714750" cy="2571750"/>
        </p:xfrm>
        <a:graphic>
          <a:graphicData uri="http://schemas.openxmlformats.org/presentationml/2006/ole">
            <p:oleObj spid="_x0000_s53251" name="Equation" r:id="rId4" imgW="2349360" imgH="1625400" progId="Equation.DSMT4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752020" y="2667248"/>
          <a:ext cx="3675062" cy="2571750"/>
        </p:xfrm>
        <a:graphic>
          <a:graphicData uri="http://schemas.openxmlformats.org/presentationml/2006/ole">
            <p:oleObj spid="_x0000_s53252" name="Equation" r:id="rId5" imgW="2323800" imgH="1625400" progId="Equation.DSMT4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5364088" y="1088740"/>
          <a:ext cx="1065213" cy="1487488"/>
        </p:xfrm>
        <a:graphic>
          <a:graphicData uri="http://schemas.openxmlformats.org/presentationml/2006/ole">
            <p:oleObj spid="_x0000_s53253" name="Equation" r:id="rId6" imgW="672840" imgH="939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37270" y="2168860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Iterasi ke- 1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5084763" y="5085184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Iterasi ke- 2</a:t>
            </a:r>
            <a:endParaRPr lang="id-ID" dirty="0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840160" y="5192713"/>
          <a:ext cx="4379912" cy="1046162"/>
        </p:xfrm>
        <a:graphic>
          <a:graphicData uri="http://schemas.openxmlformats.org/presentationml/2006/ole">
            <p:oleObj spid="_x0000_s53254" name="Equation" r:id="rId7" imgW="2768400" imgH="66024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609778" y="5606916"/>
            <a:ext cx="37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Secara umum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Iterasi Gauss-Seidel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92733"/>
            <a:ext cx="8229600" cy="3700463"/>
          </a:xfrm>
        </p:spPr>
        <p:txBody>
          <a:bodyPr/>
          <a:lstStyle/>
          <a:p>
            <a:r>
              <a:rPr lang="id-ID" dirty="0" smtClean="0"/>
              <a:t>Misalkan tebakan awal </a:t>
            </a:r>
          </a:p>
          <a:p>
            <a:endParaRPr lang="id-ID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792163" y="2565400"/>
          <a:ext cx="3654425" cy="2571750"/>
        </p:xfrm>
        <a:graphic>
          <a:graphicData uri="http://schemas.openxmlformats.org/presentationml/2006/ole">
            <p:oleObj spid="_x0000_s54274" name="Equation" r:id="rId4" imgW="2311200" imgH="1625400" progId="Equation.DSMT4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711700" y="2667000"/>
          <a:ext cx="3756025" cy="2571750"/>
        </p:xfrm>
        <a:graphic>
          <a:graphicData uri="http://schemas.openxmlformats.org/presentationml/2006/ole">
            <p:oleObj spid="_x0000_s54275" name="Equation" r:id="rId5" imgW="2374560" imgH="1625400" progId="Equation.DSMT4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5364088" y="1088740"/>
          <a:ext cx="1065213" cy="1487488"/>
        </p:xfrm>
        <a:graphic>
          <a:graphicData uri="http://schemas.openxmlformats.org/presentationml/2006/ole">
            <p:oleObj spid="_x0000_s54276" name="Equation" r:id="rId6" imgW="672840" imgH="939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37270" y="2168860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Iterasi ke- 1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5084763" y="5085184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Iterasi ke- 2</a:t>
            </a:r>
            <a:endParaRPr lang="id-ID" dirty="0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827584" y="5192713"/>
          <a:ext cx="5164138" cy="1046162"/>
        </p:xfrm>
        <a:graphic>
          <a:graphicData uri="http://schemas.openxmlformats.org/presentationml/2006/ole">
            <p:oleObj spid="_x0000_s54277" name="Equation" r:id="rId7" imgW="3263760" imgH="66024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29300" y="5606916"/>
            <a:ext cx="2607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Secara umum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graphicFrame>
        <p:nvGraphicFramePr>
          <p:cNvPr id="59394" name="Object 3"/>
          <p:cNvGraphicFramePr>
            <a:graphicFrameLocks noChangeAspect="1"/>
          </p:cNvGraphicFramePr>
          <p:nvPr/>
        </p:nvGraphicFramePr>
        <p:xfrm>
          <a:off x="2268538" y="2501900"/>
          <a:ext cx="4087812" cy="2120900"/>
        </p:xfrm>
        <a:graphic>
          <a:graphicData uri="http://schemas.openxmlformats.org/presentationml/2006/ole">
            <p:oleObj spid="_x0000_s61442" name="Equation" r:id="rId4" imgW="1714320" imgH="8888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9867" y="1417638"/>
            <a:ext cx="7558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Gunakan Iterasi Jacobi dan Iterasi Gauss Seidel untuk menyelesaikan SPL berikut ini sampai 2 angka bena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FFFFFF"/>
      </a:lt1>
      <a:dk2>
        <a:srgbClr val="FF0000"/>
      </a:dk2>
      <a:lt2>
        <a:srgbClr val="666666"/>
      </a:lt2>
      <a:accent1>
        <a:srgbClr val="FF0080"/>
      </a:accent1>
      <a:accent2>
        <a:srgbClr val="66CCFF"/>
      </a:accent2>
      <a:accent3>
        <a:srgbClr val="FFFFFF"/>
      </a:accent3>
      <a:accent4>
        <a:srgbClr val="404040"/>
      </a:accent4>
      <a:accent5>
        <a:srgbClr val="FFAAC0"/>
      </a:accent5>
      <a:accent6>
        <a:srgbClr val="5CB9E7"/>
      </a:accent6>
      <a:hlink>
        <a:srgbClr val="FF0000"/>
      </a:hlink>
      <a:folHlink>
        <a:srgbClr val="4C4C4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2890</TotalTime>
  <Words>201</Words>
  <Application>Microsoft Office PowerPoint</Application>
  <PresentationFormat>On-screen Show (4:3)</PresentationFormat>
  <Paragraphs>47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Slide 1</vt:lpstr>
      <vt:lpstr>Metode Penyelesaian SPL</vt:lpstr>
      <vt:lpstr>Konsep dasar metode iterasi</vt:lpstr>
      <vt:lpstr>Syarat Cukup Iterasi Konvergen</vt:lpstr>
      <vt:lpstr>Contoh</vt:lpstr>
      <vt:lpstr>Metode Iterasi yang dibahas</vt:lpstr>
      <vt:lpstr>Metode Iterasi Jacobi</vt:lpstr>
      <vt:lpstr>Metode Iterasi Gauss-Seidel</vt:lpstr>
      <vt:lpstr>Latihan</vt:lpstr>
      <vt:lpstr>Tugas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and pen template</dc:title>
  <dc:creator>Presentation Magazine</dc:creator>
  <cp:lastModifiedBy>Edna</cp:lastModifiedBy>
  <cp:revision>144</cp:revision>
  <dcterms:modified xsi:type="dcterms:W3CDTF">2013-04-14T11:37:33Z</dcterms:modified>
</cp:coreProperties>
</file>