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315" r:id="rId2"/>
    <p:sldId id="257" r:id="rId3"/>
    <p:sldId id="258" r:id="rId4"/>
    <p:sldId id="292" r:id="rId5"/>
    <p:sldId id="26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262" r:id="rId17"/>
    <p:sldId id="304" r:id="rId18"/>
    <p:sldId id="26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65" r:id="rId30"/>
    <p:sldId id="266" r:id="rId31"/>
    <p:sldId id="267" r:id="rId32"/>
    <p:sldId id="316" r:id="rId33"/>
    <p:sldId id="318" r:id="rId34"/>
    <p:sldId id="319" r:id="rId35"/>
    <p:sldId id="320" r:id="rId36"/>
    <p:sldId id="321" r:id="rId37"/>
    <p:sldId id="322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CDDC-B1AC-429F-8E30-094F8F8E1BDD}" type="datetimeFigureOut">
              <a:rPr lang="id-ID" smtClean="0"/>
              <a:t>08/04/2013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4E6A-0B30-468C-9607-3CE58C9C1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21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4E6A-0B30-468C-9607-3CE58C9C106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16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4E6A-0B30-468C-9607-3CE58C9C1061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47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4E6A-0B30-468C-9607-3CE58C9C1061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35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4E6A-0B30-468C-9607-3CE58C9C1061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12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B4E6A-0B30-468C-9607-3CE58C9C1061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8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6144-D239-478E-A10F-C50562893FF7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6AC9-0F5C-459B-846B-AD2F5713A490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271-434D-4744-A06F-4B76452C5033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7AC7-9CB7-4635-B477-3706E4662F8F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0C3C-D945-4370-8FDD-0174AF83CCC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C7CB-FC0B-492C-92B3-1DF322EF992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B897-5CD2-43F6-AE49-14F878DA1D45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814A-5447-466E-BC04-C3C33B26AB7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DCC6-6A4B-4FC1-82DC-77C99EF66A68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EE41-940C-46AD-A727-1DF84762E74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F43B-C9B1-4766-B470-ACDD773AC10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4006-E58D-4668-9BC3-EBA425F6DE3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2FB8-670E-4979-8722-31A02564F4FC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6152-1DAF-4ABB-B84E-721E9F336A8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D5FF-345C-41B3-8DD5-F0A76BCAF5A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DDBF-DEFB-4924-BBC6-10952CC4529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16C2-ADDA-48DC-A3DB-D3CE0CD907B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EEFACC-D32D-4A9D-93E3-44D9FE3AED7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2353" y="1845619"/>
            <a:ext cx="10359152" cy="864096"/>
          </a:xfrm>
        </p:spPr>
        <p:txBody>
          <a:bodyPr>
            <a:normAutofit/>
          </a:bodyPr>
          <a:lstStyle/>
          <a:p>
            <a:pPr algn="l"/>
            <a:r>
              <a:rPr lang="id-ID" sz="3600" b="1" dirty="0" smtClean="0">
                <a:solidFill>
                  <a:schemeClr val="tx1"/>
                </a:solidFill>
                <a:latin typeface="Segoe UI Light" pitchFamily="34" charset="0"/>
              </a:rPr>
              <a:t>REKAYASA PERANGKAT LUNAK II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32979" y="4149874"/>
            <a:ext cx="8531067" cy="17530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sz="2800" b="1" dirty="0" smtClean="0">
                <a:solidFill>
                  <a:schemeClr val="tx1"/>
                </a:solidFill>
                <a:latin typeface="Segoe UI Light" pitchFamily="34" charset="0"/>
              </a:rPr>
              <a:t>Disusun Oleh:</a:t>
            </a:r>
          </a:p>
          <a:p>
            <a:pPr algn="l"/>
            <a:r>
              <a:rPr lang="id-ID" sz="2400" b="1" dirty="0" smtClean="0">
                <a:solidFill>
                  <a:schemeClr val="tx1"/>
                </a:solidFill>
                <a:latin typeface="Segoe UI Light" pitchFamily="34" charset="0"/>
              </a:rPr>
              <a:t>Adam Mukharil Bachtiar</a:t>
            </a:r>
          </a:p>
          <a:p>
            <a:pPr algn="l"/>
            <a:r>
              <a:rPr lang="id-ID" sz="2400" b="1" dirty="0" smtClean="0">
                <a:solidFill>
                  <a:schemeClr val="tx1"/>
                </a:solidFill>
                <a:latin typeface="Segoe UI Light" pitchFamily="34" charset="0"/>
              </a:rPr>
              <a:t>Teknik Informatika UNIKOM</a:t>
            </a:r>
          </a:p>
          <a:p>
            <a:pPr algn="l"/>
            <a:r>
              <a:rPr lang="id-ID" sz="2400" b="1" cap="none" dirty="0" err="1" smtClean="0">
                <a:solidFill>
                  <a:schemeClr val="tx1"/>
                </a:solidFill>
                <a:latin typeface="Segoe UI Light" pitchFamily="34" charset="0"/>
              </a:rPr>
              <a:t>adfbipotter@gmail.com</a:t>
            </a:r>
            <a:endParaRPr lang="id-ID" sz="2400" b="1" cap="none" dirty="0">
              <a:solidFill>
                <a:schemeClr val="tx1"/>
              </a:solidFill>
              <a:latin typeface="Segoe UI Light" pitchFamily="34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02353" y="2696906"/>
            <a:ext cx="10242550" cy="463255"/>
          </a:xfrm>
          <a:prstGeom prst="rect">
            <a:avLst/>
          </a:prstGeom>
        </p:spPr>
        <p:txBody>
          <a:bodyPr vert="horz" lIns="108832" tIns="54416" rIns="108832" bIns="54416" rtlCol="0">
            <a:noAutofit/>
          </a:bodyPr>
          <a:lstStyle>
            <a:lvl1pPr marL="0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159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319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478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638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797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957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116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3276" indent="0" algn="ctr" defTabSz="108831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b="1" dirty="0" smtClean="0">
                <a:solidFill>
                  <a:schemeClr val="tx1"/>
                </a:solidFill>
                <a:latin typeface="Segoe UI Light" pitchFamily="34" charset="0"/>
              </a:rPr>
              <a:t>Pengenalan UML dan Diagram </a:t>
            </a:r>
            <a:r>
              <a:rPr lang="id-ID" sz="2400" b="1" dirty="0" err="1" smtClean="0">
                <a:solidFill>
                  <a:schemeClr val="tx1"/>
                </a:solidFill>
                <a:latin typeface="Segoe UI Light" pitchFamily="34" charset="0"/>
              </a:rPr>
              <a:t>Use</a:t>
            </a:r>
            <a:r>
              <a:rPr lang="id-ID" sz="2400" b="1" dirty="0" smtClean="0">
                <a:solidFill>
                  <a:schemeClr val="tx1"/>
                </a:solidFill>
                <a:latin typeface="Segoe UI Light" pitchFamily="34" charset="0"/>
              </a:rPr>
              <a:t> </a:t>
            </a:r>
            <a:r>
              <a:rPr lang="id-ID" sz="2400" b="1" dirty="0" err="1" smtClean="0">
                <a:solidFill>
                  <a:schemeClr val="tx1"/>
                </a:solidFill>
                <a:latin typeface="Segoe UI Light" pitchFamily="34" charset="0"/>
              </a:rPr>
              <a:t>Case</a:t>
            </a:r>
            <a:endParaRPr lang="en-US" sz="2400" b="1" dirty="0">
              <a:solidFill>
                <a:schemeClr val="tx1"/>
              </a:solidFill>
              <a:latin typeface="Segoe UI Light" pitchFamily="34" charset="0"/>
            </a:endParaRPr>
          </a:p>
        </p:txBody>
      </p:sp>
      <p:pic>
        <p:nvPicPr>
          <p:cNvPr id="8" name="Picture 2" descr="C:\Gambar\logo\uniko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7" y="26259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Gambar\codelabs logo t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74303" r="12341" b="6017"/>
          <a:stretch/>
        </p:blipFill>
        <p:spPr bwMode="auto">
          <a:xfrm>
            <a:off x="1787944" y="334028"/>
            <a:ext cx="3498783" cy="93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Gambar\buat slide\software engineer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8"/>
          <a:stretch/>
        </p:blipFill>
        <p:spPr bwMode="auto">
          <a:xfrm>
            <a:off x="6741691" y="0"/>
            <a:ext cx="544554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Format CRC </a:t>
            </a:r>
            <a:r>
              <a:rPr lang="id-ID" dirty="0" err="1" smtClean="0"/>
              <a:t>Cards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71808"/>
              </p:ext>
            </p:extLst>
          </p:nvPr>
        </p:nvGraphicFramePr>
        <p:xfrm>
          <a:off x="1685343" y="2068624"/>
          <a:ext cx="8793971" cy="3940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341"/>
                <a:gridCol w="2877815"/>
                <a:gridCol w="2877815"/>
              </a:tblGrid>
              <a:tr h="4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effectLst/>
                        </a:rPr>
                        <a:t>Nama Kelas:</a:t>
                      </a:r>
                      <a:endParaRPr lang="id-ID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effectLst/>
                        </a:rPr>
                        <a:t>Kelas Super:</a:t>
                      </a:r>
                      <a:endParaRPr lang="id-ID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>
                          <a:effectLst/>
                        </a:rPr>
                        <a:t>Kelas </a:t>
                      </a:r>
                      <a:r>
                        <a:rPr lang="id-ID" sz="1800" b="0" dirty="0" err="1">
                          <a:effectLst/>
                        </a:rPr>
                        <a:t>Sub</a:t>
                      </a:r>
                      <a:r>
                        <a:rPr lang="id-ID" sz="1800" b="0" dirty="0">
                          <a:effectLst/>
                        </a:rPr>
                        <a:t>:</a:t>
                      </a:r>
                      <a:endParaRPr lang="id-ID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Pekerjaan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Kolaborator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Atribut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25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kern="1200" dirty="0">
                          <a:effectLst/>
                        </a:rPr>
                        <a:t> </a:t>
                      </a:r>
                      <a:endParaRPr lang="id-ID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25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kern="1200" dirty="0">
                          <a:effectLst/>
                        </a:rPr>
                        <a:t> </a:t>
                      </a:r>
                      <a:endParaRPr lang="id-ID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25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kern="1200" dirty="0">
                          <a:effectLst/>
                        </a:rPr>
                        <a:t> </a:t>
                      </a:r>
                      <a:endParaRPr lang="id-ID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253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kern="1200" dirty="0">
                          <a:effectLst/>
                        </a:rPr>
                        <a:t> </a:t>
                      </a:r>
                      <a:endParaRPr lang="id-ID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Tipe Diagram UML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139" y="2124206"/>
            <a:ext cx="1082423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773488" indent="-3705225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</a:t>
            </a:r>
            <a:r>
              <a:rPr lang="id-ID" sz="2400" b="1" dirty="0" err="1" smtClean="0">
                <a:solidFill>
                  <a:srgbClr val="FFC000"/>
                </a:solidFill>
              </a:rPr>
              <a:t>Structural</a:t>
            </a:r>
            <a:r>
              <a:rPr lang="id-ID" sz="2400" b="1" dirty="0" smtClean="0">
                <a:solidFill>
                  <a:srgbClr val="FFC000"/>
                </a:solidFill>
              </a:rPr>
              <a:t> Diagram    </a:t>
            </a:r>
            <a:r>
              <a:rPr lang="id-ID" sz="2400" dirty="0" smtClean="0"/>
              <a:t>– Digunakan untuk mendeskripsikan relasi antar kelas.</a:t>
            </a:r>
            <a:endParaRPr lang="id-ID" sz="2400" dirty="0"/>
          </a:p>
          <a:p>
            <a:pPr marL="3773488" indent="-3705225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 </a:t>
            </a:r>
            <a:r>
              <a:rPr lang="id-ID" sz="2400" b="1" dirty="0" err="1" smtClean="0">
                <a:solidFill>
                  <a:srgbClr val="FFC000"/>
                </a:solidFill>
              </a:rPr>
              <a:t>Behavioral</a:t>
            </a:r>
            <a:r>
              <a:rPr lang="id-ID" sz="2400" b="1" dirty="0" smtClean="0">
                <a:solidFill>
                  <a:srgbClr val="FFC000"/>
                </a:solidFill>
              </a:rPr>
              <a:t> Diagram </a:t>
            </a:r>
            <a:r>
              <a:rPr lang="id-ID" sz="2400" dirty="0" smtClean="0">
                <a:solidFill>
                  <a:srgbClr val="FFC000"/>
                </a:solidFill>
              </a:rPr>
              <a:t> </a:t>
            </a:r>
            <a:r>
              <a:rPr lang="id-ID" sz="2400" dirty="0"/>
              <a:t>– </a:t>
            </a:r>
            <a:r>
              <a:rPr lang="id-ID" sz="2400" dirty="0" smtClean="0"/>
              <a:t>Digunakan untuk mendeskripsikan interaksi antara aktor dan sebuah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r>
              <a:rPr lang="id-ID" sz="2400" dirty="0" smtClean="0"/>
              <a:t> (bagaimana aktor menggunakan sistem).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313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Struktural VS </a:t>
            </a:r>
            <a:r>
              <a:rPr lang="id-ID" dirty="0" err="1" smtClean="0"/>
              <a:t>Behavioral</a:t>
            </a:r>
            <a:r>
              <a:rPr lang="id-ID" dirty="0" smtClean="0"/>
              <a:t> Diagram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8571" y="1988457"/>
            <a:ext cx="3526972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STRUKTURAL DIAGRAM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419063" y="1988457"/>
            <a:ext cx="3771676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BEHAVIORAL DIAGRAM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088571" y="3265714"/>
            <a:ext cx="3526972" cy="3120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Class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Object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Component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Deployment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9063" y="3265714"/>
            <a:ext cx="3771676" cy="3120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Use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 err="1" smtClean="0">
                <a:solidFill>
                  <a:schemeClr val="bg1"/>
                </a:solidFill>
              </a:rPr>
              <a:t>Case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Sequence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Collaboration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Statechart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d-ID" dirty="0" err="1" smtClean="0">
                <a:solidFill>
                  <a:schemeClr val="bg1"/>
                </a:solidFill>
              </a:rPr>
              <a:t>Activity</a:t>
            </a:r>
            <a:r>
              <a:rPr lang="id-ID" dirty="0" smtClean="0">
                <a:solidFill>
                  <a:schemeClr val="bg1"/>
                </a:solidFill>
              </a:rPr>
              <a:t> Diagram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79885" y="1480452"/>
            <a:ext cx="0" cy="523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err="1" smtClean="0"/>
              <a:t>Commonly</a:t>
            </a:r>
            <a:r>
              <a:rPr lang="id-ID" dirty="0" smtClean="0"/>
              <a:t> </a:t>
            </a:r>
            <a:r>
              <a:rPr lang="id-ID" dirty="0" err="1" smtClean="0"/>
              <a:t>Used</a:t>
            </a:r>
            <a:r>
              <a:rPr lang="id-ID" dirty="0" smtClean="0"/>
              <a:t> </a:t>
            </a:r>
            <a:r>
              <a:rPr lang="id-ID" dirty="0" err="1" smtClean="0"/>
              <a:t>Diagrams</a:t>
            </a:r>
            <a:r>
              <a:rPr lang="id-ID" dirty="0" smtClean="0"/>
              <a:t> (1)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739" y="1877460"/>
            <a:ext cx="10824230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</a:t>
            </a:r>
            <a:r>
              <a:rPr lang="id-ID" sz="2400" b="1" dirty="0" err="1" smtClean="0">
                <a:solidFill>
                  <a:srgbClr val="FFC000"/>
                </a:solidFill>
              </a:rPr>
              <a:t>Use</a:t>
            </a:r>
            <a:r>
              <a:rPr lang="id-ID" sz="2400" b="1" dirty="0" smtClean="0">
                <a:solidFill>
                  <a:srgbClr val="FFC000"/>
                </a:solidFill>
              </a:rPr>
              <a:t> </a:t>
            </a:r>
            <a:r>
              <a:rPr lang="id-ID" sz="2400" b="1" dirty="0" err="1" smtClean="0">
                <a:solidFill>
                  <a:srgbClr val="FFC000"/>
                </a:solidFill>
              </a:rPr>
              <a:t>Case</a:t>
            </a:r>
            <a:r>
              <a:rPr lang="id-ID" sz="2400" b="1" dirty="0" smtClean="0">
                <a:solidFill>
                  <a:srgbClr val="FFC000"/>
                </a:solidFill>
              </a:rPr>
              <a:t> Diagram</a:t>
            </a:r>
          </a:p>
          <a:p>
            <a:pPr marL="363538" indent="-295275">
              <a:lnSpc>
                <a:spcPct val="150000"/>
              </a:lnSpc>
              <a:buClrTx/>
            </a:pPr>
            <a:r>
              <a:rPr lang="id-ID" sz="2400" b="1" dirty="0" smtClean="0">
                <a:solidFill>
                  <a:srgbClr val="FFC000"/>
                </a:solidFill>
              </a:rPr>
              <a:t>    </a:t>
            </a:r>
            <a:r>
              <a:rPr lang="id-ID" sz="2400" dirty="0" smtClean="0"/>
              <a:t>Menjelaskan bagaimana sistem digunakan dan merupakan titik awal dari pemodelan UML.</a:t>
            </a:r>
            <a:endParaRPr lang="id-ID" sz="2400" dirty="0"/>
          </a:p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 </a:t>
            </a:r>
            <a:r>
              <a:rPr lang="id-ID" sz="2400" b="1" dirty="0" err="1" smtClean="0">
                <a:solidFill>
                  <a:srgbClr val="FFC000"/>
                </a:solidFill>
              </a:rPr>
              <a:t>Use</a:t>
            </a:r>
            <a:r>
              <a:rPr lang="id-ID" sz="2400" b="1" dirty="0" smtClean="0">
                <a:solidFill>
                  <a:srgbClr val="FFC000"/>
                </a:solidFill>
              </a:rPr>
              <a:t> </a:t>
            </a:r>
            <a:r>
              <a:rPr lang="id-ID" sz="2400" b="1" dirty="0" err="1" smtClean="0">
                <a:solidFill>
                  <a:srgbClr val="FFC000"/>
                </a:solidFill>
              </a:rPr>
              <a:t>Case</a:t>
            </a:r>
            <a:r>
              <a:rPr lang="id-ID" sz="2400" b="1" dirty="0" smtClean="0">
                <a:solidFill>
                  <a:srgbClr val="FFC000"/>
                </a:solidFill>
              </a:rPr>
              <a:t> </a:t>
            </a:r>
            <a:r>
              <a:rPr lang="id-ID" sz="2400" b="1" dirty="0" err="1" smtClean="0">
                <a:solidFill>
                  <a:srgbClr val="FFC000"/>
                </a:solidFill>
              </a:rPr>
              <a:t>Scenario</a:t>
            </a:r>
            <a:r>
              <a:rPr lang="id-ID" sz="2400" b="1" dirty="0" smtClean="0">
                <a:solidFill>
                  <a:srgbClr val="FFC000"/>
                </a:solidFill>
              </a:rPr>
              <a:t> </a:t>
            </a:r>
          </a:p>
          <a:p>
            <a:pPr marL="363538" lvl="1" indent="-295275">
              <a:lnSpc>
                <a:spcPct val="150000"/>
              </a:lnSpc>
            </a:pPr>
            <a:r>
              <a:rPr lang="id-ID" sz="2400" dirty="0" smtClean="0"/>
              <a:t>    Penjelasan dari setiap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r>
              <a:rPr lang="id-ID" sz="2400" dirty="0" smtClean="0"/>
              <a:t> baik skenario utama maupun skenario alternatif.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>
                <a:sym typeface="Wingdings" panose="05000000000000000000" pitchFamily="2" charset="2"/>
              </a:rPr>
              <a:t> </a:t>
            </a:r>
            <a:r>
              <a:rPr lang="id-ID" sz="2400" b="1" dirty="0" err="1">
                <a:solidFill>
                  <a:srgbClr val="FFC000"/>
                </a:solidFill>
              </a:rPr>
              <a:t>Activity</a:t>
            </a:r>
            <a:r>
              <a:rPr lang="id-ID" sz="2400" b="1" dirty="0">
                <a:solidFill>
                  <a:srgbClr val="FFC000"/>
                </a:solidFill>
              </a:rPr>
              <a:t> Diagram</a:t>
            </a:r>
          </a:p>
          <a:p>
            <a:pPr marL="363538" indent="-295275">
              <a:lnSpc>
                <a:spcPct val="150000"/>
              </a:lnSpc>
              <a:buClrTx/>
            </a:pPr>
            <a:r>
              <a:rPr lang="id-ID" sz="2400" b="1" dirty="0">
                <a:solidFill>
                  <a:srgbClr val="FFC000"/>
                </a:solidFill>
              </a:rPr>
              <a:t>    </a:t>
            </a:r>
            <a:r>
              <a:rPr lang="id-ID" sz="2400" dirty="0"/>
              <a:t>Mengilustrasikan alur kegiatan pada sebuah </a:t>
            </a:r>
            <a:r>
              <a:rPr lang="id-ID" sz="2400" dirty="0" err="1"/>
              <a:t>use</a:t>
            </a:r>
            <a:r>
              <a:rPr lang="id-ID" sz="2400" dirty="0"/>
              <a:t> </a:t>
            </a:r>
            <a:r>
              <a:rPr lang="id-ID" sz="2400" dirty="0" err="1"/>
              <a:t>case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408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err="1" smtClean="0"/>
              <a:t>Commonly</a:t>
            </a:r>
            <a:r>
              <a:rPr lang="id-ID" dirty="0" smtClean="0"/>
              <a:t> </a:t>
            </a:r>
            <a:r>
              <a:rPr lang="id-ID" dirty="0" err="1" smtClean="0"/>
              <a:t>Used</a:t>
            </a:r>
            <a:r>
              <a:rPr lang="id-ID" dirty="0" smtClean="0"/>
              <a:t> </a:t>
            </a:r>
            <a:r>
              <a:rPr lang="id-ID" dirty="0" err="1" smtClean="0"/>
              <a:t>Diagrams</a:t>
            </a:r>
            <a:r>
              <a:rPr lang="id-ID" smtClean="0"/>
              <a:t> (2)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985" y="2039891"/>
            <a:ext cx="1082423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 </a:t>
            </a:r>
            <a:r>
              <a:rPr lang="id-ID" sz="2400" b="1" dirty="0" err="1" smtClean="0">
                <a:solidFill>
                  <a:srgbClr val="FFC000"/>
                </a:solidFill>
              </a:rPr>
              <a:t>Sequence</a:t>
            </a:r>
            <a:r>
              <a:rPr lang="id-ID" sz="2400" b="1" dirty="0" smtClean="0">
                <a:solidFill>
                  <a:srgbClr val="FFC000"/>
                </a:solidFill>
              </a:rPr>
              <a:t> Diagram</a:t>
            </a:r>
          </a:p>
          <a:p>
            <a:pPr marL="363538" lvl="1" indent="-295275">
              <a:lnSpc>
                <a:spcPct val="150000"/>
              </a:lnSpc>
            </a:pPr>
            <a:r>
              <a:rPr lang="id-ID" sz="2400" dirty="0" smtClean="0"/>
              <a:t>    Menunjukkan aktivitas yang berkelanjutan dan keterkaitan antar kelas yang ada.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 </a:t>
            </a:r>
            <a:r>
              <a:rPr lang="id-ID" sz="2400" b="1" dirty="0" err="1" smtClean="0">
                <a:solidFill>
                  <a:srgbClr val="FFC000"/>
                </a:solidFill>
              </a:rPr>
              <a:t>Statechart</a:t>
            </a:r>
            <a:r>
              <a:rPr lang="id-ID" sz="2400" b="1" dirty="0" smtClean="0">
                <a:solidFill>
                  <a:srgbClr val="FFC000"/>
                </a:solidFill>
              </a:rPr>
              <a:t> Diagram </a:t>
            </a:r>
            <a:endParaRPr lang="id-ID" sz="2400" b="1" dirty="0">
              <a:solidFill>
                <a:srgbClr val="FFC000"/>
              </a:solidFill>
            </a:endParaRPr>
          </a:p>
          <a:p>
            <a:pPr marL="363538" lvl="1" indent="-295275">
              <a:lnSpc>
                <a:spcPct val="150000"/>
              </a:lnSpc>
            </a:pPr>
            <a:r>
              <a:rPr lang="id-ID" sz="2400" dirty="0"/>
              <a:t>    </a:t>
            </a:r>
            <a:r>
              <a:rPr lang="id-ID" sz="2400" dirty="0" smtClean="0"/>
              <a:t>Menunjukkan transisi antar </a:t>
            </a:r>
            <a:r>
              <a:rPr lang="id-ID" sz="2400" dirty="0" err="1" smtClean="0"/>
              <a:t>state</a:t>
            </a:r>
            <a:r>
              <a:rPr lang="id-ID" sz="2400" dirty="0" smtClean="0"/>
              <a:t> (keadaan).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pPr marL="3773488" indent="-3705225">
              <a:lnSpc>
                <a:spcPct val="1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 </a:t>
            </a:r>
            <a:r>
              <a:rPr lang="id-ID" sz="2400" b="1" dirty="0" err="1" smtClean="0">
                <a:solidFill>
                  <a:srgbClr val="FFC000"/>
                </a:solidFill>
              </a:rPr>
              <a:t>Class</a:t>
            </a:r>
            <a:r>
              <a:rPr lang="id-ID" sz="2400" b="1" dirty="0" smtClean="0">
                <a:solidFill>
                  <a:srgbClr val="FFC000"/>
                </a:solidFill>
              </a:rPr>
              <a:t> Diagram </a:t>
            </a:r>
            <a:endParaRPr lang="id-ID" sz="2400" b="1" dirty="0">
              <a:solidFill>
                <a:srgbClr val="FFC000"/>
              </a:solidFill>
            </a:endParaRPr>
          </a:p>
          <a:p>
            <a:pPr marL="363538" lvl="1" indent="-295275">
              <a:lnSpc>
                <a:spcPct val="150000"/>
              </a:lnSpc>
            </a:pPr>
            <a:r>
              <a:rPr lang="id-ID" sz="2400" dirty="0"/>
              <a:t>    Menunjukkan </a:t>
            </a:r>
            <a:r>
              <a:rPr lang="id-ID" sz="2400" dirty="0" smtClean="0"/>
              <a:t>kelas-kelas dalam domain masalah beserta relasinya.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1660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513948" cy="945776"/>
          </a:xfrm>
        </p:spPr>
        <p:txBody>
          <a:bodyPr/>
          <a:lstStyle/>
          <a:p>
            <a:r>
              <a:rPr lang="id-ID" dirty="0" smtClean="0"/>
              <a:t>Relasi Antar Diagram UML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49" y="452718"/>
            <a:ext cx="6395110" cy="613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12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Penjelasan</a:t>
            </a:r>
            <a:r>
              <a:rPr kumimoji="0" lang="id-ID" sz="60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Diagram </a:t>
            </a:r>
            <a:r>
              <a:rPr kumimoji="0" lang="id-ID" sz="60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Use</a:t>
            </a:r>
            <a:r>
              <a:rPr kumimoji="0" lang="id-ID" sz="60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</a:t>
            </a:r>
            <a:r>
              <a:rPr kumimoji="0" lang="id-ID" sz="60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Case</a:t>
            </a:r>
            <a:endParaRPr kumimoji="0" lang="id-ID" sz="60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Gambar\buat slide\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52" y="0"/>
            <a:ext cx="327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680" y="395725"/>
            <a:ext cx="7284457" cy="93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KONTEN MATERI</a:t>
            </a:r>
            <a:endParaRPr lang="id-ID" sz="4400" b="1" dirty="0">
              <a:solidFill>
                <a:schemeClr val="tx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80" y="2763331"/>
            <a:ext cx="6638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Definisi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sym typeface="Wingdings" panose="05000000000000000000" pitchFamily="2" charset="2"/>
              </a:rPr>
              <a:t> Diagram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Simbol Diagram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endParaRPr lang="id-ID" sz="24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Relasi Pada Diagram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259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Definisi Diagram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111" y="2320709"/>
            <a:ext cx="108242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381000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Mendeskripsikan apa yang sistem lakukan 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tanpa mendeskripsikan bagaimana sistem menyelesaikannya</a:t>
            </a:r>
            <a:r>
              <a:rPr lang="id-ID" sz="2400" dirty="0" smtClean="0">
                <a:sym typeface="Wingdings" panose="05000000000000000000" pitchFamily="2" charset="2"/>
              </a:rPr>
              <a:t>.</a:t>
            </a:r>
            <a:endParaRPr lang="id-ID" sz="2400" dirty="0"/>
          </a:p>
          <a:p>
            <a:pPr marL="449263" indent="-381000">
              <a:lnSpc>
                <a:spcPct val="200000"/>
              </a:lnSpc>
              <a:buClrTx/>
              <a:buFont typeface="Wingdings" panose="05000000000000000000" pitchFamily="2" charset="2"/>
              <a:buChar char=""/>
            </a:pPr>
            <a:r>
              <a:rPr lang="id-ID" sz="2400" dirty="0" smtClean="0">
                <a:sym typeface="Wingdings" panose="05000000000000000000" pitchFamily="2" charset="2"/>
              </a:rPr>
              <a:t>Dibuat berdasarkan 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interaksi dan relasi </a:t>
            </a:r>
            <a:r>
              <a:rPr lang="id-ID" sz="2400" dirty="0" smtClean="0">
                <a:sym typeface="Wingdings" panose="05000000000000000000" pitchFamily="2" charset="2"/>
              </a:rPr>
              <a:t>dari individual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sym typeface="Wingdings" panose="05000000000000000000" pitchFamily="2" charset="2"/>
              </a:rPr>
              <a:t>.</a:t>
            </a:r>
          </a:p>
          <a:p>
            <a:pPr marL="68263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 Berisi aktor, </a:t>
            </a:r>
            <a:r>
              <a:rPr lang="id-ID" sz="2400" dirty="0" err="1" smtClean="0">
                <a:sym typeface="Wingdings" panose="05000000000000000000" pitchFamily="2" charset="2"/>
              </a:rPr>
              <a:t>event</a:t>
            </a:r>
            <a:r>
              <a:rPr lang="id-ID" sz="2400" dirty="0" smtClean="0">
                <a:sym typeface="Wingdings" panose="05000000000000000000" pitchFamily="2" charset="2"/>
              </a:rPr>
              <a:t>, dan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sym typeface="Wingdings" panose="05000000000000000000" pitchFamily="2" charset="2"/>
              </a:rPr>
              <a:t>.</a:t>
            </a:r>
            <a:endParaRPr lang="id-ID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err="1" smtClean="0"/>
              <a:t>Overview</a:t>
            </a:r>
            <a:r>
              <a:rPr lang="id-ID" dirty="0" smtClean="0"/>
              <a:t> Diagram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63683" y="2249656"/>
            <a:ext cx="1676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083083" y="2249656"/>
            <a:ext cx="1676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263683" y="3621256"/>
            <a:ext cx="1676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159283" y="3621256"/>
            <a:ext cx="1676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30283" y="1868656"/>
            <a:ext cx="5486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511083" y="3087856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63483" y="339265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434883" y="3849856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663483" y="3849856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2434883" y="3392656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663483" y="3392656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940083" y="3926056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940083" y="255445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101883" y="308785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949483" y="30878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949483" y="2859256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101883" y="2859256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968283" y="2630656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968283" y="3392656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492282" y="2402056"/>
            <a:ext cx="1280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+mn-lt"/>
              </a:rPr>
              <a:t>Use case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311683" y="2402056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latin typeface="+mn-lt"/>
              </a:rPr>
              <a:t>Use case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492283" y="3773656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+mn-lt"/>
              </a:rPr>
              <a:t>Use case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11683" y="3773656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+mn-lt"/>
              </a:rPr>
              <a:t>Use case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 rot="19560551">
            <a:off x="2797181" y="2491956"/>
            <a:ext cx="1590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association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 rot="1594105">
            <a:off x="2815883" y="3773656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+mn-lt"/>
              </a:rPr>
              <a:t>association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101883" y="3164056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generalization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1483" y="4108103"/>
            <a:ext cx="1704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dependency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635283" y="1962003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dependency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511083" y="5373856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663483" y="567865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2511083" y="605965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2663483" y="6059656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2511083" y="5678656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2663483" y="5678656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2511083" y="4535656"/>
            <a:ext cx="3810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>
            <a:off x="2663483" y="476425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6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8680" y="395725"/>
            <a:ext cx="7284457" cy="93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AGENDA</a:t>
            </a:r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cs typeface="Aharoni" pitchFamily="2" charset="-79"/>
              </a:rPr>
              <a:t> </a:t>
            </a:r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PERKULIAHAN</a:t>
            </a:r>
            <a:endParaRPr lang="id-ID" sz="4400" b="1" dirty="0">
              <a:solidFill>
                <a:schemeClr val="tx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2" descr="C:\Gambar\buat slide\Ag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79" y="0"/>
            <a:ext cx="4653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680" y="2333026"/>
            <a:ext cx="6638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Pengenalan UML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Penjelasan Diagram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endParaRPr lang="id-ID" sz="24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Penjelasan Skenario </a:t>
            </a:r>
            <a:r>
              <a:rPr lang="id-ID" sz="2400" dirty="0" err="1" smtClean="0"/>
              <a:t>Use</a:t>
            </a:r>
            <a:r>
              <a:rPr lang="id-ID" sz="2400" dirty="0" smtClean="0"/>
              <a:t> </a:t>
            </a:r>
            <a:r>
              <a:rPr lang="id-ID" sz="2400" dirty="0" err="1" smtClean="0"/>
              <a:t>Case</a:t>
            </a:r>
            <a:endParaRPr lang="id-ID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Simbol Diagram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54281"/>
              </p:ext>
            </p:extLst>
          </p:nvPr>
        </p:nvGraphicFramePr>
        <p:xfrm>
          <a:off x="755576" y="1772816"/>
          <a:ext cx="10435162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477635"/>
                <a:gridCol w="2566449"/>
                <a:gridCol w="4391078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SIMBOL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NAMA SIMBOL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FUNGSI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Aktor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Pihak</a:t>
                      </a:r>
                      <a:r>
                        <a:rPr lang="id-ID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yang mengakses use case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id-ID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Case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Mewakili</a:t>
                      </a:r>
                      <a:r>
                        <a:rPr lang="id-ID" sz="1800" baseline="0" dirty="0" smtClean="0">
                          <a:effectLst/>
                        </a:rPr>
                        <a:t> apa yang sistem bisa lakukan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Association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Merelasikan</a:t>
                      </a:r>
                      <a:r>
                        <a:rPr lang="id-ID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aktor dengan use case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System Boundary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Menggambarkan batasan</a:t>
                      </a:r>
                      <a:r>
                        <a:rPr lang="id-ID" sz="1800" baseline="0" dirty="0" smtClean="0">
                          <a:effectLst/>
                        </a:rPr>
                        <a:t> sistem terhadap lingkungannya</a:t>
                      </a:r>
                      <a:endParaRPr lang="id-ID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40" y="2110733"/>
            <a:ext cx="11906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64" y="3252524"/>
            <a:ext cx="1400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0720">
            <a:off x="2206052" y="3992809"/>
            <a:ext cx="6096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65" y="5176862"/>
            <a:ext cx="1295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Relasi Pada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111" y="2312893"/>
            <a:ext cx="1082423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</a:t>
            </a:r>
            <a:r>
              <a:rPr lang="id-ID" sz="2400" b="1" dirty="0" err="1" smtClean="0">
                <a:solidFill>
                  <a:srgbClr val="FFC000"/>
                </a:solidFill>
              </a:rPr>
              <a:t>Include</a:t>
            </a:r>
            <a:endParaRPr lang="id-ID" sz="2400" dirty="0"/>
          </a:p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 </a:t>
            </a:r>
            <a:r>
              <a:rPr lang="id-ID" sz="2400" b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Extend</a:t>
            </a:r>
            <a:endParaRPr lang="id-ID" sz="2400" dirty="0"/>
          </a:p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 </a:t>
            </a:r>
            <a:r>
              <a:rPr lang="id-ID" sz="2400" b="1" dirty="0" err="1" smtClean="0">
                <a:solidFill>
                  <a:srgbClr val="FFC000"/>
                </a:solidFill>
              </a:rPr>
              <a:t>Generalization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287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Relasi </a:t>
            </a:r>
            <a:r>
              <a:rPr lang="id-ID" dirty="0" err="1" smtClean="0"/>
              <a:t>Include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6111" y="1948110"/>
            <a:ext cx="10907260" cy="4031776"/>
          </a:xfrm>
        </p:spPr>
        <p:txBody>
          <a:bodyPr>
            <a:noAutofit/>
          </a:bodyPr>
          <a:lstStyle/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 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Satu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bisa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meng-include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lainnya.</a:t>
            </a:r>
          </a:p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 Jika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meng-include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B maka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B akan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diimplementasi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setiap kali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diimplementasi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id-ID" sz="2400" dirty="0" smtClean="0">
              <a:latin typeface="+mn-lt"/>
              <a:ea typeface="+mn-ea"/>
              <a:cs typeface="+mn-cs"/>
            </a:endParaRPr>
          </a:p>
          <a:p>
            <a:pPr marL="449263" indent="-381000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 Direpresentasikan dengan garis putus-putus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bertuliskan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&lt;&lt;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include&gt;&gt;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ke arah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yang akan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di-include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id-ID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Ilustrasi </a:t>
            </a:r>
            <a:r>
              <a:rPr lang="id-ID" dirty="0" err="1" smtClean="0"/>
              <a:t>Include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101603" y="2866464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68803" y="2866464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06403" y="3018864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49803" y="3018864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73203" y="3171264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930403" y="2790264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&lt;&lt;include&gt;&gt;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795" y="5020234"/>
            <a:ext cx="11296170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/>
              <a:t>Use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Case</a:t>
            </a:r>
            <a:r>
              <a:rPr lang="id-ID" sz="2400" b="1" dirty="0" smtClean="0"/>
              <a:t> A </a:t>
            </a:r>
            <a:r>
              <a:rPr lang="id-ID" sz="2400" b="1" dirty="0" err="1" smtClean="0"/>
              <a:t>meng-include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Use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Case</a:t>
            </a:r>
            <a:r>
              <a:rPr lang="id-ID" sz="2400" b="1" dirty="0" smtClean="0"/>
              <a:t>  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17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Relasi </a:t>
            </a:r>
            <a:r>
              <a:rPr lang="id-ID" dirty="0" err="1" smtClean="0"/>
              <a:t>Extend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6111" y="1759852"/>
            <a:ext cx="10907260" cy="4129961"/>
          </a:xfrm>
        </p:spPr>
        <p:txBody>
          <a:bodyPr>
            <a:noAutofit/>
          </a:bodyPr>
          <a:lstStyle/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 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Satu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bisa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di-extend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oleh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lainnya.</a:t>
            </a:r>
          </a:p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 Jika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di-extend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oleh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B maka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B akan 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bisa saja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diimplementasi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atau tidak setiap kali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diimplementasi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id-ID" sz="2400" dirty="0" smtClean="0">
              <a:latin typeface="+mn-lt"/>
              <a:ea typeface="+mn-ea"/>
              <a:cs typeface="+mn-cs"/>
            </a:endParaRPr>
          </a:p>
          <a:p>
            <a:pPr marL="449263" indent="-381000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 Direpresentasikan dengan garis putus-putus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bertuliskan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&lt;&lt;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extend&gt;&gt;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ke arah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yang akan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di-extend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id-ID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Ilustrasi </a:t>
            </a:r>
            <a:r>
              <a:rPr lang="id-ID" dirty="0" err="1" smtClean="0"/>
              <a:t>Extend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3795" y="5020234"/>
            <a:ext cx="11296170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/>
              <a:t>Use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Case</a:t>
            </a:r>
            <a:r>
              <a:rPr lang="id-ID" sz="2400" b="1" dirty="0" smtClean="0"/>
              <a:t> A </a:t>
            </a:r>
            <a:r>
              <a:rPr lang="id-ID" sz="2400" b="1" dirty="0" err="1" smtClean="0"/>
              <a:t>di-extend</a:t>
            </a:r>
            <a:r>
              <a:rPr lang="id-ID" sz="2400" b="1" dirty="0" smtClean="0"/>
              <a:t> oleh </a:t>
            </a:r>
            <a:r>
              <a:rPr lang="id-ID" sz="2400" b="1" dirty="0" err="1" smtClean="0"/>
              <a:t>Use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Case</a:t>
            </a:r>
            <a:r>
              <a:rPr lang="id-ID" sz="2400" b="1" dirty="0" smtClean="0"/>
              <a:t> B</a:t>
            </a:r>
            <a:endParaRPr lang="en-US" sz="2400" b="1" dirty="0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7637930" y="2828364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866530" y="2980764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437530" y="3209364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970930" y="282836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&lt;&lt;extend&gt;&gt;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065930" y="2904564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70730" y="3056964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363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Relasi </a:t>
            </a:r>
            <a:r>
              <a:rPr lang="id-ID" dirty="0" err="1" smtClean="0"/>
              <a:t>Generalization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6111" y="2741486"/>
            <a:ext cx="10907260" cy="2516314"/>
          </a:xfrm>
        </p:spPr>
        <p:txBody>
          <a:bodyPr>
            <a:noAutofit/>
          </a:bodyPr>
          <a:lstStyle/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 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Aktor dan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 bisa </a:t>
            </a:r>
            <a:r>
              <a:rPr lang="id-ID" sz="2400" b="1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di-generalize</a:t>
            </a:r>
            <a:r>
              <a:rPr lang="id-ID" sz="2400" dirty="0" smtClean="0">
                <a:latin typeface="+mn-lt"/>
                <a:ea typeface="+mn-ea"/>
                <a:cs typeface="+mn-cs"/>
              </a:rPr>
              <a:t>.</a:t>
            </a:r>
          </a:p>
          <a:p>
            <a:pPr marL="444500" indent="-376238">
              <a:lnSpc>
                <a:spcPct val="200000"/>
              </a:lnSpc>
              <a:buClrTx/>
              <a:buNone/>
            </a:pP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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Generalization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digunakan untuk membuat aktor dan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case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 yang </a:t>
            </a:r>
            <a:r>
              <a:rPr lang="id-ID" sz="24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lebih spesifik</a:t>
            </a:r>
            <a:r>
              <a:rPr lang="id-ID" sz="2400" dirty="0" smtClean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id-ID" sz="2400" dirty="0" smtClean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Ilustrasi </a:t>
            </a:r>
            <a:r>
              <a:rPr lang="id-ID" dirty="0" err="1" smtClean="0"/>
              <a:t>Generalization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85439" y="5291371"/>
            <a:ext cx="3886200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/>
              <a:t>Use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Case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Generalization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44" y="2118751"/>
            <a:ext cx="2893141" cy="2749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02" y="2118751"/>
            <a:ext cx="3724275" cy="2749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0" name="Rectangle 19"/>
          <p:cNvSpPr/>
          <p:nvPr/>
        </p:nvSpPr>
        <p:spPr>
          <a:xfrm>
            <a:off x="1170415" y="5291371"/>
            <a:ext cx="3886200" cy="9724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err="1" smtClean="0"/>
              <a:t>Actor</a:t>
            </a:r>
            <a:r>
              <a:rPr lang="id-ID" sz="2400" b="1" dirty="0" smtClean="0"/>
              <a:t> </a:t>
            </a:r>
            <a:r>
              <a:rPr lang="id-ID" sz="2400" b="1" dirty="0" err="1" smtClean="0"/>
              <a:t>Generalization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16706" y="1559859"/>
            <a:ext cx="26894" cy="50023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Ilustrasi </a:t>
            </a:r>
            <a:r>
              <a:rPr lang="id-ID" dirty="0" err="1" smtClean="0"/>
              <a:t>Generalization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772" y="1631576"/>
            <a:ext cx="8702768" cy="473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Penjelasan Skenario</a:t>
            </a:r>
            <a:r>
              <a:rPr kumimoji="0" lang="id-ID" sz="48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</a:t>
            </a:r>
            <a:r>
              <a:rPr kumimoji="0" lang="id-ID" sz="48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Use</a:t>
            </a:r>
            <a:r>
              <a:rPr kumimoji="0" lang="id-ID" sz="48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</a:t>
            </a:r>
            <a:r>
              <a:rPr kumimoji="0" lang="id-ID" sz="48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Case</a:t>
            </a:r>
            <a:endParaRPr kumimoji="0" lang="id-ID" sz="48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Pengenalan UML</a:t>
            </a:r>
            <a:endParaRPr kumimoji="0" lang="id-ID" sz="60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8680" y="395725"/>
            <a:ext cx="7284457" cy="93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AGENDA</a:t>
            </a:r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cs typeface="Aharoni" pitchFamily="2" charset="-79"/>
              </a:rPr>
              <a:t> </a:t>
            </a:r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PERKULIAHAN</a:t>
            </a:r>
            <a:endParaRPr lang="id-ID" sz="4400" b="1" dirty="0">
              <a:solidFill>
                <a:schemeClr val="tx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2" descr="C:\Gambar\buat slide\Ag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79" y="0"/>
            <a:ext cx="4653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680" y="2648570"/>
            <a:ext cx="6638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Definisi Skenario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endParaRPr lang="id-ID" sz="2400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Komponen Skenario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endParaRPr lang="id-ID" sz="2400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Format Skenario </a:t>
            </a:r>
            <a:r>
              <a:rPr lang="id-ID" sz="2400" dirty="0" err="1" smtClean="0">
                <a:sym typeface="Wingdings" panose="05000000000000000000" pitchFamily="2" charset="2"/>
              </a:rPr>
              <a:t>Use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id-ID" sz="2400" dirty="0" err="1" smtClean="0">
                <a:sym typeface="Wingdings" panose="05000000000000000000" pitchFamily="2" charset="2"/>
              </a:rPr>
              <a:t>Case</a:t>
            </a:r>
            <a:endParaRPr lang="id-ID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Definisi Skenario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131984"/>
            <a:ext cx="11168064" cy="3878850"/>
          </a:xfrm>
        </p:spPr>
        <p:txBody>
          <a:bodyPr>
            <a:noAutofit/>
          </a:bodyPr>
          <a:lstStyle/>
          <a:p>
            <a:pPr marL="68580" indent="0">
              <a:lnSpc>
                <a:spcPct val="200000"/>
              </a:lnSpc>
              <a:buClrTx/>
              <a:buNone/>
            </a:pPr>
            <a:r>
              <a:rPr lang="id-ID" dirty="0" smtClean="0">
                <a:latin typeface="+mn-lt"/>
                <a:cs typeface="Calibri" pitchFamily="34" charset="0"/>
                <a:sym typeface="Wingdings" panose="05000000000000000000" pitchFamily="2" charset="2"/>
              </a:rPr>
              <a:t> </a:t>
            </a:r>
            <a:r>
              <a:rPr lang="id-ID" dirty="0" err="1" smtClean="0">
                <a:latin typeface="+mn-lt"/>
                <a:cs typeface="Calibri" pitchFamily="34" charset="0"/>
              </a:rPr>
              <a:t>Use</a:t>
            </a:r>
            <a:r>
              <a:rPr lang="id-ID" dirty="0" smtClean="0">
                <a:latin typeface="+mn-lt"/>
                <a:cs typeface="Calibri" pitchFamily="34" charset="0"/>
              </a:rPr>
              <a:t> </a:t>
            </a:r>
            <a:r>
              <a:rPr lang="id-ID" dirty="0" smtClean="0">
                <a:latin typeface="+mn-lt"/>
                <a:cs typeface="Calibri" pitchFamily="34" charset="0"/>
              </a:rPr>
              <a:t>case skenario merupakan </a:t>
            </a:r>
            <a:r>
              <a:rPr lang="id-ID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hasil </a:t>
            </a:r>
            <a:r>
              <a:rPr lang="id-ID" b="1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instansiasi</a:t>
            </a:r>
            <a:r>
              <a:rPr lang="id-ID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 dan penjelasan </a:t>
            </a:r>
            <a:r>
              <a:rPr lang="id-ID" dirty="0" smtClean="0">
                <a:latin typeface="+mn-lt"/>
                <a:cs typeface="Calibri" pitchFamily="34" charset="0"/>
              </a:rPr>
              <a:t>dari setiap use case.</a:t>
            </a:r>
          </a:p>
          <a:p>
            <a:pPr marL="68580" indent="0">
              <a:lnSpc>
                <a:spcPct val="200000"/>
              </a:lnSpc>
              <a:buClrTx/>
              <a:buNone/>
            </a:pPr>
            <a:r>
              <a:rPr lang="id-ID" dirty="0" smtClean="0">
                <a:latin typeface="+mn-lt"/>
                <a:cs typeface="Calibri" pitchFamily="34" charset="0"/>
                <a:sym typeface="Wingdings" panose="05000000000000000000" pitchFamily="2" charset="2"/>
              </a:rPr>
              <a:t> Skenario </a:t>
            </a:r>
            <a:r>
              <a:rPr lang="id-ID" dirty="0" err="1" smtClean="0">
                <a:latin typeface="+mn-lt"/>
                <a:cs typeface="Calibri" pitchFamily="34" charset="0"/>
                <a:sym typeface="Wingdings" panose="05000000000000000000" pitchFamily="2" charset="2"/>
              </a:rPr>
              <a:t>use</a:t>
            </a:r>
            <a:r>
              <a:rPr lang="id-ID" dirty="0" smtClean="0">
                <a:latin typeface="+mn-lt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id-ID" dirty="0" err="1" smtClean="0">
                <a:latin typeface="+mn-lt"/>
                <a:cs typeface="Calibri" pitchFamily="34" charset="0"/>
                <a:sym typeface="Wingdings" panose="05000000000000000000" pitchFamily="2" charset="2"/>
              </a:rPr>
              <a:t>case</a:t>
            </a:r>
            <a:r>
              <a:rPr lang="id-ID" dirty="0" smtClean="0">
                <a:latin typeface="+mn-lt"/>
                <a:cs typeface="Calibri" pitchFamily="34" charset="0"/>
                <a:sym typeface="Wingdings" panose="05000000000000000000" pitchFamily="2" charset="2"/>
              </a:rPr>
              <a:t> t</a:t>
            </a:r>
            <a:r>
              <a:rPr lang="id-ID" dirty="0" smtClean="0">
                <a:latin typeface="+mn-lt"/>
                <a:cs typeface="Calibri" pitchFamily="34" charset="0"/>
              </a:rPr>
              <a:t>erbagi </a:t>
            </a:r>
            <a:r>
              <a:rPr lang="id-ID" dirty="0" smtClean="0">
                <a:latin typeface="+mn-lt"/>
                <a:cs typeface="Calibri" pitchFamily="34" charset="0"/>
              </a:rPr>
              <a:t>menjadi tiga bagian, yaitu: </a:t>
            </a:r>
          </a:p>
          <a:p>
            <a:pPr marL="984250" indent="-457200">
              <a:lnSpc>
                <a:spcPct val="200000"/>
              </a:lnSpc>
              <a:buClrTx/>
              <a:buFont typeface="+mj-lt"/>
              <a:buAutoNum type="alphaLcPeriod"/>
            </a:pPr>
            <a:r>
              <a:rPr lang="id-ID" dirty="0" smtClean="0">
                <a:latin typeface="+mn-lt"/>
                <a:cs typeface="Calibri" pitchFamily="34" charset="0"/>
              </a:rPr>
              <a:t>identifikasi dan inisiasi</a:t>
            </a:r>
          </a:p>
          <a:p>
            <a:pPr marL="984250" indent="-457200">
              <a:lnSpc>
                <a:spcPct val="200000"/>
              </a:lnSpc>
              <a:buClrTx/>
              <a:buFont typeface="+mj-lt"/>
              <a:buAutoNum type="alphaLcPeriod"/>
            </a:pPr>
            <a:r>
              <a:rPr lang="id-ID" dirty="0" smtClean="0">
                <a:latin typeface="+mn-lt"/>
                <a:cs typeface="Calibri" pitchFamily="34" charset="0"/>
              </a:rPr>
              <a:t>step perfomed</a:t>
            </a:r>
          </a:p>
          <a:p>
            <a:pPr marL="984250" indent="-457200">
              <a:lnSpc>
                <a:spcPct val="200000"/>
              </a:lnSpc>
              <a:buClrTx/>
              <a:buFont typeface="+mj-lt"/>
              <a:buAutoNum type="alphaLcPeriod"/>
            </a:pPr>
            <a:r>
              <a:rPr lang="id-ID" dirty="0" smtClean="0">
                <a:latin typeface="+mn-lt"/>
                <a:cs typeface="Calibri" pitchFamily="34" charset="0"/>
              </a:rPr>
              <a:t>Kondisi, asumsi dan pertanyaan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dirty="0">
              <a:latin typeface="+mn-lt"/>
              <a:cs typeface="Calibri" pitchFamily="34" charset="0"/>
            </a:endParaRPr>
          </a:p>
          <a:p>
            <a:endParaRPr lang="id-ID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Komponen Skenario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22234" y="1615353"/>
            <a:ext cx="11317048" cy="50812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A.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Name</a:t>
            </a:r>
            <a:r>
              <a:rPr lang="en-GB" sz="1800" b="1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Memberikan penjelasan singkat tentang nama dari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B.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Actors</a:t>
            </a:r>
            <a:r>
              <a:rPr lang="en-GB" sz="1800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Daftar aktor yang dapat mengakses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. 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C.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Goals</a:t>
            </a:r>
            <a:r>
              <a:rPr lang="en-GB" sz="1800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Menjelaskan apa yang aktor coba untuk dapatkan dari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>
                <a:latin typeface="+mn-lt"/>
                <a:cs typeface="Times New Roman" pitchFamily="18" charset="0"/>
              </a:rPr>
              <a:t>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D</a:t>
            </a:r>
            <a:r>
              <a:rPr lang="en-GB" sz="1800" dirty="0" smtClean="0">
                <a:latin typeface="+mn-lt"/>
                <a:cs typeface="Times New Roman" pitchFamily="18" charset="0"/>
              </a:rPr>
              <a:t>.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Preconditions</a:t>
            </a:r>
            <a:r>
              <a:rPr lang="en-GB" sz="1800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Kondisi sistem sebelum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dijalankan.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E</a:t>
            </a:r>
            <a:r>
              <a:rPr lang="en-GB" sz="1800" dirty="0" smtClean="0">
                <a:latin typeface="+mn-lt"/>
                <a:cs typeface="Times New Roman" pitchFamily="18" charset="0"/>
              </a:rPr>
              <a:t>.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Summary</a:t>
            </a:r>
            <a:r>
              <a:rPr lang="en-GB" sz="1800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Memberikan penjelasan singkat tentang deskripsi informal dari sesuai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F.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Related</a:t>
            </a:r>
            <a:r>
              <a:rPr lang="en-GB" sz="18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use</a:t>
            </a:r>
            <a:r>
              <a:rPr lang="en-GB" sz="1800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cases</a:t>
            </a:r>
            <a:r>
              <a:rPr lang="en-GB" sz="1800" dirty="0">
                <a:cs typeface="Times New Roman" pitchFamily="18" charset="0"/>
              </a:rPr>
              <a:t>: </a:t>
            </a:r>
            <a:r>
              <a:rPr lang="id-ID" sz="1800" dirty="0" smtClean="0">
                <a:cs typeface="Times New Roman" pitchFamily="18" charset="0"/>
              </a:rPr>
              <a:t>Daftar </a:t>
            </a:r>
            <a:r>
              <a:rPr lang="id-ID" sz="1800" dirty="0" err="1" smtClean="0">
                <a:cs typeface="Times New Roman" pitchFamily="18" charset="0"/>
              </a:rPr>
              <a:t>use</a:t>
            </a:r>
            <a:r>
              <a:rPr lang="id-ID" sz="1800" dirty="0" smtClean="0">
                <a:cs typeface="Times New Roman" pitchFamily="18" charset="0"/>
              </a:rPr>
              <a:t> </a:t>
            </a:r>
            <a:r>
              <a:rPr lang="id-ID" sz="1800" dirty="0" err="1" smtClean="0">
                <a:cs typeface="Times New Roman" pitchFamily="18" charset="0"/>
              </a:rPr>
              <a:t>case</a:t>
            </a:r>
            <a:r>
              <a:rPr lang="id-ID" sz="1800" dirty="0" smtClean="0">
                <a:cs typeface="Times New Roman" pitchFamily="18" charset="0"/>
              </a:rPr>
              <a:t> yang berhubungan dengan </a:t>
            </a:r>
            <a:r>
              <a:rPr lang="id-ID" sz="1800" dirty="0" err="1" smtClean="0">
                <a:cs typeface="Times New Roman" pitchFamily="18" charset="0"/>
              </a:rPr>
              <a:t>use</a:t>
            </a:r>
            <a:r>
              <a:rPr lang="id-ID" sz="1800" dirty="0" smtClean="0">
                <a:cs typeface="Times New Roman" pitchFamily="18" charset="0"/>
              </a:rPr>
              <a:t> </a:t>
            </a:r>
            <a:r>
              <a:rPr lang="id-ID" sz="1800" dirty="0" err="1" smtClean="0">
                <a:cs typeface="Times New Roman" pitchFamily="18" charset="0"/>
              </a:rPr>
              <a:t>case</a:t>
            </a:r>
            <a:r>
              <a:rPr lang="id-ID" sz="1800" dirty="0" smtClean="0">
                <a:cs typeface="Times New Roman" pitchFamily="18" charset="0"/>
              </a:rPr>
              <a:t> tersebut.</a:t>
            </a:r>
            <a:endParaRPr lang="en-GB" sz="1800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G. </a:t>
            </a:r>
            <a:r>
              <a:rPr lang="en-GB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Steps</a:t>
            </a:r>
            <a:r>
              <a:rPr lang="en-GB" sz="1800" dirty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Menjelaskan setiap langkah yang dijalankan pada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tersebut.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>
                <a:latin typeface="+mn-lt"/>
                <a:cs typeface="Times New Roman" pitchFamily="18" charset="0"/>
              </a:rPr>
              <a:t>H.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Post </a:t>
            </a:r>
            <a:r>
              <a:rPr lang="id-ID" sz="1800" b="1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conditions</a:t>
            </a:r>
            <a:r>
              <a:rPr lang="en-GB" sz="1800" dirty="0" smtClean="0">
                <a:latin typeface="+mn-lt"/>
                <a:cs typeface="Times New Roman" pitchFamily="18" charset="0"/>
              </a:rPr>
              <a:t>: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Kondisi sistem setelah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use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</a:t>
            </a:r>
            <a:r>
              <a:rPr lang="id-ID" sz="1800" dirty="0" err="1" smtClean="0">
                <a:latin typeface="+mn-lt"/>
                <a:cs typeface="Times New Roman" pitchFamily="18" charset="0"/>
              </a:rPr>
              <a:t>case</a:t>
            </a:r>
            <a:r>
              <a:rPr lang="id-ID" sz="1800" dirty="0" smtClean="0">
                <a:latin typeface="+mn-lt"/>
                <a:cs typeface="Times New Roman" pitchFamily="18" charset="0"/>
              </a:rPr>
              <a:t> dijalankan.</a:t>
            </a:r>
            <a:endParaRPr lang="en-GB" sz="1800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1800" dirty="0" smtClean="0">
                <a:latin typeface="+mn-lt"/>
                <a:cs typeface="Times New Roman" pitchFamily="18" charset="0"/>
              </a:rPr>
              <a:t>A </a:t>
            </a:r>
            <a:r>
              <a:rPr lang="en-GB" sz="1800" dirty="0">
                <a:latin typeface="+mn-lt"/>
                <a:cs typeface="Times New Roman" pitchFamily="18" charset="0"/>
              </a:rPr>
              <a:t>and G </a:t>
            </a:r>
            <a:r>
              <a:rPr lang="id-ID" sz="1800" dirty="0" smtClean="0">
                <a:latin typeface="+mn-lt"/>
                <a:cs typeface="Times New Roman" pitchFamily="18" charset="0"/>
              </a:rPr>
              <a:t>adalah</a:t>
            </a:r>
            <a:r>
              <a:rPr lang="id-ID" sz="18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bagian yang penting.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48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81" y="1572064"/>
            <a:ext cx="10544627" cy="492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158"/>
          <a:stretch/>
        </p:blipFill>
        <p:spPr>
          <a:xfrm>
            <a:off x="9400210" y="3174911"/>
            <a:ext cx="2742857" cy="1475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Format Skenario </a:t>
            </a:r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1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5 -0.00416 L -0.3431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Studi Kasus</a:t>
            </a:r>
            <a:r>
              <a:rPr kumimoji="0" lang="id-ID" sz="48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</a:t>
            </a:r>
            <a:r>
              <a:rPr kumimoji="0" lang="id-ID" sz="48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Use</a:t>
            </a:r>
            <a:r>
              <a:rPr kumimoji="0" lang="id-ID" sz="4800" b="0" i="0" u="none" strike="noStrike" kern="1200" cap="none" spc="-300" normalizeH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 </a:t>
            </a:r>
            <a:r>
              <a:rPr kumimoji="0" lang="id-ID" sz="4800" b="0" i="0" u="none" strike="noStrike" kern="1200" cap="none" spc="-300" normalizeH="0" noProof="0" dirty="0" err="1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Case</a:t>
            </a:r>
            <a:endParaRPr kumimoji="0" lang="id-ID" sz="48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Gambaran Kasus ATM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5341" y="1997288"/>
            <a:ext cx="11396326" cy="395313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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Model </a:t>
            </a:r>
            <a:r>
              <a:rPr lang="en-US" sz="2400" b="1" dirty="0">
                <a:solidFill>
                  <a:srgbClr val="FFC000"/>
                </a:solidFill>
              </a:rPr>
              <a:t>only the </a:t>
            </a:r>
            <a:r>
              <a:rPr lang="en-US" sz="2400" b="1" dirty="0" smtClean="0">
                <a:solidFill>
                  <a:srgbClr val="FFC000"/>
                </a:solidFill>
              </a:rPr>
              <a:t>transactions</a:t>
            </a:r>
            <a:r>
              <a:rPr lang="id-ID" sz="2400" dirty="0" smtClean="0"/>
              <a:t>.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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Customer </a:t>
            </a:r>
            <a:r>
              <a:rPr lang="en-US" sz="2400" dirty="0"/>
              <a:t>accounts assumed to exist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Opening and closing of accounts </a:t>
            </a:r>
            <a:r>
              <a:rPr lang="en-US" sz="2000" b="1" dirty="0">
                <a:solidFill>
                  <a:srgbClr val="FFC000"/>
                </a:solidFill>
              </a:rPr>
              <a:t>are handled by another portion of the </a:t>
            </a:r>
            <a:r>
              <a:rPr lang="en-US" sz="2000" b="1" dirty="0" smtClean="0">
                <a:solidFill>
                  <a:srgbClr val="FFC000"/>
                </a:solidFill>
              </a:rPr>
              <a:t>system</a:t>
            </a:r>
            <a:r>
              <a:rPr lang="id-ID" sz="2000" dirty="0" smtClean="0"/>
              <a:t>.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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Include </a:t>
            </a:r>
            <a:r>
              <a:rPr lang="en-US" sz="2400" dirty="0"/>
              <a:t>operations “</a:t>
            </a:r>
            <a:r>
              <a:rPr lang="en-US" sz="2400" b="1" dirty="0">
                <a:solidFill>
                  <a:srgbClr val="FFC000"/>
                </a:solidFill>
              </a:rPr>
              <a:t>deposit</a:t>
            </a:r>
            <a:r>
              <a:rPr lang="en-US" sz="2400" dirty="0"/>
              <a:t>”, </a:t>
            </a:r>
            <a:r>
              <a:rPr lang="en-US" sz="2400" b="1" dirty="0">
                <a:solidFill>
                  <a:srgbClr val="FFC000"/>
                </a:solidFill>
              </a:rPr>
              <a:t>withdraw</a:t>
            </a:r>
            <a:r>
              <a:rPr lang="en-US" sz="2400" dirty="0"/>
              <a:t>”, “</a:t>
            </a:r>
            <a:r>
              <a:rPr lang="en-US" sz="2400" b="1" dirty="0">
                <a:solidFill>
                  <a:srgbClr val="FFC000"/>
                </a:solidFill>
              </a:rPr>
              <a:t>check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C000"/>
                </a:solidFill>
              </a:rPr>
              <a:t>balance</a:t>
            </a:r>
            <a:r>
              <a:rPr lang="en-US" sz="2400" dirty="0"/>
              <a:t>”, “</a:t>
            </a:r>
            <a:r>
              <a:rPr lang="en-US" sz="2400" b="1" dirty="0">
                <a:solidFill>
                  <a:srgbClr val="FFC000"/>
                </a:solidFill>
              </a:rPr>
              <a:t>transfer</a:t>
            </a:r>
            <a:r>
              <a:rPr lang="en-US" sz="2400" dirty="0"/>
              <a:t>”</a:t>
            </a:r>
          </a:p>
          <a:p>
            <a:pPr marL="355600" indent="-355600">
              <a:lnSpc>
                <a:spcPct val="150000"/>
              </a:lnSpc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</a:t>
            </a:r>
            <a:r>
              <a:rPr lang="id-ID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If </a:t>
            </a:r>
            <a:r>
              <a:rPr lang="en-US" sz="2400" dirty="0"/>
              <a:t>balance is zero or less than the amount to be withdrawn, then withdrawal should </a:t>
            </a:r>
            <a:r>
              <a:rPr lang="en-US" sz="2400" dirty="0" smtClean="0"/>
              <a:t>fail</a:t>
            </a:r>
            <a:r>
              <a:rPr lang="id-ID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53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r>
              <a:rPr lang="id-ID" dirty="0" smtClean="0"/>
              <a:t> Sebelum Revisi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68" y="1573915"/>
            <a:ext cx="8510754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351129" y="1398494"/>
            <a:ext cx="9151537" cy="53362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err="1" smtClean="0"/>
              <a:t>Use</a:t>
            </a:r>
            <a:r>
              <a:rPr lang="id-ID" dirty="0" smtClean="0"/>
              <a:t> </a:t>
            </a:r>
            <a:r>
              <a:rPr lang="id-ID" dirty="0" err="1" smtClean="0"/>
              <a:t>Case</a:t>
            </a:r>
            <a:r>
              <a:rPr lang="id-ID" dirty="0" smtClean="0"/>
              <a:t> Setelah Revisi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18" y="1609634"/>
            <a:ext cx="7690059" cy="515403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207225" y="1507676"/>
            <a:ext cx="4972097" cy="4720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500270" y="316534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dirty="0" err="1" smtClean="0">
                <a:solidFill>
                  <a:schemeClr val="bg1"/>
                </a:solidFill>
                <a:latin typeface="Times New Roman" pitchFamily="18" charset="0"/>
              </a:rPr>
              <a:t>Customer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3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9838" y="2723239"/>
            <a:ext cx="10241215" cy="15238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300" baseline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-300" normalizeH="0" baseline="0" noProof="0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Terima Kasih</a:t>
            </a:r>
            <a:endParaRPr kumimoji="0" lang="id-ID" sz="6000" b="0" i="0" u="none" strike="noStrike" kern="1200" cap="none" spc="-300" normalizeH="0" baseline="0" noProof="0" dirty="0">
              <a:ln w="3175"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Gambar\buat slide\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52" y="0"/>
            <a:ext cx="327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680" y="395725"/>
            <a:ext cx="7284457" cy="93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b="1" dirty="0" smtClean="0">
                <a:solidFill>
                  <a:schemeClr val="tx1"/>
                </a:solidFill>
                <a:latin typeface="Andy" pitchFamily="66" charset="0"/>
                <a:ea typeface="Tahoma" pitchFamily="34" charset="0"/>
                <a:cs typeface="Aharoni" pitchFamily="2" charset="-79"/>
              </a:rPr>
              <a:t>KONTEN MATERI</a:t>
            </a:r>
            <a:endParaRPr lang="id-ID" sz="4400" b="1" dirty="0">
              <a:solidFill>
                <a:schemeClr val="tx1"/>
              </a:solidFill>
              <a:latin typeface="Andy" pitchFamily="66" charset="0"/>
              <a:ea typeface="Tahoma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80" y="1969957"/>
            <a:ext cx="6638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>
                <a:sym typeface="Wingdings" panose="05000000000000000000" pitchFamily="2" charset="2"/>
              </a:rPr>
              <a:t>Building </a:t>
            </a:r>
            <a:r>
              <a:rPr lang="id-ID" sz="2400" dirty="0" err="1" smtClean="0">
                <a:sym typeface="Wingdings" panose="05000000000000000000" pitchFamily="2" charset="2"/>
              </a:rPr>
              <a:t>Blocks</a:t>
            </a:r>
            <a:r>
              <a:rPr lang="id-ID" sz="2400" dirty="0" smtClean="0">
                <a:sym typeface="Wingdings" panose="05000000000000000000" pitchFamily="2" charset="2"/>
              </a:rPr>
              <a:t> of UML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CRC </a:t>
            </a:r>
            <a:r>
              <a:rPr lang="id-ID" sz="2400" dirty="0" err="1" smtClean="0"/>
              <a:t>Cards</a:t>
            </a:r>
            <a:endParaRPr lang="id-ID" sz="2400" dirty="0" smtClea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Tipe Diagram UML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err="1" smtClean="0"/>
              <a:t>Commonly</a:t>
            </a:r>
            <a:r>
              <a:rPr lang="id-ID" sz="2400" dirty="0" smtClean="0"/>
              <a:t> </a:t>
            </a:r>
            <a:r>
              <a:rPr lang="id-ID" sz="2400" dirty="0" err="1" smtClean="0"/>
              <a:t>Used</a:t>
            </a:r>
            <a:r>
              <a:rPr lang="id-ID" sz="2400" dirty="0" smtClean="0"/>
              <a:t> Diagram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d-ID" sz="2400" dirty="0" smtClean="0"/>
              <a:t>Relasi Antar UML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192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Building </a:t>
            </a:r>
            <a:r>
              <a:rPr lang="id-ID" dirty="0" err="1" smtClean="0"/>
              <a:t>Blocks</a:t>
            </a:r>
            <a:r>
              <a:rPr lang="id-ID" dirty="0" smtClean="0"/>
              <a:t> of UML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2312893"/>
            <a:ext cx="1082423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</a:t>
            </a:r>
            <a:r>
              <a:rPr lang="id-ID" sz="2400" b="1" dirty="0" err="1" smtClean="0">
                <a:solidFill>
                  <a:srgbClr val="FFC000"/>
                </a:solidFill>
              </a:rPr>
              <a:t>Things</a:t>
            </a:r>
            <a:r>
              <a:rPr lang="id-ID" sz="2400" dirty="0" smtClean="0">
                <a:solidFill>
                  <a:srgbClr val="FFC000"/>
                </a:solidFill>
              </a:rPr>
              <a:t> </a:t>
            </a:r>
            <a:r>
              <a:rPr lang="id-ID" sz="2400" dirty="0"/>
              <a:t>- </a:t>
            </a:r>
            <a:r>
              <a:rPr lang="id-ID" sz="2400" dirty="0" err="1"/>
              <a:t>important</a:t>
            </a:r>
            <a:r>
              <a:rPr lang="id-ID" sz="2400" dirty="0"/>
              <a:t> </a:t>
            </a:r>
            <a:r>
              <a:rPr lang="id-ID" sz="2400" dirty="0" err="1"/>
              <a:t>modelling</a:t>
            </a:r>
            <a:r>
              <a:rPr lang="id-ID" sz="2400" dirty="0"/>
              <a:t> </a:t>
            </a:r>
            <a:r>
              <a:rPr lang="id-ID" sz="2400" dirty="0" err="1"/>
              <a:t>concepts</a:t>
            </a:r>
            <a:endParaRPr lang="id-ID" sz="2400" dirty="0"/>
          </a:p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 </a:t>
            </a:r>
            <a:r>
              <a:rPr lang="id-ID" sz="2400" b="1" dirty="0" err="1" smtClean="0">
                <a:solidFill>
                  <a:srgbClr val="FFC000"/>
                </a:solidFill>
              </a:rPr>
              <a:t>Relationships</a:t>
            </a:r>
            <a:r>
              <a:rPr lang="id-ID" sz="2400" dirty="0" smtClean="0">
                <a:solidFill>
                  <a:srgbClr val="FFC000"/>
                </a:solidFill>
              </a:rPr>
              <a:t> </a:t>
            </a:r>
            <a:r>
              <a:rPr lang="id-ID" sz="2400" dirty="0"/>
              <a:t>– </a:t>
            </a:r>
            <a:r>
              <a:rPr lang="id-ID" sz="2400" dirty="0" err="1"/>
              <a:t>tying</a:t>
            </a:r>
            <a:r>
              <a:rPr lang="id-ID" sz="2400" dirty="0"/>
              <a:t> individual </a:t>
            </a:r>
            <a:r>
              <a:rPr lang="id-ID" sz="2400" dirty="0" err="1"/>
              <a:t>things</a:t>
            </a:r>
            <a:endParaRPr lang="id-ID" sz="2400" dirty="0"/>
          </a:p>
          <a:p>
            <a:pPr marL="68580">
              <a:lnSpc>
                <a:spcPct val="25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 </a:t>
            </a:r>
            <a:r>
              <a:rPr lang="id-ID" sz="2400" b="1" dirty="0" smtClean="0">
                <a:solidFill>
                  <a:srgbClr val="FFC000"/>
                </a:solidFill>
              </a:rPr>
              <a:t>Diagram</a:t>
            </a:r>
            <a:r>
              <a:rPr lang="id-ID" sz="2400" dirty="0" smtClean="0"/>
              <a:t> </a:t>
            </a:r>
            <a:r>
              <a:rPr lang="id-ID" sz="2400" dirty="0"/>
              <a:t>– </a:t>
            </a:r>
            <a:r>
              <a:rPr lang="id-ID" sz="2400" dirty="0" err="1"/>
              <a:t>grouping</a:t>
            </a:r>
            <a:r>
              <a:rPr lang="id-ID" sz="2400" dirty="0"/>
              <a:t> </a:t>
            </a:r>
            <a:r>
              <a:rPr lang="id-ID" sz="2400" dirty="0" err="1"/>
              <a:t>interrelated</a:t>
            </a:r>
            <a:r>
              <a:rPr lang="id-ID" sz="2400" dirty="0"/>
              <a:t> </a:t>
            </a:r>
            <a:r>
              <a:rPr lang="id-ID" sz="2400" dirty="0" err="1"/>
              <a:t>collections</a:t>
            </a:r>
            <a:r>
              <a:rPr lang="id-ID" sz="2400" dirty="0"/>
              <a:t> of </a:t>
            </a:r>
            <a:r>
              <a:rPr lang="id-ID" sz="2400" dirty="0" err="1"/>
              <a:t>things</a:t>
            </a:r>
            <a:r>
              <a:rPr lang="id-ID" sz="2400" dirty="0"/>
              <a:t> </a:t>
            </a:r>
            <a:r>
              <a:rPr lang="id-ID" sz="2400" dirty="0" err="1"/>
              <a:t>and</a:t>
            </a:r>
            <a:r>
              <a:rPr lang="id-ID" sz="2400" dirty="0"/>
              <a:t> </a:t>
            </a:r>
            <a:r>
              <a:rPr lang="id-ID" sz="2400" dirty="0" err="1"/>
              <a:t>relationships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010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Komponen </a:t>
            </a:r>
            <a:r>
              <a:rPr lang="id-ID" dirty="0" err="1" smtClean="0"/>
              <a:t>Things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15073"/>
              </p:ext>
            </p:extLst>
          </p:nvPr>
        </p:nvGraphicFramePr>
        <p:xfrm>
          <a:off x="2065016" y="1811446"/>
          <a:ext cx="8287524" cy="45458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43762"/>
                <a:gridCol w="4143762"/>
              </a:tblGrid>
              <a:tr h="378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UML </a:t>
                      </a:r>
                      <a:r>
                        <a:rPr lang="id-ID" sz="1800" dirty="0" err="1">
                          <a:effectLst/>
                        </a:rPr>
                        <a:t>Elements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Spesific UML Details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Structural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Things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Classes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Interfaces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Collaborations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Use</a:t>
                      </a:r>
                      <a:r>
                        <a:rPr lang="id-ID" sz="1800" dirty="0">
                          <a:effectLst/>
                        </a:rPr>
                        <a:t> </a:t>
                      </a:r>
                      <a:r>
                        <a:rPr lang="id-ID" sz="1800" dirty="0" err="1">
                          <a:effectLst/>
                        </a:rPr>
                        <a:t>Cases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Active Classes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Components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Nodes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Behavioral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Things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Interactions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State Machines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Grouping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Things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Packages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Annotational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Things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Notes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Komponen </a:t>
            </a:r>
            <a:r>
              <a:rPr lang="id-ID" dirty="0" err="1" smtClean="0"/>
              <a:t>Relationships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60692"/>
              </p:ext>
            </p:extLst>
          </p:nvPr>
        </p:nvGraphicFramePr>
        <p:xfrm>
          <a:off x="2296490" y="2457902"/>
          <a:ext cx="7638232" cy="33768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19116"/>
                <a:gridCol w="3819116"/>
              </a:tblGrid>
              <a:tr h="374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UML Elements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Spesific UML Details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Structural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Relationships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Dependencies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Aggregations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Associations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Generalizations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Behavioral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Relationships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Communicates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Includes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Extends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5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Generalizes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Komponen Diagram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74414"/>
              </p:ext>
            </p:extLst>
          </p:nvPr>
        </p:nvGraphicFramePr>
        <p:xfrm>
          <a:off x="2307904" y="2515957"/>
          <a:ext cx="7619866" cy="30205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09933"/>
                <a:gridCol w="3809933"/>
              </a:tblGrid>
              <a:tr h="336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UML </a:t>
                      </a:r>
                      <a:r>
                        <a:rPr lang="id-ID" sz="1800" dirty="0" err="1">
                          <a:effectLst/>
                        </a:rPr>
                        <a:t>Elements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Spesific UML Details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329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Structural</a:t>
                      </a:r>
                      <a:r>
                        <a:rPr lang="id-ID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Diagrams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Class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Component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Deployment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Behavioral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d-ID" sz="1800" dirty="0" err="1">
                          <a:solidFill>
                            <a:schemeClr val="bg1"/>
                          </a:solidFill>
                          <a:effectLst/>
                        </a:rPr>
                        <a:t>Diagrams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d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Use Case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Sequence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777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Communication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Statechart Diagrams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err="1">
                          <a:effectLst/>
                        </a:rPr>
                        <a:t>Activity</a:t>
                      </a:r>
                      <a:r>
                        <a:rPr lang="id-ID" sz="1800" dirty="0">
                          <a:effectLst/>
                        </a:rPr>
                        <a:t> </a:t>
                      </a:r>
                      <a:r>
                        <a:rPr lang="id-ID" sz="1800" dirty="0" err="1">
                          <a:effectLst/>
                        </a:rPr>
                        <a:t>Diagrams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1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id-ID" dirty="0" smtClean="0"/>
              <a:t>Penjelasan CRC </a:t>
            </a:r>
            <a:r>
              <a:rPr lang="id-ID" dirty="0" err="1" smtClean="0"/>
              <a:t>Cards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2109693"/>
            <a:ext cx="1082423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381000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 CRC </a:t>
            </a:r>
            <a:r>
              <a:rPr lang="id-ID" sz="2400" dirty="0" err="1" smtClean="0">
                <a:sym typeface="Wingdings" panose="05000000000000000000" pitchFamily="2" charset="2"/>
              </a:rPr>
              <a:t>Cards</a:t>
            </a:r>
            <a:r>
              <a:rPr lang="id-ID" sz="2400" dirty="0" smtClean="0">
                <a:sym typeface="Wingdings" panose="05000000000000000000" pitchFamily="2" charset="2"/>
              </a:rPr>
              <a:t> digunakan untuk 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mendeskripsikan tanggung jawab pekerjaan</a:t>
            </a:r>
            <a:r>
              <a:rPr lang="id-ID" sz="2400" dirty="0" smtClean="0">
                <a:sym typeface="Wingdings" panose="05000000000000000000" pitchFamily="2" charset="2"/>
              </a:rPr>
              <a:t> dari sebuah kelas dan 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interaksi kelas </a:t>
            </a:r>
            <a:r>
              <a:rPr lang="id-ID" sz="2400" dirty="0" smtClean="0">
                <a:sym typeface="Wingdings" panose="05000000000000000000" pitchFamily="2" charset="2"/>
              </a:rPr>
              <a:t>tersebut ke kelas lainnya.</a:t>
            </a:r>
            <a:endParaRPr lang="id-ID" sz="2400" dirty="0"/>
          </a:p>
          <a:p>
            <a:pPr marL="449263" indent="-381000">
              <a:lnSpc>
                <a:spcPct val="200000"/>
              </a:lnSpc>
              <a:buClrTx/>
            </a:pPr>
            <a:r>
              <a:rPr lang="id-ID" sz="2400" dirty="0" smtClean="0">
                <a:sym typeface="Wingdings" panose="05000000000000000000" pitchFamily="2" charset="2"/>
              </a:rPr>
              <a:t> CRC terdiri dari tiga kata, yaitu: 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C (</a:t>
            </a:r>
            <a:r>
              <a:rPr lang="id-ID" sz="2400" b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Class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), R (</a:t>
            </a:r>
            <a:r>
              <a:rPr lang="id-ID" sz="2400" b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Responsibilities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), C (</a:t>
            </a:r>
            <a:r>
              <a:rPr lang="id-ID" sz="2400" b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Collaborators</a:t>
            </a:r>
            <a:r>
              <a:rPr lang="id-ID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)</a:t>
            </a:r>
            <a:r>
              <a:rPr lang="id-ID" sz="2400" dirty="0">
                <a:sym typeface="Wingdings" panose="05000000000000000000" pitchFamily="2" charset="2"/>
              </a:rPr>
              <a:t>.</a:t>
            </a:r>
            <a:endParaRPr lang="id-ID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852</TotalTime>
  <Words>956</Words>
  <Application>Microsoft Office PowerPoint</Application>
  <PresentationFormat>Widescreen</PresentationFormat>
  <Paragraphs>280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Aharoni</vt:lpstr>
      <vt:lpstr>Andy</vt:lpstr>
      <vt:lpstr>Arial</vt:lpstr>
      <vt:lpstr>Calibri</vt:lpstr>
      <vt:lpstr>Century Gothic</vt:lpstr>
      <vt:lpstr>Segoe UI</vt:lpstr>
      <vt:lpstr>Segoe UI Light</vt:lpstr>
      <vt:lpstr>Tahoma</vt:lpstr>
      <vt:lpstr>Times New Roman</vt:lpstr>
      <vt:lpstr>Wingdings</vt:lpstr>
      <vt:lpstr>Wingdings 3</vt:lpstr>
      <vt:lpstr>Ion</vt:lpstr>
      <vt:lpstr>REKAYASA PERANGKAT LUNAK II</vt:lpstr>
      <vt:lpstr>PowerPoint Presentation</vt:lpstr>
      <vt:lpstr>PowerPoint Presentation</vt:lpstr>
      <vt:lpstr>PowerPoint Presentation</vt:lpstr>
      <vt:lpstr>Building Blocks of UML</vt:lpstr>
      <vt:lpstr>Komponen Things</vt:lpstr>
      <vt:lpstr>Komponen Relationships</vt:lpstr>
      <vt:lpstr>Komponen Diagram</vt:lpstr>
      <vt:lpstr>Penjelasan CRC Cards</vt:lpstr>
      <vt:lpstr>Format CRC Cards</vt:lpstr>
      <vt:lpstr>Tipe Diagram UML</vt:lpstr>
      <vt:lpstr>Struktural VS Behavioral Diagram</vt:lpstr>
      <vt:lpstr>Commonly Used Diagrams (1)</vt:lpstr>
      <vt:lpstr>Commonly Used Diagrams (2)</vt:lpstr>
      <vt:lpstr>Relasi Antar Diagram UML</vt:lpstr>
      <vt:lpstr>PowerPoint Presentation</vt:lpstr>
      <vt:lpstr>PowerPoint Presentation</vt:lpstr>
      <vt:lpstr>Definisi Diagram Use Case</vt:lpstr>
      <vt:lpstr>Overview Diagram Use Case</vt:lpstr>
      <vt:lpstr>Simbol Diagram Use Case</vt:lpstr>
      <vt:lpstr>Relasi Pada Use Case</vt:lpstr>
      <vt:lpstr>Relasi Include</vt:lpstr>
      <vt:lpstr>Ilustrasi Include</vt:lpstr>
      <vt:lpstr>Relasi Extend</vt:lpstr>
      <vt:lpstr>Ilustrasi Extend</vt:lpstr>
      <vt:lpstr>Relasi Generalization</vt:lpstr>
      <vt:lpstr>Ilustrasi Generalization</vt:lpstr>
      <vt:lpstr>Ilustrasi Generalization</vt:lpstr>
      <vt:lpstr>PowerPoint Presentation</vt:lpstr>
      <vt:lpstr>PowerPoint Presentation</vt:lpstr>
      <vt:lpstr>Definisi Skenario Use Case</vt:lpstr>
      <vt:lpstr>Komponen Skenario Use Case</vt:lpstr>
      <vt:lpstr>Format Skenario Use Case</vt:lpstr>
      <vt:lpstr>PowerPoint Presentation</vt:lpstr>
      <vt:lpstr>Gambaran Kasus ATM</vt:lpstr>
      <vt:lpstr>Use Case Sebelum Revisi</vt:lpstr>
      <vt:lpstr>Use Case Setelah Revisi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2 - Pengenalan UML dan Diagram Use Case</dc:title>
  <dc:creator>Adam Mukharil Bachtiar</dc:creator>
  <cp:lastModifiedBy>Adam Mukharil Bachtiar</cp:lastModifiedBy>
  <cp:revision>76</cp:revision>
  <dcterms:created xsi:type="dcterms:W3CDTF">2013-03-11T00:49:42Z</dcterms:created>
  <dcterms:modified xsi:type="dcterms:W3CDTF">2013-04-08T04:23:40Z</dcterms:modified>
</cp:coreProperties>
</file>