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notesMasterIdLst>
    <p:notesMasterId r:id="rId32"/>
  </p:notesMasterIdLst>
  <p:handoutMasterIdLst>
    <p:handoutMasterId r:id="rId33"/>
  </p:handoutMasterIdLst>
  <p:sldIdLst>
    <p:sldId id="413" r:id="rId2"/>
    <p:sldId id="260" r:id="rId3"/>
    <p:sldId id="451" r:id="rId4"/>
    <p:sldId id="414" r:id="rId5"/>
    <p:sldId id="420" r:id="rId6"/>
    <p:sldId id="415" r:id="rId7"/>
    <p:sldId id="417" r:id="rId8"/>
    <p:sldId id="428" r:id="rId9"/>
    <p:sldId id="426" r:id="rId10"/>
    <p:sldId id="430" r:id="rId11"/>
    <p:sldId id="427" r:id="rId12"/>
    <p:sldId id="418" r:id="rId13"/>
    <p:sldId id="419" r:id="rId14"/>
    <p:sldId id="423" r:id="rId15"/>
    <p:sldId id="459" r:id="rId16"/>
    <p:sldId id="452" r:id="rId17"/>
    <p:sldId id="453" r:id="rId18"/>
    <p:sldId id="454" r:id="rId19"/>
    <p:sldId id="460" r:id="rId20"/>
    <p:sldId id="461" r:id="rId21"/>
    <p:sldId id="462" r:id="rId22"/>
    <p:sldId id="463" r:id="rId23"/>
    <p:sldId id="464" r:id="rId24"/>
    <p:sldId id="465" r:id="rId25"/>
    <p:sldId id="466" r:id="rId26"/>
    <p:sldId id="467" r:id="rId27"/>
    <p:sldId id="455" r:id="rId28"/>
    <p:sldId id="456" r:id="rId29"/>
    <p:sldId id="457" r:id="rId30"/>
    <p:sldId id="468" r:id="rId31"/>
  </p:sldIdLst>
  <p:sldSz cx="9144000" cy="6858000" type="screen4x3"/>
  <p:notesSz cx="6858000" cy="9313863"/>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CCCC00"/>
    <a:srgbClr val="9999FF"/>
    <a:srgbClr val="F7A7C7"/>
    <a:srgbClr val="00FF00"/>
    <a:srgbClr val="FF0000"/>
    <a:srgbClr val="C0C0C0"/>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01" autoAdjust="0"/>
    <p:restoredTop sz="94646" autoAdjust="0"/>
  </p:normalViewPr>
  <p:slideViewPr>
    <p:cSldViewPr>
      <p:cViewPr varScale="1">
        <p:scale>
          <a:sx n="45" d="100"/>
          <a:sy n="45" d="100"/>
        </p:scale>
        <p:origin x="-12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82"/>
    </p:cViewPr>
  </p:sorterViewPr>
  <p:notesViewPr>
    <p:cSldViewPr>
      <p:cViewPr varScale="1">
        <p:scale>
          <a:sx n="55" d="100"/>
          <a:sy n="55" d="100"/>
        </p:scale>
        <p:origin x="-1260" y="-90"/>
      </p:cViewPr>
      <p:guideLst>
        <p:guide orient="horz" pos="2933"/>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4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6249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62500" name="Rectangle 4"/>
          <p:cNvSpPr>
            <a:spLocks noGrp="1" noChangeArrowheads="1"/>
          </p:cNvSpPr>
          <p:nvPr>
            <p:ph type="ftr" sz="quarter" idx="2"/>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362501" name="Rectangle 5"/>
          <p:cNvSpPr>
            <a:spLocks noGrp="1" noChangeArrowheads="1"/>
          </p:cNvSpPr>
          <p:nvPr>
            <p:ph type="sldNum" sz="quarter" idx="3"/>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DA5A72-73D1-4666-82C6-B5663A87046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63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8663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0420" name="Rectangle 4"/>
          <p:cNvSpPr>
            <a:spLocks noRo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p:spPr>
      </p:sp>
      <p:sp>
        <p:nvSpPr>
          <p:cNvPr id="866309"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66310"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866311"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050E614-3CCA-4829-901A-2764CBB928C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03DBA313-5B73-43AA-A916-EF253AF6E88A}" type="slidenum">
              <a:rPr lang="en-US" smtClean="0"/>
              <a:pPr/>
              <a:t>11</a:t>
            </a:fld>
            <a:endParaRPr lang="en-US"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lvl="1" eaLnBrk="1" hangingPunct="1"/>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32F1BA6-7A40-4630-ACA2-2E506CD961D1}" type="slidenum">
              <a:rPr lang="en-US" smtClean="0"/>
              <a:pPr>
                <a:defRPr/>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8195BD-04E9-46B1-93F3-610D5595D97D}"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04E55D-9CAA-4E96-A1BE-C0A0C5CAAAB2}"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7CB7C5-9BE3-4945-888E-A729641226FA}"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BEA1657-2446-4D56-8697-0D6BA65AA5ED}"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DFD17C2-A9C2-40E4-B5FF-7BF626036DFA}"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0D1997-DF61-4F89-BC12-6A3E97BF5A65}"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A0B3695-7D49-44FD-836A-0358D02A8F1E}"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C20D8A6-F9AC-4058-A8BB-35F32F10210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AB28FCF-7788-45B6-AFBA-7E8D7199E43F}" type="slidenum">
              <a:rPr lang="en-US" smtClean="0"/>
              <a:pPr>
                <a:defRPr/>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a:p>
        </p:txBody>
      </p:sp>
      <p:sp>
        <p:nvSpPr>
          <p:cNvPr id="7" name="Slide Number Placeholder 6"/>
          <p:cNvSpPr>
            <a:spLocks noGrp="1"/>
          </p:cNvSpPr>
          <p:nvPr>
            <p:ph type="sldNum" sz="quarter" idx="12"/>
          </p:nvPr>
        </p:nvSpPr>
        <p:spPr>
          <a:xfrm>
            <a:off x="8339328" y="1170432"/>
            <a:ext cx="733864" cy="201168"/>
          </a:xfrm>
        </p:spPr>
        <p:txBody>
          <a:bodyPr/>
          <a:lstStyle/>
          <a:p>
            <a:pPr>
              <a:defRPr/>
            </a:pPr>
            <a:fld id="{B7675841-96FC-4F5D-923F-5BCE4334382F}"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7D064C6D-337A-4B50-AF27-CE1C6229117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subTnLst>
                                    <p:animClr>
                                      <p:cBhvr override="childStyle">
                                        <p:cTn dur="1" fill="hold" display="0" masterRel="nextClick" afterEffect="1"/>
                                        <p:tgtEl>
                                          <p:spTgt spid="3">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subTnLst>
                                    <p:animClr>
                                      <p:cBhvr override="childStyle">
                                        <p:cTn dur="1" fill="hold" display="0" masterRel="nextClick" afterEffect="1"/>
                                        <p:tgtEl>
                                          <p:spTgt spid="3">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subTnLst>
                                    <p:animClr>
                                      <p:cBhvr override="childStyle">
                                        <p:cTn dur="1" fill="hold" display="0" masterRel="nextClick" afterEffect="1"/>
                                        <p:tgtEl>
                                          <p:spTgt spid="3">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subTnLst>
                                    <p:animClr>
                                      <p:cBhvr override="childStyle">
                                        <p:cTn dur="1" fill="hold" display="0" masterRel="nextClick" afterEffect="1"/>
                                        <p:tgtEl>
                                          <p:spTgt spid="3">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subTnLst>
                                    <p:animClr>
                                      <p:cBhvr override="childStyle">
                                        <p:cTn dur="1" fill="hold" display="0" masterRel="nextClick" afterEffect="1"/>
                                        <p:tgtEl>
                                          <p:spTgt spid="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ctrTitle"/>
          </p:nvPr>
        </p:nvSpPr>
        <p:spPr/>
        <p:txBody>
          <a:bodyPr/>
          <a:lstStyle/>
          <a:p>
            <a:pPr eaLnBrk="1" hangingPunct="1"/>
            <a:r>
              <a:rPr sz="3600" b="1" smtClean="0">
                <a:latin typeface="Arial Rounded MT Bold" pitchFamily="34" charset="0"/>
              </a:rPr>
              <a:t>NEGARA HUKUM </a:t>
            </a:r>
            <a:endParaRPr sz="3600" b="1" smtClean="0">
              <a:solidFill>
                <a:srgbClr val="0000FF"/>
              </a:solidFill>
              <a:latin typeface="Arial Rounded MT Bold" pitchFamily="34" charset="0"/>
            </a:endParaRPr>
          </a:p>
        </p:txBody>
      </p:sp>
      <p:sp>
        <p:nvSpPr>
          <p:cNvPr id="7170" name="Rectangle 3"/>
          <p:cNvSpPr>
            <a:spLocks noGrp="1" noChangeArrowheads="1"/>
          </p:cNvSpPr>
          <p:nvPr>
            <p:ph type="subTitle" idx="1"/>
          </p:nvPr>
        </p:nvSpPr>
        <p:spPr/>
        <p:txBody>
          <a:bodyPr/>
          <a:lstStyle/>
          <a:p>
            <a:pPr eaLnBrk="1" hangingPunct="1">
              <a:lnSpc>
                <a:spcPct val="90000"/>
              </a:lnSpc>
            </a:pPr>
            <a:r>
              <a:rPr lang="id-ID" sz="2000" smtClean="0">
                <a:latin typeface="Arial Rounded MT Bold" pitchFamily="34" charset="0"/>
              </a:rPr>
              <a:t>H. BUDI MULYANA, S.IP</a:t>
            </a:r>
            <a:r>
              <a:rPr lang="en-US" sz="2000" smtClean="0">
                <a:latin typeface="Arial Rounded MT Bold" pitchFamily="34" charset="0"/>
              </a:rPr>
              <a:t>., M.SI.</a:t>
            </a:r>
            <a:endParaRPr lang="en-US" sz="1600" smtClean="0">
              <a:latin typeface="Arial Rounded MT Bold"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AutoShape 2"/>
          <p:cNvSpPr>
            <a:spLocks noChangeArrowheads="1"/>
          </p:cNvSpPr>
          <p:nvPr/>
        </p:nvSpPr>
        <p:spPr bwMode="auto">
          <a:xfrm>
            <a:off x="1219200" y="1981200"/>
            <a:ext cx="2971800" cy="1676400"/>
          </a:xfrm>
          <a:prstGeom prst="wedgeEllipseCallout">
            <a:avLst>
              <a:gd name="adj1" fmla="val -44176"/>
              <a:gd name="adj2" fmla="val 53315"/>
            </a:avLst>
          </a:prstGeom>
          <a:solidFill>
            <a:srgbClr val="CC99FF"/>
          </a:solidFill>
          <a:ln w="9525" algn="ctr">
            <a:solidFill>
              <a:schemeClr val="tx1"/>
            </a:solidFill>
            <a:miter lim="800000"/>
            <a:headEnd/>
            <a:tailEnd/>
          </a:ln>
        </p:spPr>
        <p:txBody>
          <a:bodyPr anchor="ctr"/>
          <a:lstStyle/>
          <a:p>
            <a:r>
              <a:rPr lang="en-US">
                <a:latin typeface="Arial Rounded MT Bold" pitchFamily="34" charset="0"/>
              </a:rPr>
              <a:t>Tidak Terdapat Ketentuan Mengenai HAM?</a:t>
            </a:r>
          </a:p>
        </p:txBody>
      </p:sp>
      <p:sp>
        <p:nvSpPr>
          <p:cNvPr id="777219" name="AutoShape 3"/>
          <p:cNvSpPr>
            <a:spLocks noChangeArrowheads="1"/>
          </p:cNvSpPr>
          <p:nvPr/>
        </p:nvSpPr>
        <p:spPr bwMode="auto">
          <a:xfrm>
            <a:off x="7086600" y="1524000"/>
            <a:ext cx="1828800" cy="3048000"/>
          </a:xfrm>
          <a:prstGeom prst="wedgeRectCallout">
            <a:avLst>
              <a:gd name="adj1" fmla="val -68750"/>
              <a:gd name="adj2" fmla="val 46148"/>
            </a:avLst>
          </a:prstGeom>
          <a:solidFill>
            <a:srgbClr val="99CC00"/>
          </a:solidFill>
          <a:ln w="9525" algn="ctr">
            <a:solidFill>
              <a:schemeClr val="tx1"/>
            </a:solidFill>
            <a:miter lim="800000"/>
            <a:headEnd/>
            <a:tailEnd/>
          </a:ln>
        </p:spPr>
        <p:txBody>
          <a:bodyPr anchor="ctr"/>
          <a:lstStyle/>
          <a:p>
            <a:r>
              <a:rPr lang="en-US" b="1"/>
              <a:t>Perekonomian disusun atas dasar Usaha Bersama dan dimanfaatkan untuk sebesar2 kemakmuran rakyat?</a:t>
            </a:r>
          </a:p>
        </p:txBody>
      </p:sp>
      <p:sp>
        <p:nvSpPr>
          <p:cNvPr id="777220" name="AutoShape 4"/>
          <p:cNvSpPr>
            <a:spLocks noChangeArrowheads="1"/>
          </p:cNvSpPr>
          <p:nvPr/>
        </p:nvSpPr>
        <p:spPr bwMode="auto">
          <a:xfrm>
            <a:off x="4800600" y="1752600"/>
            <a:ext cx="1981200" cy="1676400"/>
          </a:xfrm>
          <a:prstGeom prst="wedgeRoundRectCallout">
            <a:avLst>
              <a:gd name="adj1" fmla="val -83171"/>
              <a:gd name="adj2" fmla="val 54926"/>
              <a:gd name="adj3" fmla="val 16667"/>
            </a:avLst>
          </a:prstGeom>
          <a:solidFill>
            <a:srgbClr val="FF99CC"/>
          </a:solidFill>
          <a:ln w="9525" algn="ctr">
            <a:solidFill>
              <a:schemeClr val="tx1"/>
            </a:solidFill>
            <a:miter lim="800000"/>
            <a:headEnd/>
            <a:tailEnd/>
          </a:ln>
        </p:spPr>
        <p:txBody>
          <a:bodyPr anchor="ctr"/>
          <a:lstStyle/>
          <a:p>
            <a:r>
              <a:rPr lang="en-US" sz="1600">
                <a:latin typeface="Arial Rounded MT Bold" pitchFamily="34" charset="0"/>
              </a:rPr>
              <a:t>Presiden Mempunyai Kekuasaan membentuk Undang-undang?</a:t>
            </a:r>
          </a:p>
        </p:txBody>
      </p:sp>
      <p:sp>
        <p:nvSpPr>
          <p:cNvPr id="18437" name="Rectangle 5"/>
          <p:cNvSpPr>
            <a:spLocks noGrp="1" noChangeArrowheads="1"/>
          </p:cNvSpPr>
          <p:nvPr>
            <p:ph type="title"/>
          </p:nvPr>
        </p:nvSpPr>
        <p:spPr/>
        <p:txBody>
          <a:bodyPr/>
          <a:lstStyle/>
          <a:p>
            <a:pPr eaLnBrk="1" hangingPunct="1"/>
            <a:endParaRPr lang="id-ID" sz="3600" smtClean="0">
              <a:latin typeface="Arial Rounded MT Bold" pitchFamily="34" charset="0"/>
            </a:endParaRPr>
          </a:p>
        </p:txBody>
      </p:sp>
      <p:sp>
        <p:nvSpPr>
          <p:cNvPr id="777222" name="AutoShape 6"/>
          <p:cNvSpPr>
            <a:spLocks noChangeArrowheads="1"/>
          </p:cNvSpPr>
          <p:nvPr/>
        </p:nvSpPr>
        <p:spPr bwMode="auto">
          <a:xfrm>
            <a:off x="2590800" y="3657600"/>
            <a:ext cx="4114800" cy="1066800"/>
          </a:xfrm>
          <a:prstGeom prst="cloudCallout">
            <a:avLst>
              <a:gd name="adj1" fmla="val -36074"/>
              <a:gd name="adj2" fmla="val 54315"/>
            </a:avLst>
          </a:prstGeom>
          <a:solidFill>
            <a:schemeClr val="accent1"/>
          </a:solidFill>
          <a:ln w="9525">
            <a:solidFill>
              <a:schemeClr val="tx1"/>
            </a:solidFill>
            <a:round/>
            <a:headEnd/>
            <a:tailEnd/>
          </a:ln>
        </p:spPr>
        <p:txBody>
          <a:bodyPr anchor="ctr"/>
          <a:lstStyle/>
          <a:p>
            <a:r>
              <a:rPr lang="en-US" sz="1600">
                <a:latin typeface="Arial Rounded MT Bold" pitchFamily="34" charset="0"/>
              </a:rPr>
              <a:t>Majelis Permusyawaratan Rakyat adalah Lembaga Tertinggi?</a:t>
            </a:r>
          </a:p>
        </p:txBody>
      </p:sp>
      <p:sp>
        <p:nvSpPr>
          <p:cNvPr id="18439" name="AutoShape 8"/>
          <p:cNvSpPr>
            <a:spLocks noChangeArrowheads="1"/>
          </p:cNvSpPr>
          <p:nvPr/>
        </p:nvSpPr>
        <p:spPr bwMode="auto">
          <a:xfrm>
            <a:off x="1066800" y="4800600"/>
            <a:ext cx="4114800" cy="1752600"/>
          </a:xfrm>
          <a:prstGeom prst="horizontalScroll">
            <a:avLst>
              <a:gd name="adj" fmla="val 12500"/>
            </a:avLst>
          </a:prstGeom>
          <a:solidFill>
            <a:srgbClr val="FF6600"/>
          </a:solidFill>
          <a:ln w="9525">
            <a:solidFill>
              <a:schemeClr val="tx1"/>
            </a:solidFill>
            <a:round/>
            <a:headEnd/>
            <a:tailEnd/>
          </a:ln>
        </p:spPr>
        <p:txBody>
          <a:bodyPr wrap="none" anchor="ctr"/>
          <a:lstStyle/>
          <a:p>
            <a:r>
              <a:rPr lang="en-US" sz="2400" b="1"/>
              <a:t>UUD 1945</a:t>
            </a:r>
          </a:p>
        </p:txBody>
      </p:sp>
      <p:sp>
        <p:nvSpPr>
          <p:cNvPr id="777225" name="AutoShape 9"/>
          <p:cNvSpPr>
            <a:spLocks noChangeArrowheads="1"/>
          </p:cNvSpPr>
          <p:nvPr/>
        </p:nvSpPr>
        <p:spPr bwMode="auto">
          <a:xfrm>
            <a:off x="7239000" y="4648200"/>
            <a:ext cx="1371600" cy="914400"/>
          </a:xfrm>
          <a:prstGeom prst="wedgeEllipseCallout">
            <a:avLst>
              <a:gd name="adj1" fmla="val -134144"/>
              <a:gd name="adj2" fmla="val 73264"/>
            </a:avLst>
          </a:prstGeom>
          <a:solidFill>
            <a:schemeClr val="accent1"/>
          </a:solidFill>
          <a:ln w="9525" algn="ctr">
            <a:solidFill>
              <a:schemeClr val="tx1"/>
            </a:solidFill>
            <a:miter lim="800000"/>
            <a:headEnd/>
            <a:tailEnd/>
          </a:ln>
        </p:spPr>
        <p:txBody>
          <a:bodyPr anchor="ctr"/>
          <a:lstStyle/>
          <a:p>
            <a:r>
              <a:rPr lang="en-US" b="1">
                <a:latin typeface="Arial Rounded MT Bold" pitchFamily="34" charset="0"/>
              </a:rPr>
              <a:t>Dll, etc, lsp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77220">
                                            <p:bg/>
                                          </p:spTgt>
                                        </p:tgtEl>
                                        <p:attrNameLst>
                                          <p:attrName>style.visibility</p:attrName>
                                        </p:attrNameLst>
                                      </p:cBhvr>
                                      <p:to>
                                        <p:strVal val="visible"/>
                                      </p:to>
                                    </p:set>
                                    <p:animEffect transition="in" filter="box(in)">
                                      <p:cBhvr>
                                        <p:cTn id="7" dur="5000"/>
                                        <p:tgtEl>
                                          <p:spTgt spid="777220">
                                            <p:bg/>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77220">
                                            <p:txEl>
                                              <p:pRg st="0" end="0"/>
                                            </p:txEl>
                                          </p:spTgt>
                                        </p:tgtEl>
                                        <p:attrNameLst>
                                          <p:attrName>style.visibility</p:attrName>
                                        </p:attrNameLst>
                                      </p:cBhvr>
                                      <p:to>
                                        <p:strVal val="visible"/>
                                      </p:to>
                                    </p:set>
                                    <p:animEffect transition="in" filter="box(in)">
                                      <p:cBhvr>
                                        <p:cTn id="10" dur="5000"/>
                                        <p:tgtEl>
                                          <p:spTgt spid="777220">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777219"/>
                                        </p:tgtEl>
                                        <p:attrNameLst>
                                          <p:attrName>style.visibility</p:attrName>
                                        </p:attrNameLst>
                                      </p:cBhvr>
                                      <p:to>
                                        <p:strVal val="visible"/>
                                      </p:to>
                                    </p:set>
                                    <p:animEffect transition="in" filter="diamond(in)">
                                      <p:cBhvr>
                                        <p:cTn id="15" dur="2000"/>
                                        <p:tgtEl>
                                          <p:spTgt spid="77721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77222"/>
                                        </p:tgtEl>
                                        <p:attrNameLst>
                                          <p:attrName>style.visibility</p:attrName>
                                        </p:attrNameLst>
                                      </p:cBhvr>
                                      <p:to>
                                        <p:strVal val="visible"/>
                                      </p:to>
                                    </p:set>
                                    <p:anim calcmode="lin" valueType="num">
                                      <p:cBhvr additive="base">
                                        <p:cTn id="20" dur="500" fill="hold"/>
                                        <p:tgtEl>
                                          <p:spTgt spid="777222"/>
                                        </p:tgtEl>
                                        <p:attrNameLst>
                                          <p:attrName>ppt_x</p:attrName>
                                        </p:attrNameLst>
                                      </p:cBhvr>
                                      <p:tavLst>
                                        <p:tav tm="0">
                                          <p:val>
                                            <p:strVal val="#ppt_x"/>
                                          </p:val>
                                        </p:tav>
                                        <p:tav tm="100000">
                                          <p:val>
                                            <p:strVal val="#ppt_x"/>
                                          </p:val>
                                        </p:tav>
                                      </p:tavLst>
                                    </p:anim>
                                    <p:anim calcmode="lin" valueType="num">
                                      <p:cBhvr additive="base">
                                        <p:cTn id="21" dur="500" fill="hold"/>
                                        <p:tgtEl>
                                          <p:spTgt spid="77722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777218"/>
                                        </p:tgtEl>
                                        <p:attrNameLst>
                                          <p:attrName>style.visibility</p:attrName>
                                        </p:attrNameLst>
                                      </p:cBhvr>
                                      <p:to>
                                        <p:strVal val="visible"/>
                                      </p:to>
                                    </p:set>
                                    <p:animEffect transition="in" filter="checkerboard(across)">
                                      <p:cBhvr>
                                        <p:cTn id="26" dur="500"/>
                                        <p:tgtEl>
                                          <p:spTgt spid="777218"/>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1" nodeType="clickEffect">
                                  <p:stCondLst>
                                    <p:cond delay="0"/>
                                  </p:stCondLst>
                                  <p:childTnLst>
                                    <p:set>
                                      <p:cBhvr>
                                        <p:cTn id="30" dur="1" fill="hold">
                                          <p:stCondLst>
                                            <p:cond delay="0"/>
                                          </p:stCondLst>
                                        </p:cTn>
                                        <p:tgtEl>
                                          <p:spTgt spid="777222"/>
                                        </p:tgtEl>
                                        <p:attrNameLst>
                                          <p:attrName>style.visibility</p:attrName>
                                        </p:attrNameLst>
                                      </p:cBhvr>
                                      <p:to>
                                        <p:strVal val="visible"/>
                                      </p:to>
                                    </p:set>
                                    <p:animEffect transition="in" filter="checkerboard(across)">
                                      <p:cBhvr>
                                        <p:cTn id="31" dur="500"/>
                                        <p:tgtEl>
                                          <p:spTgt spid="777222"/>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777220">
                                            <p:txEl>
                                              <p:pRg st="0" end="0"/>
                                            </p:txEl>
                                          </p:spTgt>
                                        </p:tgtEl>
                                        <p:attrNameLst>
                                          <p:attrName>style.visibility</p:attrName>
                                        </p:attrNameLst>
                                      </p:cBhvr>
                                      <p:to>
                                        <p:strVal val="visible"/>
                                      </p:to>
                                    </p:set>
                                    <p:animEffect transition="in" filter="checkerboard(across)">
                                      <p:cBhvr>
                                        <p:cTn id="36" dur="500"/>
                                        <p:tgtEl>
                                          <p:spTgt spid="7772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1" nodeType="clickEffect">
                                  <p:stCondLst>
                                    <p:cond delay="0"/>
                                  </p:stCondLst>
                                  <p:childTnLst>
                                    <p:set>
                                      <p:cBhvr>
                                        <p:cTn id="40" dur="1" fill="hold">
                                          <p:stCondLst>
                                            <p:cond delay="0"/>
                                          </p:stCondLst>
                                        </p:cTn>
                                        <p:tgtEl>
                                          <p:spTgt spid="777219"/>
                                        </p:tgtEl>
                                        <p:attrNameLst>
                                          <p:attrName>style.visibility</p:attrName>
                                        </p:attrNameLst>
                                      </p:cBhvr>
                                      <p:to>
                                        <p:strVal val="visible"/>
                                      </p:to>
                                    </p:set>
                                    <p:animEffect transition="in" filter="checkerboard(across)">
                                      <p:cBhvr>
                                        <p:cTn id="41" dur="500"/>
                                        <p:tgtEl>
                                          <p:spTgt spid="777219"/>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777225"/>
                                        </p:tgtEl>
                                        <p:attrNameLst>
                                          <p:attrName>style.visibility</p:attrName>
                                        </p:attrNameLst>
                                      </p:cBhvr>
                                      <p:to>
                                        <p:strVal val="visible"/>
                                      </p:to>
                                    </p:set>
                                    <p:anim calcmode="lin" valueType="num">
                                      <p:cBhvr additive="base">
                                        <p:cTn id="46" dur="5000" fill="hold"/>
                                        <p:tgtEl>
                                          <p:spTgt spid="777225"/>
                                        </p:tgtEl>
                                        <p:attrNameLst>
                                          <p:attrName>ppt_x</p:attrName>
                                        </p:attrNameLst>
                                      </p:cBhvr>
                                      <p:tavLst>
                                        <p:tav tm="0">
                                          <p:val>
                                            <p:strVal val="#ppt_x"/>
                                          </p:val>
                                        </p:tav>
                                        <p:tav tm="100000">
                                          <p:val>
                                            <p:strVal val="#ppt_x"/>
                                          </p:val>
                                        </p:tav>
                                      </p:tavLst>
                                    </p:anim>
                                    <p:anim calcmode="lin" valueType="num">
                                      <p:cBhvr additive="base">
                                        <p:cTn id="47" dur="5000" fill="hold"/>
                                        <p:tgtEl>
                                          <p:spTgt spid="7772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18" grpId="0" animBg="1"/>
      <p:bldP spid="777219" grpId="0" animBg="1"/>
      <p:bldP spid="777219" grpId="1" animBg="1"/>
      <p:bldP spid="777220" grpId="0" build="allAtOnce" animBg="1"/>
      <p:bldP spid="777222" grpId="0" animBg="1"/>
      <p:bldP spid="777222" grpId="1" animBg="1"/>
      <p:bldP spid="7772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2" name="AutoShape 4"/>
          <p:cNvSpPr>
            <a:spLocks noChangeArrowheads="1"/>
          </p:cNvSpPr>
          <p:nvPr/>
        </p:nvSpPr>
        <p:spPr bwMode="auto">
          <a:xfrm>
            <a:off x="1219200" y="1981200"/>
            <a:ext cx="2971800" cy="1676400"/>
          </a:xfrm>
          <a:prstGeom prst="wedgeEllipseCallout">
            <a:avLst>
              <a:gd name="adj1" fmla="val -36806"/>
              <a:gd name="adj2" fmla="val 66384"/>
            </a:avLst>
          </a:prstGeom>
          <a:solidFill>
            <a:srgbClr val="C0C0C0"/>
          </a:solidFill>
          <a:ln w="9525" algn="ctr">
            <a:solidFill>
              <a:schemeClr val="tx1"/>
            </a:solidFill>
            <a:miter lim="800000"/>
            <a:headEnd/>
            <a:tailEnd/>
          </a:ln>
        </p:spPr>
        <p:txBody>
          <a:bodyPr anchor="ctr"/>
          <a:lstStyle/>
          <a:p>
            <a:r>
              <a:rPr lang="en-US" b="1"/>
              <a:t>DPR Memiliki Kekuasaan Membentuk Undang-undang</a:t>
            </a:r>
          </a:p>
        </p:txBody>
      </p:sp>
      <p:sp>
        <p:nvSpPr>
          <p:cNvPr id="759813" name="AutoShape 5"/>
          <p:cNvSpPr>
            <a:spLocks noChangeArrowheads="1"/>
          </p:cNvSpPr>
          <p:nvPr/>
        </p:nvSpPr>
        <p:spPr bwMode="auto">
          <a:xfrm>
            <a:off x="7086600" y="1524000"/>
            <a:ext cx="1828800" cy="2514600"/>
          </a:xfrm>
          <a:prstGeom prst="wedgeRectCallout">
            <a:avLst>
              <a:gd name="adj1" fmla="val -43315"/>
              <a:gd name="adj2" fmla="val 78662"/>
            </a:avLst>
          </a:prstGeom>
          <a:solidFill>
            <a:srgbClr val="FFFF00"/>
          </a:solidFill>
          <a:ln w="9525" algn="ctr">
            <a:solidFill>
              <a:schemeClr val="tx1"/>
            </a:solidFill>
            <a:miter lim="800000"/>
            <a:headEnd/>
            <a:tailEnd/>
          </a:ln>
        </p:spPr>
        <p:txBody>
          <a:bodyPr anchor="ctr"/>
          <a:lstStyle/>
          <a:p>
            <a:r>
              <a:rPr lang="en-US" b="1"/>
              <a:t>Presiden Menjabat 5 Tahun, Dapat dipilih kembali untuk 1 kali periode?</a:t>
            </a:r>
          </a:p>
        </p:txBody>
      </p:sp>
      <p:sp>
        <p:nvSpPr>
          <p:cNvPr id="759814" name="AutoShape 6"/>
          <p:cNvSpPr>
            <a:spLocks noChangeArrowheads="1"/>
          </p:cNvSpPr>
          <p:nvPr/>
        </p:nvSpPr>
        <p:spPr bwMode="auto">
          <a:xfrm>
            <a:off x="4724400" y="1524000"/>
            <a:ext cx="1600200" cy="1447800"/>
          </a:xfrm>
          <a:prstGeom prst="wedgeRoundRectCallout">
            <a:avLst>
              <a:gd name="adj1" fmla="val -68454"/>
              <a:gd name="adj2" fmla="val 41667"/>
              <a:gd name="adj3" fmla="val 16667"/>
            </a:avLst>
          </a:prstGeom>
          <a:solidFill>
            <a:schemeClr val="accent1"/>
          </a:solidFill>
          <a:ln w="9525" algn="ctr">
            <a:solidFill>
              <a:schemeClr val="tx1"/>
            </a:solidFill>
            <a:miter lim="800000"/>
            <a:headEnd/>
            <a:tailEnd/>
          </a:ln>
        </p:spPr>
        <p:txBody>
          <a:bodyPr anchor="ctr"/>
          <a:lstStyle/>
          <a:p>
            <a:r>
              <a:rPr lang="en-US" b="1"/>
              <a:t>Terdapat Klausul Hak Asasi Manusia?</a:t>
            </a:r>
          </a:p>
        </p:txBody>
      </p:sp>
      <p:sp>
        <p:nvSpPr>
          <p:cNvPr id="759817" name="AutoShape 9"/>
          <p:cNvSpPr>
            <a:spLocks noChangeArrowheads="1"/>
          </p:cNvSpPr>
          <p:nvPr/>
        </p:nvSpPr>
        <p:spPr bwMode="auto">
          <a:xfrm>
            <a:off x="4038600" y="3276600"/>
            <a:ext cx="2743200" cy="1295400"/>
          </a:xfrm>
          <a:prstGeom prst="cloudCallout">
            <a:avLst>
              <a:gd name="adj1" fmla="val -58912"/>
              <a:gd name="adj2" fmla="val 69606"/>
            </a:avLst>
          </a:prstGeom>
          <a:solidFill>
            <a:schemeClr val="folHlink"/>
          </a:solidFill>
          <a:ln w="9525">
            <a:solidFill>
              <a:schemeClr val="tx1"/>
            </a:solidFill>
            <a:round/>
            <a:headEnd/>
            <a:tailEnd/>
          </a:ln>
        </p:spPr>
        <p:txBody>
          <a:bodyPr anchor="ctr"/>
          <a:lstStyle/>
          <a:p>
            <a:r>
              <a:rPr lang="en-US" sz="1600" b="1"/>
              <a:t>Komisi Yudisial? Mahkamah Konstitusi</a:t>
            </a:r>
            <a:r>
              <a:rPr lang="en-US" b="1"/>
              <a:t>?</a:t>
            </a:r>
          </a:p>
        </p:txBody>
      </p:sp>
      <p:sp>
        <p:nvSpPr>
          <p:cNvPr id="19462" name="AutoShape 16"/>
          <p:cNvSpPr>
            <a:spLocks noChangeArrowheads="1"/>
          </p:cNvSpPr>
          <p:nvPr/>
        </p:nvSpPr>
        <p:spPr bwMode="auto">
          <a:xfrm>
            <a:off x="1066800" y="4724400"/>
            <a:ext cx="4114800" cy="1828800"/>
          </a:xfrm>
          <a:prstGeom prst="horizontalScroll">
            <a:avLst>
              <a:gd name="adj" fmla="val 12500"/>
            </a:avLst>
          </a:prstGeom>
          <a:solidFill>
            <a:srgbClr val="FF6600"/>
          </a:solidFill>
          <a:ln w="9525">
            <a:solidFill>
              <a:schemeClr val="tx1"/>
            </a:solidFill>
            <a:round/>
            <a:headEnd/>
            <a:tailEnd/>
          </a:ln>
        </p:spPr>
        <p:txBody>
          <a:bodyPr wrap="none" anchor="ctr"/>
          <a:lstStyle/>
          <a:p>
            <a:r>
              <a:rPr lang="en-US" sz="2400" b="1"/>
              <a:t>UUD 1945 (Amandemen)</a:t>
            </a:r>
          </a:p>
        </p:txBody>
      </p:sp>
      <p:sp>
        <p:nvSpPr>
          <p:cNvPr id="759826" name="AutoShape 18"/>
          <p:cNvSpPr>
            <a:spLocks noChangeArrowheads="1"/>
          </p:cNvSpPr>
          <p:nvPr/>
        </p:nvSpPr>
        <p:spPr bwMode="auto">
          <a:xfrm>
            <a:off x="7239000" y="4648200"/>
            <a:ext cx="1371600" cy="914400"/>
          </a:xfrm>
          <a:prstGeom prst="wedgeEllipseCallout">
            <a:avLst>
              <a:gd name="adj1" fmla="val -134144"/>
              <a:gd name="adj2" fmla="val 73264"/>
            </a:avLst>
          </a:prstGeom>
          <a:solidFill>
            <a:schemeClr val="accent1"/>
          </a:solidFill>
          <a:ln w="9525" algn="ctr">
            <a:solidFill>
              <a:schemeClr val="tx1"/>
            </a:solidFill>
            <a:miter lim="800000"/>
            <a:headEnd/>
            <a:tailEnd/>
          </a:ln>
        </p:spPr>
        <p:txBody>
          <a:bodyPr anchor="ctr"/>
          <a:lstStyle/>
          <a:p>
            <a:r>
              <a:rPr lang="en-US" b="1">
                <a:latin typeface="Arial Rounded MT Bold" pitchFamily="34" charset="0"/>
              </a:rPr>
              <a:t>Dll, etc, lsp</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59812"/>
                                        </p:tgtEl>
                                        <p:attrNameLst>
                                          <p:attrName>style.visibility</p:attrName>
                                        </p:attrNameLst>
                                      </p:cBhvr>
                                      <p:to>
                                        <p:strVal val="visible"/>
                                      </p:to>
                                    </p:set>
                                    <p:animEffect transition="in" filter="diamond(in)">
                                      <p:cBhvr>
                                        <p:cTn id="7" dur="5000"/>
                                        <p:tgtEl>
                                          <p:spTgt spid="7598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759812"/>
                                        </p:tgtEl>
                                        <p:attrNameLst>
                                          <p:attrName>style.visibility</p:attrName>
                                        </p:attrNameLst>
                                      </p:cBhvr>
                                      <p:to>
                                        <p:strVal val="visible"/>
                                      </p:to>
                                    </p:set>
                                    <p:animEffect transition="in" filter="blinds(horizontal)">
                                      <p:cBhvr>
                                        <p:cTn id="12" dur="5000"/>
                                        <p:tgtEl>
                                          <p:spTgt spid="7598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59814"/>
                                        </p:tgtEl>
                                        <p:attrNameLst>
                                          <p:attrName>style.visibility</p:attrName>
                                        </p:attrNameLst>
                                      </p:cBhvr>
                                      <p:to>
                                        <p:strVal val="visible"/>
                                      </p:to>
                                    </p:set>
                                    <p:animEffect transition="in" filter="box(in)">
                                      <p:cBhvr>
                                        <p:cTn id="17" dur="5000"/>
                                        <p:tgtEl>
                                          <p:spTgt spid="75981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59813"/>
                                        </p:tgtEl>
                                        <p:attrNameLst>
                                          <p:attrName>style.visibility</p:attrName>
                                        </p:attrNameLst>
                                      </p:cBhvr>
                                      <p:to>
                                        <p:strVal val="visible"/>
                                      </p:to>
                                    </p:set>
                                    <p:animEffect transition="in" filter="diamond(in)">
                                      <p:cBhvr>
                                        <p:cTn id="22" dur="2000"/>
                                        <p:tgtEl>
                                          <p:spTgt spid="75981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59817"/>
                                        </p:tgtEl>
                                        <p:attrNameLst>
                                          <p:attrName>style.visibility</p:attrName>
                                        </p:attrNameLst>
                                      </p:cBhvr>
                                      <p:to>
                                        <p:strVal val="visible"/>
                                      </p:to>
                                    </p:set>
                                    <p:anim calcmode="lin" valueType="num">
                                      <p:cBhvr additive="base">
                                        <p:cTn id="27" dur="3000" fill="hold"/>
                                        <p:tgtEl>
                                          <p:spTgt spid="759817"/>
                                        </p:tgtEl>
                                        <p:attrNameLst>
                                          <p:attrName>ppt_x</p:attrName>
                                        </p:attrNameLst>
                                      </p:cBhvr>
                                      <p:tavLst>
                                        <p:tav tm="0">
                                          <p:val>
                                            <p:strVal val="#ppt_x"/>
                                          </p:val>
                                        </p:tav>
                                        <p:tav tm="100000">
                                          <p:val>
                                            <p:strVal val="#ppt_x"/>
                                          </p:val>
                                        </p:tav>
                                      </p:tavLst>
                                    </p:anim>
                                    <p:anim calcmode="lin" valueType="num">
                                      <p:cBhvr additive="base">
                                        <p:cTn id="28" dur="3000" fill="hold"/>
                                        <p:tgtEl>
                                          <p:spTgt spid="7598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2" nodeType="clickEffect">
                                  <p:stCondLst>
                                    <p:cond delay="0"/>
                                  </p:stCondLst>
                                  <p:childTnLst>
                                    <p:set>
                                      <p:cBhvr>
                                        <p:cTn id="32" dur="1" fill="hold">
                                          <p:stCondLst>
                                            <p:cond delay="0"/>
                                          </p:stCondLst>
                                        </p:cTn>
                                        <p:tgtEl>
                                          <p:spTgt spid="759812"/>
                                        </p:tgtEl>
                                        <p:attrNameLst>
                                          <p:attrName>style.visibility</p:attrName>
                                        </p:attrNameLst>
                                      </p:cBhvr>
                                      <p:to>
                                        <p:strVal val="visible"/>
                                      </p:to>
                                    </p:set>
                                    <p:animEffect transition="in" filter="blinds(horizontal)">
                                      <p:cBhvr>
                                        <p:cTn id="33" dur="500"/>
                                        <p:tgtEl>
                                          <p:spTgt spid="759812"/>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3" nodeType="clickEffect">
                                  <p:stCondLst>
                                    <p:cond delay="0"/>
                                  </p:stCondLst>
                                  <p:childTnLst>
                                    <p:set>
                                      <p:cBhvr>
                                        <p:cTn id="37" dur="1" fill="hold">
                                          <p:stCondLst>
                                            <p:cond delay="0"/>
                                          </p:stCondLst>
                                        </p:cTn>
                                        <p:tgtEl>
                                          <p:spTgt spid="759812"/>
                                        </p:tgtEl>
                                        <p:attrNameLst>
                                          <p:attrName>style.visibility</p:attrName>
                                        </p:attrNameLst>
                                      </p:cBhvr>
                                      <p:to>
                                        <p:strVal val="visible"/>
                                      </p:to>
                                    </p:set>
                                    <p:anim calcmode="lin" valueType="num">
                                      <p:cBhvr additive="base">
                                        <p:cTn id="38" dur="5000" fill="hold"/>
                                        <p:tgtEl>
                                          <p:spTgt spid="759812"/>
                                        </p:tgtEl>
                                        <p:attrNameLst>
                                          <p:attrName>ppt_x</p:attrName>
                                        </p:attrNameLst>
                                      </p:cBhvr>
                                      <p:tavLst>
                                        <p:tav tm="0">
                                          <p:val>
                                            <p:strVal val="#ppt_x"/>
                                          </p:val>
                                        </p:tav>
                                        <p:tav tm="100000">
                                          <p:val>
                                            <p:strVal val="#ppt_x"/>
                                          </p:val>
                                        </p:tav>
                                      </p:tavLst>
                                    </p:anim>
                                    <p:anim calcmode="lin" valueType="num">
                                      <p:cBhvr additive="base">
                                        <p:cTn id="39" dur="5000" fill="hold"/>
                                        <p:tgtEl>
                                          <p:spTgt spid="7598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4" nodeType="clickEffect">
                                  <p:stCondLst>
                                    <p:cond delay="0"/>
                                  </p:stCondLst>
                                  <p:childTnLst>
                                    <p:set>
                                      <p:cBhvr>
                                        <p:cTn id="43" dur="1" fill="hold">
                                          <p:stCondLst>
                                            <p:cond delay="0"/>
                                          </p:stCondLst>
                                        </p:cTn>
                                        <p:tgtEl>
                                          <p:spTgt spid="759812"/>
                                        </p:tgtEl>
                                        <p:attrNameLst>
                                          <p:attrName>style.visibility</p:attrName>
                                        </p:attrNameLst>
                                      </p:cBhvr>
                                      <p:to>
                                        <p:strVal val="visible"/>
                                      </p:to>
                                    </p:set>
                                    <p:anim calcmode="lin" valueType="num">
                                      <p:cBhvr additive="base">
                                        <p:cTn id="44" dur="5000" fill="hold"/>
                                        <p:tgtEl>
                                          <p:spTgt spid="759812"/>
                                        </p:tgtEl>
                                        <p:attrNameLst>
                                          <p:attrName>ppt_x</p:attrName>
                                        </p:attrNameLst>
                                      </p:cBhvr>
                                      <p:tavLst>
                                        <p:tav tm="0">
                                          <p:val>
                                            <p:strVal val="#ppt_x"/>
                                          </p:val>
                                        </p:tav>
                                        <p:tav tm="100000">
                                          <p:val>
                                            <p:strVal val="#ppt_x"/>
                                          </p:val>
                                        </p:tav>
                                      </p:tavLst>
                                    </p:anim>
                                    <p:anim calcmode="lin" valueType="num">
                                      <p:cBhvr additive="base">
                                        <p:cTn id="45" dur="5000" fill="hold"/>
                                        <p:tgtEl>
                                          <p:spTgt spid="7598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759826"/>
                                        </p:tgtEl>
                                        <p:attrNameLst>
                                          <p:attrName>style.visibility</p:attrName>
                                        </p:attrNameLst>
                                      </p:cBhvr>
                                      <p:to>
                                        <p:strVal val="visible"/>
                                      </p:to>
                                    </p:set>
                                    <p:anim calcmode="lin" valueType="num">
                                      <p:cBhvr additive="base">
                                        <p:cTn id="50" dur="5000" fill="hold"/>
                                        <p:tgtEl>
                                          <p:spTgt spid="759826"/>
                                        </p:tgtEl>
                                        <p:attrNameLst>
                                          <p:attrName>ppt_x</p:attrName>
                                        </p:attrNameLst>
                                      </p:cBhvr>
                                      <p:tavLst>
                                        <p:tav tm="0">
                                          <p:val>
                                            <p:strVal val="#ppt_x"/>
                                          </p:val>
                                        </p:tav>
                                        <p:tav tm="100000">
                                          <p:val>
                                            <p:strVal val="#ppt_x"/>
                                          </p:val>
                                        </p:tav>
                                      </p:tavLst>
                                    </p:anim>
                                    <p:anim calcmode="lin" valueType="num">
                                      <p:cBhvr additive="base">
                                        <p:cTn id="51" dur="5000" fill="hold"/>
                                        <p:tgtEl>
                                          <p:spTgt spid="7598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2" grpId="0" animBg="1"/>
      <p:bldP spid="759812" grpId="1" animBg="1"/>
      <p:bldP spid="759812" grpId="2" animBg="1"/>
      <p:bldP spid="759812" grpId="3" animBg="1"/>
      <p:bldP spid="759812" grpId="4" animBg="1"/>
      <p:bldP spid="759813" grpId="0" animBg="1"/>
      <p:bldP spid="759814" grpId="0" animBg="1"/>
      <p:bldP spid="759817" grpId="0" animBg="1"/>
      <p:bldP spid="7598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smtClean="0">
                <a:latin typeface="Arial Rounded MT Bold" pitchFamily="34" charset="0"/>
              </a:rPr>
              <a:t>Konstitusionalisme</a:t>
            </a:r>
            <a:br>
              <a:rPr lang="en-US" sz="3200" smtClean="0">
                <a:latin typeface="Arial Rounded MT Bold" pitchFamily="34" charset="0"/>
              </a:rPr>
            </a:br>
            <a:r>
              <a:rPr lang="en-US" sz="3200" smtClean="0">
                <a:latin typeface="Arial Rounded MT Bold" pitchFamily="34" charset="0"/>
              </a:rPr>
              <a:t>(Constitutionalism)</a:t>
            </a:r>
          </a:p>
        </p:txBody>
      </p:sp>
      <p:sp>
        <p:nvSpPr>
          <p:cNvPr id="20483" name="Rectangle 3"/>
          <p:cNvSpPr>
            <a:spLocks noGrp="1" noChangeArrowheads="1"/>
          </p:cNvSpPr>
          <p:nvPr>
            <p:ph idx="1"/>
          </p:nvPr>
        </p:nvSpPr>
        <p:spPr/>
        <p:txBody>
          <a:bodyPr/>
          <a:lstStyle/>
          <a:p>
            <a:pPr algn="just" eaLnBrk="1" hangingPunct="1">
              <a:buFontTx/>
              <a:buNone/>
            </a:pPr>
            <a:r>
              <a:rPr lang="en-US" sz="2400" i="1" smtClean="0">
                <a:latin typeface="Arial Rounded MT Bold" pitchFamily="34" charset="0"/>
              </a:rPr>
              <a:t>The doctrine that </a:t>
            </a:r>
            <a:r>
              <a:rPr lang="en-US" sz="2400" i="1" smtClean="0">
                <a:solidFill>
                  <a:srgbClr val="00FF00"/>
                </a:solidFill>
                <a:latin typeface="Arial Rounded MT Bold" pitchFamily="34" charset="0"/>
              </a:rPr>
              <a:t>the power to govern should be limited</a:t>
            </a:r>
            <a:r>
              <a:rPr lang="en-US" sz="2400" i="1" smtClean="0">
                <a:latin typeface="Arial Rounded MT Bold" pitchFamily="34" charset="0"/>
              </a:rPr>
              <a:t> by definite and enforceable principles of political organization and procedural regularity embodied in the fundamental law, so that basic constitutional rights of individuals and groups will not be infringed</a:t>
            </a:r>
          </a:p>
          <a:p>
            <a:pPr algn="just" eaLnBrk="1" hangingPunct="1">
              <a:buFontTx/>
              <a:buNone/>
            </a:pPr>
            <a:r>
              <a:rPr lang="en-US" sz="2400" smtClean="0">
                <a:latin typeface="Arial Rounded MT Bold" pitchFamily="34" charset="0"/>
              </a:rPr>
              <a:t>Konstitusionalisme adalah doktrin (ajaran/paham) bahwa kekuasaan untuk memerintah harus dibatasi….sehingga hak-hak konstitusional dasar individu-individu dan kelompok-kelompok tidak akan terlanggar</a:t>
            </a:r>
          </a:p>
          <a:p>
            <a:pPr algn="just" eaLnBrk="1" hangingPunct="1">
              <a:buFontTx/>
              <a:buNone/>
            </a:pPr>
            <a:endParaRPr lang="en-US" sz="2400" smtClean="0">
              <a:latin typeface="Arial Rounded MT Bold"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normAutofit/>
          </a:bodyPr>
          <a:lstStyle/>
          <a:p>
            <a:pPr eaLnBrk="1" fontAlgn="auto" hangingPunct="1">
              <a:spcAft>
                <a:spcPts val="0"/>
              </a:spcAft>
              <a:defRPr/>
            </a:pPr>
            <a:r>
              <a:rPr lang="en-US" sz="3200" b="1">
                <a:effectLst>
                  <a:outerShdw blurRad="38100" dist="38100" dir="2700000" algn="tl">
                    <a:srgbClr val="C0C0C0"/>
                  </a:outerShdw>
                </a:effectLst>
              </a:rPr>
              <a:t>2 Esensi  Ide Konstitusionalisme</a:t>
            </a:r>
          </a:p>
        </p:txBody>
      </p:sp>
      <p:sp>
        <p:nvSpPr>
          <p:cNvPr id="21507" name="Rectangle 3"/>
          <p:cNvSpPr>
            <a:spLocks noGrp="1" noChangeArrowheads="1"/>
          </p:cNvSpPr>
          <p:nvPr>
            <p:ph idx="1"/>
          </p:nvPr>
        </p:nvSpPr>
        <p:spPr/>
        <p:txBody>
          <a:bodyPr/>
          <a:lstStyle/>
          <a:p>
            <a:pPr eaLnBrk="1" hangingPunct="1">
              <a:lnSpc>
                <a:spcPct val="90000"/>
              </a:lnSpc>
              <a:buFontTx/>
              <a:buBlip>
                <a:blip r:embed="rId3"/>
              </a:buBlip>
            </a:pPr>
            <a:r>
              <a:rPr lang="en-US" sz="2000" smtClean="0">
                <a:latin typeface="Arial Rounded MT Bold" pitchFamily="34" charset="0"/>
              </a:rPr>
              <a:t>Ajaran (doktrin) mengenai kebebasan sebagai Hak Asasi Manusia</a:t>
            </a:r>
          </a:p>
          <a:p>
            <a:pPr algn="just" eaLnBrk="1" hangingPunct="1">
              <a:lnSpc>
                <a:spcPct val="90000"/>
              </a:lnSpc>
              <a:buFontTx/>
              <a:buNone/>
            </a:pPr>
            <a:r>
              <a:rPr lang="en-US" sz="1800" smtClean="0">
                <a:latin typeface="Arial Rounded MT Bold" pitchFamily="34" charset="0"/>
              </a:rPr>
              <a:t>Hak yang kodrati, tak tetap tak bisa diambil alih kapanpun dan kekuasaan manapun dalam kehidupan bernegara, serta harus dijaga dan dipertahankan eksistensinya agar tetap utuh dan tak cacat karena terjadinya pelanggaran atasnya.</a:t>
            </a:r>
          </a:p>
          <a:p>
            <a:pPr algn="just" eaLnBrk="1" hangingPunct="1">
              <a:lnSpc>
                <a:spcPct val="90000"/>
              </a:lnSpc>
              <a:buFontTx/>
              <a:buBlip>
                <a:blip r:embed="rId3"/>
              </a:buBlip>
            </a:pPr>
            <a:r>
              <a:rPr lang="en-US" sz="2000" smtClean="0">
                <a:latin typeface="Arial Rounded MT Bold" pitchFamily="34" charset="0"/>
              </a:rPr>
              <a:t>Ajaran (doktrin) </a:t>
            </a:r>
            <a:r>
              <a:rPr lang="en-US" sz="2000" i="1" smtClean="0">
                <a:latin typeface="Arial Rounded MT Bold" pitchFamily="34" charset="0"/>
              </a:rPr>
              <a:t>Rule of Law </a:t>
            </a:r>
            <a:r>
              <a:rPr lang="en-US" sz="2000" smtClean="0">
                <a:latin typeface="Arial Rounded MT Bold" pitchFamily="34" charset="0"/>
              </a:rPr>
              <a:t>atau</a:t>
            </a:r>
            <a:r>
              <a:rPr lang="en-US" sz="2000" i="1" smtClean="0">
                <a:latin typeface="Arial Rounded MT Bold" pitchFamily="34" charset="0"/>
              </a:rPr>
              <a:t> the supremacy state of law</a:t>
            </a:r>
            <a:r>
              <a:rPr lang="en-US" sz="2000" smtClean="0">
                <a:latin typeface="Arial Rounded MT Bold" pitchFamily="34" charset="0"/>
              </a:rPr>
              <a:t>: </a:t>
            </a:r>
          </a:p>
          <a:p>
            <a:pPr algn="just" eaLnBrk="1" hangingPunct="1">
              <a:lnSpc>
                <a:spcPct val="90000"/>
              </a:lnSpc>
              <a:buFontTx/>
              <a:buNone/>
            </a:pPr>
            <a:r>
              <a:rPr lang="en-US" sz="1800" smtClean="0">
                <a:latin typeface="Arial Rounded MT Bold" pitchFamily="34" charset="0"/>
              </a:rPr>
              <a:t>setiap wujud kekuasaan harus mempunyai dasar pembenarannya menurut hukum perundang-undangan, dan pada gilirannya hukum perundang-undangan tidak boleh bertentangan dengan apa yang telah dikaidahkan oleh konstitusi. </a:t>
            </a:r>
          </a:p>
          <a:p>
            <a:pPr algn="just" eaLnBrk="1" hangingPunct="1">
              <a:lnSpc>
                <a:spcPct val="90000"/>
              </a:lnSpc>
              <a:buFontTx/>
              <a:buNone/>
            </a:pPr>
            <a:r>
              <a:rPr lang="en-US" sz="1800" smtClean="0">
                <a:latin typeface="Arial Rounded MT Bold" pitchFamily="34" charset="0"/>
              </a:rPr>
              <a:t>Kekuasaan yang seperti itu disebut HAK manakala berada di tangan pribadi manusia warganegara, dan disebut KEWENANGAN manakala berada di tangan manusia warganegara yang telah dipilih dan dipercaya untuk diangkat dalam jabatan publik</a:t>
            </a:r>
          </a:p>
        </p:txBody>
      </p:sp>
    </p:spTree>
  </p:cSld>
  <p:clrMapOvr>
    <a:masterClrMapping/>
  </p:clrMapOvr>
  <p:transition spd="slow" advClick="0">
    <p:pull dir="r"/>
    <p:sndAc>
      <p:stSnd loop="1">
        <p:snd r:embed="rId2" name="bomb.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smtClean="0">
                <a:latin typeface="Arial Rounded MT Bold" pitchFamily="34" charset="0"/>
              </a:rPr>
              <a:t>Rule of Law</a:t>
            </a:r>
          </a:p>
        </p:txBody>
      </p:sp>
      <p:sp>
        <p:nvSpPr>
          <p:cNvPr id="22531" name="Rectangle 3"/>
          <p:cNvSpPr>
            <a:spLocks noGrp="1" noChangeArrowheads="1"/>
          </p:cNvSpPr>
          <p:nvPr>
            <p:ph idx="1"/>
          </p:nvPr>
        </p:nvSpPr>
        <p:spPr/>
        <p:txBody>
          <a:bodyPr/>
          <a:lstStyle/>
          <a:p>
            <a:pPr eaLnBrk="1" hangingPunct="1"/>
            <a:r>
              <a:rPr lang="en-US" sz="2400" smtClean="0">
                <a:latin typeface="Arial Rounded MT Bold" pitchFamily="34" charset="0"/>
              </a:rPr>
              <a:t>An Anglo-American doctrine that the law is supreme and that the rights of person under law are protected from interference by officers of the government</a:t>
            </a:r>
          </a:p>
          <a:p>
            <a:pPr eaLnBrk="1" hangingPunct="1"/>
            <a:r>
              <a:rPr lang="en-US" sz="2400" smtClean="0">
                <a:latin typeface="Arial Rounded MT Bold" pitchFamily="34" charset="0"/>
              </a:rPr>
              <a:t>Suatu ajaran bahwa hukum adalah supreme/teratas dan bahwa hak-hak orang di bawah naungan hukum dilindungi dari gangguan oleh para pejabat pemerintah</a:t>
            </a:r>
          </a:p>
          <a:p>
            <a:pPr eaLnBrk="1" hangingPunct="1"/>
            <a:r>
              <a:rPr lang="en-US" sz="2400" smtClean="0">
                <a:latin typeface="Arial Rounded MT Bold" pitchFamily="34" charset="0"/>
              </a:rPr>
              <a:t>Rule of Law, bukan Rule of Men, apalagi Rule By Law</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943600" y="0"/>
            <a:ext cx="2880075" cy="2165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err="1" smtClean="0"/>
              <a:t>Supremasi</a:t>
            </a:r>
            <a:r>
              <a:rPr lang="en-US" dirty="0" smtClean="0"/>
              <a:t> </a:t>
            </a:r>
            <a:r>
              <a:rPr lang="en-US" dirty="0" err="1" smtClean="0"/>
              <a:t>Hukum</a:t>
            </a:r>
            <a:endParaRPr lang="id-ID" dirty="0"/>
          </a:p>
        </p:txBody>
      </p:sp>
      <p:sp>
        <p:nvSpPr>
          <p:cNvPr id="3" name="Content Placeholder 2"/>
          <p:cNvSpPr>
            <a:spLocks noGrp="1"/>
          </p:cNvSpPr>
          <p:nvPr>
            <p:ph idx="1"/>
          </p:nvPr>
        </p:nvSpPr>
        <p:spPr>
          <a:xfrm>
            <a:off x="457200" y="2362200"/>
            <a:ext cx="8229600" cy="4038600"/>
          </a:xfrm>
        </p:spPr>
        <p:txBody>
          <a:bodyPr>
            <a:normAutofit/>
          </a:bodyPr>
          <a:lstStyle/>
          <a:p>
            <a:r>
              <a:rPr lang="en-US" dirty="0"/>
              <a:t>K</a:t>
            </a:r>
            <a:r>
              <a:rPr lang="id-ID" dirty="0" smtClean="0"/>
              <a:t>ekuasaan tertinggi terletak pada hukum dan undang-undang yang berlaku</a:t>
            </a:r>
            <a:endParaRPr lang="en-US" dirty="0" smtClean="0"/>
          </a:p>
          <a:p>
            <a:r>
              <a:rPr lang="en-US" dirty="0"/>
              <a:t>S</a:t>
            </a:r>
            <a:r>
              <a:rPr lang="id-ID" dirty="0" smtClean="0"/>
              <a:t>upremasi hukum berarti warganegara</a:t>
            </a:r>
            <a:r>
              <a:rPr lang="en-US" dirty="0" smtClean="0"/>
              <a:t> yang</a:t>
            </a:r>
            <a:r>
              <a:rPr lang="id-ID" dirty="0" smtClean="0"/>
              <a:t> diatur oleh hukum, dan su</a:t>
            </a:r>
            <a:r>
              <a:rPr lang="en-US" dirty="0" smtClean="0"/>
              <a:t>a</a:t>
            </a:r>
            <a:r>
              <a:rPr lang="id-ID" dirty="0" smtClean="0"/>
              <a:t>tu negara hukum </a:t>
            </a:r>
            <a:r>
              <a:rPr lang="id-ID" i="1" dirty="0" smtClean="0"/>
              <a:t>(rechtsstaat government</a:t>
            </a:r>
            <a:r>
              <a:rPr lang="en-US" i="1" dirty="0" smtClean="0"/>
              <a:t>)</a:t>
            </a:r>
            <a:r>
              <a:rPr lang="id-ID" i="1" dirty="0" smtClean="0"/>
              <a:t> </a:t>
            </a:r>
            <a:r>
              <a:rPr lang="id-ID" dirty="0" smtClean="0"/>
              <a:t>yang mengandung konotasi pengertian sumber nilai</a:t>
            </a:r>
            <a:r>
              <a:rPr lang="en-US" dirty="0" smtClean="0"/>
              <a:t> </a:t>
            </a:r>
            <a:r>
              <a:rPr lang="en-US" dirty="0" err="1" smtClean="0"/>
              <a:t>hukum</a:t>
            </a:r>
            <a:r>
              <a:rPr lang="en-US" dirty="0" smtClean="0"/>
              <a:t> </a:t>
            </a:r>
            <a:r>
              <a:rPr lang="en-US" dirty="0" err="1" smtClean="0"/>
              <a:t>dan</a:t>
            </a:r>
            <a:r>
              <a:rPr lang="id-ID" dirty="0" smtClean="0"/>
              <a:t> merupakan tujuan negara hukum formal</a:t>
            </a:r>
            <a:r>
              <a:rPr lang="en-US" dirty="0" smtClean="0"/>
              <a:t>.</a:t>
            </a:r>
            <a:endParaRPr lang="id-ID" dirty="0"/>
          </a:p>
        </p:txBody>
      </p:sp>
    </p:spTree>
    <p:extLst>
      <p:ext uri="{BB962C8B-B14F-4D97-AF65-F5344CB8AC3E}">
        <p14:creationId xmlns:p14="http://schemas.microsoft.com/office/powerpoint/2010/main" xmlns="" val="2382611599"/>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smtClean="0"/>
              <a:t>PENEGAKAN HUKUM</a:t>
            </a:r>
            <a:endParaRPr lang="id-ID" sz="4000"/>
          </a:p>
        </p:txBody>
      </p:sp>
      <p:sp>
        <p:nvSpPr>
          <p:cNvPr id="4099" name="Rectangle 3"/>
          <p:cNvSpPr>
            <a:spLocks noGrp="1" noChangeArrowheads="1"/>
          </p:cNvSpPr>
          <p:nvPr>
            <p:ph idx="1"/>
          </p:nvPr>
        </p:nvSpPr>
        <p:spPr/>
        <p:txBody>
          <a:bodyPr/>
          <a:lstStyle/>
          <a:p>
            <a:pPr>
              <a:lnSpc>
                <a:spcPct val="90000"/>
              </a:lnSpc>
            </a:pPr>
            <a:r>
              <a:rPr lang="en-GB" sz="2800"/>
              <a:t>Masalah penegakan hukum adalah merupakan suatu persoalan yang dihadapi oleh setiap masyarakat</a:t>
            </a:r>
            <a:r>
              <a:rPr lang="en-GB" sz="2800"/>
              <a:t>. </a:t>
            </a:r>
            <a:endParaRPr lang="en-GB" sz="2800" smtClean="0"/>
          </a:p>
          <a:p>
            <a:pPr>
              <a:lnSpc>
                <a:spcPct val="90000"/>
              </a:lnSpc>
            </a:pPr>
            <a:r>
              <a:rPr lang="en-GB" sz="2800" smtClean="0"/>
              <a:t>Walaupun </a:t>
            </a:r>
            <a:r>
              <a:rPr lang="en-GB" sz="2800"/>
              <a:t>kemudian setiap masyarakat dengan karakteristiknya masing-masing, mungkin memberikan corak permasalahannya tersendiri di dalam kerangka penegakan hukumnya</a:t>
            </a:r>
            <a:r>
              <a:rPr lang="en-GB" sz="2800"/>
              <a:t>. </a:t>
            </a:r>
            <a:endParaRPr lang="en-GB" sz="2800" smtClean="0"/>
          </a:p>
          <a:p>
            <a:pPr>
              <a:lnSpc>
                <a:spcPct val="90000"/>
              </a:lnSpc>
            </a:pPr>
            <a:r>
              <a:rPr lang="en-GB" sz="2800" smtClean="0"/>
              <a:t>Namun </a:t>
            </a:r>
            <a:r>
              <a:rPr lang="en-GB" sz="2800"/>
              <a:t>setiap masyarakat mempunyai tujuan yang sama, agar di dalam masyarakat tercapai kedamaian sebagai akibat dari penegakan hukum yang formil.</a:t>
            </a:r>
            <a:endParaRPr lang="id-ID" sz="2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a:t>Hukum Sebagai Suatu Sistem</a:t>
            </a:r>
            <a:endParaRPr lang="id-ID" sz="4000" b="1"/>
          </a:p>
        </p:txBody>
      </p:sp>
      <p:sp>
        <p:nvSpPr>
          <p:cNvPr id="5123" name="Rectangle 3"/>
          <p:cNvSpPr>
            <a:spLocks noGrp="1" noChangeArrowheads="1"/>
          </p:cNvSpPr>
          <p:nvPr>
            <p:ph idx="1"/>
          </p:nvPr>
        </p:nvSpPr>
        <p:spPr/>
        <p:txBody>
          <a:bodyPr/>
          <a:lstStyle/>
          <a:p>
            <a:r>
              <a:rPr lang="en-GB"/>
              <a:t>Sistem hukum tidak hanya mengacu pada aturan (</a:t>
            </a:r>
            <a:r>
              <a:rPr lang="en-GB" i="1"/>
              <a:t>codes of rules</a:t>
            </a:r>
            <a:r>
              <a:rPr lang="en-GB"/>
              <a:t>) dan peraturan (</a:t>
            </a:r>
            <a:r>
              <a:rPr lang="en-GB" i="1"/>
              <a:t>regulations</a:t>
            </a:r>
            <a:r>
              <a:rPr lang="en-GB"/>
              <a:t>), namun mencakup bidang yang luas, meliputi struktur, lembaga dan proses (</a:t>
            </a:r>
            <a:r>
              <a:rPr lang="en-GB" i="1"/>
              <a:t>procedure</a:t>
            </a:r>
            <a:r>
              <a:rPr lang="en-GB"/>
              <a:t>) yang mengisinya serta terkait dengan hukum yang hidup dalam masyarakat (</a:t>
            </a:r>
            <a:r>
              <a:rPr lang="en-GB" i="1"/>
              <a:t>living law</a:t>
            </a:r>
            <a:r>
              <a:rPr lang="en-GB"/>
              <a:t>) dan budaya hukum (</a:t>
            </a:r>
            <a:r>
              <a:rPr lang="en-GB" i="1"/>
              <a:t>legal structure</a:t>
            </a:r>
            <a:r>
              <a:rPr lang="en-GB"/>
              <a:t>).</a:t>
            </a:r>
            <a:endParaRPr lang="id-ID"/>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z="4000"/>
              <a:t>Unsur-unsur Sistem Hukum</a:t>
            </a:r>
            <a:r>
              <a:rPr lang="id-ID" sz="4000"/>
              <a:t> </a:t>
            </a:r>
          </a:p>
        </p:txBody>
      </p:sp>
      <p:sp>
        <p:nvSpPr>
          <p:cNvPr id="6147" name="Rectangle 3"/>
          <p:cNvSpPr>
            <a:spLocks noGrp="1" noChangeArrowheads="1"/>
          </p:cNvSpPr>
          <p:nvPr>
            <p:ph idx="1"/>
          </p:nvPr>
        </p:nvSpPr>
        <p:spPr/>
        <p:txBody>
          <a:bodyPr/>
          <a:lstStyle/>
          <a:p>
            <a:pPr marL="609600" indent="-609600"/>
            <a:r>
              <a:rPr lang="en-GB"/>
              <a:t>Menurut </a:t>
            </a:r>
            <a:r>
              <a:rPr lang="en-GB" b="1"/>
              <a:t>Lawrence Friedman,</a:t>
            </a:r>
            <a:endParaRPr lang="en-GB"/>
          </a:p>
          <a:p>
            <a:pPr marL="609600" indent="-609600">
              <a:buFontTx/>
              <a:buNone/>
            </a:pPr>
            <a:r>
              <a:rPr lang="en-GB"/>
              <a:t>     unsur-unsur sistem hukum itu terdiri dari ;</a:t>
            </a:r>
          </a:p>
          <a:p>
            <a:pPr marL="609600" indent="-609600">
              <a:buFontTx/>
              <a:buNone/>
            </a:pPr>
            <a:endParaRPr lang="en-GB"/>
          </a:p>
          <a:p>
            <a:pPr marL="609600" indent="-609600">
              <a:buFontTx/>
              <a:buAutoNum type="arabicPeriod"/>
            </a:pPr>
            <a:r>
              <a:rPr lang="en-GB"/>
              <a:t>Struktur hukum (</a:t>
            </a:r>
            <a:r>
              <a:rPr lang="en-GB" i="1"/>
              <a:t>legal structure</a:t>
            </a:r>
            <a:r>
              <a:rPr lang="en-GB"/>
              <a:t>), </a:t>
            </a:r>
          </a:p>
          <a:p>
            <a:pPr marL="609600" indent="-609600">
              <a:buFontTx/>
              <a:buAutoNum type="arabicPeriod"/>
            </a:pPr>
            <a:r>
              <a:rPr lang="en-GB"/>
              <a:t>Substansi hukum (</a:t>
            </a:r>
            <a:r>
              <a:rPr lang="en-GB" i="1"/>
              <a:t>legal substance</a:t>
            </a:r>
            <a:r>
              <a:rPr lang="en-GB"/>
              <a:t>), dan</a:t>
            </a:r>
          </a:p>
          <a:p>
            <a:pPr marL="609600" indent="-609600">
              <a:buFontTx/>
              <a:buNone/>
            </a:pPr>
            <a:r>
              <a:rPr lang="en-GB"/>
              <a:t>3.   Budaya hukum (</a:t>
            </a:r>
            <a:r>
              <a:rPr lang="en-GB" i="1"/>
              <a:t>legal culture</a:t>
            </a:r>
            <a:r>
              <a:rPr lang="en-GB"/>
              <a:t>).</a:t>
            </a:r>
          </a:p>
          <a:p>
            <a:pPr marL="609600" indent="-609600">
              <a:buFontTx/>
              <a:buAutoNum type="arabicPeriod"/>
            </a:pPr>
            <a:endParaRPr lang="en-GB"/>
          </a:p>
          <a:p>
            <a:pPr marL="609600" indent="-609600"/>
            <a:endParaRPr lang="id-ID"/>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438400"/>
            <a:ext cx="8229600" cy="1143000"/>
          </a:xfrm>
        </p:spPr>
        <p:txBody>
          <a:bodyPr>
            <a:normAutofit fontScale="90000"/>
          </a:bodyPr>
          <a:lstStyle/>
          <a:p>
            <a:pPr algn="ctr" eaLnBrk="1" hangingPunct="1"/>
            <a:r>
              <a:rPr lang="en-US" sz="4400" smtClean="0">
                <a:solidFill>
                  <a:schemeClr val="tx1"/>
                </a:solidFill>
                <a:cs typeface="Tunga" pitchFamily="34" charset="0"/>
              </a:rPr>
              <a:t>(</a:t>
            </a:r>
            <a:r>
              <a:rPr lang="en-US" sz="4400" i="1" smtClean="0">
                <a:solidFill>
                  <a:schemeClr val="tx1"/>
                </a:solidFill>
                <a:cs typeface="Tunga" pitchFamily="34" charset="0"/>
              </a:rPr>
              <a:t>Legal Substance</a:t>
            </a:r>
            <a:r>
              <a:rPr lang="en-US" sz="4400" smtClean="0">
                <a:solidFill>
                  <a:schemeClr val="tx1"/>
                </a:solidFill>
                <a:cs typeface="Tunga" pitchFamily="34" charset="0"/>
              </a:rPr>
              <a:t>)</a:t>
            </a:r>
            <a:br>
              <a:rPr lang="en-US" sz="4400" smtClean="0">
                <a:solidFill>
                  <a:schemeClr val="tx1"/>
                </a:solidFill>
                <a:cs typeface="Tunga" pitchFamily="34" charset="0"/>
              </a:rPr>
            </a:br>
            <a:r>
              <a:rPr lang="en-US" sz="4400" smtClean="0">
                <a:solidFill>
                  <a:schemeClr val="tx1"/>
                </a:solidFill>
                <a:cs typeface="Tunga" pitchFamily="34" charset="0"/>
              </a:rPr>
              <a:t>Substansi Hukum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09600"/>
            <a:ext cx="8385175" cy="822325"/>
          </a:xfrm>
        </p:spPr>
        <p:txBody>
          <a:bodyPr>
            <a:normAutofit fontScale="90000"/>
          </a:bodyPr>
          <a:lstStyle/>
          <a:p>
            <a:pPr eaLnBrk="1" fontAlgn="auto" hangingPunct="1">
              <a:spcAft>
                <a:spcPts val="0"/>
              </a:spcAft>
              <a:defRPr/>
            </a:pPr>
            <a:r>
              <a:rPr lang="en-US" sz="3200" b="1">
                <a:effectLst>
                  <a:outerShdw blurRad="38100" dist="38100" dir="2700000" algn="tl">
                    <a:srgbClr val="C0C0C0"/>
                  </a:outerShdw>
                </a:effectLst>
                <a:latin typeface="Arial Rounded MT Bold" pitchFamily="34" charset="0"/>
              </a:rPr>
              <a:t>HUKUM TATA NEGARA</a:t>
            </a:r>
            <a:br>
              <a:rPr lang="en-US" sz="3200" b="1">
                <a:effectLst>
                  <a:outerShdw blurRad="38100" dist="38100" dir="2700000" algn="tl">
                    <a:srgbClr val="C0C0C0"/>
                  </a:outerShdw>
                </a:effectLst>
                <a:latin typeface="Arial Rounded MT Bold" pitchFamily="34" charset="0"/>
              </a:rPr>
            </a:br>
            <a:r>
              <a:rPr lang="en-US" sz="3200" b="1">
                <a:effectLst>
                  <a:outerShdw blurRad="38100" dist="38100" dir="2700000" algn="tl">
                    <a:srgbClr val="C0C0C0"/>
                  </a:outerShdw>
                </a:effectLst>
                <a:latin typeface="Arial Rounded MT Bold" pitchFamily="34" charset="0"/>
              </a:rPr>
              <a:t>(Constitutional Law)</a:t>
            </a:r>
          </a:p>
        </p:txBody>
      </p:sp>
      <p:sp>
        <p:nvSpPr>
          <p:cNvPr id="6147" name="Rectangle 3"/>
          <p:cNvSpPr>
            <a:spLocks noGrp="1" noChangeArrowheads="1"/>
          </p:cNvSpPr>
          <p:nvPr>
            <p:ph idx="1"/>
          </p:nvPr>
        </p:nvSpPr>
        <p:spPr>
          <a:xfrm>
            <a:off x="762000" y="1524000"/>
            <a:ext cx="7778750" cy="4800600"/>
          </a:xfrm>
        </p:spPr>
        <p:txBody>
          <a:bodyPr/>
          <a:lstStyle/>
          <a:p>
            <a:pPr algn="just" eaLnBrk="1" hangingPunct="1">
              <a:buFontTx/>
              <a:buNone/>
            </a:pPr>
            <a:r>
              <a:rPr lang="en-US" sz="2400" b="1" smtClean="0">
                <a:latin typeface="Arial Rounded MT Bold" pitchFamily="34" charset="0"/>
              </a:rPr>
              <a:t>James J. Robbins :</a:t>
            </a:r>
          </a:p>
          <a:p>
            <a:pPr algn="just" eaLnBrk="1" hangingPunct="1">
              <a:buFontTx/>
              <a:buNone/>
            </a:pPr>
            <a:r>
              <a:rPr lang="en-US" sz="4000" smtClean="0"/>
              <a:t>	</a:t>
            </a:r>
            <a:r>
              <a:rPr lang="en-US" sz="2000" smtClean="0">
                <a:latin typeface="Arial Rounded MT Bold" pitchFamily="34" charset="0"/>
              </a:rPr>
              <a:t>The Body of Legal Rules and Principles which define the nature and limits of governmental power as well as the rights and duties of individuals in relation to the state and its governing organs. These rules and principles are usually formulated in a written constitution and are interpreted and extended by courts of final jurisdiction exercising their power of judicial review</a:t>
            </a:r>
          </a:p>
          <a:p>
            <a:pPr algn="just" eaLnBrk="1" hangingPunct="1">
              <a:buFontTx/>
              <a:buNone/>
            </a:pPr>
            <a:endParaRPr lang="en-US" sz="2000" smtClean="0">
              <a:solidFill>
                <a:schemeClr val="accent2"/>
              </a:solidFill>
              <a:latin typeface="Arial Rounded MT Bold" pitchFamily="34" charset="0"/>
            </a:endParaRPr>
          </a:p>
          <a:p>
            <a:pPr algn="just" eaLnBrk="1" hangingPunct="1">
              <a:buFontTx/>
              <a:buNone/>
            </a:pPr>
            <a:r>
              <a:rPr lang="en-US" sz="2000" smtClean="0">
                <a:latin typeface="Arial Rounded MT Bold" pitchFamily="34" charset="0"/>
              </a:rPr>
              <a:t>Perhatikan kalimat : …</a:t>
            </a:r>
            <a:r>
              <a:rPr lang="en-US" sz="2000" smtClean="0">
                <a:solidFill>
                  <a:srgbClr val="00FF00"/>
                </a:solidFill>
                <a:latin typeface="Arial Rounded MT Bold" pitchFamily="34" charset="0"/>
              </a:rPr>
              <a:t>are usually formulated in a written</a:t>
            </a:r>
            <a:r>
              <a:rPr lang="en-US" sz="2000" smtClean="0">
                <a:latin typeface="Arial Rounded MT Bold" pitchFamily="34" charset="0"/>
              </a:rPr>
              <a:t>…</a:t>
            </a:r>
          </a:p>
          <a:p>
            <a:pPr algn="just" eaLnBrk="1" hangingPunct="1">
              <a:buFontTx/>
              <a:buNone/>
            </a:pPr>
            <a:r>
              <a:rPr lang="en-US" sz="2000" smtClean="0">
                <a:latin typeface="Arial Rounded MT Bold" pitchFamily="34" charset="0"/>
              </a:rPr>
              <a:t>Mengandung arti bahwa ada kalanya berbagai peraturan (Rules) dan prinsip-prinsip (Principles) Hukum Tata Negara tak tertulis dalam suatu naskah Konstitusi</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09800" y="4343400"/>
            <a:ext cx="4343400" cy="2209800"/>
          </a:xfrm>
          <a:prstGeom prst="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ounded Rectangle 3"/>
          <p:cNvSpPr/>
          <p:nvPr/>
        </p:nvSpPr>
        <p:spPr>
          <a:xfrm>
            <a:off x="1219200" y="1295400"/>
            <a:ext cx="6248400" cy="2514600"/>
          </a:xfrm>
          <a:prstGeom prst="roundRect">
            <a:avLst/>
          </a:prstGeom>
          <a:solidFill>
            <a:schemeClr val="bg1"/>
          </a:solid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6389" name="Title 1"/>
          <p:cNvSpPr>
            <a:spLocks noGrp="1"/>
          </p:cNvSpPr>
          <p:nvPr>
            <p:ph type="title"/>
          </p:nvPr>
        </p:nvSpPr>
        <p:spPr>
          <a:xfrm>
            <a:off x="625475" y="304800"/>
            <a:ext cx="7680325" cy="685800"/>
          </a:xfrm>
        </p:spPr>
        <p:txBody>
          <a:bodyPr/>
          <a:lstStyle/>
          <a:p>
            <a:pPr algn="ctr" eaLnBrk="1" hangingPunct="1"/>
            <a:r>
              <a:rPr lang="en-US" sz="3600" smtClean="0">
                <a:solidFill>
                  <a:srgbClr val="FFFF00"/>
                </a:solidFill>
                <a:cs typeface="Tunga" pitchFamily="34" charset="0"/>
              </a:rPr>
              <a:t>Sumber Hukum dari Manusia</a:t>
            </a:r>
          </a:p>
        </p:txBody>
      </p:sp>
      <p:sp>
        <p:nvSpPr>
          <p:cNvPr id="3" name="Content Placeholder 2"/>
          <p:cNvSpPr>
            <a:spLocks noGrp="1"/>
          </p:cNvSpPr>
          <p:nvPr>
            <p:ph idx="1"/>
          </p:nvPr>
        </p:nvSpPr>
        <p:spPr>
          <a:xfrm>
            <a:off x="1371600" y="1447800"/>
            <a:ext cx="6172200" cy="2133600"/>
          </a:xfrm>
          <a:prstGeom prst="rect">
            <a:avLst/>
          </a:prstGeom>
        </p:spPr>
        <p:txBody>
          <a:bodyPr>
            <a:normAutofit fontScale="62500" lnSpcReduction="20000"/>
          </a:bodyPr>
          <a:lstStyle/>
          <a:p>
            <a:pPr lvl="2" eaLnBrk="1" fontAlgn="auto" hangingPunct="1">
              <a:spcAft>
                <a:spcPts val="0"/>
              </a:spcAft>
              <a:buFont typeface="Wingdings" pitchFamily="2" charset="2"/>
              <a:buChar char="ü"/>
              <a:defRPr/>
            </a:pPr>
            <a:r>
              <a:rPr lang="en-US" sz="3100" b="1" dirty="0" err="1" smtClean="0"/>
              <a:t>Hukum</a:t>
            </a:r>
            <a:r>
              <a:rPr lang="en-US" sz="3100" b="1" dirty="0" smtClean="0"/>
              <a:t> </a:t>
            </a:r>
            <a:r>
              <a:rPr lang="en-US" sz="3100" b="1" dirty="0" err="1" smtClean="0"/>
              <a:t>tidak</a:t>
            </a:r>
            <a:r>
              <a:rPr lang="en-US" sz="3100" b="1" dirty="0" smtClean="0"/>
              <a:t> </a:t>
            </a:r>
            <a:r>
              <a:rPr lang="en-US" sz="3100" b="1" dirty="0" err="1" smtClean="0"/>
              <a:t>lengkap</a:t>
            </a:r>
            <a:r>
              <a:rPr lang="en-US" sz="3100" b="1" dirty="0" smtClean="0"/>
              <a:t>, </a:t>
            </a:r>
            <a:r>
              <a:rPr lang="en-US" sz="3100" b="1" dirty="0" err="1" smtClean="0"/>
              <a:t>banyak</a:t>
            </a:r>
            <a:r>
              <a:rPr lang="en-US" sz="3100" b="1" dirty="0" smtClean="0"/>
              <a:t> </a:t>
            </a:r>
            <a:r>
              <a:rPr lang="en-US" sz="3100" b="1" dirty="0" err="1" smtClean="0"/>
              <a:t>kekurangan</a:t>
            </a:r>
            <a:r>
              <a:rPr lang="en-US" sz="3100" b="1" dirty="0" smtClean="0"/>
              <a:t> </a:t>
            </a:r>
            <a:r>
              <a:rPr lang="en-US" sz="3100" b="1" dirty="0" err="1" smtClean="0"/>
              <a:t>dan</a:t>
            </a:r>
            <a:r>
              <a:rPr lang="en-US" sz="3100" b="1" dirty="0" smtClean="0"/>
              <a:t> </a:t>
            </a:r>
            <a:r>
              <a:rPr lang="en-US" sz="3100" b="1" dirty="0" err="1" smtClean="0"/>
              <a:t>cacat</a:t>
            </a:r>
            <a:endParaRPr lang="en-US" sz="3100" b="1" dirty="0" smtClean="0"/>
          </a:p>
          <a:p>
            <a:pPr lvl="2" eaLnBrk="1" fontAlgn="auto" hangingPunct="1">
              <a:spcAft>
                <a:spcPts val="0"/>
              </a:spcAft>
              <a:buFont typeface="Wingdings" pitchFamily="2" charset="2"/>
              <a:buChar char="ü"/>
              <a:defRPr/>
            </a:pPr>
            <a:r>
              <a:rPr lang="en-US" sz="3100" b="1" dirty="0" err="1" smtClean="0"/>
              <a:t>Keadilan</a:t>
            </a:r>
            <a:r>
              <a:rPr lang="en-US" sz="3100" b="1" dirty="0" smtClean="0"/>
              <a:t> </a:t>
            </a:r>
            <a:r>
              <a:rPr lang="en-US" sz="3100" b="1" dirty="0" err="1" smtClean="0"/>
              <a:t>hanya</a:t>
            </a:r>
            <a:r>
              <a:rPr lang="en-US" sz="3100" b="1" dirty="0" smtClean="0"/>
              <a:t> </a:t>
            </a:r>
            <a:r>
              <a:rPr lang="en-US" sz="3100" b="1" dirty="0" err="1" smtClean="0"/>
              <a:t>akan</a:t>
            </a:r>
            <a:r>
              <a:rPr lang="en-US" sz="3100" b="1" dirty="0" smtClean="0"/>
              <a:t> </a:t>
            </a:r>
            <a:r>
              <a:rPr lang="en-US" sz="3100" b="1" dirty="0" err="1" smtClean="0"/>
              <a:t>menjadi</a:t>
            </a:r>
            <a:r>
              <a:rPr lang="en-US" sz="3100" b="1" dirty="0" smtClean="0"/>
              <a:t> </a:t>
            </a:r>
            <a:r>
              <a:rPr lang="en-US" sz="3100" b="1" dirty="0" err="1" smtClean="0"/>
              <a:t>mitos</a:t>
            </a:r>
            <a:r>
              <a:rPr lang="en-US" sz="3100" b="1" dirty="0" smtClean="0"/>
              <a:t>, </a:t>
            </a:r>
            <a:r>
              <a:rPr lang="en-US" sz="3100" b="1" dirty="0" err="1" smtClean="0"/>
              <a:t>karena</a:t>
            </a:r>
            <a:r>
              <a:rPr lang="en-US" sz="3100" b="1" dirty="0" smtClean="0"/>
              <a:t> </a:t>
            </a:r>
            <a:r>
              <a:rPr lang="en-US" sz="3100" b="1" dirty="0" err="1" smtClean="0"/>
              <a:t>manusia</a:t>
            </a:r>
            <a:r>
              <a:rPr lang="en-US" sz="3100" b="1" dirty="0" smtClean="0"/>
              <a:t> </a:t>
            </a:r>
            <a:r>
              <a:rPr lang="en-US" sz="3100" b="1" dirty="0" err="1" smtClean="0"/>
              <a:t>memiliki</a:t>
            </a:r>
            <a:r>
              <a:rPr lang="en-US" sz="3100" b="1" dirty="0" smtClean="0"/>
              <a:t> </a:t>
            </a:r>
            <a:r>
              <a:rPr lang="en-US" sz="3100" b="1" dirty="0" err="1" smtClean="0"/>
              <a:t>persepsi</a:t>
            </a:r>
            <a:r>
              <a:rPr lang="en-US" sz="3100" b="1" dirty="0" smtClean="0"/>
              <a:t> </a:t>
            </a:r>
            <a:r>
              <a:rPr lang="en-US" sz="3100" b="1" dirty="0" err="1" smtClean="0"/>
              <a:t>masing-masing</a:t>
            </a:r>
            <a:r>
              <a:rPr lang="en-US" sz="3100" b="1" dirty="0" smtClean="0"/>
              <a:t> </a:t>
            </a:r>
            <a:r>
              <a:rPr lang="en-US" sz="3100" b="1" dirty="0" err="1" smtClean="0"/>
              <a:t>tentang</a:t>
            </a:r>
            <a:r>
              <a:rPr lang="en-US" sz="3100" b="1" dirty="0" smtClean="0"/>
              <a:t> </a:t>
            </a:r>
            <a:r>
              <a:rPr lang="en-US" sz="3100" b="1" dirty="0" err="1" smtClean="0"/>
              <a:t>keadilan</a:t>
            </a:r>
            <a:endParaRPr lang="en-US" sz="3100" b="1" dirty="0" smtClean="0"/>
          </a:p>
          <a:p>
            <a:pPr lvl="2" eaLnBrk="1" fontAlgn="auto" hangingPunct="1">
              <a:spcAft>
                <a:spcPts val="0"/>
              </a:spcAft>
              <a:buFont typeface="Wingdings" pitchFamily="2" charset="2"/>
              <a:buChar char="ü"/>
              <a:defRPr/>
            </a:pPr>
            <a:r>
              <a:rPr lang="en-US" sz="3100" b="1" dirty="0" err="1" smtClean="0"/>
              <a:t>Manusia</a:t>
            </a:r>
            <a:r>
              <a:rPr lang="en-US" sz="3100" b="1" dirty="0" smtClean="0"/>
              <a:t> </a:t>
            </a:r>
            <a:r>
              <a:rPr lang="en-US" sz="3100" b="1" dirty="0" err="1" smtClean="0"/>
              <a:t>selalu</a:t>
            </a:r>
            <a:r>
              <a:rPr lang="en-US" sz="3100" b="1" dirty="0" smtClean="0"/>
              <a:t> </a:t>
            </a:r>
            <a:r>
              <a:rPr lang="en-US" sz="3100" b="1" dirty="0" err="1" smtClean="0"/>
              <a:t>cenderung</a:t>
            </a:r>
            <a:r>
              <a:rPr lang="en-US" sz="3100" b="1" dirty="0" smtClean="0"/>
              <a:t> </a:t>
            </a:r>
            <a:r>
              <a:rPr lang="en-US" sz="3100" b="1" dirty="0" err="1" smtClean="0"/>
              <a:t>ingin</a:t>
            </a:r>
            <a:r>
              <a:rPr lang="en-US" sz="3100" b="1" dirty="0" smtClean="0"/>
              <a:t> </a:t>
            </a:r>
            <a:r>
              <a:rPr lang="en-US" sz="3100" b="1" dirty="0" err="1" smtClean="0"/>
              <a:t>diuntungkan</a:t>
            </a:r>
            <a:r>
              <a:rPr lang="en-US" sz="3100" b="1" dirty="0" smtClean="0"/>
              <a:t> </a:t>
            </a:r>
            <a:r>
              <a:rPr lang="en-US" sz="3100" b="1" dirty="0" err="1" smtClean="0"/>
              <a:t>dan</a:t>
            </a:r>
            <a:r>
              <a:rPr lang="en-US" sz="3100" b="1" dirty="0" smtClean="0"/>
              <a:t> </a:t>
            </a:r>
            <a:r>
              <a:rPr lang="en-US" sz="3100" b="1" dirty="0" err="1" smtClean="0"/>
              <a:t>tidak</a:t>
            </a:r>
            <a:r>
              <a:rPr lang="en-US" sz="3100" b="1" dirty="0" smtClean="0"/>
              <a:t> </a:t>
            </a:r>
            <a:r>
              <a:rPr lang="en-US" sz="3100" b="1" dirty="0" err="1" smtClean="0"/>
              <a:t>ingin</a:t>
            </a:r>
            <a:r>
              <a:rPr lang="en-US" sz="3100" b="1" dirty="0" smtClean="0"/>
              <a:t> </a:t>
            </a:r>
            <a:r>
              <a:rPr lang="en-US" sz="3100" b="1" dirty="0" err="1" smtClean="0"/>
              <a:t>dirugikan</a:t>
            </a:r>
            <a:endParaRPr lang="en-US" sz="3100" b="1" dirty="0" smtClean="0"/>
          </a:p>
          <a:p>
            <a:pPr marL="0" indent="0" eaLnBrk="1" fontAlgn="auto" hangingPunct="1">
              <a:spcAft>
                <a:spcPts val="0"/>
              </a:spcAft>
              <a:buClr>
                <a:schemeClr val="accent5"/>
              </a:buClr>
              <a:buFont typeface="Arial" pitchFamily="34" charset="0"/>
              <a:buNone/>
              <a:defRPr/>
            </a:pPr>
            <a:endParaRPr lang="en-US" dirty="0" smtClean="0"/>
          </a:p>
        </p:txBody>
      </p:sp>
      <p:sp>
        <p:nvSpPr>
          <p:cNvPr id="16390" name="TextBox 4"/>
          <p:cNvSpPr txBox="1">
            <a:spLocks noChangeArrowheads="1"/>
          </p:cNvSpPr>
          <p:nvPr/>
        </p:nvSpPr>
        <p:spPr bwMode="auto">
          <a:xfrm>
            <a:off x="914400" y="4462463"/>
            <a:ext cx="5562600" cy="1754326"/>
          </a:xfrm>
          <a:prstGeom prst="rect">
            <a:avLst/>
          </a:prstGeom>
          <a:noFill/>
          <a:ln w="9525">
            <a:noFill/>
            <a:miter lim="800000"/>
            <a:headEnd/>
            <a:tailEnd/>
          </a:ln>
        </p:spPr>
        <p:txBody>
          <a:bodyPr>
            <a:spAutoFit/>
          </a:bodyPr>
          <a:lstStyle/>
          <a:p>
            <a:pPr marL="1657350" lvl="3" indent="-285750">
              <a:buFont typeface="Wingdings" pitchFamily="2" charset="2"/>
              <a:buChar char="v"/>
            </a:pPr>
            <a:r>
              <a:rPr lang="en-US" b="1"/>
              <a:t>Akan marak negosiasi dan pesanan peraturan Perundangan</a:t>
            </a:r>
          </a:p>
          <a:p>
            <a:pPr marL="1657350" lvl="3" indent="-285750">
              <a:buFont typeface="Wingdings" pitchFamily="2" charset="2"/>
              <a:buChar char="v"/>
            </a:pPr>
            <a:r>
              <a:rPr lang="en-US" b="1"/>
              <a:t>Mahal, karena setiap kali membuat hukum harus ada uang</a:t>
            </a:r>
          </a:p>
          <a:p>
            <a:pPr marL="1657350" lvl="3" indent="-285750">
              <a:buFont typeface="Wingdings" pitchFamily="2" charset="2"/>
              <a:buChar char="v"/>
            </a:pPr>
            <a:r>
              <a:rPr lang="en-US" b="1"/>
              <a:t>Akan sering terjadi perselisihan dalam penafsiran </a:t>
            </a:r>
          </a:p>
        </p:txBody>
      </p:sp>
      <p:sp>
        <p:nvSpPr>
          <p:cNvPr id="8" name="Down Arrow 7"/>
          <p:cNvSpPr/>
          <p:nvPr/>
        </p:nvSpPr>
        <p:spPr>
          <a:xfrm>
            <a:off x="4114800" y="3733800"/>
            <a:ext cx="533400" cy="5334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438400" y="3990974"/>
            <a:ext cx="4267200" cy="2181225"/>
          </a:xfrm>
          <a:prstGeom prst="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ounded Rectangle 3"/>
          <p:cNvSpPr/>
          <p:nvPr/>
        </p:nvSpPr>
        <p:spPr>
          <a:xfrm>
            <a:off x="2438400" y="1524000"/>
            <a:ext cx="4343400" cy="12954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3" name="Title 1"/>
          <p:cNvSpPr>
            <a:spLocks noGrp="1"/>
          </p:cNvSpPr>
          <p:nvPr>
            <p:ph type="title"/>
          </p:nvPr>
        </p:nvSpPr>
        <p:spPr>
          <a:xfrm>
            <a:off x="533400" y="304800"/>
            <a:ext cx="7680325" cy="762000"/>
          </a:xfrm>
        </p:spPr>
        <p:txBody>
          <a:bodyPr>
            <a:normAutofit fontScale="90000"/>
          </a:bodyPr>
          <a:lstStyle/>
          <a:p>
            <a:pPr algn="ctr" eaLnBrk="1" hangingPunct="1"/>
            <a:r>
              <a:rPr lang="en-US" smtClean="0">
                <a:solidFill>
                  <a:srgbClr val="FFFF00"/>
                </a:solidFill>
                <a:cs typeface="Tunga" pitchFamily="34" charset="0"/>
              </a:rPr>
              <a:t>Sanksi</a:t>
            </a:r>
          </a:p>
        </p:txBody>
      </p:sp>
      <p:sp>
        <p:nvSpPr>
          <p:cNvPr id="6149" name="Content Placeholder 2"/>
          <p:cNvSpPr>
            <a:spLocks noGrp="1"/>
          </p:cNvSpPr>
          <p:nvPr>
            <p:ph idx="1"/>
          </p:nvPr>
        </p:nvSpPr>
        <p:spPr>
          <a:xfrm>
            <a:off x="2590800" y="1676400"/>
            <a:ext cx="4191000" cy="1066800"/>
          </a:xfrm>
          <a:prstGeom prst="rect">
            <a:avLst/>
          </a:prstGeom>
        </p:spPr>
        <p:txBody>
          <a:bodyPr>
            <a:normAutofit fontScale="85000" lnSpcReduction="10000"/>
          </a:bodyPr>
          <a:lstStyle/>
          <a:p>
            <a:pPr lvl="2" eaLnBrk="1" fontAlgn="auto" hangingPunct="1">
              <a:spcAft>
                <a:spcPts val="0"/>
              </a:spcAft>
              <a:buFont typeface="Wingdings" pitchFamily="2" charset="2"/>
              <a:buChar char="ü"/>
              <a:defRPr/>
            </a:pPr>
            <a:r>
              <a:rPr lang="en-US" sz="2400" dirty="0" err="1" smtClean="0"/>
              <a:t>Tidak</a:t>
            </a:r>
            <a:r>
              <a:rPr lang="en-US" sz="2400" dirty="0" smtClean="0"/>
              <a:t> </a:t>
            </a:r>
            <a:r>
              <a:rPr lang="en-US" sz="2400" err="1" smtClean="0"/>
              <a:t>Menggugurkan</a:t>
            </a:r>
            <a:r>
              <a:rPr lang="en-US" sz="2400" smtClean="0"/>
              <a:t> </a:t>
            </a:r>
            <a:r>
              <a:rPr lang="en-US" sz="2400" smtClean="0"/>
              <a:t>‘Dosa’</a:t>
            </a:r>
            <a:endParaRPr lang="en-US" sz="2400" dirty="0" smtClean="0"/>
          </a:p>
          <a:p>
            <a:pPr lvl="2" eaLnBrk="1" fontAlgn="auto" hangingPunct="1">
              <a:spcAft>
                <a:spcPts val="0"/>
              </a:spcAft>
              <a:buFont typeface="Wingdings" pitchFamily="2" charset="2"/>
              <a:buChar char="ü"/>
              <a:defRPr/>
            </a:pPr>
            <a:r>
              <a:rPr lang="en-US" sz="2400" dirty="0" err="1" smtClean="0"/>
              <a:t>Tidak</a:t>
            </a:r>
            <a:r>
              <a:rPr lang="en-US" sz="2400" dirty="0" smtClean="0"/>
              <a:t> </a:t>
            </a:r>
            <a:r>
              <a:rPr lang="en-US" sz="2400" dirty="0" err="1" smtClean="0"/>
              <a:t>Menimbulkan</a:t>
            </a:r>
            <a:r>
              <a:rPr lang="en-US" sz="2400" dirty="0" smtClean="0"/>
              <a:t> </a:t>
            </a:r>
            <a:r>
              <a:rPr lang="en-US" sz="2400" dirty="0" err="1" smtClean="0"/>
              <a:t>Efek</a:t>
            </a:r>
            <a:r>
              <a:rPr lang="en-US" sz="2400" dirty="0" smtClean="0"/>
              <a:t> </a:t>
            </a:r>
            <a:r>
              <a:rPr lang="en-US" sz="2400" dirty="0" err="1" smtClean="0"/>
              <a:t>Jera</a:t>
            </a:r>
            <a:endParaRPr lang="en-US" sz="2400" dirty="0" smtClean="0"/>
          </a:p>
          <a:p>
            <a:pPr marL="0" indent="0" eaLnBrk="1" fontAlgn="auto" hangingPunct="1">
              <a:spcAft>
                <a:spcPts val="0"/>
              </a:spcAft>
              <a:buClr>
                <a:schemeClr val="accent5"/>
              </a:buClr>
              <a:defRPr/>
            </a:pPr>
            <a:endParaRPr lang="en-US" dirty="0" smtClean="0"/>
          </a:p>
        </p:txBody>
      </p:sp>
      <p:sp>
        <p:nvSpPr>
          <p:cNvPr id="17414" name="TextBox 4"/>
          <p:cNvSpPr txBox="1">
            <a:spLocks noChangeArrowheads="1"/>
          </p:cNvSpPr>
          <p:nvPr/>
        </p:nvSpPr>
        <p:spPr bwMode="auto">
          <a:xfrm>
            <a:off x="1828800" y="4113213"/>
            <a:ext cx="4800600" cy="2031325"/>
          </a:xfrm>
          <a:prstGeom prst="rect">
            <a:avLst/>
          </a:prstGeom>
          <a:noFill/>
          <a:ln w="9525">
            <a:noFill/>
            <a:miter lim="800000"/>
            <a:headEnd/>
            <a:tailEnd/>
          </a:ln>
        </p:spPr>
        <p:txBody>
          <a:bodyPr>
            <a:spAutoFit/>
          </a:bodyPr>
          <a:lstStyle/>
          <a:p>
            <a:pPr marL="1200150" lvl="2" indent="-285750">
              <a:buFont typeface="Wingdings" pitchFamily="2" charset="2"/>
              <a:buChar char="v"/>
            </a:pPr>
            <a:r>
              <a:rPr lang="en-US" b="1"/>
              <a:t>Tidak efektif mencegah kriminalitas &amp; penyimpangan hukum</a:t>
            </a:r>
            <a:endParaRPr lang="en-US"/>
          </a:p>
          <a:p>
            <a:pPr marL="1200150" lvl="2" indent="-285750">
              <a:buFont typeface="Wingdings" pitchFamily="2" charset="2"/>
              <a:buChar char="v"/>
            </a:pPr>
            <a:r>
              <a:rPr lang="en-US" b="1"/>
              <a:t>Sanksi Pidana Penjara: Tidak efektif (banyak residivis) &amp; efisien (pemborosan)</a:t>
            </a:r>
            <a:endParaRPr lang="en-US"/>
          </a:p>
          <a:p>
            <a:endParaRPr lang="en-US"/>
          </a:p>
        </p:txBody>
      </p:sp>
      <p:sp>
        <p:nvSpPr>
          <p:cNvPr id="7" name="Down Arrow 6"/>
          <p:cNvSpPr/>
          <p:nvPr/>
        </p:nvSpPr>
        <p:spPr>
          <a:xfrm>
            <a:off x="3810000" y="2971800"/>
            <a:ext cx="1371600" cy="8382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0"/>
            <a:ext cx="8229600" cy="1143000"/>
          </a:xfrm>
        </p:spPr>
        <p:txBody>
          <a:bodyPr rtlCol="0">
            <a:normAutofit fontScale="90000"/>
          </a:bodyPr>
          <a:lstStyle/>
          <a:p>
            <a:pPr algn="ctr" eaLnBrk="1" fontAlgn="auto" hangingPunct="1">
              <a:spcAft>
                <a:spcPts val="0"/>
              </a:spcAft>
              <a:defRPr/>
            </a:pPr>
            <a:r>
              <a:rPr lang="en-US" i="1" dirty="0" smtClean="0">
                <a:solidFill>
                  <a:schemeClr val="tx1"/>
                </a:solidFill>
              </a:rPr>
              <a:t>Legal Structure</a:t>
            </a:r>
            <a:r>
              <a:rPr lang="en-US" dirty="0" smtClean="0">
                <a:solidFill>
                  <a:schemeClr val="tx1"/>
                </a:solidFill>
              </a:rPr>
              <a:t/>
            </a:r>
            <a:br>
              <a:rPr lang="en-US" dirty="0" smtClean="0">
                <a:solidFill>
                  <a:schemeClr val="tx1"/>
                </a:solidFill>
              </a:rPr>
            </a:br>
            <a:r>
              <a:rPr lang="en-US" dirty="0" smtClean="0">
                <a:solidFill>
                  <a:schemeClr val="tx1"/>
                </a:solidFill>
              </a:rPr>
              <a:t>(</a:t>
            </a:r>
            <a:r>
              <a:rPr lang="en-US" dirty="0" err="1" smtClean="0">
                <a:solidFill>
                  <a:schemeClr val="tx1"/>
                </a:solidFill>
              </a:rPr>
              <a:t>Kelembagaan</a:t>
            </a:r>
            <a:r>
              <a:rPr lang="en-US" dirty="0" smtClean="0">
                <a:solidFill>
                  <a:schemeClr val="tx1"/>
                </a:solidFill>
              </a:rPr>
              <a:t> </a:t>
            </a:r>
            <a:r>
              <a:rPr lang="en-US" dirty="0" err="1" smtClean="0">
                <a:solidFill>
                  <a:schemeClr val="tx1"/>
                </a:solidFill>
              </a:rPr>
              <a:t>Hukum</a:t>
            </a:r>
            <a:r>
              <a:rPr lang="en-US" dirty="0" smtClean="0">
                <a:solidFill>
                  <a:schemeClr val="tx1"/>
                </a:solidFill>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133600" y="3773487"/>
            <a:ext cx="4876800" cy="20574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59" name="Title 1"/>
          <p:cNvSpPr>
            <a:spLocks noGrp="1"/>
          </p:cNvSpPr>
          <p:nvPr>
            <p:ph type="title"/>
          </p:nvPr>
        </p:nvSpPr>
        <p:spPr>
          <a:xfrm>
            <a:off x="457200" y="381000"/>
            <a:ext cx="8229600" cy="1143000"/>
          </a:xfrm>
        </p:spPr>
        <p:txBody>
          <a:bodyPr/>
          <a:lstStyle/>
          <a:p>
            <a:pPr algn="ctr" eaLnBrk="1" hangingPunct="1"/>
            <a:r>
              <a:rPr lang="en-US" sz="3200" smtClean="0">
                <a:solidFill>
                  <a:srgbClr val="FFFF00"/>
                </a:solidFill>
                <a:cs typeface="Tunga" pitchFamily="34" charset="0"/>
              </a:rPr>
              <a:t>Tumpang Tindih </a:t>
            </a:r>
            <a:br>
              <a:rPr lang="en-US" sz="3200" smtClean="0">
                <a:solidFill>
                  <a:srgbClr val="FFFF00"/>
                </a:solidFill>
                <a:cs typeface="Tunga" pitchFamily="34" charset="0"/>
              </a:rPr>
            </a:br>
            <a:r>
              <a:rPr lang="en-US" sz="3200" smtClean="0">
                <a:solidFill>
                  <a:srgbClr val="FFFF00"/>
                </a:solidFill>
                <a:cs typeface="Tunga" pitchFamily="34" charset="0"/>
              </a:rPr>
              <a:t>Lembaga Penegak Hukum</a:t>
            </a:r>
          </a:p>
        </p:txBody>
      </p:sp>
      <p:sp>
        <p:nvSpPr>
          <p:cNvPr id="19460" name="TextBox 4"/>
          <p:cNvSpPr txBox="1">
            <a:spLocks noChangeArrowheads="1"/>
          </p:cNvSpPr>
          <p:nvPr/>
        </p:nvSpPr>
        <p:spPr bwMode="auto">
          <a:xfrm>
            <a:off x="1524000" y="1524000"/>
            <a:ext cx="6019800" cy="923330"/>
          </a:xfrm>
          <a:prstGeom prst="rect">
            <a:avLst/>
          </a:prstGeom>
          <a:noFill/>
          <a:ln w="9525">
            <a:noFill/>
            <a:miter lim="800000"/>
            <a:headEnd/>
            <a:tailEnd/>
          </a:ln>
        </p:spPr>
        <p:txBody>
          <a:bodyPr>
            <a:spAutoFit/>
          </a:bodyPr>
          <a:lstStyle/>
          <a:p>
            <a:pPr algn="ctr"/>
            <a:r>
              <a:rPr lang="en-US"/>
              <a:t>mis. Kepolisian, Kejaksaan, KPK untuk Pemberantasan Korupsi</a:t>
            </a:r>
          </a:p>
          <a:p>
            <a:pPr algn="ctr"/>
            <a:r>
              <a:rPr lang="en-US"/>
              <a:t>Atau MA dengan KY untuk ‘pembinaan’ para hakim</a:t>
            </a:r>
          </a:p>
        </p:txBody>
      </p:sp>
      <p:sp>
        <p:nvSpPr>
          <p:cNvPr id="19461" name="TextBox 5"/>
          <p:cNvSpPr txBox="1">
            <a:spLocks noChangeArrowheads="1"/>
          </p:cNvSpPr>
          <p:nvPr/>
        </p:nvSpPr>
        <p:spPr bwMode="auto">
          <a:xfrm>
            <a:off x="2438400" y="3849687"/>
            <a:ext cx="4572000" cy="2246313"/>
          </a:xfrm>
          <a:prstGeom prst="rect">
            <a:avLst/>
          </a:prstGeom>
          <a:noFill/>
          <a:ln w="9525">
            <a:noFill/>
            <a:miter lim="800000"/>
            <a:headEnd/>
            <a:tailEnd/>
          </a:ln>
        </p:spPr>
        <p:txBody>
          <a:bodyPr>
            <a:spAutoFit/>
          </a:bodyPr>
          <a:lstStyle/>
          <a:p>
            <a:pPr marL="285750" indent="-285750">
              <a:buFont typeface="Wingdings" pitchFamily="2" charset="2"/>
              <a:buChar char="v"/>
            </a:pPr>
            <a:r>
              <a:rPr lang="en-US" sz="2800"/>
              <a:t>Rawan Perselisihan, atau Kongkalingkong antar Aparat</a:t>
            </a:r>
          </a:p>
          <a:p>
            <a:pPr marL="285750" indent="-285750">
              <a:buFont typeface="Wingdings" pitchFamily="2" charset="2"/>
              <a:buChar char="v"/>
            </a:pPr>
            <a:r>
              <a:rPr lang="en-US" sz="2800" i="1"/>
              <a:t>Inefisiensi </a:t>
            </a:r>
            <a:r>
              <a:rPr lang="en-US" sz="2800"/>
              <a:t>SDM</a:t>
            </a:r>
          </a:p>
          <a:p>
            <a:pPr marL="285750" indent="-285750">
              <a:buFont typeface="Wingdings" pitchFamily="2" charset="2"/>
              <a:buChar char="v"/>
            </a:pPr>
            <a:endParaRPr lang="en-US" sz="2800"/>
          </a:p>
        </p:txBody>
      </p:sp>
      <p:sp>
        <p:nvSpPr>
          <p:cNvPr id="9" name="Down Arrow 8"/>
          <p:cNvSpPr/>
          <p:nvPr/>
        </p:nvSpPr>
        <p:spPr>
          <a:xfrm>
            <a:off x="3886200" y="2630487"/>
            <a:ext cx="1219200" cy="1143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47800" y="2286000"/>
            <a:ext cx="6477000" cy="28194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84" name="Title 1"/>
          <p:cNvSpPr>
            <a:spLocks noGrp="1"/>
          </p:cNvSpPr>
          <p:nvPr>
            <p:ph type="title"/>
          </p:nvPr>
        </p:nvSpPr>
        <p:spPr>
          <a:xfrm>
            <a:off x="457200" y="304800"/>
            <a:ext cx="7680325" cy="762000"/>
          </a:xfrm>
        </p:spPr>
        <p:txBody>
          <a:bodyPr>
            <a:normAutofit fontScale="90000"/>
          </a:bodyPr>
          <a:lstStyle/>
          <a:p>
            <a:pPr algn="ctr" eaLnBrk="1" hangingPunct="1"/>
            <a:r>
              <a:rPr lang="en-US" smtClean="0">
                <a:solidFill>
                  <a:srgbClr val="FFFF00"/>
                </a:solidFill>
                <a:cs typeface="Tunga" pitchFamily="34" charset="0"/>
              </a:rPr>
              <a:t>Peradilan Berjenjang</a:t>
            </a:r>
          </a:p>
        </p:txBody>
      </p:sp>
      <p:sp>
        <p:nvSpPr>
          <p:cNvPr id="3" name="Content Placeholder 2"/>
          <p:cNvSpPr>
            <a:spLocks noGrp="1"/>
          </p:cNvSpPr>
          <p:nvPr>
            <p:ph idx="1"/>
          </p:nvPr>
        </p:nvSpPr>
        <p:spPr>
          <a:xfrm>
            <a:off x="1371600" y="2514600"/>
            <a:ext cx="6858000" cy="2620963"/>
          </a:xfrm>
          <a:prstGeom prst="rect">
            <a:avLst/>
          </a:prstGeom>
        </p:spPr>
        <p:txBody>
          <a:bodyPr>
            <a:normAutofit fontScale="85000" lnSpcReduction="20000"/>
          </a:bodyPr>
          <a:lstStyle/>
          <a:p>
            <a:pPr lvl="2" eaLnBrk="1" fontAlgn="auto" hangingPunct="1">
              <a:spcAft>
                <a:spcPts val="0"/>
              </a:spcAft>
              <a:buFont typeface="Wingdings" pitchFamily="2" charset="2"/>
              <a:buChar char="ü"/>
              <a:defRPr/>
            </a:pPr>
            <a:r>
              <a:rPr lang="en-US" sz="3000" dirty="0" err="1" smtClean="0"/>
              <a:t>Kepastian</a:t>
            </a:r>
            <a:r>
              <a:rPr lang="en-US" sz="3000" dirty="0" smtClean="0"/>
              <a:t> </a:t>
            </a:r>
            <a:r>
              <a:rPr lang="en-US" sz="3000" dirty="0" err="1" smtClean="0"/>
              <a:t>Hukum</a:t>
            </a:r>
            <a:r>
              <a:rPr lang="en-US" sz="3000" dirty="0" smtClean="0"/>
              <a:t>, </a:t>
            </a:r>
            <a:r>
              <a:rPr lang="en-US" sz="3000" dirty="0" err="1" smtClean="0"/>
              <a:t>Dipertanyakan</a:t>
            </a:r>
            <a:r>
              <a:rPr lang="en-US" sz="3000" dirty="0" smtClean="0"/>
              <a:t>?</a:t>
            </a:r>
          </a:p>
          <a:p>
            <a:pPr lvl="2" eaLnBrk="1" fontAlgn="auto" hangingPunct="1">
              <a:spcAft>
                <a:spcPts val="0"/>
              </a:spcAft>
              <a:buFont typeface="Wingdings" pitchFamily="2" charset="2"/>
              <a:buChar char="ü"/>
              <a:defRPr/>
            </a:pPr>
            <a:r>
              <a:rPr lang="en-US" sz="3000" dirty="0" smtClean="0"/>
              <a:t>Lama, </a:t>
            </a:r>
            <a:r>
              <a:rPr lang="en-US" sz="3000" dirty="0" err="1" smtClean="0"/>
              <a:t>Berbelit-belit</a:t>
            </a:r>
            <a:r>
              <a:rPr lang="en-US" sz="3000" dirty="0" smtClean="0">
                <a:sym typeface="Wingdings"/>
              </a:rPr>
              <a:t>, </a:t>
            </a:r>
            <a:r>
              <a:rPr lang="en-US" sz="3000" dirty="0" err="1" smtClean="0">
                <a:sym typeface="Wingdings"/>
              </a:rPr>
              <a:t>akan</a:t>
            </a:r>
            <a:r>
              <a:rPr lang="en-US" sz="3000" dirty="0" smtClean="0">
                <a:sym typeface="Wingdings"/>
              </a:rPr>
              <a:t> </a:t>
            </a:r>
            <a:r>
              <a:rPr lang="en-US" sz="3000" dirty="0" err="1" smtClean="0">
                <a:sym typeface="Wingdings"/>
              </a:rPr>
              <a:t>menimbulkan</a:t>
            </a:r>
            <a:r>
              <a:rPr lang="en-US" sz="3000" dirty="0" smtClean="0">
                <a:sym typeface="Wingdings"/>
              </a:rPr>
              <a:t>  </a:t>
            </a:r>
          </a:p>
          <a:p>
            <a:pPr marL="179388" lvl="2" indent="0" eaLnBrk="1" fontAlgn="auto" hangingPunct="1">
              <a:spcAft>
                <a:spcPts val="0"/>
              </a:spcAft>
              <a:buFont typeface="Arial" pitchFamily="34" charset="0"/>
              <a:buNone/>
              <a:defRPr/>
            </a:pPr>
            <a:r>
              <a:rPr lang="en-US" sz="3000" dirty="0" smtClean="0">
                <a:sym typeface="Wingdings"/>
              </a:rPr>
              <a:t>    </a:t>
            </a:r>
            <a:r>
              <a:rPr lang="en-US" sz="3000" dirty="0" smtClean="0"/>
              <a:t>Stress </a:t>
            </a:r>
            <a:r>
              <a:rPr lang="en-US" sz="3000" dirty="0" err="1" smtClean="0"/>
              <a:t>Sosial</a:t>
            </a:r>
            <a:r>
              <a:rPr lang="en-US" sz="3000" dirty="0" smtClean="0"/>
              <a:t> </a:t>
            </a:r>
            <a:r>
              <a:rPr lang="en-US" sz="3000" dirty="0" err="1" smtClean="0"/>
              <a:t>dan</a:t>
            </a:r>
            <a:r>
              <a:rPr lang="en-US" sz="3000" dirty="0" smtClean="0"/>
              <a:t> </a:t>
            </a:r>
            <a:r>
              <a:rPr lang="en-US" sz="3000" dirty="0" err="1" smtClean="0"/>
              <a:t>Ketidakpercayaan</a:t>
            </a:r>
            <a:r>
              <a:rPr lang="en-US" sz="3000" dirty="0" smtClean="0"/>
              <a:t>   </a:t>
            </a:r>
          </a:p>
          <a:p>
            <a:pPr marL="179388" lvl="2" indent="0" eaLnBrk="1" fontAlgn="auto" hangingPunct="1">
              <a:spcAft>
                <a:spcPts val="0"/>
              </a:spcAft>
              <a:buFont typeface="Arial" pitchFamily="34" charset="0"/>
              <a:buNone/>
              <a:defRPr/>
            </a:pPr>
            <a:r>
              <a:rPr lang="en-US" sz="3000" dirty="0"/>
              <a:t> </a:t>
            </a:r>
            <a:r>
              <a:rPr lang="en-US" sz="3000" dirty="0" smtClean="0"/>
              <a:t>   </a:t>
            </a:r>
            <a:r>
              <a:rPr lang="en-US" sz="3000" dirty="0" err="1" smtClean="0"/>
              <a:t>Masyarakat</a:t>
            </a:r>
            <a:r>
              <a:rPr lang="en-US" sz="3000" dirty="0" smtClean="0"/>
              <a:t> </a:t>
            </a:r>
            <a:r>
              <a:rPr lang="en-US" sz="3000" dirty="0" err="1" smtClean="0"/>
              <a:t>terhadap</a:t>
            </a:r>
            <a:r>
              <a:rPr lang="en-US" sz="3000" dirty="0" smtClean="0"/>
              <a:t> </a:t>
            </a:r>
            <a:r>
              <a:rPr lang="en-US" sz="3000" dirty="0" err="1" smtClean="0"/>
              <a:t>hukum</a:t>
            </a:r>
            <a:endParaRPr lang="en-US" sz="3000" dirty="0" smtClean="0"/>
          </a:p>
          <a:p>
            <a:pPr lvl="2" eaLnBrk="1" fontAlgn="auto" hangingPunct="1">
              <a:spcAft>
                <a:spcPts val="0"/>
              </a:spcAft>
              <a:buFont typeface="Wingdings" pitchFamily="2" charset="2"/>
              <a:buChar char="ü"/>
              <a:defRPr/>
            </a:pPr>
            <a:r>
              <a:rPr lang="en-US" sz="3000" dirty="0" err="1" smtClean="0"/>
              <a:t>Peluang</a:t>
            </a:r>
            <a:r>
              <a:rPr lang="en-US" sz="3000" dirty="0" smtClean="0"/>
              <a:t> </a:t>
            </a:r>
            <a:r>
              <a:rPr lang="en-US" sz="3000" dirty="0" err="1" smtClean="0"/>
              <a:t>Munculnya</a:t>
            </a:r>
            <a:r>
              <a:rPr lang="en-US" sz="3000" dirty="0" smtClean="0"/>
              <a:t> Mafia </a:t>
            </a:r>
            <a:r>
              <a:rPr lang="en-US" sz="3000" dirty="0" err="1" smtClean="0"/>
              <a:t>Peradilan</a:t>
            </a:r>
            <a:endParaRPr lang="en-US" sz="3000" dirty="0" smtClean="0">
              <a:sym typeface="Wingdings"/>
            </a:endParaRPr>
          </a:p>
          <a:p>
            <a:pPr lvl="2" eaLnBrk="1" fontAlgn="auto" hangingPunct="1">
              <a:spcAft>
                <a:spcPts val="0"/>
              </a:spcAft>
              <a:buFont typeface="Wingdings" pitchFamily="2" charset="2"/>
              <a:buChar char="ü"/>
              <a:defRPr/>
            </a:pPr>
            <a:r>
              <a:rPr lang="en-US" sz="3000" dirty="0" err="1" smtClean="0"/>
              <a:t>Biaya</a:t>
            </a:r>
            <a:r>
              <a:rPr lang="en-US" sz="3000" dirty="0" smtClean="0"/>
              <a:t> </a:t>
            </a:r>
            <a:r>
              <a:rPr lang="en-US" sz="3000" dirty="0" err="1" smtClean="0"/>
              <a:t>Tinggi</a:t>
            </a:r>
            <a:endParaRPr lang="en-US" sz="3000" dirty="0" smtClean="0"/>
          </a:p>
          <a:p>
            <a:pPr marL="0" indent="0" eaLnBrk="1" fontAlgn="auto" hangingPunct="1">
              <a:spcAft>
                <a:spcPts val="0"/>
              </a:spcAft>
              <a:buClr>
                <a:schemeClr val="accent5"/>
              </a:buClr>
              <a:buFont typeface="Arial" pitchFamily="34" charset="0"/>
              <a:buChar char="•"/>
              <a:defRPr/>
            </a:pPr>
            <a:endParaRPr lang="en-US" dirty="0" smtClean="0"/>
          </a:p>
        </p:txBody>
      </p:sp>
      <p:sp>
        <p:nvSpPr>
          <p:cNvPr id="5" name="Down Arrow 4"/>
          <p:cNvSpPr/>
          <p:nvPr/>
        </p:nvSpPr>
        <p:spPr>
          <a:xfrm>
            <a:off x="3733800" y="1219200"/>
            <a:ext cx="1066800" cy="9906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438400"/>
            <a:ext cx="8229600" cy="1143000"/>
          </a:xfrm>
        </p:spPr>
        <p:txBody>
          <a:bodyPr rtlCol="0">
            <a:normAutofit fontScale="90000"/>
          </a:bodyPr>
          <a:lstStyle/>
          <a:p>
            <a:pPr algn="ctr" eaLnBrk="1" fontAlgn="auto" hangingPunct="1">
              <a:spcAft>
                <a:spcPts val="0"/>
              </a:spcAft>
              <a:defRPr/>
            </a:pPr>
            <a:r>
              <a:rPr lang="en-US" i="1" dirty="0" smtClean="0">
                <a:solidFill>
                  <a:schemeClr val="tx1"/>
                </a:solidFill>
              </a:rPr>
              <a:t>Legal Culture</a:t>
            </a:r>
            <a:r>
              <a:rPr lang="en-US" dirty="0" smtClean="0">
                <a:solidFill>
                  <a:schemeClr val="tx1"/>
                </a:solidFill>
              </a:rPr>
              <a:t/>
            </a:r>
            <a:br>
              <a:rPr lang="en-US" dirty="0" smtClean="0">
                <a:solidFill>
                  <a:schemeClr val="tx1"/>
                </a:solidFill>
              </a:rPr>
            </a:br>
            <a:r>
              <a:rPr lang="en-US" dirty="0" smtClean="0">
                <a:solidFill>
                  <a:schemeClr val="tx1"/>
                </a:solidFill>
              </a:rPr>
              <a:t>(</a:t>
            </a:r>
            <a:r>
              <a:rPr lang="en-US" dirty="0" err="1" smtClean="0">
                <a:solidFill>
                  <a:schemeClr val="tx1"/>
                </a:solidFill>
              </a:rPr>
              <a:t>Budaya</a:t>
            </a:r>
            <a:r>
              <a:rPr lang="en-US" dirty="0" smtClean="0">
                <a:solidFill>
                  <a:schemeClr val="tx1"/>
                </a:solidFill>
              </a:rPr>
              <a:t> </a:t>
            </a:r>
            <a:r>
              <a:rPr lang="en-US" dirty="0" err="1" smtClean="0">
                <a:solidFill>
                  <a:schemeClr val="tx1"/>
                </a:solidFill>
              </a:rPr>
              <a:t>Hukum</a:t>
            </a:r>
            <a:r>
              <a:rPr lang="en-US" dirty="0" smtClean="0">
                <a:solidFill>
                  <a:schemeClr val="tx1"/>
                </a:solidFill>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905000" y="4114800"/>
            <a:ext cx="5334000" cy="20574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219200" y="1447800"/>
            <a:ext cx="7010400" cy="1676400"/>
          </a:xfrm>
          <a:prstGeom prst="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3" name="Title 1"/>
          <p:cNvSpPr>
            <a:spLocks noGrp="1"/>
          </p:cNvSpPr>
          <p:nvPr>
            <p:ph type="title"/>
          </p:nvPr>
        </p:nvSpPr>
        <p:spPr/>
        <p:txBody>
          <a:bodyPr/>
          <a:lstStyle/>
          <a:p>
            <a:pPr algn="ctr" eaLnBrk="1" hangingPunct="1"/>
            <a:r>
              <a:rPr lang="en-US" smtClean="0">
                <a:solidFill>
                  <a:srgbClr val="FFFF00"/>
                </a:solidFill>
                <a:cs typeface="Tunga" pitchFamily="34" charset="0"/>
              </a:rPr>
              <a:t>Budaya Hukum</a:t>
            </a:r>
          </a:p>
        </p:txBody>
      </p:sp>
      <p:sp>
        <p:nvSpPr>
          <p:cNvPr id="3" name="Content Placeholder 2"/>
          <p:cNvSpPr>
            <a:spLocks noGrp="1"/>
          </p:cNvSpPr>
          <p:nvPr>
            <p:ph idx="1"/>
          </p:nvPr>
        </p:nvSpPr>
        <p:spPr>
          <a:xfrm>
            <a:off x="1066800" y="1676400"/>
            <a:ext cx="7162800" cy="1447800"/>
          </a:xfrm>
          <a:prstGeom prst="rect">
            <a:avLst/>
          </a:prstGeom>
        </p:spPr>
        <p:txBody>
          <a:bodyPr/>
          <a:lstStyle/>
          <a:p>
            <a:pPr lvl="1" algn="ctr" eaLnBrk="1" fontAlgn="auto" hangingPunct="1">
              <a:spcAft>
                <a:spcPts val="0"/>
              </a:spcAft>
              <a:buFont typeface="Wingdings" pitchFamily="2" charset="2"/>
              <a:buChar char="ü"/>
              <a:defRPr/>
            </a:pPr>
            <a:r>
              <a:rPr lang="en-US" sz="2400" dirty="0" err="1" smtClean="0"/>
              <a:t>Taat</a:t>
            </a:r>
            <a:r>
              <a:rPr lang="en-US" sz="2400" dirty="0" smtClean="0"/>
              <a:t> </a:t>
            </a:r>
            <a:r>
              <a:rPr lang="en-US" sz="2400" dirty="0" err="1" smtClean="0"/>
              <a:t>hukum</a:t>
            </a:r>
            <a:r>
              <a:rPr lang="en-US" sz="2400" dirty="0" smtClean="0"/>
              <a:t> </a:t>
            </a:r>
            <a:r>
              <a:rPr lang="en-US" sz="2400" dirty="0" err="1" smtClean="0"/>
              <a:t>hanya</a:t>
            </a:r>
            <a:r>
              <a:rPr lang="en-US" sz="2400" dirty="0" smtClean="0"/>
              <a:t> </a:t>
            </a:r>
            <a:r>
              <a:rPr lang="en-US" sz="2400" dirty="0" err="1" smtClean="0"/>
              <a:t>karena</a:t>
            </a:r>
            <a:r>
              <a:rPr lang="en-US" sz="2400" dirty="0" smtClean="0"/>
              <a:t> </a:t>
            </a:r>
            <a:r>
              <a:rPr lang="en-US" sz="2400" dirty="0" err="1" smtClean="0"/>
              <a:t>takut</a:t>
            </a:r>
            <a:r>
              <a:rPr lang="en-US" sz="2400" dirty="0" smtClean="0"/>
              <a:t> </a:t>
            </a:r>
            <a:r>
              <a:rPr lang="en-US" sz="2400" dirty="0" err="1" smtClean="0"/>
              <a:t>Sanksi</a:t>
            </a:r>
            <a:endParaRPr lang="en-US" sz="2400" dirty="0" smtClean="0"/>
          </a:p>
          <a:p>
            <a:pPr lvl="1" algn="ctr" eaLnBrk="1" fontAlgn="auto" hangingPunct="1">
              <a:spcAft>
                <a:spcPts val="0"/>
              </a:spcAft>
              <a:buFont typeface="Wingdings" pitchFamily="2" charset="2"/>
              <a:buChar char="ü"/>
              <a:defRPr/>
            </a:pPr>
            <a:r>
              <a:rPr lang="en-US" sz="2400" dirty="0" err="1" smtClean="0"/>
              <a:t>Tidak</a:t>
            </a:r>
            <a:r>
              <a:rPr lang="en-US" sz="2400" dirty="0" smtClean="0"/>
              <a:t> </a:t>
            </a:r>
            <a:r>
              <a:rPr lang="en-US" sz="2400" dirty="0" err="1" smtClean="0"/>
              <a:t>ada</a:t>
            </a:r>
            <a:r>
              <a:rPr lang="en-US" sz="2400" dirty="0" smtClean="0"/>
              <a:t> </a:t>
            </a:r>
            <a:r>
              <a:rPr lang="en-US" sz="2400" dirty="0" err="1" smtClean="0"/>
              <a:t>dimensi</a:t>
            </a:r>
            <a:r>
              <a:rPr lang="en-US" sz="2400" dirty="0" smtClean="0"/>
              <a:t> </a:t>
            </a:r>
            <a:r>
              <a:rPr lang="en-US" sz="2400" i="1" dirty="0" err="1" smtClean="0"/>
              <a:t>ruhiyah</a:t>
            </a:r>
            <a:r>
              <a:rPr lang="en-US" sz="2400" dirty="0" smtClean="0"/>
              <a:t>, </a:t>
            </a:r>
            <a:r>
              <a:rPr lang="en-US" sz="2400" dirty="0" err="1" smtClean="0"/>
              <a:t>taat</a:t>
            </a:r>
            <a:r>
              <a:rPr lang="en-US" sz="2400" dirty="0" smtClean="0"/>
              <a:t> </a:t>
            </a:r>
            <a:r>
              <a:rPr lang="en-US" sz="2400" dirty="0" err="1" smtClean="0"/>
              <a:t>hukum</a:t>
            </a:r>
            <a:r>
              <a:rPr lang="en-US" sz="2400" dirty="0" smtClean="0"/>
              <a:t> </a:t>
            </a:r>
            <a:r>
              <a:rPr lang="en-US" sz="2400" dirty="0" err="1" smtClean="0"/>
              <a:t>bukan</a:t>
            </a:r>
            <a:r>
              <a:rPr lang="en-US" sz="2400" dirty="0" smtClean="0"/>
              <a:t> </a:t>
            </a:r>
            <a:r>
              <a:rPr lang="en-US" sz="2400" dirty="0" err="1" smtClean="0"/>
              <a:t>ibadah</a:t>
            </a:r>
            <a:endParaRPr lang="en-US" sz="2400" dirty="0" smtClean="0"/>
          </a:p>
          <a:p>
            <a:pPr marL="457200" lvl="1" indent="0" eaLnBrk="1" fontAlgn="auto" hangingPunct="1">
              <a:spcAft>
                <a:spcPts val="0"/>
              </a:spcAft>
              <a:buFont typeface="Arial" pitchFamily="34" charset="0"/>
              <a:buNone/>
              <a:defRPr/>
            </a:pPr>
            <a:endParaRPr lang="en-US" dirty="0" smtClean="0"/>
          </a:p>
        </p:txBody>
      </p:sp>
      <p:sp>
        <p:nvSpPr>
          <p:cNvPr id="22534" name="TextBox 5"/>
          <p:cNvSpPr txBox="1">
            <a:spLocks noChangeArrowheads="1"/>
          </p:cNvSpPr>
          <p:nvPr/>
        </p:nvSpPr>
        <p:spPr bwMode="auto">
          <a:xfrm>
            <a:off x="1981200" y="4230688"/>
            <a:ext cx="5486400" cy="1569660"/>
          </a:xfrm>
          <a:prstGeom prst="rect">
            <a:avLst/>
          </a:prstGeom>
          <a:noFill/>
          <a:ln w="9525">
            <a:noFill/>
            <a:miter lim="800000"/>
            <a:headEnd/>
            <a:tailEnd/>
          </a:ln>
        </p:spPr>
        <p:txBody>
          <a:bodyPr>
            <a:spAutoFit/>
          </a:bodyPr>
          <a:lstStyle/>
          <a:p>
            <a:pPr lvl="1" indent="-457200">
              <a:buFont typeface="Wingdings" pitchFamily="2" charset="2"/>
              <a:buChar char="v"/>
            </a:pPr>
            <a:r>
              <a:rPr lang="en-US" sz="2400"/>
              <a:t>Tidak muncul pengawasan melekat</a:t>
            </a:r>
          </a:p>
          <a:p>
            <a:pPr lvl="1" indent="-457200">
              <a:buFont typeface="Wingdings" pitchFamily="2" charset="2"/>
              <a:buChar char="v"/>
            </a:pPr>
            <a:r>
              <a:rPr lang="en-US" sz="2400"/>
              <a:t>Banyak SDM untuk pengawasan dan penegakkan hukum</a:t>
            </a:r>
          </a:p>
          <a:p>
            <a:pPr lvl="1" indent="-457200">
              <a:buFont typeface="Wingdings" pitchFamily="2" charset="2"/>
              <a:buChar char="v"/>
            </a:pPr>
            <a:endParaRPr lang="en-US" sz="2400"/>
          </a:p>
        </p:txBody>
      </p:sp>
      <p:sp>
        <p:nvSpPr>
          <p:cNvPr id="9" name="Down Arrow 8"/>
          <p:cNvSpPr/>
          <p:nvPr/>
        </p:nvSpPr>
        <p:spPr>
          <a:xfrm>
            <a:off x="3886200" y="3276600"/>
            <a:ext cx="1066800" cy="7620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0" name="Rectangle 18"/>
          <p:cNvSpPr>
            <a:spLocks noGrp="1" noChangeArrowheads="1"/>
          </p:cNvSpPr>
          <p:nvPr>
            <p:ph type="title"/>
          </p:nvPr>
        </p:nvSpPr>
        <p:spPr/>
        <p:txBody>
          <a:bodyPr/>
          <a:lstStyle/>
          <a:p>
            <a:r>
              <a:rPr lang="en-US" sz="3600"/>
              <a:t>Hukum Sebagai Kontrol Sosial</a:t>
            </a:r>
            <a:endParaRPr lang="id-ID" sz="3600"/>
          </a:p>
        </p:txBody>
      </p:sp>
      <p:sp>
        <p:nvSpPr>
          <p:cNvPr id="8211" name="Rectangle 19"/>
          <p:cNvSpPr>
            <a:spLocks noGrp="1" noChangeArrowheads="1"/>
          </p:cNvSpPr>
          <p:nvPr>
            <p:ph idx="1"/>
          </p:nvPr>
        </p:nvSpPr>
        <p:spPr/>
        <p:txBody>
          <a:bodyPr/>
          <a:lstStyle/>
          <a:p>
            <a:pPr>
              <a:lnSpc>
                <a:spcPct val="90000"/>
              </a:lnSpc>
            </a:pPr>
            <a:r>
              <a:rPr lang="en-GB" sz="2400"/>
              <a:t>Hukum adalah kontrol sosial dari pemerintah (</a:t>
            </a:r>
            <a:r>
              <a:rPr lang="en-GB" sz="2400" i="1"/>
              <a:t>law is governmental social control</a:t>
            </a:r>
            <a:r>
              <a:rPr lang="en-GB" sz="2400"/>
              <a:t>), sebagai aturan dan proses sosial yang mencoba mendorong perilaku, baik yang berguna atau mencegah perilaku yang buruk. </a:t>
            </a:r>
          </a:p>
          <a:p>
            <a:pPr>
              <a:lnSpc>
                <a:spcPct val="90000"/>
              </a:lnSpc>
            </a:pPr>
            <a:r>
              <a:rPr lang="en-GB" sz="2400"/>
              <a:t>Di sisi lain kontrol sosial adalah jaringan atau aturan dan proses yang menyeluruh yang membawa akibat hukum terhadap perilaku tertentu, misalnya aturan umum perbuatan melawan hukum. </a:t>
            </a:r>
          </a:p>
          <a:p>
            <a:pPr>
              <a:lnSpc>
                <a:spcPct val="90000"/>
              </a:lnSpc>
            </a:pPr>
            <a:r>
              <a:rPr lang="en-GB" sz="2400"/>
              <a:t>Tidak ada cara lain untuk memahami sistem hukum selain melihat perilaku hukum yang dipengaruhi oleh aturan keputusan pemerintah atau undang-undang yang dikeluarkan oleh pejabat yang berwenang. </a:t>
            </a:r>
            <a:r>
              <a:rPr lang="id-ID" sz="2400"/>
              <a:t/>
            </a:r>
            <a:br>
              <a:rPr lang="id-ID" sz="2400"/>
            </a:br>
            <a:endParaRPr lang="id-ID" sz="2400"/>
          </a:p>
          <a:p>
            <a:pPr>
              <a:lnSpc>
                <a:spcPct val="90000"/>
              </a:lnSpc>
            </a:pPr>
            <a:endParaRPr lang="id-ID"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600"/>
              <a:t>Kepastian Hukum</a:t>
            </a:r>
            <a:endParaRPr lang="id-ID" sz="3600"/>
          </a:p>
        </p:txBody>
      </p:sp>
      <p:sp>
        <p:nvSpPr>
          <p:cNvPr id="10243" name="Rectangle 3"/>
          <p:cNvSpPr>
            <a:spLocks noGrp="1" noChangeArrowheads="1"/>
          </p:cNvSpPr>
          <p:nvPr>
            <p:ph idx="1"/>
          </p:nvPr>
        </p:nvSpPr>
        <p:spPr/>
        <p:txBody>
          <a:bodyPr/>
          <a:lstStyle/>
          <a:p>
            <a:pPr>
              <a:lnSpc>
                <a:spcPct val="80000"/>
              </a:lnSpc>
            </a:pPr>
            <a:r>
              <a:rPr lang="en-GB" sz="1800"/>
              <a:t>Kepastian hukum dapat kita lihat dari dua sudut, yaitu: </a:t>
            </a:r>
          </a:p>
          <a:p>
            <a:pPr>
              <a:lnSpc>
                <a:spcPct val="80000"/>
              </a:lnSpc>
              <a:buFontTx/>
              <a:buNone/>
            </a:pPr>
            <a:r>
              <a:rPr lang="en-GB" sz="1800"/>
              <a:t>    1. kepastian dalam hukum itu sendiri </a:t>
            </a:r>
          </a:p>
          <a:p>
            <a:pPr>
              <a:lnSpc>
                <a:spcPct val="80000"/>
              </a:lnSpc>
              <a:buFontTx/>
              <a:buNone/>
            </a:pPr>
            <a:r>
              <a:rPr lang="en-GB" sz="1800"/>
              <a:t>        “Kepastian dalam hukum” dimaksudkan bahwa setiap norma hukum itu harus dapat dirumuskan dengan kalimat-kalimat di dalamnya tidak mengandung penafsiran yang berbeda-beda. Akibatnya akan membawa perilaku patuh atau tidak patuh terhadap hukum. Dalam praktek banyak timbul peristiwa-peristiwa hukum, di mana ketika dihadapkan dengan substansi norma hukum yang mengaturnya, kadangkala tidak jelas atau kurang sempurna sehingga timbul penafsiran yang berbeda-beda yang akibatnya akan membawa kepada ketidakpastian hukum. </a:t>
            </a:r>
            <a:endParaRPr lang="id-ID" sz="1800"/>
          </a:p>
          <a:p>
            <a:pPr>
              <a:lnSpc>
                <a:spcPct val="80000"/>
              </a:lnSpc>
              <a:buFontTx/>
              <a:buNone/>
            </a:pPr>
            <a:r>
              <a:rPr lang="en-GB" sz="1800"/>
              <a:t> </a:t>
            </a:r>
          </a:p>
          <a:p>
            <a:pPr>
              <a:lnSpc>
                <a:spcPct val="80000"/>
              </a:lnSpc>
              <a:buFontTx/>
              <a:buNone/>
            </a:pPr>
            <a:r>
              <a:rPr lang="en-GB" sz="1800"/>
              <a:t>    2. kepastian karena hukum. </a:t>
            </a:r>
          </a:p>
          <a:p>
            <a:pPr>
              <a:lnSpc>
                <a:spcPct val="80000"/>
              </a:lnSpc>
              <a:buFontTx/>
              <a:buNone/>
            </a:pPr>
            <a:r>
              <a:rPr lang="en-US" sz="1800"/>
              <a:t>       </a:t>
            </a:r>
            <a:r>
              <a:rPr lang="en-GB" sz="1800"/>
              <a:t>“kepastian karena hukum” dimaksudkan, bahwa karena hukum itu sendirilah adanya kepastian, misalnya hukum menentukan adanya lembaga daluarsa, dengan lewat waktu seseorang akan mendapatkan hak atau kehilangan hak. Berarti hukum dapat menjamin adanya kepastian bagi seseorang dengan lembaga daluarsa akan mendapatkan sesuatu hak tertentu atau akan kehilangan sesuatu hak tertentu.</a:t>
            </a:r>
            <a:endParaRPr lang="id-ID" sz="1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b="1"/>
              <a:t>Nilai-Nilai Dasar Hukum</a:t>
            </a:r>
            <a:endParaRPr lang="id-ID" b="1"/>
          </a:p>
        </p:txBody>
      </p:sp>
      <p:sp>
        <p:nvSpPr>
          <p:cNvPr id="11267" name="Rectangle 3"/>
          <p:cNvSpPr>
            <a:spLocks noGrp="1" noChangeArrowheads="1"/>
          </p:cNvSpPr>
          <p:nvPr>
            <p:ph idx="1"/>
          </p:nvPr>
        </p:nvSpPr>
        <p:spPr/>
        <p:txBody>
          <a:bodyPr/>
          <a:lstStyle/>
          <a:p>
            <a:pPr>
              <a:lnSpc>
                <a:spcPct val="80000"/>
              </a:lnSpc>
            </a:pPr>
            <a:r>
              <a:rPr lang="en-GB" sz="1600"/>
              <a:t>Nilai dasar hukum tersebut adalah: </a:t>
            </a:r>
          </a:p>
          <a:p>
            <a:pPr>
              <a:lnSpc>
                <a:spcPct val="80000"/>
              </a:lnSpc>
              <a:buFontTx/>
              <a:buNone/>
            </a:pPr>
            <a:r>
              <a:rPr lang="en-GB" sz="1600"/>
              <a:t>  1. </a:t>
            </a:r>
            <a:r>
              <a:rPr lang="en-GB" sz="1600" b="1"/>
              <a:t>Keadilan, </a:t>
            </a:r>
          </a:p>
          <a:p>
            <a:pPr>
              <a:lnSpc>
                <a:spcPct val="80000"/>
              </a:lnSpc>
              <a:buFontTx/>
              <a:buNone/>
            </a:pPr>
            <a:r>
              <a:rPr lang="en-GB" sz="1600"/>
              <a:t>      Seandainya kita lebih cenderung berpegang pada nilai kepastian hukum atau dari sudut peraturannya, maka sebagai nilai ia segera menggeser nilai-nilai keadilan dan kegunaan. Karena yang penting pada nilai kepastian itu adalah peraturan itu sendiri. Tentang apakah peraturan itu telah memenuhi rasa keadilan dan berguna bagi masyarakat adalah di luar pengutamaan nilai kepastian hukum.</a:t>
            </a:r>
            <a:r>
              <a:rPr lang="id-ID" sz="1600"/>
              <a:t> </a:t>
            </a:r>
            <a:endParaRPr lang="en-GB" sz="1600"/>
          </a:p>
          <a:p>
            <a:pPr>
              <a:lnSpc>
                <a:spcPct val="80000"/>
              </a:lnSpc>
              <a:buFontTx/>
              <a:buNone/>
            </a:pPr>
            <a:r>
              <a:rPr lang="en-GB" sz="1600" b="1"/>
              <a:t>  </a:t>
            </a:r>
            <a:r>
              <a:rPr lang="en-GB" sz="1600"/>
              <a:t>2</a:t>
            </a:r>
            <a:r>
              <a:rPr lang="en-GB" sz="1600" b="1"/>
              <a:t>. Kegunaan</a:t>
            </a:r>
          </a:p>
          <a:p>
            <a:pPr>
              <a:lnSpc>
                <a:spcPct val="80000"/>
              </a:lnSpc>
              <a:buFontTx/>
              <a:buNone/>
            </a:pPr>
            <a:r>
              <a:rPr lang="en-GB" sz="1600"/>
              <a:t>      Begitu juga jika kita lebih cenderung berpegang kepada nilai kegunaan saja, maka sebagai nilai ia akan menggeser nilai kepastian hukum maupun nilai keadilan, karena yang penting bagi nilai kegunaan adalah kenyataan apakah hukum tersebut bermanfaat atau berguna bagi masyarakat</a:t>
            </a:r>
            <a:r>
              <a:rPr lang="id-ID" sz="1600"/>
              <a:t> </a:t>
            </a:r>
            <a:endParaRPr lang="en-GB" sz="1600"/>
          </a:p>
          <a:p>
            <a:pPr>
              <a:lnSpc>
                <a:spcPct val="80000"/>
              </a:lnSpc>
              <a:buFontTx/>
              <a:buNone/>
            </a:pPr>
            <a:r>
              <a:rPr lang="en-GB" sz="1600"/>
              <a:t>  3. </a:t>
            </a:r>
            <a:r>
              <a:rPr lang="en-GB" sz="1600" b="1"/>
              <a:t>Kepastian hukum</a:t>
            </a:r>
            <a:r>
              <a:rPr lang="id-ID" sz="1600"/>
              <a:t> </a:t>
            </a:r>
            <a:endParaRPr lang="en-US" sz="1600"/>
          </a:p>
          <a:p>
            <a:pPr>
              <a:lnSpc>
                <a:spcPct val="80000"/>
              </a:lnSpc>
              <a:buFontTx/>
              <a:buNone/>
            </a:pPr>
            <a:r>
              <a:rPr lang="en-GB" sz="1600"/>
              <a:t>      Demikian juga halnya jika kita hanya berpegang pada nilai keadilan saja, maka sebagai nilai ia akan menggeser nilai kepastian dan kegunaan, karena nilai keadilan tersebut tidak terikat kepada kepastian hukum ataupun nilai kegunaan, disebabkan oleh karena sesuatu yang dirasakan adil belum tentu sesuai dengan nilai kegunaan dan kepastian hukum</a:t>
            </a:r>
            <a:r>
              <a:rPr lang="id-ID" sz="16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200" smtClean="0">
                <a:latin typeface="Arial Rounded MT Bold" pitchFamily="34" charset="0"/>
              </a:rPr>
              <a:t>Sumber-sumber Hukum Tata Negara</a:t>
            </a:r>
            <a:br>
              <a:rPr lang="en-US" sz="3200" smtClean="0">
                <a:latin typeface="Arial Rounded MT Bold" pitchFamily="34" charset="0"/>
              </a:rPr>
            </a:br>
            <a:r>
              <a:rPr lang="en-US" sz="3200" smtClean="0">
                <a:latin typeface="Arial Rounded MT Bold" pitchFamily="34" charset="0"/>
              </a:rPr>
              <a:t>(Sources of Constitutional Law)</a:t>
            </a:r>
          </a:p>
        </p:txBody>
      </p:sp>
      <p:sp>
        <p:nvSpPr>
          <p:cNvPr id="854019" name="Rectangle 3"/>
          <p:cNvSpPr>
            <a:spLocks noGrp="1" noChangeArrowheads="1"/>
          </p:cNvSpPr>
          <p:nvPr>
            <p:ph idx="1"/>
          </p:nvPr>
        </p:nvSpPr>
        <p:spPr/>
        <p:txBody>
          <a:bodyPr>
            <a:normAutofit/>
          </a:bodyPr>
          <a:lstStyle/>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Nilai-nilai Konstitusi yang tak tertulis</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Undang-undang dasar, Pembukaan dan Pasal-pasalnya</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Peraturan Perundangan Tertulis</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Jurisprudensi Peradilan</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Constitutional Conventions (Kebiasaan Ketatanegaraan)</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Doktrin Ilmu Hukum yang telah menjadi </a:t>
            </a:r>
            <a:r>
              <a:rPr lang="en-US" sz="2000" i="1">
                <a:latin typeface="Arial Rounded MT Bold" pitchFamily="34" charset="0"/>
              </a:rPr>
              <a:t>Ius Comminis Opinio Doctorum</a:t>
            </a:r>
          </a:p>
          <a:p>
            <a:pPr marL="533400" indent="-533400" eaLnBrk="1" fontAlgn="auto" hangingPunct="1">
              <a:lnSpc>
                <a:spcPct val="90000"/>
              </a:lnSpc>
              <a:spcBef>
                <a:spcPts val="580"/>
              </a:spcBef>
              <a:spcAft>
                <a:spcPts val="0"/>
              </a:spcAft>
              <a:buFontTx/>
              <a:buAutoNum type="alphaLcParenR"/>
              <a:defRPr/>
            </a:pPr>
            <a:r>
              <a:rPr lang="en-US" sz="2000">
                <a:latin typeface="Arial Rounded MT Bold" pitchFamily="34" charset="0"/>
              </a:rPr>
              <a:t>Hukum Internasional yang telah diratifikasi menjadi Hukum Nasional</a:t>
            </a:r>
          </a:p>
          <a:p>
            <a:pPr marL="533400" indent="-533400" algn="just" eaLnBrk="1" fontAlgn="auto" hangingPunct="1">
              <a:lnSpc>
                <a:spcPct val="90000"/>
              </a:lnSpc>
              <a:spcBef>
                <a:spcPts val="580"/>
              </a:spcBef>
              <a:spcAft>
                <a:spcPts val="0"/>
              </a:spcAft>
              <a:buFontTx/>
              <a:buNone/>
              <a:defRPr/>
            </a:pPr>
            <a:r>
              <a:rPr lang="en-US" sz="2000">
                <a:latin typeface="Arial Rounded MT Bold" pitchFamily="34" charset="0"/>
              </a:rPr>
              <a:t>Ke-7 Sumber hukum di atas penerapannya tergantung pada keyakinan hakim. Dapat dipakai secara kumulatif atau alternatif, urutannya tidak mutlak, dan tidak menunjukkan hirarki. Untuk menentukan manakah yang paling utama, tergantung kasus yang dihadapi &amp; penilaian hakim.</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p:txBody>
          <a:bodyPr>
            <a:normAutofit/>
          </a:bodyPr>
          <a:lstStyle/>
          <a:p>
            <a:pPr eaLnBrk="1" fontAlgn="auto" hangingPunct="1">
              <a:spcAft>
                <a:spcPts val="0"/>
              </a:spcAft>
              <a:defRPr/>
            </a:pPr>
            <a:r>
              <a:rPr lang="en-US" sz="3200" b="1">
                <a:effectLst>
                  <a:outerShdw blurRad="38100" dist="38100" dir="2700000" algn="tl">
                    <a:srgbClr val="C0C0C0"/>
                  </a:outerShdw>
                </a:effectLst>
                <a:latin typeface="Arial Rounded MT Bold" pitchFamily="34" charset="0"/>
              </a:rPr>
              <a:t>KONSTITUSI</a:t>
            </a:r>
            <a:br>
              <a:rPr lang="en-US" sz="3200" b="1">
                <a:effectLst>
                  <a:outerShdw blurRad="38100" dist="38100" dir="2700000" algn="tl">
                    <a:srgbClr val="C0C0C0"/>
                  </a:outerShdw>
                </a:effectLst>
                <a:latin typeface="Arial Rounded MT Bold" pitchFamily="34" charset="0"/>
              </a:rPr>
            </a:br>
            <a:r>
              <a:rPr lang="en-US" sz="3200" b="1">
                <a:effectLst>
                  <a:outerShdw blurRad="38100" dist="38100" dir="2700000" algn="tl">
                    <a:srgbClr val="C0C0C0"/>
                  </a:outerShdw>
                </a:effectLst>
                <a:latin typeface="Arial Rounded MT Bold" pitchFamily="34" charset="0"/>
              </a:rPr>
              <a:t>(Constitution)</a:t>
            </a:r>
          </a:p>
        </p:txBody>
      </p:sp>
      <p:sp>
        <p:nvSpPr>
          <p:cNvPr id="12291" name="Rectangle 3"/>
          <p:cNvSpPr>
            <a:spLocks noGrp="1" noChangeArrowheads="1"/>
          </p:cNvSpPr>
          <p:nvPr>
            <p:ph idx="1"/>
          </p:nvPr>
        </p:nvSpPr>
        <p:spPr/>
        <p:txBody>
          <a:bodyPr/>
          <a:lstStyle/>
          <a:p>
            <a:pPr eaLnBrk="1" hangingPunct="1">
              <a:buFontTx/>
              <a:buNone/>
            </a:pPr>
            <a:r>
              <a:rPr lang="en-US" sz="2400" b="1" smtClean="0">
                <a:latin typeface="Arial Rounded MT Bold" pitchFamily="34" charset="0"/>
              </a:rPr>
              <a:t>Edward Smith</a:t>
            </a:r>
          </a:p>
          <a:p>
            <a:pPr algn="just" eaLnBrk="1" hangingPunct="1"/>
            <a:r>
              <a:rPr lang="en-US" sz="2400" smtClean="0">
                <a:latin typeface="Arial Rounded MT Bold" pitchFamily="34" charset="0"/>
              </a:rPr>
              <a:t>The Fundamental Law, or the fundamental principle underlying the organization of a state which determines the power and duties of the principal governmental authorities and guarantees certain rights of the people against infringement. </a:t>
            </a:r>
          </a:p>
          <a:p>
            <a:pPr algn="just" eaLnBrk="1" hangingPunct="1">
              <a:buFontTx/>
              <a:buNone/>
            </a:pPr>
            <a:r>
              <a:rPr lang="en-US" sz="1800" smtClean="0">
                <a:latin typeface="Arial Rounded MT Bold" pitchFamily="34" charset="0"/>
              </a:rPr>
              <a:t>Perhatikan</a:t>
            </a:r>
            <a:r>
              <a:rPr lang="en-US" sz="1800" i="1" u="sng" smtClean="0">
                <a:latin typeface="Arial Rounded MT Bold" pitchFamily="34" charset="0"/>
              </a:rPr>
              <a:t>: </a:t>
            </a:r>
          </a:p>
          <a:p>
            <a:pPr algn="just" eaLnBrk="1" hangingPunct="1">
              <a:buFont typeface="Wingdings" pitchFamily="2" charset="2"/>
              <a:buChar char="ü"/>
            </a:pPr>
            <a:r>
              <a:rPr lang="en-US" sz="1800" smtClean="0">
                <a:latin typeface="Arial Rounded MT Bold" pitchFamily="34" charset="0"/>
              </a:rPr>
              <a:t>Fundamental Law, Fundamental Principle</a:t>
            </a:r>
          </a:p>
          <a:p>
            <a:pPr algn="just" eaLnBrk="1" hangingPunct="1">
              <a:buFont typeface="Wingdings" pitchFamily="2" charset="2"/>
              <a:buChar char="ü"/>
            </a:pPr>
            <a:r>
              <a:rPr lang="en-US" sz="1800" smtClean="0">
                <a:latin typeface="Arial Rounded MT Bold" pitchFamily="34" charset="0"/>
              </a:rPr>
              <a:t>Determines The Power and Duties of The Principal Governmental Authorities</a:t>
            </a:r>
          </a:p>
          <a:p>
            <a:pPr algn="just" eaLnBrk="1" hangingPunct="1">
              <a:buFont typeface="Wingdings" pitchFamily="2" charset="2"/>
              <a:buChar char="ü"/>
            </a:pPr>
            <a:r>
              <a:rPr lang="en-US" sz="1800" smtClean="0">
                <a:latin typeface="Arial Rounded MT Bold" pitchFamily="34" charset="0"/>
              </a:rPr>
              <a:t>Guarantees Rights of The People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id-ID" sz="3200" smtClean="0">
              <a:latin typeface="Arial Rounded MT Bold" pitchFamily="34" charset="0"/>
            </a:endParaRPr>
          </a:p>
        </p:txBody>
      </p:sp>
      <p:sp>
        <p:nvSpPr>
          <p:cNvPr id="13315" name="Rectangle 3"/>
          <p:cNvSpPr>
            <a:spLocks noGrp="1" noChangeArrowheads="1"/>
          </p:cNvSpPr>
          <p:nvPr>
            <p:ph idx="1"/>
          </p:nvPr>
        </p:nvSpPr>
        <p:spPr/>
        <p:txBody>
          <a:bodyPr/>
          <a:lstStyle/>
          <a:p>
            <a:pPr eaLnBrk="1" hangingPunct="1">
              <a:lnSpc>
                <a:spcPct val="80000"/>
              </a:lnSpc>
              <a:buFontTx/>
              <a:buNone/>
            </a:pPr>
            <a:r>
              <a:rPr lang="en-US" sz="2400" b="1" smtClean="0">
                <a:latin typeface="Arial Rounded MT Bold" pitchFamily="34" charset="0"/>
              </a:rPr>
              <a:t>Smith</a:t>
            </a:r>
            <a:r>
              <a:rPr lang="en-US" sz="2400" smtClean="0">
                <a:latin typeface="Arial Rounded MT Bold" pitchFamily="34" charset="0"/>
              </a:rPr>
              <a:t> menjelaskan </a:t>
            </a:r>
            <a:r>
              <a:rPr lang="en-US" sz="2400" i="1" smtClean="0">
                <a:latin typeface="Arial Rounded MT Bold" pitchFamily="34" charset="0"/>
              </a:rPr>
              <a:t>Fundamental Law/Principle</a:t>
            </a:r>
            <a:r>
              <a:rPr lang="en-US" sz="2400" smtClean="0">
                <a:latin typeface="Arial Rounded MT Bold" pitchFamily="34" charset="0"/>
              </a:rPr>
              <a:t> sebagai berikut:</a:t>
            </a:r>
          </a:p>
          <a:p>
            <a:pPr algn="just" eaLnBrk="1" hangingPunct="1">
              <a:lnSpc>
                <a:spcPct val="80000"/>
              </a:lnSpc>
            </a:pPr>
            <a:r>
              <a:rPr lang="en-US" sz="2400" smtClean="0">
                <a:latin typeface="Arial Rounded MT Bold" pitchFamily="34" charset="0"/>
              </a:rPr>
              <a:t>It may be simply an uncollected body of legislative acts, judicial decisions, and political precedents and customs extending over a long period, like the </a:t>
            </a:r>
            <a:r>
              <a:rPr lang="en-US" sz="2400" smtClean="0">
                <a:solidFill>
                  <a:srgbClr val="FF0000"/>
                </a:solidFill>
                <a:latin typeface="Arial Rounded MT Bold" pitchFamily="34" charset="0"/>
              </a:rPr>
              <a:t>BRITISH CONSTITUTION</a:t>
            </a:r>
            <a:r>
              <a:rPr lang="en-US" sz="2400" smtClean="0">
                <a:latin typeface="Arial Rounded MT Bold" pitchFamily="34" charset="0"/>
              </a:rPr>
              <a:t>, or a number of separate organic laws, like the constitution of </a:t>
            </a:r>
            <a:r>
              <a:rPr lang="en-US" sz="2400" smtClean="0">
                <a:solidFill>
                  <a:srgbClr val="FF0000"/>
                </a:solidFill>
                <a:latin typeface="Arial Rounded MT Bold" pitchFamily="34" charset="0"/>
              </a:rPr>
              <a:t>the THIRD FRENCH REPUBLIC</a:t>
            </a:r>
            <a:r>
              <a:rPr lang="en-US" sz="2400" smtClean="0">
                <a:latin typeface="Arial Rounded MT Bold" pitchFamily="34" charset="0"/>
              </a:rPr>
              <a:t>; or a formal written document drafted and promulgated at a definite date by an authority of higher competence than that which make ordinary laws, like </a:t>
            </a:r>
            <a:r>
              <a:rPr lang="en-US" sz="2400" smtClean="0">
                <a:solidFill>
                  <a:srgbClr val="FF0000"/>
                </a:solidFill>
                <a:latin typeface="Arial Rounded MT Bold" pitchFamily="34" charset="0"/>
              </a:rPr>
              <a:t>AMERICAN CONSTITUTIONS</a:t>
            </a:r>
            <a:r>
              <a:rPr lang="en-US" sz="2400" smtClean="0">
                <a:latin typeface="Arial Rounded MT Bold" pitchFamily="34" charset="0"/>
              </a:rPr>
              <a:t>.</a:t>
            </a:r>
          </a:p>
          <a:p>
            <a:pPr eaLnBrk="1" hangingPunct="1">
              <a:lnSpc>
                <a:spcPct val="80000"/>
              </a:lnSpc>
              <a:buFontTx/>
              <a:buNone/>
            </a:pPr>
            <a:endParaRPr lang="en-US" sz="2400" smtClean="0">
              <a:latin typeface="Arial Rounded MT Bold"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title"/>
          </p:nvPr>
        </p:nvSpPr>
        <p:spPr/>
        <p:txBody>
          <a:bodyPr>
            <a:normAutofit/>
          </a:bodyPr>
          <a:lstStyle/>
          <a:p>
            <a:pPr eaLnBrk="1" fontAlgn="auto" hangingPunct="1">
              <a:spcAft>
                <a:spcPts val="0"/>
              </a:spcAft>
              <a:defRPr/>
            </a:pPr>
            <a:r>
              <a:rPr lang="en-US" sz="3200" b="1">
                <a:effectLst>
                  <a:outerShdw blurRad="38100" dist="38100" dir="2700000" algn="tl">
                    <a:srgbClr val="C0C0C0"/>
                  </a:outerShdw>
                </a:effectLst>
                <a:latin typeface="Arial Rounded MT Bold" pitchFamily="34" charset="0"/>
              </a:rPr>
              <a:t>KONSTITUSI</a:t>
            </a:r>
            <a:br>
              <a:rPr lang="en-US" sz="3200" b="1">
                <a:effectLst>
                  <a:outerShdw blurRad="38100" dist="38100" dir="2700000" algn="tl">
                    <a:srgbClr val="C0C0C0"/>
                  </a:outerShdw>
                </a:effectLst>
                <a:latin typeface="Arial Rounded MT Bold" pitchFamily="34" charset="0"/>
              </a:rPr>
            </a:br>
            <a:r>
              <a:rPr lang="en-US" sz="3200" b="1">
                <a:effectLst>
                  <a:outerShdw blurRad="38100" dist="38100" dir="2700000" algn="tl">
                    <a:srgbClr val="C0C0C0"/>
                  </a:outerShdw>
                </a:effectLst>
                <a:latin typeface="Arial Rounded MT Bold" pitchFamily="34" charset="0"/>
              </a:rPr>
              <a:t>(Constitution)</a:t>
            </a:r>
          </a:p>
        </p:txBody>
      </p:sp>
      <p:sp>
        <p:nvSpPr>
          <p:cNvPr id="14339" name="Rectangle 3"/>
          <p:cNvSpPr>
            <a:spLocks noGrp="1" noChangeArrowheads="1"/>
          </p:cNvSpPr>
          <p:nvPr>
            <p:ph idx="1"/>
          </p:nvPr>
        </p:nvSpPr>
        <p:spPr/>
        <p:txBody>
          <a:bodyPr/>
          <a:lstStyle/>
          <a:p>
            <a:pPr eaLnBrk="1" hangingPunct="1">
              <a:lnSpc>
                <a:spcPct val="80000"/>
              </a:lnSpc>
              <a:buFontTx/>
              <a:buNone/>
            </a:pPr>
            <a:endParaRPr lang="en-US" sz="2800" b="1" smtClean="0">
              <a:latin typeface="Arial Rounded MT Bold" pitchFamily="34" charset="0"/>
            </a:endParaRPr>
          </a:p>
          <a:p>
            <a:pPr eaLnBrk="1" hangingPunct="1">
              <a:lnSpc>
                <a:spcPct val="80000"/>
              </a:lnSpc>
              <a:buFontTx/>
              <a:buNone/>
            </a:pPr>
            <a:r>
              <a:rPr lang="en-US" sz="2800" b="1" smtClean="0">
                <a:latin typeface="Arial Rounded MT Bold" pitchFamily="34" charset="0"/>
              </a:rPr>
              <a:t>Soetandyo Wignjosoebroto</a:t>
            </a:r>
          </a:p>
          <a:p>
            <a:pPr eaLnBrk="1" hangingPunct="1">
              <a:lnSpc>
                <a:spcPct val="80000"/>
              </a:lnSpc>
              <a:buFontTx/>
              <a:buNone/>
            </a:pPr>
            <a:r>
              <a:rPr lang="en-US" sz="2800" b="1" smtClean="0">
                <a:latin typeface="Arial Rounded MT Bold" pitchFamily="34" charset="0"/>
              </a:rPr>
              <a:t>(emiritus Profesor, UNAIR)</a:t>
            </a:r>
          </a:p>
          <a:p>
            <a:pPr algn="just" eaLnBrk="1" hangingPunct="1">
              <a:lnSpc>
                <a:spcPct val="80000"/>
              </a:lnSpc>
              <a:buFontTx/>
              <a:buNone/>
            </a:pPr>
            <a:r>
              <a:rPr lang="en-US" sz="2800" smtClean="0">
                <a:latin typeface="Arial Rounded MT Bold" pitchFamily="34" charset="0"/>
              </a:rPr>
              <a:t>	</a:t>
            </a:r>
          </a:p>
          <a:p>
            <a:pPr algn="just" eaLnBrk="1" hangingPunct="1">
              <a:lnSpc>
                <a:spcPct val="80000"/>
              </a:lnSpc>
              <a:buFontTx/>
              <a:buNone/>
            </a:pPr>
            <a:r>
              <a:rPr lang="en-US" sz="2800" smtClean="0">
                <a:latin typeface="Arial Rounded MT Bold" pitchFamily="34" charset="0"/>
              </a:rPr>
              <a:t>	Sejumlah ketentuan hukum yang disusun secara sistematik untuk menata dan mengatur pada pokok-pokoknya struktur dan fungsi lembaga pemerintahan, termasuk hal ikhwal kewenangan dan batas kewenangan lembaga-lembaga negara itu.</a:t>
            </a:r>
          </a:p>
          <a:p>
            <a:pPr algn="just" eaLnBrk="1" hangingPunct="1">
              <a:lnSpc>
                <a:spcPct val="80000"/>
              </a:lnSpc>
              <a:buFontTx/>
              <a:buNone/>
            </a:pPr>
            <a:r>
              <a:rPr lang="en-US" sz="2800" smtClean="0">
                <a:latin typeface="Arial Rounded MT Bold" pitchFamily="34" charset="0"/>
              </a:rPr>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p:cNvSpPr>
            <a:spLocks noGrp="1" noChangeArrowheads="1"/>
          </p:cNvSpPr>
          <p:nvPr>
            <p:ph type="title"/>
          </p:nvPr>
        </p:nvSpPr>
        <p:spPr/>
        <p:txBody>
          <a:bodyPr/>
          <a:lstStyle/>
          <a:p>
            <a:pPr eaLnBrk="1" hangingPunct="1"/>
            <a:r>
              <a:rPr lang="en-US" sz="3200" smtClean="0">
                <a:latin typeface="Arial Rounded MT Bold" pitchFamily="34" charset="0"/>
              </a:rPr>
              <a:t>Konstitusi &amp; Undang-undang Dasar (UUD): Samakah?</a:t>
            </a:r>
          </a:p>
        </p:txBody>
      </p:sp>
      <p:sp>
        <p:nvSpPr>
          <p:cNvPr id="15363" name="Rectangle 3"/>
          <p:cNvSpPr>
            <a:spLocks noGrp="1" noChangeArrowheads="1"/>
          </p:cNvSpPr>
          <p:nvPr>
            <p:ph idx="1"/>
          </p:nvPr>
        </p:nvSpPr>
        <p:spPr>
          <a:xfrm>
            <a:off x="381000" y="1752600"/>
            <a:ext cx="8305800" cy="4572000"/>
          </a:xfrm>
        </p:spPr>
        <p:txBody>
          <a:bodyPr/>
          <a:lstStyle/>
          <a:p>
            <a:pPr eaLnBrk="1" hangingPunct="1">
              <a:lnSpc>
                <a:spcPct val="90000"/>
              </a:lnSpc>
              <a:buFontTx/>
              <a:buBlip>
                <a:blip r:embed="rId2"/>
              </a:buBlip>
            </a:pPr>
            <a:r>
              <a:rPr lang="en-US" sz="2800" smtClean="0">
                <a:latin typeface="Arial Rounded MT Bold" pitchFamily="34" charset="0"/>
              </a:rPr>
              <a:t>Banyak yang menyamakan begitu saja, misal UUD Amerika Serikat sering disebut “Konstitusi Amerika Serikat”. </a:t>
            </a:r>
          </a:p>
          <a:p>
            <a:pPr eaLnBrk="1" hangingPunct="1">
              <a:lnSpc>
                <a:spcPct val="90000"/>
              </a:lnSpc>
              <a:buFontTx/>
              <a:buBlip>
                <a:blip r:embed="rId2"/>
              </a:buBlip>
            </a:pPr>
            <a:r>
              <a:rPr lang="en-US" sz="2800" smtClean="0">
                <a:latin typeface="Arial Rounded MT Bold" pitchFamily="34" charset="0"/>
              </a:rPr>
              <a:t>Pengalaman Indonesia pada 1949; menggunakan istilah “Konstitusi RIS” dan bukannya UUD RIS </a:t>
            </a:r>
          </a:p>
          <a:p>
            <a:pPr eaLnBrk="1" hangingPunct="1">
              <a:lnSpc>
                <a:spcPct val="90000"/>
              </a:lnSpc>
              <a:buFontTx/>
              <a:buBlip>
                <a:blip r:embed="rId2"/>
              </a:buBlip>
            </a:pPr>
            <a:r>
              <a:rPr lang="en-US" sz="2800" smtClean="0">
                <a:latin typeface="Arial Rounded MT Bold" pitchFamily="34" charset="0"/>
              </a:rPr>
              <a:t>Konstitusi lebih luas dari UUD. Konstitusi adalah hukum dasar. UUD adalah hukum dasar yang tertulis.</a:t>
            </a:r>
          </a:p>
          <a:p>
            <a:pPr eaLnBrk="1" hangingPunct="1">
              <a:lnSpc>
                <a:spcPct val="90000"/>
              </a:lnSpc>
              <a:buFontTx/>
              <a:buBlip>
                <a:blip r:embed="rId2"/>
              </a:buBlip>
            </a:pPr>
            <a:r>
              <a:rPr lang="en-US" sz="2800" smtClean="0">
                <a:latin typeface="Arial Rounded MT Bold" pitchFamily="34" charset="0"/>
              </a:rPr>
              <a:t>Herman Heller: UUD adalah Konstitusi yang tertulis</a:t>
            </a:r>
          </a:p>
          <a:p>
            <a:pPr eaLnBrk="1" hangingPunct="1">
              <a:lnSpc>
                <a:spcPct val="90000"/>
              </a:lnSpc>
            </a:pPr>
            <a:endParaRPr lang="en-US" sz="2800" smtClean="0"/>
          </a:p>
          <a:p>
            <a:pPr eaLnBrk="1" hangingPunct="1">
              <a:lnSpc>
                <a:spcPct val="90000"/>
              </a:lnSpc>
              <a:buFontTx/>
              <a:buNone/>
            </a:pPr>
            <a:endParaRPr lang="en-US" sz="2800" smtClean="0">
              <a:latin typeface="Arial Rounded MT Bold" pitchFamily="34" charset="0"/>
            </a:endParaRPr>
          </a:p>
          <a:p>
            <a:pPr eaLnBrk="1" hangingPunct="1">
              <a:lnSpc>
                <a:spcPct val="90000"/>
              </a:lnSpc>
              <a:buFontTx/>
              <a:buNone/>
            </a:pPr>
            <a:endParaRPr 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smtClean="0">
                <a:latin typeface="Arial Rounded MT Bold" pitchFamily="34" charset="0"/>
              </a:rPr>
              <a:t>Konstitusi</a:t>
            </a:r>
          </a:p>
        </p:txBody>
      </p:sp>
      <p:sp>
        <p:nvSpPr>
          <p:cNvPr id="16387" name="Rectangle 3"/>
          <p:cNvSpPr>
            <a:spLocks noGrp="1" noChangeArrowheads="1"/>
          </p:cNvSpPr>
          <p:nvPr>
            <p:ph idx="1"/>
          </p:nvPr>
        </p:nvSpPr>
        <p:spPr>
          <a:xfrm>
            <a:off x="533400" y="1752600"/>
            <a:ext cx="8153400" cy="4572000"/>
          </a:xfrm>
        </p:spPr>
        <p:txBody>
          <a:bodyPr/>
          <a:lstStyle/>
          <a:p>
            <a:pPr algn="just" eaLnBrk="1" hangingPunct="1">
              <a:lnSpc>
                <a:spcPct val="80000"/>
              </a:lnSpc>
              <a:buFontTx/>
              <a:buNone/>
            </a:pPr>
            <a:r>
              <a:rPr lang="en-US" sz="2800" b="1" smtClean="0">
                <a:latin typeface="Arial Rounded MT Bold" pitchFamily="34" charset="0"/>
              </a:rPr>
              <a:t>Jimly Asshiddiqie</a:t>
            </a:r>
          </a:p>
          <a:p>
            <a:pPr algn="just" eaLnBrk="1" hangingPunct="1">
              <a:lnSpc>
                <a:spcPct val="80000"/>
              </a:lnSpc>
              <a:buFontTx/>
              <a:buNone/>
            </a:pPr>
            <a:r>
              <a:rPr lang="en-US" sz="2800" b="1" smtClean="0">
                <a:latin typeface="Arial Rounded MT Bold" pitchFamily="34" charset="0"/>
              </a:rPr>
              <a:t>(Gurubesar HTN, UI)</a:t>
            </a:r>
          </a:p>
          <a:p>
            <a:pPr algn="just" eaLnBrk="1" hangingPunct="1">
              <a:lnSpc>
                <a:spcPct val="80000"/>
              </a:lnSpc>
              <a:buFontTx/>
              <a:buNone/>
            </a:pPr>
            <a:endParaRPr lang="en-US" sz="3200" b="1" smtClean="0">
              <a:latin typeface="Arial Rounded MT Bold" pitchFamily="34" charset="0"/>
            </a:endParaRPr>
          </a:p>
          <a:p>
            <a:pPr algn="just" eaLnBrk="1" hangingPunct="1">
              <a:lnSpc>
                <a:spcPct val="80000"/>
              </a:lnSpc>
              <a:buFontTx/>
              <a:buNone/>
            </a:pPr>
            <a:r>
              <a:rPr lang="en-US" sz="2800" smtClean="0">
                <a:latin typeface="Arial Rounded MT Bold" pitchFamily="34" charset="0"/>
              </a:rPr>
              <a:t>Hukum dasar yang dijadikan pegangan dalam penyelenggaraan suatu negara. Konstitusi dapat berupa hukum dasar tertulis yang lazim disebut Undang-undang Dasar, dan dapat pula tidak tertulis.</a:t>
            </a:r>
          </a:p>
          <a:p>
            <a:pPr algn="just" eaLnBrk="1" hangingPunct="1">
              <a:lnSpc>
                <a:spcPct val="80000"/>
              </a:lnSpc>
              <a:buFontTx/>
              <a:buNone/>
            </a:pPr>
            <a:r>
              <a:rPr lang="en-US" sz="2800" smtClean="0">
                <a:latin typeface="Arial Rounded MT Bold" pitchFamily="34" charset="0"/>
              </a:rPr>
              <a:t>Konstitusi jelas tidak identik dengan UUD. Kerajaan Inggris adalah negara yang tidak mempunyai naskah konstitusi dalam arti yang tertulis dan terkodifikasi.</a:t>
            </a:r>
          </a:p>
          <a:p>
            <a:pPr algn="just" eaLnBrk="1" hangingPunct="1">
              <a:lnSpc>
                <a:spcPct val="80000"/>
              </a:lnSpc>
              <a:buFontTx/>
              <a:buNone/>
            </a:pPr>
            <a:endParaRPr lang="en-US" sz="2400" smtClean="0">
              <a:latin typeface="Arial Rounded MT Bold" pitchFamily="34" charset="0"/>
            </a:endParaRPr>
          </a:p>
          <a:p>
            <a:pPr eaLnBrk="1" hangingPunct="1">
              <a:lnSpc>
                <a:spcPct val="80000"/>
              </a:lnSpc>
            </a:pPr>
            <a:endParaRPr lang="en-US" sz="2400" smtClean="0">
              <a:latin typeface="Arial Rounded MT Bold"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64" name="AutoShape 4"/>
          <p:cNvSpPr>
            <a:spLocks noChangeArrowheads="1"/>
          </p:cNvSpPr>
          <p:nvPr/>
        </p:nvSpPr>
        <p:spPr bwMode="auto">
          <a:xfrm>
            <a:off x="1143000" y="2590800"/>
            <a:ext cx="2133600" cy="2133600"/>
          </a:xfrm>
          <a:prstGeom prst="rightArrowCallout">
            <a:avLst>
              <a:gd name="adj1" fmla="val 25000"/>
              <a:gd name="adj2" fmla="val 25000"/>
              <a:gd name="adj3" fmla="val 16667"/>
              <a:gd name="adj4" fmla="val 66667"/>
            </a:avLst>
          </a:prstGeom>
          <a:solidFill>
            <a:srgbClr val="00FF00"/>
          </a:solidFill>
          <a:ln w="9525" algn="ctr">
            <a:solidFill>
              <a:schemeClr val="tx1"/>
            </a:solidFill>
            <a:miter lim="800000"/>
            <a:headEnd/>
            <a:tailEnd/>
          </a:ln>
        </p:spPr>
        <p:txBody>
          <a:bodyPr wrap="none" anchor="ctr"/>
          <a:lstStyle/>
          <a:p>
            <a:r>
              <a:rPr lang="en-US" b="1">
                <a:latin typeface="Arial Rounded MT Bold" pitchFamily="34" charset="0"/>
              </a:rPr>
              <a:t>Sosiologis</a:t>
            </a:r>
          </a:p>
        </p:txBody>
      </p:sp>
      <p:sp>
        <p:nvSpPr>
          <p:cNvPr id="757765" name="AutoShape 5"/>
          <p:cNvSpPr>
            <a:spLocks noChangeArrowheads="1"/>
          </p:cNvSpPr>
          <p:nvPr/>
        </p:nvSpPr>
        <p:spPr bwMode="auto">
          <a:xfrm>
            <a:off x="3276600" y="1371600"/>
            <a:ext cx="3124200" cy="1295400"/>
          </a:xfrm>
          <a:prstGeom prst="downArrowCallout">
            <a:avLst>
              <a:gd name="adj1" fmla="val 60294"/>
              <a:gd name="adj2" fmla="val 60294"/>
              <a:gd name="adj3" fmla="val 16667"/>
              <a:gd name="adj4" fmla="val 66667"/>
            </a:avLst>
          </a:prstGeom>
          <a:solidFill>
            <a:srgbClr val="FFCC99"/>
          </a:solidFill>
          <a:ln w="9525" algn="ctr">
            <a:solidFill>
              <a:schemeClr val="tx1"/>
            </a:solidFill>
            <a:miter lim="800000"/>
            <a:headEnd/>
            <a:tailEnd/>
          </a:ln>
        </p:spPr>
        <p:txBody>
          <a:bodyPr wrap="none" anchor="ctr"/>
          <a:lstStyle/>
          <a:p>
            <a:r>
              <a:rPr lang="en-US" b="1">
                <a:latin typeface="Arial Rounded MT Bold" pitchFamily="34" charset="0"/>
              </a:rPr>
              <a:t>Filosofis</a:t>
            </a:r>
          </a:p>
        </p:txBody>
      </p:sp>
      <p:sp>
        <p:nvSpPr>
          <p:cNvPr id="757766" name="AutoShape 6"/>
          <p:cNvSpPr>
            <a:spLocks noChangeArrowheads="1"/>
          </p:cNvSpPr>
          <p:nvPr/>
        </p:nvSpPr>
        <p:spPr bwMode="auto">
          <a:xfrm>
            <a:off x="3200400" y="4495800"/>
            <a:ext cx="3429000" cy="1371600"/>
          </a:xfrm>
          <a:prstGeom prst="upArrowCallout">
            <a:avLst>
              <a:gd name="adj1" fmla="val 62500"/>
              <a:gd name="adj2" fmla="val 62500"/>
              <a:gd name="adj3" fmla="val 16667"/>
              <a:gd name="adj4" fmla="val 66667"/>
            </a:avLst>
          </a:prstGeom>
          <a:solidFill>
            <a:srgbClr val="99CCFF"/>
          </a:solidFill>
          <a:ln w="9525" algn="ctr">
            <a:solidFill>
              <a:schemeClr val="tx1"/>
            </a:solidFill>
            <a:miter lim="800000"/>
            <a:headEnd/>
            <a:tailEnd/>
          </a:ln>
        </p:spPr>
        <p:txBody>
          <a:bodyPr wrap="none" anchor="ctr"/>
          <a:lstStyle/>
          <a:p>
            <a:r>
              <a:rPr lang="en-US" sz="2000" b="1">
                <a:latin typeface="Arial Rounded MT Bold" pitchFamily="34" charset="0"/>
              </a:rPr>
              <a:t>Historis</a:t>
            </a:r>
          </a:p>
        </p:txBody>
      </p:sp>
      <p:sp>
        <p:nvSpPr>
          <p:cNvPr id="757767" name="AutoShape 7"/>
          <p:cNvSpPr>
            <a:spLocks noChangeArrowheads="1"/>
          </p:cNvSpPr>
          <p:nvPr/>
        </p:nvSpPr>
        <p:spPr bwMode="auto">
          <a:xfrm>
            <a:off x="6400800" y="2667000"/>
            <a:ext cx="1828800" cy="1981200"/>
          </a:xfrm>
          <a:prstGeom prst="leftArrowCallout">
            <a:avLst>
              <a:gd name="adj1" fmla="val 27083"/>
              <a:gd name="adj2" fmla="val 27083"/>
              <a:gd name="adj3" fmla="val 16667"/>
              <a:gd name="adj4" fmla="val 66667"/>
            </a:avLst>
          </a:prstGeom>
          <a:solidFill>
            <a:srgbClr val="CC99FF"/>
          </a:solidFill>
          <a:ln w="9525" algn="ctr">
            <a:solidFill>
              <a:schemeClr val="tx1"/>
            </a:solidFill>
            <a:miter lim="800000"/>
            <a:headEnd/>
            <a:tailEnd/>
          </a:ln>
        </p:spPr>
        <p:txBody>
          <a:bodyPr wrap="none" anchor="ctr"/>
          <a:lstStyle/>
          <a:p>
            <a:r>
              <a:rPr lang="en-US" b="1"/>
              <a:t>Politis</a:t>
            </a:r>
          </a:p>
        </p:txBody>
      </p:sp>
      <p:sp>
        <p:nvSpPr>
          <p:cNvPr id="757768" name="AutoShape 8"/>
          <p:cNvSpPr>
            <a:spLocks noChangeArrowheads="1"/>
          </p:cNvSpPr>
          <p:nvPr/>
        </p:nvSpPr>
        <p:spPr bwMode="auto">
          <a:xfrm>
            <a:off x="3429000" y="3048000"/>
            <a:ext cx="2743200" cy="1066800"/>
          </a:xfrm>
          <a:prstGeom prst="horizontalScroll">
            <a:avLst>
              <a:gd name="adj" fmla="val 12500"/>
            </a:avLst>
          </a:prstGeom>
          <a:solidFill>
            <a:schemeClr val="accent1"/>
          </a:solidFill>
          <a:ln w="9525">
            <a:solidFill>
              <a:schemeClr val="tx1"/>
            </a:solidFill>
            <a:round/>
            <a:headEnd/>
            <a:tailEnd/>
          </a:ln>
        </p:spPr>
        <p:txBody>
          <a:bodyPr wrap="none" anchor="ctr"/>
          <a:lstStyle/>
          <a:p>
            <a:r>
              <a:rPr lang="en-US" sz="2800" b="1">
                <a:latin typeface="Arial Rounded MT Bold" pitchFamily="34" charset="0"/>
              </a:rPr>
              <a:t>KONSTITUSI</a:t>
            </a:r>
          </a:p>
        </p:txBody>
      </p:sp>
      <p:sp>
        <p:nvSpPr>
          <p:cNvPr id="757769" name="Rectangle 9"/>
          <p:cNvSpPr>
            <a:spLocks noGrp="1" noChangeArrowheads="1"/>
          </p:cNvSpPr>
          <p:nvPr>
            <p:ph type="title"/>
          </p:nvPr>
        </p:nvSpPr>
        <p:spPr/>
        <p:txBody>
          <a:bodyPr>
            <a:normAutofit fontScale="90000"/>
          </a:bodyPr>
          <a:lstStyle/>
          <a:p>
            <a:pPr eaLnBrk="1" hangingPunct="1"/>
            <a:r>
              <a:rPr lang="en-US" smtClean="0">
                <a:latin typeface="Arial Rounded MT Bold" pitchFamily="34" charset="0"/>
              </a:rPr>
              <a:t>Memahami Sebuah Konstitusi</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57769"/>
                                        </p:tgtEl>
                                        <p:attrNameLst>
                                          <p:attrName>style.visibility</p:attrName>
                                        </p:attrNameLst>
                                      </p:cBhvr>
                                      <p:to>
                                        <p:strVal val="visible"/>
                                      </p:to>
                                    </p:set>
                                    <p:animEffect transition="in" filter="fade">
                                      <p:cBhvr>
                                        <p:cTn id="7" dur="2000"/>
                                        <p:tgtEl>
                                          <p:spTgt spid="75776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57768"/>
                                        </p:tgtEl>
                                        <p:attrNameLst>
                                          <p:attrName>style.visibility</p:attrName>
                                        </p:attrNameLst>
                                      </p:cBhvr>
                                      <p:to>
                                        <p:strVal val="visible"/>
                                      </p:to>
                                    </p:set>
                                    <p:animEffect transition="in" filter="blinds(horizontal)">
                                      <p:cBhvr>
                                        <p:cTn id="12" dur="500"/>
                                        <p:tgtEl>
                                          <p:spTgt spid="75776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757765"/>
                                        </p:tgtEl>
                                        <p:attrNameLst>
                                          <p:attrName>style.visibility</p:attrName>
                                        </p:attrNameLst>
                                      </p:cBhvr>
                                      <p:to>
                                        <p:strVal val="visible"/>
                                      </p:to>
                                    </p:set>
                                    <p:anim calcmode="lin" valueType="num">
                                      <p:cBhvr additive="base">
                                        <p:cTn id="17" dur="3000" fill="hold"/>
                                        <p:tgtEl>
                                          <p:spTgt spid="757765"/>
                                        </p:tgtEl>
                                        <p:attrNameLst>
                                          <p:attrName>ppt_x</p:attrName>
                                        </p:attrNameLst>
                                      </p:cBhvr>
                                      <p:tavLst>
                                        <p:tav tm="0">
                                          <p:val>
                                            <p:strVal val="#ppt_x"/>
                                          </p:val>
                                        </p:tav>
                                        <p:tav tm="100000">
                                          <p:val>
                                            <p:strVal val="#ppt_x"/>
                                          </p:val>
                                        </p:tav>
                                      </p:tavLst>
                                    </p:anim>
                                    <p:anim calcmode="lin" valueType="num">
                                      <p:cBhvr additive="base">
                                        <p:cTn id="18" dur="3000" fill="hold"/>
                                        <p:tgtEl>
                                          <p:spTgt spid="757765"/>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757767"/>
                                        </p:tgtEl>
                                        <p:attrNameLst>
                                          <p:attrName>style.visibility</p:attrName>
                                        </p:attrNameLst>
                                      </p:cBhvr>
                                      <p:to>
                                        <p:strVal val="visible"/>
                                      </p:to>
                                    </p:set>
                                    <p:anim calcmode="lin" valueType="num">
                                      <p:cBhvr additive="base">
                                        <p:cTn id="23" dur="3000" fill="hold"/>
                                        <p:tgtEl>
                                          <p:spTgt spid="757767"/>
                                        </p:tgtEl>
                                        <p:attrNameLst>
                                          <p:attrName>ppt_x</p:attrName>
                                        </p:attrNameLst>
                                      </p:cBhvr>
                                      <p:tavLst>
                                        <p:tav tm="0">
                                          <p:val>
                                            <p:strVal val="1+#ppt_w/2"/>
                                          </p:val>
                                        </p:tav>
                                        <p:tav tm="100000">
                                          <p:val>
                                            <p:strVal val="#ppt_x"/>
                                          </p:val>
                                        </p:tav>
                                      </p:tavLst>
                                    </p:anim>
                                    <p:anim calcmode="lin" valueType="num">
                                      <p:cBhvr additive="base">
                                        <p:cTn id="24" dur="3000" fill="hold"/>
                                        <p:tgtEl>
                                          <p:spTgt spid="75776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57764"/>
                                        </p:tgtEl>
                                        <p:attrNameLst>
                                          <p:attrName>style.visibility</p:attrName>
                                        </p:attrNameLst>
                                      </p:cBhvr>
                                      <p:to>
                                        <p:strVal val="visible"/>
                                      </p:to>
                                    </p:set>
                                    <p:anim calcmode="lin" valueType="num">
                                      <p:cBhvr additive="base">
                                        <p:cTn id="29" dur="5000" fill="hold"/>
                                        <p:tgtEl>
                                          <p:spTgt spid="757764"/>
                                        </p:tgtEl>
                                        <p:attrNameLst>
                                          <p:attrName>ppt_x</p:attrName>
                                        </p:attrNameLst>
                                      </p:cBhvr>
                                      <p:tavLst>
                                        <p:tav tm="0">
                                          <p:val>
                                            <p:strVal val="0-#ppt_w/2"/>
                                          </p:val>
                                        </p:tav>
                                        <p:tav tm="100000">
                                          <p:val>
                                            <p:strVal val="#ppt_x"/>
                                          </p:val>
                                        </p:tav>
                                      </p:tavLst>
                                    </p:anim>
                                    <p:anim calcmode="lin" valueType="num">
                                      <p:cBhvr additive="base">
                                        <p:cTn id="30" dur="5000" fill="hold"/>
                                        <p:tgtEl>
                                          <p:spTgt spid="757764"/>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57766"/>
                                        </p:tgtEl>
                                        <p:attrNameLst>
                                          <p:attrName>style.visibility</p:attrName>
                                        </p:attrNameLst>
                                      </p:cBhvr>
                                      <p:to>
                                        <p:strVal val="visible"/>
                                      </p:to>
                                    </p:set>
                                    <p:anim calcmode="lin" valueType="num">
                                      <p:cBhvr additive="base">
                                        <p:cTn id="35" dur="5000" fill="hold"/>
                                        <p:tgtEl>
                                          <p:spTgt spid="757766"/>
                                        </p:tgtEl>
                                        <p:attrNameLst>
                                          <p:attrName>ppt_x</p:attrName>
                                        </p:attrNameLst>
                                      </p:cBhvr>
                                      <p:tavLst>
                                        <p:tav tm="0">
                                          <p:val>
                                            <p:strVal val="#ppt_x"/>
                                          </p:val>
                                        </p:tav>
                                        <p:tav tm="100000">
                                          <p:val>
                                            <p:strVal val="#ppt_x"/>
                                          </p:val>
                                        </p:tav>
                                      </p:tavLst>
                                    </p:anim>
                                    <p:anim calcmode="lin" valueType="num">
                                      <p:cBhvr additive="base">
                                        <p:cTn id="36" dur="5000" fill="hold"/>
                                        <p:tgtEl>
                                          <p:spTgt spid="7577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64" grpId="0" animBg="1"/>
      <p:bldP spid="757765" grpId="0" animBg="1"/>
      <p:bldP spid="757766" grpId="0" animBg="1"/>
      <p:bldP spid="757767" grpId="0" animBg="1"/>
      <p:bldP spid="757768" grpId="0" animBg="1"/>
      <p:bldP spid="75776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7451</TotalTime>
  <Words>1526</Words>
  <Application>Microsoft Office PowerPoint</Application>
  <PresentationFormat>On-screen Show (4:3)</PresentationFormat>
  <Paragraphs>144</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Franklin Gothic Book</vt:lpstr>
      <vt:lpstr>Perpetua</vt:lpstr>
      <vt:lpstr>Wingdings 2</vt:lpstr>
      <vt:lpstr>Arial Rounded MT Bold</vt:lpstr>
      <vt:lpstr>Wingdings</vt:lpstr>
      <vt:lpstr>AvantGarde Bk BT</vt:lpstr>
      <vt:lpstr>Module</vt:lpstr>
      <vt:lpstr>NEGARA HUKUM </vt:lpstr>
      <vt:lpstr>HUKUM TATA NEGARA (Constitutional Law)</vt:lpstr>
      <vt:lpstr>Sumber-sumber Hukum Tata Negara (Sources of Constitutional Law)</vt:lpstr>
      <vt:lpstr>KONSTITUSI (Constitution)</vt:lpstr>
      <vt:lpstr>Slide 5</vt:lpstr>
      <vt:lpstr>KONSTITUSI (Constitution)</vt:lpstr>
      <vt:lpstr>Konstitusi &amp; Undang-undang Dasar (UUD): Samakah?</vt:lpstr>
      <vt:lpstr>Konstitusi</vt:lpstr>
      <vt:lpstr>Memahami Sebuah Konstitusi</vt:lpstr>
      <vt:lpstr>Slide 10</vt:lpstr>
      <vt:lpstr>Slide 11</vt:lpstr>
      <vt:lpstr>Konstitusionalisme (Constitutionalism)</vt:lpstr>
      <vt:lpstr>2 Esensi  Ide Konstitusionalisme</vt:lpstr>
      <vt:lpstr>Rule of Law</vt:lpstr>
      <vt:lpstr>Supremasi Hukum</vt:lpstr>
      <vt:lpstr>PENEGAKAN HUKUM</vt:lpstr>
      <vt:lpstr>Hukum Sebagai Suatu Sistem</vt:lpstr>
      <vt:lpstr>Unsur-unsur Sistem Hukum </vt:lpstr>
      <vt:lpstr>(Legal Substance) Substansi Hukum</vt:lpstr>
      <vt:lpstr>Sumber Hukum dari Manusia</vt:lpstr>
      <vt:lpstr>Sanksi</vt:lpstr>
      <vt:lpstr>Legal Structure (Kelembagaan Hukum)</vt:lpstr>
      <vt:lpstr>Tumpang Tindih  Lembaga Penegak Hukum</vt:lpstr>
      <vt:lpstr>Peradilan Berjenjang</vt:lpstr>
      <vt:lpstr>Legal Culture (Budaya Hukum)</vt:lpstr>
      <vt:lpstr>Budaya Hukum</vt:lpstr>
      <vt:lpstr>Hukum Sebagai Kontrol Sosial</vt:lpstr>
      <vt:lpstr>Kepastian Hukum</vt:lpstr>
      <vt:lpstr>Nilai-Nilai Dasar Hukum</vt:lpstr>
      <vt:lpstr>Slide 30</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HUKUM TATA NEGARA</dc:title>
  <dc:creator>Dody Nur Andriyan</dc:creator>
  <cp:lastModifiedBy>HB Mulyana</cp:lastModifiedBy>
  <cp:revision>831</cp:revision>
  <dcterms:created xsi:type="dcterms:W3CDTF">2005-08-30T09:35:03Z</dcterms:created>
  <dcterms:modified xsi:type="dcterms:W3CDTF">2013-04-09T03:13:38Z</dcterms:modified>
</cp:coreProperties>
</file>