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256" r:id="rId2"/>
    <p:sldId id="311" r:id="rId3"/>
    <p:sldId id="331" r:id="rId4"/>
    <p:sldId id="332" r:id="rId5"/>
    <p:sldId id="312" r:id="rId6"/>
    <p:sldId id="313" r:id="rId7"/>
    <p:sldId id="314" r:id="rId8"/>
    <p:sldId id="335" r:id="rId9"/>
    <p:sldId id="337" r:id="rId10"/>
    <p:sldId id="336" r:id="rId11"/>
    <p:sldId id="333" r:id="rId12"/>
    <p:sldId id="340" r:id="rId13"/>
    <p:sldId id="341" r:id="rId14"/>
    <p:sldId id="343" r:id="rId15"/>
    <p:sldId id="344" r:id="rId16"/>
    <p:sldId id="345" r:id="rId17"/>
    <p:sldId id="348" r:id="rId18"/>
    <p:sldId id="349" r:id="rId19"/>
    <p:sldId id="350" r:id="rId20"/>
    <p:sldId id="356" r:id="rId21"/>
    <p:sldId id="351" r:id="rId22"/>
    <p:sldId id="353" r:id="rId23"/>
    <p:sldId id="357" r:id="rId24"/>
    <p:sldId id="358" r:id="rId25"/>
    <p:sldId id="359" r:id="rId26"/>
    <p:sldId id="360" r:id="rId27"/>
    <p:sldId id="361" r:id="rId28"/>
    <p:sldId id="355" r:id="rId29"/>
    <p:sldId id="289" r:id="rId30"/>
  </p:sldIdLst>
  <p:sldSz cx="9906000" cy="6858000" type="A4"/>
  <p:notesSz cx="6858000" cy="9144000"/>
  <p:defaultTextStyle>
    <a:defPPr>
      <a:defRPr lang="en-US"/>
    </a:defPPr>
    <a:lvl1pPr marL="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75" autoAdjust="0"/>
    <p:restoredTop sz="97133" autoAdjust="0"/>
  </p:normalViewPr>
  <p:slideViewPr>
    <p:cSldViewPr>
      <p:cViewPr varScale="1">
        <p:scale>
          <a:sx n="67" d="100"/>
          <a:sy n="67" d="100"/>
        </p:scale>
        <p:origin x="-660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3/26/2012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02888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C183A-B7AA-416C-8ACE-B14E6DAC92C4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906" y="6053329"/>
            <a:ext cx="2436876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5748" y="6044186"/>
            <a:ext cx="73502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59050" y="4038600"/>
            <a:ext cx="701675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59050" y="6050038"/>
            <a:ext cx="72644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099" indent="0" algn="ctr">
              <a:buNone/>
            </a:lvl2pPr>
            <a:lvl3pPr marL="914196" indent="0" algn="ctr">
              <a:buNone/>
            </a:lvl3pPr>
            <a:lvl4pPr marL="1371295" indent="0" algn="ctr">
              <a:buNone/>
            </a:lvl4pPr>
            <a:lvl5pPr marL="1828394" indent="0" algn="ctr">
              <a:buNone/>
            </a:lvl5pPr>
            <a:lvl6pPr marL="2285491" indent="0" algn="ctr">
              <a:buNone/>
            </a:lvl6pPr>
            <a:lvl7pPr marL="2742590" indent="0" algn="ctr">
              <a:buNone/>
            </a:lvl7pPr>
            <a:lvl8pPr marL="3199689" indent="0" algn="ctr">
              <a:buNone/>
            </a:lvl8pPr>
            <a:lvl9pPr marL="3656786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2550" y="6068698"/>
            <a:ext cx="222885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3/26/2012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259177" y="236541"/>
            <a:ext cx="635635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67750" y="228600"/>
            <a:ext cx="9080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3/26/2012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9300" y="609603"/>
            <a:ext cx="222885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09602"/>
            <a:ext cx="602615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9300" y="6248406"/>
            <a:ext cx="2393950" cy="365125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3/26/2012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303" y="6248211"/>
            <a:ext cx="6037940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604346" y="0"/>
            <a:ext cx="34671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653876" y="609600"/>
            <a:ext cx="24765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653876" y="0"/>
            <a:ext cx="24765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511001" y="134277"/>
            <a:ext cx="533400" cy="264849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702" y="228600"/>
            <a:ext cx="883285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3/26/2012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904" y="2743202"/>
            <a:ext cx="7716706" cy="1673224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906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4033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485900" y="1600200"/>
            <a:ext cx="84201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1" y="1600200"/>
            <a:ext cx="8255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3/26/2012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40335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60400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248644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3/26/2012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73052"/>
            <a:ext cx="883285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6040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0065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3/26/2012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60400" y="1752601"/>
            <a:ext cx="421005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200650" y="1752601"/>
            <a:ext cx="421005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3/26/2012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3/26/2012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1"/>
            <a:ext cx="5778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73052"/>
            <a:ext cx="87503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3/26/2012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60400" y="1752600"/>
            <a:ext cx="173355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29" tIns="182839" rIns="137129" bIns="91419"/>
          <a:lstStyle>
            <a:lvl1pPr marL="0" indent="0">
              <a:spcAft>
                <a:spcPts val="1001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800"/>
            </a:lvl4pPr>
            <a:lvl5pPr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559050" y="1752600"/>
            <a:ext cx="69342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3550" y="5486400"/>
            <a:ext cx="79248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800"/>
            </a:lvl4pPr>
            <a:lvl5pPr>
              <a:buFontTx/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906" y="4572000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906" y="4663440"/>
            <a:ext cx="158496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674114" y="4654296"/>
            <a:ext cx="8231886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4648200"/>
            <a:ext cx="79248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568450" y="0"/>
            <a:ext cx="108966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769100" y="6248403"/>
            <a:ext cx="2889250" cy="365125"/>
          </a:xfrm>
        </p:spPr>
        <p:txBody>
          <a:bodyPr rtlCol="0"/>
          <a:lstStyle/>
          <a:p>
            <a:fld id="{88E63CD8-6433-4C66-B936-93DCABD65143}" type="datetimeFigureOut">
              <a:rPr lang="en-US" smtClean="0"/>
              <a:pPr/>
              <a:t>3/26/2012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568450" cy="663579"/>
          </a:xfrm>
        </p:spPr>
        <p:txBody>
          <a:bodyPr rtlCol="0"/>
          <a:lstStyle>
            <a:lvl1pPr>
              <a:defRPr sz="2800"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33550" y="6248208"/>
            <a:ext cx="4953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0625" y="0"/>
            <a:ext cx="8215376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60400" y="228600"/>
            <a:ext cx="8832850" cy="990600"/>
          </a:xfrm>
          <a:prstGeom prst="rect">
            <a:avLst/>
          </a:prstGeom>
        </p:spPr>
        <p:txBody>
          <a:bodyPr vert="horz" lIns="91419" tIns="45709" rIns="91419" bIns="4570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63702" y="1600200"/>
            <a:ext cx="8832850" cy="452628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04000" y="6248403"/>
            <a:ext cx="2889250" cy="365125"/>
          </a:xfrm>
          <a:prstGeom prst="rect">
            <a:avLst/>
          </a:prstGeom>
        </p:spPr>
        <p:txBody>
          <a:bodyPr vert="horz" lIns="91419" tIns="45709" rIns="91419" bIns="45709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3/26/2012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60404" y="6248208"/>
            <a:ext cx="5872840" cy="365125"/>
          </a:xfrm>
          <a:prstGeom prst="rect">
            <a:avLst/>
          </a:prstGeom>
        </p:spPr>
        <p:txBody>
          <a:bodyPr vert="horz" lIns="91419" tIns="45709" rIns="91419" bIns="45709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906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1"/>
            <a:ext cx="57785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39763" y="1280161"/>
            <a:ext cx="9266239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77850" cy="244476"/>
          </a:xfrm>
          <a:prstGeom prst="rect">
            <a:avLst/>
          </a:prstGeom>
        </p:spPr>
        <p:txBody>
          <a:bodyPr vert="horz" lIns="91419" tIns="45709" rIns="91419" bIns="45709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90412" y="142876"/>
            <a:ext cx="1160843" cy="1071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9969" indent="-319969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38" indent="-274258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indent="-228548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indent="-228548" algn="l" rtl="0" eaLnBrk="1" latinLnBrk="0" hangingPunct="1">
        <a:spcBef>
          <a:spcPts val="401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indent="-228548" algn="l" rtl="0" eaLnBrk="1" latinLnBrk="0" hangingPunct="1">
        <a:spcBef>
          <a:spcPts val="401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2653" indent="-228548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6911" indent="-228548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171" indent="-228548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5429" indent="-228548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Double Linked List </a:t>
            </a:r>
            <a:endParaRPr lang="id-ID" b="1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-23"/>
            <a:ext cx="9906000" cy="105727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n-US" b="1" dirty="0" smtClean="0"/>
              <a:t>LINKED LIST</a:t>
            </a:r>
            <a:endParaRPr lang="id-ID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84550" y="2890391"/>
            <a:ext cx="6521450" cy="1077196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Oleh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Tim </a:t>
            </a:r>
            <a:r>
              <a:rPr lang="en-US" sz="3200" b="1" dirty="0" err="1" smtClean="0">
                <a:solidFill>
                  <a:schemeClr val="bg1"/>
                </a:solidFill>
              </a:rPr>
              <a:t>Algoritma</a:t>
            </a:r>
            <a:r>
              <a:rPr lang="en-US" sz="3200" b="1" dirty="0" smtClean="0">
                <a:solidFill>
                  <a:schemeClr val="bg1"/>
                </a:solidFill>
              </a:rPr>
              <a:t> &amp; </a:t>
            </a:r>
            <a:r>
              <a:rPr lang="en-US" sz="3200" b="1" dirty="0" err="1" smtClean="0">
                <a:solidFill>
                  <a:schemeClr val="bg1"/>
                </a:solidFill>
              </a:rPr>
              <a:t>Pemrograman</a:t>
            </a:r>
            <a:r>
              <a:rPr lang="en-US" sz="3200" b="1" dirty="0" smtClean="0">
                <a:solidFill>
                  <a:schemeClr val="bg1"/>
                </a:solidFill>
              </a:rPr>
              <a:t> IF</a:t>
            </a:r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653" y="1928802"/>
            <a:ext cx="3157539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	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grpSp>
        <p:nvGrpSpPr>
          <p:cNvPr id="33" name="Group 3"/>
          <p:cNvGrpSpPr/>
          <p:nvPr/>
        </p:nvGrpSpPr>
        <p:grpSpPr>
          <a:xfrm>
            <a:off x="6750050" y="3352800"/>
            <a:ext cx="2063751" cy="685800"/>
            <a:chOff x="1752600" y="3352800"/>
            <a:chExt cx="1604211" cy="534194"/>
          </a:xfrm>
        </p:grpSpPr>
        <p:sp>
          <p:nvSpPr>
            <p:cNvPr id="58" name="Rectangle 57"/>
            <p:cNvSpPr/>
            <p:nvPr/>
          </p:nvSpPr>
          <p:spPr>
            <a:xfrm>
              <a:off x="1752600" y="3352800"/>
              <a:ext cx="1604211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/>
            <p:cNvCxnSpPr/>
            <p:nvPr/>
          </p:nvCxnSpPr>
          <p:spPr>
            <a:xfrm rot="5400000">
              <a:off x="2709081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289961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Group 46"/>
          <p:cNvGrpSpPr/>
          <p:nvPr/>
        </p:nvGrpSpPr>
        <p:grpSpPr>
          <a:xfrm>
            <a:off x="3936999" y="3352800"/>
            <a:ext cx="2070100" cy="684781"/>
            <a:chOff x="5175738" y="2362200"/>
            <a:chExt cx="1910862" cy="684781"/>
          </a:xfrm>
        </p:grpSpPr>
        <p:sp>
          <p:nvSpPr>
            <p:cNvPr id="56" name="Rectangle 55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6" name="Straight Arrow Connector 35"/>
          <p:cNvCxnSpPr/>
          <p:nvPr/>
        </p:nvCxnSpPr>
        <p:spPr>
          <a:xfrm>
            <a:off x="5759450" y="3581397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68850" y="34290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7550150" y="34290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7988300" y="25146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47" name="Shape 46"/>
          <p:cNvCxnSpPr>
            <a:stCxn id="44" idx="1"/>
            <a:endCxn id="58" idx="0"/>
          </p:cNvCxnSpPr>
          <p:nvPr/>
        </p:nvCxnSpPr>
        <p:spPr>
          <a:xfrm rot="10800000" flipV="1">
            <a:off x="7781926" y="2806988"/>
            <a:ext cx="206375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4097491" y="36941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6901727" y="36941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10800000">
            <a:off x="5994400" y="3809997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10800000">
            <a:off x="3200400" y="3809997"/>
            <a:ext cx="914400" cy="1588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5" name="Group 64"/>
          <p:cNvGrpSpPr/>
          <p:nvPr/>
        </p:nvGrpSpPr>
        <p:grpSpPr>
          <a:xfrm>
            <a:off x="1130300" y="3352800"/>
            <a:ext cx="2070100" cy="684784"/>
            <a:chOff x="2819400" y="4725416"/>
            <a:chExt cx="2070100" cy="684784"/>
          </a:xfrm>
        </p:grpSpPr>
        <p:sp>
          <p:nvSpPr>
            <p:cNvPr id="66" name="Rectangle 65"/>
            <p:cNvSpPr/>
            <p:nvPr/>
          </p:nvSpPr>
          <p:spPr>
            <a:xfrm>
              <a:off x="2819400" y="4725419"/>
              <a:ext cx="2070100" cy="684781"/>
            </a:xfrm>
            <a:prstGeom prst="rect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4052831" y="5066788"/>
              <a:ext cx="684781" cy="204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>
              <a:off x="2979892" y="5066785"/>
              <a:ext cx="684781" cy="204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2" name="Straight Connector 71"/>
          <p:cNvCxnSpPr/>
          <p:nvPr/>
        </p:nvCxnSpPr>
        <p:spPr>
          <a:xfrm rot="5400000">
            <a:off x="1046743" y="3450123"/>
            <a:ext cx="684781" cy="49014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924050" y="341527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1</a:t>
            </a:r>
            <a:endParaRPr lang="en-US" sz="2800" b="1" dirty="0">
              <a:solidFill>
                <a:srgbClr val="002060"/>
              </a:solidFill>
            </a:endParaRP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2965450" y="3581397"/>
            <a:ext cx="990600" cy="158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066800" y="168658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  <a:latin typeface="Arial Narrow" pitchFamily="34" charset="0"/>
              </a:rPr>
              <a:t>Jadi</a:t>
            </a:r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Narrow" pitchFamily="34" charset="0"/>
              </a:rPr>
              <a:t>penyisipan</a:t>
            </a:r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Narrow" pitchFamily="34" charset="0"/>
              </a:rPr>
              <a:t>di</a:t>
            </a:r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Narrow" pitchFamily="34" charset="0"/>
              </a:rPr>
              <a:t>depan</a:t>
            </a:r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Narrow" pitchFamily="34" charset="0"/>
              </a:rPr>
              <a:t>pada</a:t>
            </a:r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 list </a:t>
            </a:r>
            <a:r>
              <a:rPr lang="en-US" sz="2800" b="1" dirty="0" err="1" smtClean="0">
                <a:solidFill>
                  <a:srgbClr val="0070C0"/>
                </a:solidFill>
                <a:latin typeface="Arial Narrow" pitchFamily="34" charset="0"/>
              </a:rPr>
              <a:t>tidak</a:t>
            </a:r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Narrow" pitchFamily="34" charset="0"/>
              </a:rPr>
              <a:t>kosong</a:t>
            </a:r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:</a:t>
            </a:r>
            <a:endParaRPr lang="en-US" sz="28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3865080" y="3450120"/>
            <a:ext cx="684781" cy="4901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hape 38"/>
          <p:cNvCxnSpPr/>
          <p:nvPr/>
        </p:nvCxnSpPr>
        <p:spPr>
          <a:xfrm>
            <a:off x="4267200" y="2819400"/>
            <a:ext cx="450849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200400" y="2539425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cxnSp>
        <p:nvCxnSpPr>
          <p:cNvPr id="49" name="Shape 48"/>
          <p:cNvCxnSpPr>
            <a:stCxn id="40" idx="1"/>
          </p:cNvCxnSpPr>
          <p:nvPr/>
        </p:nvCxnSpPr>
        <p:spPr>
          <a:xfrm rot="10800000" flipV="1">
            <a:off x="2286002" y="2831812"/>
            <a:ext cx="914399" cy="533399"/>
          </a:xfrm>
          <a:prstGeom prst="bentConnector3">
            <a:avLst>
              <a:gd name="adj1" fmla="val 100000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81000" y="2438400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baru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63" name="Shape 62"/>
          <p:cNvCxnSpPr>
            <a:stCxn id="52" idx="3"/>
          </p:cNvCxnSpPr>
          <p:nvPr/>
        </p:nvCxnSpPr>
        <p:spPr>
          <a:xfrm>
            <a:off x="1536700" y="2730788"/>
            <a:ext cx="444500" cy="622012"/>
          </a:xfrm>
          <a:prstGeom prst="bentConnector2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7" grpId="0"/>
      <p:bldP spid="38" grpId="0"/>
      <p:bldP spid="44" grpId="0"/>
      <p:bldP spid="74" grpId="0"/>
      <p:bldP spid="91" grpId="0"/>
      <p:bldP spid="40" grpId="0"/>
      <p:bldP spid="5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endParaRPr lang="en-US" b="1" dirty="0"/>
          </a:p>
        </p:txBody>
      </p:sp>
      <p:grpSp>
        <p:nvGrpSpPr>
          <p:cNvPr id="32" name="Group 31"/>
          <p:cNvGrpSpPr/>
          <p:nvPr/>
        </p:nvGrpSpPr>
        <p:grpSpPr>
          <a:xfrm>
            <a:off x="2654300" y="2895600"/>
            <a:ext cx="5448300" cy="1524003"/>
            <a:chOff x="2806700" y="2362200"/>
            <a:chExt cx="5448300" cy="1524003"/>
          </a:xfrm>
        </p:grpSpPr>
        <p:grpSp>
          <p:nvGrpSpPr>
            <p:cNvPr id="34" name="Group 3"/>
            <p:cNvGrpSpPr/>
            <p:nvPr/>
          </p:nvGrpSpPr>
          <p:grpSpPr>
            <a:xfrm>
              <a:off x="5861050" y="3200403"/>
              <a:ext cx="2063751" cy="685800"/>
              <a:chOff x="1752600" y="3352800"/>
              <a:chExt cx="1604211" cy="534194"/>
            </a:xfrm>
          </p:grpSpPr>
          <p:sp>
            <p:nvSpPr>
              <p:cNvPr id="50" name="Rectangle 49"/>
              <p:cNvSpPr/>
              <p:nvPr/>
            </p:nvSpPr>
            <p:spPr>
              <a:xfrm>
                <a:off x="1752600" y="3352800"/>
                <a:ext cx="1604211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 rot="5400000">
                <a:off x="2709081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>
                <a:off x="289961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7" name="TextBox 36"/>
            <p:cNvSpPr txBox="1"/>
            <p:nvPr/>
          </p:nvSpPr>
          <p:spPr>
            <a:xfrm>
              <a:off x="2806700" y="2362200"/>
              <a:ext cx="10033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38" name="Group 46"/>
            <p:cNvGrpSpPr/>
            <p:nvPr/>
          </p:nvGrpSpPr>
          <p:grpSpPr>
            <a:xfrm>
              <a:off x="3047999" y="3200403"/>
              <a:ext cx="2070100" cy="684781"/>
              <a:chOff x="5175738" y="2362200"/>
              <a:chExt cx="1910862" cy="684781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5175738" y="2362200"/>
                <a:ext cx="1910862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9" name="Straight Arrow Connector 38"/>
            <p:cNvCxnSpPr/>
            <p:nvPr/>
          </p:nvCxnSpPr>
          <p:spPr>
            <a:xfrm>
              <a:off x="4870450" y="3429000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3879850" y="3276603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661150" y="3276603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099300" y="2362203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43" name="Shape 42"/>
            <p:cNvCxnSpPr>
              <a:stCxn id="42" idx="1"/>
              <a:endCxn id="50" idx="0"/>
            </p:cNvCxnSpPr>
            <p:nvPr/>
          </p:nvCxnSpPr>
          <p:spPr>
            <a:xfrm rot="10800000" flipV="1">
              <a:off x="6892926" y="2654591"/>
              <a:ext cx="20637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3208491" y="3541769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2950680" y="3297720"/>
              <a:ext cx="684781" cy="4901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6012727" y="3541769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rot="10800000">
              <a:off x="5105400" y="365760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762000" y="4953000"/>
            <a:ext cx="4051300" cy="684784"/>
            <a:chOff x="838200" y="4725416"/>
            <a:chExt cx="4051300" cy="684784"/>
          </a:xfrm>
        </p:grpSpPr>
        <p:sp>
          <p:nvSpPr>
            <p:cNvPr id="54" name="Rectangle 53"/>
            <p:cNvSpPr/>
            <p:nvPr/>
          </p:nvSpPr>
          <p:spPr>
            <a:xfrm>
              <a:off x="2819400" y="4725419"/>
              <a:ext cx="2070100" cy="684781"/>
            </a:xfrm>
            <a:prstGeom prst="rect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/>
            <p:nvPr/>
          </p:nvCxnSpPr>
          <p:spPr>
            <a:xfrm rot="5400000">
              <a:off x="4052831" y="5066788"/>
              <a:ext cx="684781" cy="204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2979892" y="5066785"/>
              <a:ext cx="684781" cy="204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57" name="Group 7"/>
            <p:cNvGrpSpPr/>
            <p:nvPr/>
          </p:nvGrpSpPr>
          <p:grpSpPr>
            <a:xfrm>
              <a:off x="838200" y="4725420"/>
              <a:ext cx="1981200" cy="584775"/>
              <a:chOff x="914400" y="2895600"/>
              <a:chExt cx="1828800" cy="584775"/>
            </a:xfrm>
          </p:grpSpPr>
          <p:sp>
            <p:nvSpPr>
              <p:cNvPr id="58" name="TextBox 57"/>
              <p:cNvSpPr txBox="1"/>
              <p:nvPr/>
            </p:nvSpPr>
            <p:spPr>
              <a:xfrm>
                <a:off x="914400" y="2895600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err="1" smtClean="0">
                    <a:solidFill>
                      <a:srgbClr val="FF0000"/>
                    </a:solidFill>
                  </a:rPr>
                  <a:t>baru</a:t>
                </a:r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59" name="Straight Arrow Connector 58"/>
              <p:cNvCxnSpPr/>
              <p:nvPr/>
            </p:nvCxnSpPr>
            <p:spPr>
              <a:xfrm>
                <a:off x="1981200" y="3200400"/>
                <a:ext cx="762000" cy="1588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TextBox 59"/>
          <p:cNvSpPr txBox="1"/>
          <p:nvPr/>
        </p:nvSpPr>
        <p:spPr>
          <a:xfrm>
            <a:off x="3536950" y="5030216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1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410200" y="44958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alloc</a:t>
            </a:r>
            <a:r>
              <a:rPr lang="en-US" sz="3200" b="1" dirty="0" smtClean="0">
                <a:solidFill>
                  <a:srgbClr val="FF0000"/>
                </a:solidFill>
              </a:rPr>
              <a:t>(</a:t>
            </a:r>
            <a:r>
              <a:rPr lang="en-US" sz="3200" b="1" dirty="0" err="1" smtClean="0">
                <a:solidFill>
                  <a:srgbClr val="FF0000"/>
                </a:solidFill>
              </a:rPr>
              <a:t>baru</a:t>
            </a:r>
            <a:r>
              <a:rPr lang="en-US" sz="3200" b="1" dirty="0" smtClean="0">
                <a:solidFill>
                  <a:srgbClr val="FF0000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397500" y="4901625"/>
            <a:ext cx="3136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B050"/>
                </a:solidFill>
              </a:rPr>
              <a:t>baru↑.info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sym typeface="Wingdings" pitchFamily="2" charset="2"/>
              </a:rPr>
              <a:t> 1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410200" y="5358825"/>
            <a:ext cx="3136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4"/>
                </a:solidFill>
              </a:rPr>
              <a:t>baru↑.next</a:t>
            </a:r>
            <a:r>
              <a:rPr lang="en-US" sz="3200" b="1" dirty="0" smtClean="0">
                <a:solidFill>
                  <a:schemeClr val="accent4"/>
                </a:solidFill>
              </a:rPr>
              <a:t> </a:t>
            </a:r>
            <a:r>
              <a:rPr lang="en-US" sz="3200" b="1" dirty="0" smtClean="0">
                <a:solidFill>
                  <a:schemeClr val="accent4"/>
                </a:solidFill>
                <a:sym typeface="Wingdings" pitchFamily="2" charset="2"/>
              </a:rPr>
              <a:t> nil</a:t>
            </a:r>
            <a:endParaRPr lang="en-US" sz="3200" b="1" dirty="0">
              <a:solidFill>
                <a:schemeClr val="accent4"/>
              </a:solidFill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 rot="5400000">
            <a:off x="4221727" y="5074674"/>
            <a:ext cx="671052" cy="457201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hape 65"/>
          <p:cNvCxnSpPr/>
          <p:nvPr/>
        </p:nvCxnSpPr>
        <p:spPr>
          <a:xfrm>
            <a:off x="3657600" y="3187988"/>
            <a:ext cx="273049" cy="54581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524000"/>
            <a:ext cx="2308098" cy="533400"/>
          </a:xfrm>
        </p:spPr>
        <p:txBody>
          <a:bodyPr>
            <a:no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sz="2800" b="1" dirty="0" smtClean="0"/>
              <a:t>- List </a:t>
            </a:r>
            <a:r>
              <a:rPr lang="en-US" sz="2800" b="1" dirty="0" err="1" smtClean="0"/>
              <a:t>kosong</a:t>
            </a:r>
            <a:endParaRPr lang="en-US" sz="2800" dirty="0" smtClean="0"/>
          </a:p>
          <a:p>
            <a:pPr marL="514236" indent="-514236">
              <a:buNone/>
            </a:pPr>
            <a:r>
              <a:rPr lang="en-US" sz="2800" b="1" dirty="0" smtClean="0"/>
              <a:t>	</a:t>
            </a:r>
          </a:p>
          <a:p>
            <a:pPr marL="514236" indent="-514236">
              <a:buNone/>
            </a:pPr>
            <a:endParaRPr lang="en-US" sz="2800" b="1" dirty="0" smtClean="0"/>
          </a:p>
          <a:p>
            <a:pPr marL="514236" indent="-514236">
              <a:buNone/>
            </a:pPr>
            <a:endParaRPr lang="en-US" sz="2800" b="1" dirty="0" smtClean="0"/>
          </a:p>
        </p:txBody>
      </p:sp>
      <p:sp>
        <p:nvSpPr>
          <p:cNvPr id="67" name="Content Placeholder 2"/>
          <p:cNvSpPr txBox="1">
            <a:spLocks/>
          </p:cNvSpPr>
          <p:nvPr/>
        </p:nvSpPr>
        <p:spPr>
          <a:xfrm>
            <a:off x="2667000" y="1524000"/>
            <a:ext cx="2079498" cy="5334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Nil)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8" name="Content Placeholder 2"/>
          <p:cNvSpPr txBox="1">
            <a:spLocks/>
          </p:cNvSpPr>
          <p:nvPr/>
        </p:nvSpPr>
        <p:spPr>
          <a:xfrm>
            <a:off x="838200" y="1905000"/>
            <a:ext cx="8534400" cy="5334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sama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seperti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penyisipan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depan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9" name="Content Placeholder 2"/>
          <p:cNvSpPr txBox="1">
            <a:spLocks/>
          </p:cNvSpPr>
          <p:nvPr/>
        </p:nvSpPr>
        <p:spPr>
          <a:xfrm>
            <a:off x="641604" y="2362200"/>
            <a:ext cx="3320796" cy="5334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List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kosong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0" name="Content Placeholder 2"/>
          <p:cNvSpPr txBox="1">
            <a:spLocks/>
          </p:cNvSpPr>
          <p:nvPr/>
        </p:nvSpPr>
        <p:spPr>
          <a:xfrm>
            <a:off x="3429000" y="2362200"/>
            <a:ext cx="2079498" cy="5334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≠ Nil)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0" grpId="0"/>
      <p:bldP spid="61" grpId="0"/>
      <p:bldP spid="62" grpId="0"/>
      <p:bldP spid="6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Belakang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95" name="Rectangle 94"/>
          <p:cNvSpPr/>
          <p:nvPr/>
        </p:nvSpPr>
        <p:spPr>
          <a:xfrm>
            <a:off x="6096000" y="4101074"/>
            <a:ext cx="2070100" cy="6847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Connector 95"/>
          <p:cNvCxnSpPr/>
          <p:nvPr/>
        </p:nvCxnSpPr>
        <p:spPr>
          <a:xfrm rot="5400000">
            <a:off x="7344179" y="4442443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5400000">
            <a:off x="6241744" y="4442440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8" name="Group 7"/>
          <p:cNvGrpSpPr/>
          <p:nvPr/>
        </p:nvGrpSpPr>
        <p:grpSpPr>
          <a:xfrm>
            <a:off x="4114800" y="4368225"/>
            <a:ext cx="1981200" cy="584775"/>
            <a:chOff x="914400" y="2895600"/>
            <a:chExt cx="1828800" cy="584775"/>
          </a:xfrm>
        </p:grpSpPr>
        <p:sp>
          <p:nvSpPr>
            <p:cNvPr id="99" name="TextBox 98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baru</a:t>
              </a:r>
              <a:endParaRPr lang="en-US" sz="3200" dirty="0"/>
            </a:p>
          </p:txBody>
        </p:sp>
        <p:cxnSp>
          <p:nvCxnSpPr>
            <p:cNvPr id="100" name="Straight Arrow Connector 99"/>
            <p:cNvCxnSpPr/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01" name="Straight Connector 100"/>
          <p:cNvCxnSpPr/>
          <p:nvPr/>
        </p:nvCxnSpPr>
        <p:spPr>
          <a:xfrm rot="5400000">
            <a:off x="7582406" y="4214859"/>
            <a:ext cx="684781" cy="4572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5518150" y="2362200"/>
            <a:ext cx="2063751" cy="6847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Connector 91"/>
          <p:cNvCxnSpPr/>
          <p:nvPr/>
        </p:nvCxnSpPr>
        <p:spPr>
          <a:xfrm rot="5400000">
            <a:off x="6749331" y="2704588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2133600" y="15240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grpSp>
        <p:nvGrpSpPr>
          <p:cNvPr id="79" name="Group 46"/>
          <p:cNvGrpSpPr/>
          <p:nvPr/>
        </p:nvGrpSpPr>
        <p:grpSpPr>
          <a:xfrm>
            <a:off x="2705099" y="2362200"/>
            <a:ext cx="2070100" cy="684781"/>
            <a:chOff x="5175738" y="2362200"/>
            <a:chExt cx="1910862" cy="684781"/>
          </a:xfrm>
        </p:grpSpPr>
        <p:sp>
          <p:nvSpPr>
            <p:cNvPr id="89" name="Rectangle 88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Connector 89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80" name="Straight Arrow Connector 79"/>
          <p:cNvCxnSpPr/>
          <p:nvPr/>
        </p:nvCxnSpPr>
        <p:spPr>
          <a:xfrm>
            <a:off x="4527550" y="2590797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3536950" y="24384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82" name="TextBox 81"/>
          <p:cNvSpPr txBox="1"/>
          <p:nvPr/>
        </p:nvSpPr>
        <p:spPr>
          <a:xfrm>
            <a:off x="6318250" y="24384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83" name="TextBox 82"/>
          <p:cNvSpPr txBox="1"/>
          <p:nvPr/>
        </p:nvSpPr>
        <p:spPr>
          <a:xfrm>
            <a:off x="6756400" y="15240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84" name="Shape 83"/>
          <p:cNvCxnSpPr>
            <a:stCxn id="83" idx="1"/>
            <a:endCxn id="91" idx="0"/>
          </p:cNvCxnSpPr>
          <p:nvPr/>
        </p:nvCxnSpPr>
        <p:spPr>
          <a:xfrm rot="10800000" flipV="1">
            <a:off x="6550026" y="1816388"/>
            <a:ext cx="206375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2865591" y="27035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>
            <a:off x="2607780" y="2459517"/>
            <a:ext cx="684781" cy="490141"/>
          </a:xfrm>
          <a:prstGeom prst="line">
            <a:avLst/>
          </a:prstGeom>
          <a:ln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5400000">
            <a:off x="5669827" y="27035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rot="10800000">
            <a:off x="4762500" y="2819397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hape 101"/>
          <p:cNvCxnSpPr/>
          <p:nvPr/>
        </p:nvCxnSpPr>
        <p:spPr>
          <a:xfrm>
            <a:off x="3289300" y="1816388"/>
            <a:ext cx="450849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6889750" y="4178287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113" name="TextBox 112"/>
          <p:cNvSpPr txBox="1"/>
          <p:nvPr/>
        </p:nvSpPr>
        <p:spPr>
          <a:xfrm>
            <a:off x="762000" y="34290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baru↑.prev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rgbClr val="FF0000"/>
                </a:solidFill>
                <a:sym typeface="Wingdings" pitchFamily="2" charset="2"/>
              </a:rPr>
              <a:t>akhir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62000" y="3911025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B050"/>
                </a:solidFill>
              </a:rPr>
              <a:t>akhir↑.next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rgbClr val="00B050"/>
                </a:solidFill>
                <a:sym typeface="Wingdings" pitchFamily="2" charset="2"/>
              </a:rPr>
              <a:t>baru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762000" y="4444425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sym typeface="Wingdings" pitchFamily="2" charset="2"/>
              </a:rPr>
              <a:t>akhir</a:t>
            </a:r>
            <a:r>
              <a:rPr lang="en-US" sz="3200" b="1" dirty="0" smtClean="0">
                <a:solidFill>
                  <a:srgbClr val="002060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rgbClr val="002060"/>
                </a:solidFill>
                <a:sym typeface="Wingdings" pitchFamily="2" charset="2"/>
              </a:rPr>
              <a:t>baru</a:t>
            </a:r>
            <a:endParaRPr lang="en-US" sz="3200" b="1" dirty="0">
              <a:solidFill>
                <a:srgbClr val="002060"/>
              </a:solidFill>
            </a:endParaRPr>
          </a:p>
        </p:txBody>
      </p:sp>
      <p:grpSp>
        <p:nvGrpSpPr>
          <p:cNvPr id="144" name="Group 143"/>
          <p:cNvGrpSpPr/>
          <p:nvPr/>
        </p:nvGrpSpPr>
        <p:grpSpPr>
          <a:xfrm>
            <a:off x="5334001" y="2896395"/>
            <a:ext cx="2057460" cy="1623270"/>
            <a:chOff x="5334001" y="3201195"/>
            <a:chExt cx="2057460" cy="1623270"/>
          </a:xfrm>
        </p:grpSpPr>
        <p:cxnSp>
          <p:nvCxnSpPr>
            <p:cNvPr id="106" name="Straight Connector 105"/>
            <p:cNvCxnSpPr/>
            <p:nvPr/>
          </p:nvCxnSpPr>
          <p:spPr>
            <a:xfrm>
              <a:off x="5351208" y="3810000"/>
              <a:ext cx="2040192" cy="158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37" name="Group 136"/>
            <p:cNvGrpSpPr/>
            <p:nvPr/>
          </p:nvGrpSpPr>
          <p:grpSpPr>
            <a:xfrm>
              <a:off x="5334001" y="3201195"/>
              <a:ext cx="2057460" cy="1623270"/>
              <a:chOff x="5334001" y="3201195"/>
              <a:chExt cx="2057460" cy="1623270"/>
            </a:xfrm>
          </p:grpSpPr>
          <p:cxnSp>
            <p:nvCxnSpPr>
              <p:cNvPr id="108" name="Straight Connector 107"/>
              <p:cNvCxnSpPr/>
              <p:nvPr/>
            </p:nvCxnSpPr>
            <p:spPr>
              <a:xfrm rot="5400000">
                <a:off x="7087027" y="3505568"/>
                <a:ext cx="608808" cy="61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25" name="Shape 124"/>
              <p:cNvCxnSpPr/>
              <p:nvPr/>
            </p:nvCxnSpPr>
            <p:spPr>
              <a:xfrm rot="16200000" flipH="1">
                <a:off x="5207768" y="3936233"/>
                <a:ext cx="1014465" cy="762000"/>
              </a:xfrm>
              <a:prstGeom prst="bentConnector2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3" name="Group 142"/>
          <p:cNvGrpSpPr/>
          <p:nvPr/>
        </p:nvGrpSpPr>
        <p:grpSpPr>
          <a:xfrm>
            <a:off x="5638006" y="2766043"/>
            <a:ext cx="2439195" cy="1578945"/>
            <a:chOff x="5638006" y="3070843"/>
            <a:chExt cx="2439195" cy="1578945"/>
          </a:xfrm>
        </p:grpSpPr>
        <p:cxnSp>
          <p:nvCxnSpPr>
            <p:cNvPr id="133" name="Straight Connector 132"/>
            <p:cNvCxnSpPr/>
            <p:nvPr/>
          </p:nvCxnSpPr>
          <p:spPr>
            <a:xfrm>
              <a:off x="5638800" y="4038600"/>
              <a:ext cx="2438400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36" name="Group 135"/>
            <p:cNvGrpSpPr/>
            <p:nvPr/>
          </p:nvGrpSpPr>
          <p:grpSpPr>
            <a:xfrm>
              <a:off x="5638006" y="3070843"/>
              <a:ext cx="2439195" cy="1578945"/>
              <a:chOff x="5638006" y="3070843"/>
              <a:chExt cx="2439195" cy="1578945"/>
            </a:xfrm>
          </p:grpSpPr>
          <p:cxnSp>
            <p:nvCxnSpPr>
              <p:cNvPr id="129" name="Straight Connector 128"/>
              <p:cNvCxnSpPr/>
              <p:nvPr/>
            </p:nvCxnSpPr>
            <p:spPr>
              <a:xfrm rot="10800000">
                <a:off x="5638800" y="4648200"/>
                <a:ext cx="609600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5334000" y="4343400"/>
                <a:ext cx="609600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35" name="Shape 134"/>
              <p:cNvCxnSpPr/>
              <p:nvPr/>
            </p:nvCxnSpPr>
            <p:spPr>
              <a:xfrm rot="16200000" flipV="1">
                <a:off x="7353047" y="3299698"/>
                <a:ext cx="953009" cy="495299"/>
              </a:xfrm>
              <a:prstGeom prst="bentConnector2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39" name="Elbow Connector 138"/>
          <p:cNvCxnSpPr>
            <a:endCxn id="95" idx="3"/>
          </p:cNvCxnSpPr>
          <p:nvPr/>
        </p:nvCxnSpPr>
        <p:spPr>
          <a:xfrm>
            <a:off x="7912100" y="1816388"/>
            <a:ext cx="254000" cy="2627077"/>
          </a:xfrm>
          <a:prstGeom prst="bentConnector3">
            <a:avLst>
              <a:gd name="adj1" fmla="val 190000"/>
            </a:avLst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5400000">
            <a:off x="6989280" y="2459520"/>
            <a:ext cx="684781" cy="4901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8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9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5" grpId="0" animBg="1"/>
      <p:bldP spid="91" grpId="0" animBg="1"/>
      <p:bldP spid="78" grpId="0"/>
      <p:bldP spid="81" grpId="0"/>
      <p:bldP spid="82" grpId="0"/>
      <p:bldP spid="83" grpId="0"/>
      <p:bldP spid="103" grpId="0"/>
      <p:bldP spid="113" grpId="0"/>
      <p:bldP spid="114" grpId="0"/>
      <p:bldP spid="1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Belakang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36" name="Rectangle 35"/>
          <p:cNvSpPr/>
          <p:nvPr/>
        </p:nvSpPr>
        <p:spPr>
          <a:xfrm>
            <a:off x="5562600" y="4634474"/>
            <a:ext cx="2070100" cy="684781"/>
          </a:xfrm>
          <a:prstGeom prst="rect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 rot="5400000">
            <a:off x="6810779" y="4975843"/>
            <a:ext cx="684781" cy="2043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5708344" y="4975840"/>
            <a:ext cx="684781" cy="2043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9" name="Group 7"/>
          <p:cNvGrpSpPr/>
          <p:nvPr/>
        </p:nvGrpSpPr>
        <p:grpSpPr>
          <a:xfrm>
            <a:off x="3581400" y="4901625"/>
            <a:ext cx="1981200" cy="584775"/>
            <a:chOff x="914400" y="2895600"/>
            <a:chExt cx="1828800" cy="584775"/>
          </a:xfrm>
        </p:grpSpPr>
        <p:sp>
          <p:nvSpPr>
            <p:cNvPr id="40" name="TextBox 39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>
                  <a:solidFill>
                    <a:srgbClr val="FFC000"/>
                  </a:solidFill>
                </a:rPr>
                <a:t>baru</a:t>
              </a:r>
              <a:endParaRPr lang="en-US" sz="3200" b="1" dirty="0">
                <a:solidFill>
                  <a:srgbClr val="FFC000"/>
                </a:solidFill>
              </a:endParaRP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2" name="Straight Connector 41"/>
          <p:cNvCxnSpPr/>
          <p:nvPr/>
        </p:nvCxnSpPr>
        <p:spPr>
          <a:xfrm rot="5400000">
            <a:off x="7049006" y="4748259"/>
            <a:ext cx="684781" cy="457205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4984750" y="2895600"/>
            <a:ext cx="2063751" cy="6847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 rot="5400000">
            <a:off x="6215931" y="3237988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5" name="Group 46"/>
          <p:cNvGrpSpPr/>
          <p:nvPr/>
        </p:nvGrpSpPr>
        <p:grpSpPr>
          <a:xfrm>
            <a:off x="2171699" y="2895600"/>
            <a:ext cx="2070100" cy="684781"/>
            <a:chOff x="5175738" y="2362200"/>
            <a:chExt cx="1910862" cy="684781"/>
          </a:xfrm>
        </p:grpSpPr>
        <p:sp>
          <p:nvSpPr>
            <p:cNvPr id="46" name="Rectangle 45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8" name="Straight Arrow Connector 47"/>
          <p:cNvCxnSpPr/>
          <p:nvPr/>
        </p:nvCxnSpPr>
        <p:spPr>
          <a:xfrm>
            <a:off x="3994150" y="3124197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003550" y="29718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5784850" y="29718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cxnSp>
        <p:nvCxnSpPr>
          <p:cNvPr id="51" name="Shape 50"/>
          <p:cNvCxnSpPr>
            <a:endCxn id="43" idx="0"/>
          </p:cNvCxnSpPr>
          <p:nvPr/>
        </p:nvCxnSpPr>
        <p:spPr>
          <a:xfrm rot="10800000" flipV="1">
            <a:off x="6016626" y="2349788"/>
            <a:ext cx="206375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2332191" y="32369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2074380" y="2992917"/>
            <a:ext cx="684781" cy="490141"/>
          </a:xfrm>
          <a:prstGeom prst="line">
            <a:avLst/>
          </a:prstGeom>
          <a:ln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5136427" y="32369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10800000">
            <a:off x="4229100" y="3352797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hape 55"/>
          <p:cNvCxnSpPr/>
          <p:nvPr/>
        </p:nvCxnSpPr>
        <p:spPr>
          <a:xfrm>
            <a:off x="2755900" y="2349788"/>
            <a:ext cx="450849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356350" y="4711687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66FF"/>
                </a:solidFill>
              </a:rPr>
              <a:t>1</a:t>
            </a:r>
            <a:endParaRPr lang="en-US" sz="2800" b="1" dirty="0">
              <a:solidFill>
                <a:srgbClr val="0066FF"/>
              </a:solidFill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4800601" y="3429795"/>
            <a:ext cx="2057460" cy="1623270"/>
            <a:chOff x="5334001" y="3201195"/>
            <a:chExt cx="2057460" cy="1623270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5351208" y="3810000"/>
              <a:ext cx="2040192" cy="158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63" name="Group 136"/>
            <p:cNvGrpSpPr/>
            <p:nvPr/>
          </p:nvGrpSpPr>
          <p:grpSpPr>
            <a:xfrm>
              <a:off x="5334001" y="3201195"/>
              <a:ext cx="2057460" cy="1623270"/>
              <a:chOff x="5334001" y="3201195"/>
              <a:chExt cx="2057460" cy="1623270"/>
            </a:xfrm>
          </p:grpSpPr>
          <p:cxnSp>
            <p:nvCxnSpPr>
              <p:cNvPr id="64" name="Straight Connector 63"/>
              <p:cNvCxnSpPr/>
              <p:nvPr/>
            </p:nvCxnSpPr>
            <p:spPr>
              <a:xfrm rot="5400000">
                <a:off x="7087027" y="3505568"/>
                <a:ext cx="608808" cy="61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5" name="Shape 64"/>
              <p:cNvCxnSpPr/>
              <p:nvPr/>
            </p:nvCxnSpPr>
            <p:spPr>
              <a:xfrm rot="16200000" flipH="1">
                <a:off x="5207768" y="3936233"/>
                <a:ext cx="1014465" cy="762000"/>
              </a:xfrm>
              <a:prstGeom prst="bentConnector2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6" name="Group 65"/>
          <p:cNvGrpSpPr/>
          <p:nvPr/>
        </p:nvGrpSpPr>
        <p:grpSpPr>
          <a:xfrm>
            <a:off x="5104606" y="3299443"/>
            <a:ext cx="2439195" cy="1578945"/>
            <a:chOff x="5638006" y="3070843"/>
            <a:chExt cx="2439195" cy="1578945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5638800" y="4038600"/>
              <a:ext cx="2438400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68" name="Group 135"/>
            <p:cNvGrpSpPr/>
            <p:nvPr/>
          </p:nvGrpSpPr>
          <p:grpSpPr>
            <a:xfrm>
              <a:off x="5638006" y="3070843"/>
              <a:ext cx="2439195" cy="1578945"/>
              <a:chOff x="5638006" y="3070843"/>
              <a:chExt cx="2439195" cy="1578945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10800000">
                <a:off x="5638800" y="4648200"/>
                <a:ext cx="609600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5400000" flipH="1" flipV="1">
                <a:off x="5334000" y="4343400"/>
                <a:ext cx="609600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71" name="Shape 70"/>
              <p:cNvCxnSpPr/>
              <p:nvPr/>
            </p:nvCxnSpPr>
            <p:spPr>
              <a:xfrm rot="16200000" flipV="1">
                <a:off x="7353047" y="3299698"/>
                <a:ext cx="953009" cy="495299"/>
              </a:xfrm>
              <a:prstGeom prst="bentConnector2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2" name="Elbow Connector 71"/>
          <p:cNvCxnSpPr>
            <a:endCxn id="36" idx="3"/>
          </p:cNvCxnSpPr>
          <p:nvPr/>
        </p:nvCxnSpPr>
        <p:spPr>
          <a:xfrm>
            <a:off x="7378700" y="2349788"/>
            <a:ext cx="254000" cy="2627077"/>
          </a:xfrm>
          <a:prstGeom prst="bentConnector3">
            <a:avLst>
              <a:gd name="adj1" fmla="val 190000"/>
            </a:avLst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6455880" y="2992920"/>
            <a:ext cx="684781" cy="4901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600200" y="20574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sp>
        <p:nvSpPr>
          <p:cNvPr id="75" name="TextBox 74"/>
          <p:cNvSpPr txBox="1"/>
          <p:nvPr/>
        </p:nvSpPr>
        <p:spPr>
          <a:xfrm>
            <a:off x="6223000" y="20574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sp>
        <p:nvSpPr>
          <p:cNvPr id="76" name="TextBox 75"/>
          <p:cNvSpPr txBox="1"/>
          <p:nvPr/>
        </p:nvSpPr>
        <p:spPr>
          <a:xfrm>
            <a:off x="609600" y="153418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Jadi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penyisipan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di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belakang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pada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 list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tidak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kosong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 :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609600" y="2057400"/>
            <a:ext cx="8610600" cy="1524000"/>
            <a:chOff x="609600" y="1828800"/>
            <a:chExt cx="8610600" cy="1524000"/>
          </a:xfrm>
        </p:grpSpPr>
        <p:grpSp>
          <p:nvGrpSpPr>
            <p:cNvPr id="78" name="Group 3"/>
            <p:cNvGrpSpPr/>
            <p:nvPr/>
          </p:nvGrpSpPr>
          <p:grpSpPr>
            <a:xfrm>
              <a:off x="3994150" y="2667000"/>
              <a:ext cx="2063751" cy="685800"/>
              <a:chOff x="1752600" y="3352800"/>
              <a:chExt cx="1604211" cy="534194"/>
            </a:xfrm>
          </p:grpSpPr>
          <p:sp>
            <p:nvSpPr>
              <p:cNvPr id="102" name="Rectangle 101"/>
              <p:cNvSpPr/>
              <p:nvPr/>
            </p:nvSpPr>
            <p:spPr>
              <a:xfrm>
                <a:off x="1752600" y="3352800"/>
                <a:ext cx="1604211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3" name="Straight Connector 102"/>
              <p:cNvCxnSpPr/>
              <p:nvPr/>
            </p:nvCxnSpPr>
            <p:spPr>
              <a:xfrm rot="5400000">
                <a:off x="2709081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9" name="TextBox 78"/>
            <p:cNvSpPr txBox="1"/>
            <p:nvPr/>
          </p:nvSpPr>
          <p:spPr>
            <a:xfrm>
              <a:off x="609600" y="1828800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80" name="Group 46"/>
            <p:cNvGrpSpPr/>
            <p:nvPr/>
          </p:nvGrpSpPr>
          <p:grpSpPr>
            <a:xfrm>
              <a:off x="1181099" y="2667000"/>
              <a:ext cx="2070100" cy="684781"/>
              <a:chOff x="5175738" y="2362200"/>
              <a:chExt cx="1910862" cy="684781"/>
            </a:xfrm>
          </p:grpSpPr>
          <p:sp>
            <p:nvSpPr>
              <p:cNvPr id="100" name="Rectangle 99"/>
              <p:cNvSpPr/>
              <p:nvPr/>
            </p:nvSpPr>
            <p:spPr>
              <a:xfrm>
                <a:off x="5175738" y="2362200"/>
                <a:ext cx="1910862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1" name="Straight Connector 100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1" name="Straight Arrow Connector 80"/>
            <p:cNvCxnSpPr/>
            <p:nvPr/>
          </p:nvCxnSpPr>
          <p:spPr>
            <a:xfrm>
              <a:off x="3003550" y="2895597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2012950" y="2743200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794250" y="2743200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8064500" y="1828800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85" name="Shape 84"/>
            <p:cNvCxnSpPr>
              <a:stCxn id="84" idx="1"/>
            </p:cNvCxnSpPr>
            <p:nvPr/>
          </p:nvCxnSpPr>
          <p:spPr>
            <a:xfrm rot="10800000" flipV="1">
              <a:off x="7858126" y="2121188"/>
              <a:ext cx="20637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1341591" y="3008366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5400000">
              <a:off x="1083780" y="2764317"/>
              <a:ext cx="684781" cy="490141"/>
            </a:xfrm>
            <a:prstGeom prst="line">
              <a:avLst/>
            </a:prstGeom>
            <a:ln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145827" y="3008366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 rot="10800000">
              <a:off x="3238500" y="3124197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/>
            <p:nvPr/>
          </p:nvCxnSpPr>
          <p:spPr>
            <a:xfrm>
              <a:off x="5791200" y="2895597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hape 90"/>
            <p:cNvCxnSpPr/>
            <p:nvPr/>
          </p:nvCxnSpPr>
          <p:spPr>
            <a:xfrm>
              <a:off x="1765300" y="2121188"/>
              <a:ext cx="450849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92" name="Group 80"/>
            <p:cNvGrpSpPr/>
            <p:nvPr/>
          </p:nvGrpSpPr>
          <p:grpSpPr>
            <a:xfrm>
              <a:off x="6781800" y="2653274"/>
              <a:ext cx="2070100" cy="699526"/>
              <a:chOff x="6096000" y="4405874"/>
              <a:chExt cx="2070100" cy="699526"/>
            </a:xfrm>
          </p:grpSpPr>
          <p:sp>
            <p:nvSpPr>
              <p:cNvPr id="94" name="Rectangle 93"/>
              <p:cNvSpPr/>
              <p:nvPr/>
            </p:nvSpPr>
            <p:spPr>
              <a:xfrm>
                <a:off x="6096000" y="4420619"/>
                <a:ext cx="20701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5" name="Group 79"/>
              <p:cNvGrpSpPr/>
              <p:nvPr/>
            </p:nvGrpSpPr>
            <p:grpSpPr>
              <a:xfrm>
                <a:off x="6583113" y="4405874"/>
                <a:ext cx="1570286" cy="699523"/>
                <a:chOff x="6583113" y="4405874"/>
                <a:chExt cx="1570286" cy="699523"/>
              </a:xfrm>
            </p:grpSpPr>
            <p:cxnSp>
              <p:nvCxnSpPr>
                <p:cNvPr id="96" name="Straight Connector 95"/>
                <p:cNvCxnSpPr/>
                <p:nvPr/>
              </p:nvCxnSpPr>
              <p:spPr>
                <a:xfrm rot="5400000">
                  <a:off x="7344179" y="4747243"/>
                  <a:ext cx="684781" cy="204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 rot="5400000">
                  <a:off x="6241744" y="4761985"/>
                  <a:ext cx="684781" cy="204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 rot="5400000">
                  <a:off x="7582406" y="4534404"/>
                  <a:ext cx="684781" cy="457205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99" name="TextBox 98"/>
                <p:cNvSpPr txBox="1"/>
                <p:nvPr/>
              </p:nvSpPr>
              <p:spPr>
                <a:xfrm>
                  <a:off x="6889750" y="4497832"/>
                  <a:ext cx="57785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1</a:t>
                  </a:r>
                  <a:endParaRPr lang="en-US" sz="2800" dirty="0"/>
                </a:p>
              </p:txBody>
            </p:sp>
          </p:grpSp>
        </p:grpSp>
        <p:cxnSp>
          <p:nvCxnSpPr>
            <p:cNvPr id="93" name="Straight Arrow Connector 92"/>
            <p:cNvCxnSpPr/>
            <p:nvPr/>
          </p:nvCxnSpPr>
          <p:spPr>
            <a:xfrm rot="10800000">
              <a:off x="6026150" y="3124197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6" grpId="0" animBg="1"/>
      <p:bldP spid="36" grpId="1" animBg="1"/>
      <p:bldP spid="43" grpId="0" animBg="1"/>
      <p:bldP spid="43" grpId="1" animBg="1"/>
      <p:bldP spid="49" grpId="0"/>
      <p:bldP spid="49" grpId="1"/>
      <p:bldP spid="50" grpId="0"/>
      <p:bldP spid="50" grpId="1"/>
      <p:bldP spid="57" grpId="0"/>
      <p:bldP spid="57" grpId="1"/>
      <p:bldP spid="74" grpId="0"/>
      <p:bldP spid="74" grpId="1"/>
      <p:bldP spid="75" grpId="0"/>
      <p:bldP spid="75" grpId="1"/>
      <p:bldP spid="7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0" y="1981200"/>
          <a:ext cx="9773055" cy="1676400"/>
        </p:xfrm>
        <a:graphic>
          <a:graphicData uri="http://schemas.openxmlformats.org/presentationml/2006/ole">
            <p:oleObj spid="_x0000_s1025" name="Visio" r:id="rId3" imgW="5453345" imgH="892940" progId="Visio.Drawing.11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-381000" y="3581400"/>
          <a:ext cx="9825596" cy="2277100"/>
        </p:xfrm>
        <a:graphic>
          <a:graphicData uri="http://schemas.openxmlformats.org/presentationml/2006/ole">
            <p:oleObj spid="_x0000_s1027" name="Visio" r:id="rId4" imgW="5453345" imgH="1201474" progId="Visio.Drawing.11">
              <p:embed/>
            </p:oleObj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Tengah </a:t>
            </a:r>
            <a:endParaRPr lang="en-US" sz="4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34290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Misalkan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menyisipkan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4 </a:t>
            </a:r>
            <a:r>
              <a:rPr lang="en-US" sz="2800" dirty="0" err="1" smtClean="0"/>
              <a:t>sebelum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9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16002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Mula-mula</a:t>
            </a:r>
            <a:r>
              <a:rPr lang="en-US" sz="2800" dirty="0" smtClean="0"/>
              <a:t> </a:t>
            </a:r>
            <a:r>
              <a:rPr lang="en-US" sz="2800" dirty="0" err="1" smtClean="0"/>
              <a:t>keadaan</a:t>
            </a:r>
            <a:r>
              <a:rPr lang="en-US" sz="2800" dirty="0" smtClean="0"/>
              <a:t> list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:</a:t>
            </a:r>
            <a:endParaRPr lang="en-US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438400" y="3886200"/>
            <a:ext cx="3428999" cy="609600"/>
            <a:chOff x="1010597" y="4725416"/>
            <a:chExt cx="3878903" cy="684784"/>
          </a:xfrm>
        </p:grpSpPr>
        <p:sp>
          <p:nvSpPr>
            <p:cNvPr id="12" name="Rectangle 11"/>
            <p:cNvSpPr/>
            <p:nvPr/>
          </p:nvSpPr>
          <p:spPr>
            <a:xfrm>
              <a:off x="2819400" y="4725419"/>
              <a:ext cx="2070100" cy="684781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400000">
              <a:off x="4052831" y="5066788"/>
              <a:ext cx="684781" cy="2043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2979892" y="5066785"/>
              <a:ext cx="684781" cy="204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5" name="Group 7"/>
            <p:cNvGrpSpPr/>
            <p:nvPr/>
          </p:nvGrpSpPr>
          <p:grpSpPr>
            <a:xfrm>
              <a:off x="1010597" y="4725420"/>
              <a:ext cx="1808799" cy="584775"/>
              <a:chOff x="1073538" y="2895600"/>
              <a:chExt cx="1669662" cy="584775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1073538" y="2895600"/>
                <a:ext cx="106680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err="1" smtClean="0">
                    <a:solidFill>
                      <a:srgbClr val="FF0000"/>
                    </a:solidFill>
                  </a:rPr>
                  <a:t>baru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7" name="Straight Arrow Connector 16"/>
              <p:cNvCxnSpPr/>
              <p:nvPr/>
            </p:nvCxnSpPr>
            <p:spPr>
              <a:xfrm>
                <a:off x="1981200" y="3200400"/>
                <a:ext cx="7620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18" name="TextBox 17"/>
          <p:cNvSpPr txBox="1"/>
          <p:nvPr/>
        </p:nvSpPr>
        <p:spPr>
          <a:xfrm>
            <a:off x="4756150" y="3915428"/>
            <a:ext cx="5778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00B050"/>
                </a:solidFill>
              </a:rPr>
              <a:t>4</a:t>
            </a:r>
            <a:endParaRPr lang="en-US" sz="2600" b="1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86200" y="44958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alloc</a:t>
            </a:r>
            <a:r>
              <a:rPr lang="en-US" sz="2800" b="1" dirty="0" smtClean="0">
                <a:solidFill>
                  <a:srgbClr val="FF0000"/>
                </a:solidFill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</a:rPr>
              <a:t>baru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73500" y="4963180"/>
            <a:ext cx="3136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</a:rPr>
              <a:t>baru↑.info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sym typeface="Wingdings" pitchFamily="2" charset="2"/>
              </a:rPr>
              <a:t> 4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638800" y="3200400"/>
            <a:ext cx="3429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>
                <a:solidFill>
                  <a:srgbClr val="002060"/>
                </a:solidFill>
              </a:rPr>
              <a:t>baru↑.next</a:t>
            </a:r>
            <a:r>
              <a:rPr lang="en-US" sz="2600" b="1" dirty="0" smtClean="0">
                <a:solidFill>
                  <a:srgbClr val="002060"/>
                </a:solidFill>
              </a:rPr>
              <a:t> </a:t>
            </a:r>
            <a:r>
              <a:rPr lang="en-US" sz="2600" b="1" dirty="0" smtClean="0">
                <a:solidFill>
                  <a:srgbClr val="002060"/>
                </a:solidFill>
                <a:sym typeface="Wingdings" pitchFamily="2" charset="2"/>
              </a:rPr>
              <a:t> bantu</a:t>
            </a:r>
            <a:endParaRPr lang="en-US" sz="2600" b="1" dirty="0">
              <a:solidFill>
                <a:srgbClr val="00206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1000" y="3200400"/>
            <a:ext cx="3886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b="1" dirty="0" err="1" smtClean="0">
                <a:solidFill>
                  <a:srgbClr val="7030A0"/>
                </a:solidFill>
              </a:rPr>
              <a:t>baru↑.prev</a:t>
            </a:r>
            <a:r>
              <a:rPr lang="en-US" sz="2600" b="1" dirty="0" smtClean="0">
                <a:solidFill>
                  <a:srgbClr val="7030A0"/>
                </a:solidFill>
              </a:rPr>
              <a:t> </a:t>
            </a:r>
            <a:r>
              <a:rPr lang="en-US" sz="2600" b="1" dirty="0" smtClean="0">
                <a:solidFill>
                  <a:srgbClr val="7030A0"/>
                </a:solidFill>
                <a:sym typeface="Wingdings" pitchFamily="2" charset="2"/>
              </a:rPr>
              <a:t> </a:t>
            </a:r>
            <a:r>
              <a:rPr lang="en-US" sz="2600" b="1" dirty="0" err="1" smtClean="0">
                <a:solidFill>
                  <a:srgbClr val="7030A0"/>
                </a:solidFill>
                <a:sym typeface="Wingdings" pitchFamily="2" charset="2"/>
              </a:rPr>
              <a:t>bantu↑.prev</a:t>
            </a:r>
            <a:endParaRPr lang="en-US" sz="2600" b="1" dirty="0">
              <a:solidFill>
                <a:srgbClr val="7030A0"/>
              </a:solidFill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Tengah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cxnSp>
        <p:nvCxnSpPr>
          <p:cNvPr id="22" name="Straight Arrow Connector 21"/>
          <p:cNvCxnSpPr/>
          <p:nvPr/>
        </p:nvCxnSpPr>
        <p:spPr>
          <a:xfrm rot="5400000" flipH="1" flipV="1">
            <a:off x="5105400" y="3581400"/>
            <a:ext cx="1066800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 flipH="1" flipV="1">
            <a:off x="3734594" y="3580606"/>
            <a:ext cx="1066800" cy="1588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591176" y="4110056"/>
            <a:ext cx="76200" cy="76200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224336" y="4119568"/>
            <a:ext cx="76200" cy="76200"/>
          </a:xfrm>
          <a:prstGeom prst="ellipse">
            <a:avLst/>
          </a:prstGeom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9393" name="Object 1"/>
          <p:cNvGraphicFramePr>
            <a:graphicFrameLocks noChangeAspect="1"/>
          </p:cNvGraphicFramePr>
          <p:nvPr/>
        </p:nvGraphicFramePr>
        <p:xfrm>
          <a:off x="-309560" y="1233480"/>
          <a:ext cx="9825038" cy="2276475"/>
        </p:xfrm>
        <a:graphic>
          <a:graphicData uri="http://schemas.openxmlformats.org/presentationml/2006/ole">
            <p:oleObj spid="_x0000_s59393" name="Visio" r:id="rId4" imgW="5453345" imgH="1201474" progId="Visio.Drawing.11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3" grpId="0"/>
      <p:bldP spid="24" grpId="0"/>
      <p:bldP spid="25" grpId="0"/>
      <p:bldP spid="27" grpId="0" animBg="1"/>
      <p:bldP spid="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Tengah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62000" y="3352800"/>
            <a:ext cx="396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>
                <a:solidFill>
                  <a:srgbClr val="92D050"/>
                </a:solidFill>
              </a:rPr>
              <a:t>bantu↑.prev↑.next</a:t>
            </a:r>
            <a:r>
              <a:rPr lang="en-US" sz="2600" b="1" dirty="0" smtClean="0">
                <a:solidFill>
                  <a:srgbClr val="92D050"/>
                </a:solidFill>
              </a:rPr>
              <a:t> </a:t>
            </a:r>
            <a:r>
              <a:rPr lang="en-US" sz="2600" b="1" dirty="0" smtClean="0">
                <a:solidFill>
                  <a:srgbClr val="92D050"/>
                </a:solidFill>
                <a:sym typeface="Wingdings" pitchFamily="2" charset="2"/>
              </a:rPr>
              <a:t> </a:t>
            </a:r>
            <a:r>
              <a:rPr lang="en-US" sz="2600" b="1" dirty="0" err="1" smtClean="0">
                <a:solidFill>
                  <a:srgbClr val="92D050"/>
                </a:solidFill>
                <a:sym typeface="Wingdings" pitchFamily="2" charset="2"/>
              </a:rPr>
              <a:t>baru</a:t>
            </a:r>
            <a:endParaRPr lang="en-US" sz="2600" b="1" dirty="0">
              <a:solidFill>
                <a:srgbClr val="92D050"/>
              </a:solidFill>
            </a:endParaRPr>
          </a:p>
        </p:txBody>
      </p:sp>
      <p:graphicFrame>
        <p:nvGraphicFramePr>
          <p:cNvPr id="61441" name="Object 1"/>
          <p:cNvGraphicFramePr>
            <a:graphicFrameLocks noChangeAspect="1"/>
          </p:cNvGraphicFramePr>
          <p:nvPr/>
        </p:nvGraphicFramePr>
        <p:xfrm>
          <a:off x="-71438" y="1600200"/>
          <a:ext cx="9825038" cy="2276475"/>
        </p:xfrm>
        <a:graphic>
          <a:graphicData uri="http://schemas.openxmlformats.org/presentationml/2006/ole">
            <p:oleObj spid="_x0000_s61441" name="Visio" r:id="rId3" imgW="5453345" imgH="1201474" progId="Visio.Drawing.11">
              <p:embed/>
            </p:oleObj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2419354" y="2670175"/>
            <a:ext cx="8382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2676530" y="2898775"/>
            <a:ext cx="7620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672010" y="2657475"/>
            <a:ext cx="8382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>
            <a:off x="4914898" y="2886075"/>
            <a:ext cx="7620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934202" y="2657475"/>
            <a:ext cx="8382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7191378" y="2886075"/>
            <a:ext cx="7620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2776538" y="4105275"/>
            <a:ext cx="3428999" cy="609600"/>
            <a:chOff x="1010597" y="4725416"/>
            <a:chExt cx="3878903" cy="684784"/>
          </a:xfrm>
        </p:grpSpPr>
        <p:sp>
          <p:nvSpPr>
            <p:cNvPr id="18" name="Rectangle 17"/>
            <p:cNvSpPr/>
            <p:nvPr/>
          </p:nvSpPr>
          <p:spPr>
            <a:xfrm>
              <a:off x="2819400" y="4725419"/>
              <a:ext cx="2070100" cy="684781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/>
            <p:nvPr/>
          </p:nvCxnSpPr>
          <p:spPr>
            <a:xfrm rot="5400000">
              <a:off x="4052831" y="5066788"/>
              <a:ext cx="684781" cy="2043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2979892" y="5066785"/>
              <a:ext cx="684781" cy="2043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grpSp>
          <p:nvGrpSpPr>
            <p:cNvPr id="22" name="Group 7"/>
            <p:cNvGrpSpPr/>
            <p:nvPr/>
          </p:nvGrpSpPr>
          <p:grpSpPr>
            <a:xfrm>
              <a:off x="1010597" y="4725420"/>
              <a:ext cx="1808799" cy="584775"/>
              <a:chOff x="1073538" y="2895600"/>
              <a:chExt cx="1669662" cy="584775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1073538" y="2895600"/>
                <a:ext cx="1066801" cy="58477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>
                    <a:solidFill>
                      <a:schemeClr val="tx1"/>
                    </a:solidFill>
                  </a:rPr>
                  <a:t>baru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>
                <a:off x="1981200" y="3200400"/>
                <a:ext cx="762000" cy="1588"/>
              </a:xfrm>
              <a:prstGeom prst="straightConnector1">
                <a:avLst/>
              </a:prstGeom>
              <a:ln w="28575">
                <a:headEnd type="none" w="med" len="med"/>
                <a:tailEnd type="triangl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</p:grpSp>
      <p:sp>
        <p:nvSpPr>
          <p:cNvPr id="26" name="TextBox 25"/>
          <p:cNvSpPr txBox="1"/>
          <p:nvPr/>
        </p:nvSpPr>
        <p:spPr>
          <a:xfrm>
            <a:off x="5094288" y="4191298"/>
            <a:ext cx="57785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4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4187030" y="3523458"/>
            <a:ext cx="1143000" cy="1588"/>
          </a:xfrm>
          <a:prstGeom prst="straightConnector1">
            <a:avLst/>
          </a:prstGeom>
          <a:ln w="31750">
            <a:solidFill>
              <a:srgbClr val="92D05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5090316" y="3523458"/>
            <a:ext cx="1143000" cy="1588"/>
          </a:xfrm>
          <a:prstGeom prst="straightConnector1">
            <a:avLst/>
          </a:prstGeom>
          <a:ln w="31750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3943346" y="3771899"/>
            <a:ext cx="1276352" cy="1588"/>
          </a:xfrm>
          <a:prstGeom prst="straightConnector1">
            <a:avLst/>
          </a:prstGeom>
          <a:ln w="28575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H="1" flipV="1">
            <a:off x="5237944" y="3766345"/>
            <a:ext cx="1276352" cy="1588"/>
          </a:xfrm>
          <a:prstGeom prst="straightConnector1">
            <a:avLst/>
          </a:prstGeom>
          <a:ln w="28575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943600" y="3352800"/>
            <a:ext cx="396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>
                <a:solidFill>
                  <a:srgbClr val="7030A0"/>
                </a:solidFill>
              </a:rPr>
              <a:t>bantu↑.prev</a:t>
            </a:r>
            <a:r>
              <a:rPr lang="en-US" sz="2600" b="1" dirty="0" smtClean="0">
                <a:solidFill>
                  <a:srgbClr val="7030A0"/>
                </a:solidFill>
              </a:rPr>
              <a:t> </a:t>
            </a:r>
            <a:r>
              <a:rPr lang="en-US" sz="2600" b="1" dirty="0" smtClean="0">
                <a:solidFill>
                  <a:srgbClr val="7030A0"/>
                </a:solidFill>
                <a:sym typeface="Wingdings" pitchFamily="2" charset="2"/>
              </a:rPr>
              <a:t> </a:t>
            </a:r>
            <a:r>
              <a:rPr lang="en-US" sz="2600" b="1" dirty="0" err="1" smtClean="0">
                <a:solidFill>
                  <a:srgbClr val="7030A0"/>
                </a:solidFill>
                <a:sym typeface="Wingdings" pitchFamily="2" charset="2"/>
              </a:rPr>
              <a:t>baru</a:t>
            </a:r>
            <a:endParaRPr lang="en-US" sz="2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1" grpId="0"/>
      <p:bldP spid="26" grpId="0"/>
      <p:bldP spid="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Tengah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5299" name="Object 3"/>
          <p:cNvGraphicFramePr>
            <a:graphicFrameLocks noChangeAspect="1"/>
          </p:cNvGraphicFramePr>
          <p:nvPr/>
        </p:nvGraphicFramePr>
        <p:xfrm>
          <a:off x="-569496" y="2057400"/>
          <a:ext cx="10323096" cy="1850366"/>
        </p:xfrm>
        <a:graphic>
          <a:graphicData uri="http://schemas.openxmlformats.org/presentationml/2006/ole">
            <p:oleObj spid="_x0000_s55299" name="Visio" r:id="rId3" imgW="6333353" imgH="1087023" progId="Visio.Drawing.11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66800" y="14478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Jadi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penyisipan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di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tengah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pada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list yang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tidak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kosong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:</a:t>
            </a:r>
            <a:endParaRPr lang="en-US" sz="28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438400" y="4252912"/>
            <a:ext cx="3428999" cy="609600"/>
            <a:chOff x="1010597" y="4725416"/>
            <a:chExt cx="3878903" cy="684784"/>
          </a:xfrm>
        </p:grpSpPr>
        <p:sp>
          <p:nvSpPr>
            <p:cNvPr id="12" name="Rectangle 11"/>
            <p:cNvSpPr/>
            <p:nvPr/>
          </p:nvSpPr>
          <p:spPr>
            <a:xfrm>
              <a:off x="2819400" y="4725419"/>
              <a:ext cx="2070100" cy="684781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400000">
              <a:off x="4052831" y="5066788"/>
              <a:ext cx="684781" cy="2043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2979892" y="5066785"/>
              <a:ext cx="684781" cy="204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5" name="Group 7"/>
            <p:cNvGrpSpPr/>
            <p:nvPr/>
          </p:nvGrpSpPr>
          <p:grpSpPr>
            <a:xfrm>
              <a:off x="1010597" y="4725420"/>
              <a:ext cx="1808799" cy="584775"/>
              <a:chOff x="1073538" y="2895600"/>
              <a:chExt cx="1669662" cy="584775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1073538" y="2895600"/>
                <a:ext cx="106680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err="1" smtClean="0">
                    <a:solidFill>
                      <a:srgbClr val="FF0000"/>
                    </a:solidFill>
                  </a:rPr>
                  <a:t>baru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7" name="Straight Arrow Connector 16"/>
              <p:cNvCxnSpPr/>
              <p:nvPr/>
            </p:nvCxnSpPr>
            <p:spPr>
              <a:xfrm>
                <a:off x="1981200" y="3200400"/>
                <a:ext cx="7620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18" name="TextBox 17"/>
          <p:cNvSpPr txBox="1"/>
          <p:nvPr/>
        </p:nvSpPr>
        <p:spPr>
          <a:xfrm>
            <a:off x="4756150" y="4338935"/>
            <a:ext cx="57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4</a:t>
            </a:r>
            <a:endParaRPr lang="en-US" sz="2400" b="1" dirty="0">
              <a:solidFill>
                <a:srgbClr val="00B050"/>
              </a:solidFill>
            </a:endParaRP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-381000" y="1762125"/>
          <a:ext cx="9825038" cy="2276475"/>
        </p:xfrm>
        <a:graphic>
          <a:graphicData uri="http://schemas.openxmlformats.org/presentationml/2006/ole">
            <p:oleObj spid="_x0000_s55300" name="Visio" r:id="rId4" imgW="5453345" imgH="1201474" progId="Visio.Drawing.11">
              <p:embed/>
            </p:oleObj>
          </a:graphicData>
        </a:graphic>
      </p:graphicFrame>
      <p:cxnSp>
        <p:nvCxnSpPr>
          <p:cNvPr id="26" name="Straight Arrow Connector 25"/>
          <p:cNvCxnSpPr/>
          <p:nvPr/>
        </p:nvCxnSpPr>
        <p:spPr>
          <a:xfrm>
            <a:off x="2119312" y="3114680"/>
            <a:ext cx="8382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>
            <a:off x="2362200" y="334328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419600" y="3114680"/>
            <a:ext cx="8382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662736" y="3114680"/>
            <a:ext cx="8382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0800000">
            <a:off x="4586288" y="334328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6938960" y="334328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 flipH="1" flipV="1">
            <a:off x="3714751" y="4024312"/>
            <a:ext cx="914400" cy="1588"/>
          </a:xfrm>
          <a:prstGeom prst="straightConnector1">
            <a:avLst/>
          </a:prstGeom>
          <a:ln w="28575">
            <a:solidFill>
              <a:srgbClr val="00206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5180805" y="4023518"/>
            <a:ext cx="914400" cy="1588"/>
          </a:xfrm>
          <a:prstGeom prst="straightConnector1">
            <a:avLst/>
          </a:prstGeom>
          <a:ln w="28575">
            <a:solidFill>
              <a:srgbClr val="FFC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3962400" y="3781424"/>
            <a:ext cx="914400" cy="1588"/>
          </a:xfrm>
          <a:prstGeom prst="straightConnector1">
            <a:avLst/>
          </a:prstGeom>
          <a:ln w="28575">
            <a:solidFill>
              <a:schemeClr val="accent6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953000" y="3795712"/>
            <a:ext cx="914400" cy="1588"/>
          </a:xfrm>
          <a:prstGeom prst="straightConnector1">
            <a:avLst/>
          </a:prstGeom>
          <a:ln w="28575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0" grpId="0"/>
      <p:bldP spid="18" grpId="0"/>
      <p:bldP spid="18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524000" y="44196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 Narrow" pitchFamily="34" charset="0"/>
              </a:rPr>
              <a:t>phapus</a:t>
            </a:r>
            <a:r>
              <a:rPr lang="en-US" sz="2800" b="1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Arial Narrow" pitchFamily="34" charset="0"/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2060"/>
                </a:solidFill>
                <a:latin typeface="Arial Narrow" pitchFamily="34" charset="0"/>
                <a:sym typeface="Wingdings" pitchFamily="2" charset="2"/>
              </a:rPr>
              <a:t>awal</a:t>
            </a:r>
            <a:endParaRPr lang="en-US" sz="28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3799368" y="1676400"/>
          <a:ext cx="2906232" cy="762000"/>
        </p:xfrm>
        <a:graphic>
          <a:graphicData uri="http://schemas.openxmlformats.org/presentationml/2006/ole">
            <p:oleObj spid="_x0000_s56323" name="Visio" r:id="rId3" imgW="1561608" imgH="407870" progId="Visio.Drawing.11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38200" y="15240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600200" y="2514600"/>
          <a:ext cx="7086600" cy="1889762"/>
        </p:xfrm>
        <a:graphic>
          <a:graphicData uri="http://schemas.openxmlformats.org/drawingml/2006/table">
            <a:tbl>
              <a:tblPr/>
              <a:tblGrid>
                <a:gridCol w="2827987"/>
                <a:gridCol w="1530439"/>
                <a:gridCol w="2728174"/>
              </a:tblGrid>
              <a:tr h="1889762">
                <a:tc>
                  <a:txBody>
                    <a:bodyPr/>
                    <a:lstStyle/>
                    <a:p>
                      <a:pPr marL="5588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6326" name="Object 6"/>
          <p:cNvGraphicFramePr>
            <a:graphicFrameLocks noChangeAspect="1"/>
          </p:cNvGraphicFramePr>
          <p:nvPr/>
        </p:nvGraphicFramePr>
        <p:xfrm>
          <a:off x="1600200" y="3032762"/>
          <a:ext cx="2773680" cy="1066800"/>
        </p:xfrm>
        <a:graphic>
          <a:graphicData uri="http://schemas.openxmlformats.org/presentationml/2006/ole">
            <p:oleObj spid="_x0000_s56326" name="Visio" r:id="rId4" imgW="1608578" imgH="618418" progId="Visio.Drawing.11">
              <p:embed/>
            </p:oleObj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6934200" y="2651762"/>
          <a:ext cx="990600" cy="1835046"/>
        </p:xfrm>
        <a:graphic>
          <a:graphicData uri="http://schemas.openxmlformats.org/presentationml/2006/ole">
            <p:oleObj spid="_x0000_s56325" name="Visio" r:id="rId5" imgW="584152" imgH="1075685" progId="Visio.Drawing.11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524000" y="48006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  <a:latin typeface="Arial Narrow" pitchFamily="34" charset="0"/>
              </a:rPr>
              <a:t>elemen</a:t>
            </a:r>
            <a:r>
              <a:rPr lang="en-US" sz="2800" b="1" dirty="0" smtClean="0">
                <a:solidFill>
                  <a:srgbClr val="00B050"/>
                </a:solidFill>
                <a:latin typeface="Arial Narrow" pitchFamily="34" charset="0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Arial Narrow" pitchFamily="34" charset="0"/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B050"/>
                </a:solidFill>
                <a:latin typeface="Arial Narrow" pitchFamily="34" charset="0"/>
                <a:sym typeface="Wingdings" pitchFamily="2" charset="2"/>
              </a:rPr>
              <a:t>phapus</a:t>
            </a:r>
            <a:r>
              <a:rPr lang="en-US" sz="2800" b="1" dirty="0" err="1" smtClean="0">
                <a:solidFill>
                  <a:srgbClr val="00B050"/>
                </a:solidFill>
                <a:latin typeface="Arial Narrow"/>
                <a:sym typeface="Wingdings" pitchFamily="2" charset="2"/>
              </a:rPr>
              <a:t>↑.info</a:t>
            </a:r>
            <a:endParaRPr lang="en-US" sz="2800" b="1" dirty="0">
              <a:solidFill>
                <a:srgbClr val="00B050"/>
              </a:solidFill>
              <a:latin typeface="Arial Narrow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19800" y="44196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7030A0"/>
                </a:solidFill>
                <a:latin typeface="Arial Narrow" pitchFamily="34" charset="0"/>
              </a:rPr>
              <a:t>awal</a:t>
            </a:r>
            <a:r>
              <a:rPr lang="en-US" sz="2800" b="1" dirty="0" smtClean="0">
                <a:solidFill>
                  <a:srgbClr val="7030A0"/>
                </a:solidFill>
                <a:latin typeface="Arial Narrow" pitchFamily="34" charset="0"/>
              </a:rPr>
              <a:t>     </a:t>
            </a:r>
            <a:r>
              <a:rPr lang="en-US" sz="2800" b="1" dirty="0" smtClean="0">
                <a:solidFill>
                  <a:srgbClr val="7030A0"/>
                </a:solidFill>
                <a:latin typeface="Arial Narrow" pitchFamily="34" charset="0"/>
                <a:sym typeface="Wingdings" pitchFamily="2" charset="2"/>
              </a:rPr>
              <a:t> nil</a:t>
            </a:r>
            <a:endParaRPr lang="en-US" sz="2800" b="1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19800" y="48006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F0"/>
                </a:solidFill>
                <a:latin typeface="Arial Narrow" pitchFamily="34" charset="0"/>
              </a:rPr>
              <a:t>akhir</a:t>
            </a:r>
            <a:r>
              <a:rPr lang="en-US" sz="2800" b="1" dirty="0" smtClean="0">
                <a:solidFill>
                  <a:srgbClr val="00B0F0"/>
                </a:solidFill>
                <a:latin typeface="Arial Narrow" pitchFamily="34" charset="0"/>
              </a:rPr>
              <a:t>     </a:t>
            </a:r>
            <a:r>
              <a:rPr lang="en-US" sz="2800" b="1" dirty="0" smtClean="0">
                <a:solidFill>
                  <a:srgbClr val="00B0F0"/>
                </a:solidFill>
                <a:latin typeface="Arial Narrow" pitchFamily="34" charset="0"/>
                <a:sym typeface="Wingdings" pitchFamily="2" charset="2"/>
              </a:rPr>
              <a:t> nil</a:t>
            </a:r>
            <a:endParaRPr lang="en-US" sz="2800" b="1" dirty="0">
              <a:solidFill>
                <a:srgbClr val="00B0F0"/>
              </a:solidFill>
              <a:latin typeface="Arial Narrow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4000" y="51816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dealloc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)</a:t>
            </a:r>
            <a:endParaRPr lang="en-US" sz="28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19600" y="32766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Arial Narrow" pitchFamily="34" charset="0"/>
              </a:rPr>
              <a:t>menjadi</a:t>
            </a:r>
            <a:endParaRPr lang="en-US" sz="28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1" grpId="0"/>
      <p:bldP spid="10" grpId="0"/>
      <p:bldP spid="14" grpId="0"/>
      <p:bldP spid="15" grpId="0"/>
      <p:bldP spid="16" grpId="0"/>
      <p:bldP spid="17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53418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685800" y="2133600"/>
          <a:ext cx="8829262" cy="1524000"/>
        </p:xfrm>
        <a:graphic>
          <a:graphicData uri="http://schemas.openxmlformats.org/presentationml/2006/ole">
            <p:oleObj spid="_x0000_s57349" name="Visio" r:id="rId3" imgW="5077858" imgH="880793" progId="Visio.Drawing.11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828800" y="32766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awal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47648" y="26670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</a:rPr>
              <a:t>phapus</a:t>
            </a:r>
            <a:endParaRPr lang="en-US" sz="24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390648" y="2895600"/>
            <a:ext cx="533400" cy="2233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828800" y="366778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</a:rPr>
              <a:t>elemen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B050"/>
                </a:solidFill>
                <a:sym typeface="Wingdings" pitchFamily="2" charset="2"/>
              </a:rPr>
              <a:t>phapus↑.info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57600" y="1981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B050"/>
                </a:solidFill>
                <a:latin typeface="Arial Narrow" pitchFamily="34" charset="0"/>
              </a:rPr>
              <a:t>elemen</a:t>
            </a:r>
            <a:endParaRPr lang="en-US" sz="2400" b="1" dirty="0">
              <a:solidFill>
                <a:srgbClr val="00B050"/>
              </a:solidFill>
              <a:latin typeface="Arial Narrow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743200" y="2362200"/>
            <a:ext cx="990600" cy="53340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0" grpId="0"/>
      <p:bldP spid="19" grpId="0"/>
      <p:bldP spid="15" grpId="0"/>
      <p:bldP spid="18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Double Linked List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Linked list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link / pointer yang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link/pointer yang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Simpul</a:t>
            </a:r>
            <a:r>
              <a:rPr lang="en-US" dirty="0" smtClean="0"/>
              <a:t> Double Linked List : </a:t>
            </a:r>
          </a:p>
          <a:p>
            <a:pPr marL="0" indent="0">
              <a:buNone/>
            </a:pPr>
            <a:r>
              <a:rPr lang="en-US" dirty="0" smtClean="0"/>
              <a:t> </a:t>
            </a:r>
          </a:p>
          <a:p>
            <a:pPr marL="0" indent="0">
              <a:buNone/>
            </a:pPr>
            <a:r>
              <a:rPr lang="en-US" dirty="0" smtClean="0"/>
              <a:t>     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3835401" y="3733799"/>
            <a:ext cx="1962150" cy="685797"/>
            <a:chOff x="1752600" y="3352802"/>
            <a:chExt cx="1219200" cy="534192"/>
          </a:xfrm>
        </p:grpSpPr>
        <p:sp>
          <p:nvSpPr>
            <p:cNvPr id="5" name="Rectangle 4"/>
            <p:cNvSpPr/>
            <p:nvPr/>
          </p:nvSpPr>
          <p:spPr>
            <a:xfrm>
              <a:off x="1752600" y="3352802"/>
              <a:ext cx="12192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 rot="5400000">
              <a:off x="2432057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3905250" y="5192991"/>
            <a:ext cx="2063750" cy="707864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000" dirty="0" smtClean="0"/>
              <a:t>Medan Data (</a:t>
            </a:r>
            <a:r>
              <a:rPr lang="en-US" sz="2000" b="1" dirty="0" smtClean="0">
                <a:solidFill>
                  <a:srgbClr val="FF0000"/>
                </a:solidFill>
              </a:rPr>
              <a:t>Info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6559550" y="5068691"/>
            <a:ext cx="2889250" cy="707864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000" dirty="0" smtClean="0"/>
              <a:t>Medan </a:t>
            </a:r>
            <a:r>
              <a:rPr lang="en-US" sz="2000" dirty="0" err="1" smtClean="0"/>
              <a:t>Sambungan</a:t>
            </a:r>
            <a:r>
              <a:rPr lang="en-US" sz="2000" dirty="0" smtClean="0"/>
              <a:t> </a:t>
            </a:r>
            <a:r>
              <a:rPr lang="en-US" sz="2000" dirty="0" err="1" smtClean="0"/>
              <a:t>Kanan</a:t>
            </a:r>
            <a:r>
              <a:rPr lang="en-US" sz="2000" dirty="0" smtClean="0"/>
              <a:t> (</a:t>
            </a:r>
            <a:r>
              <a:rPr lang="en-US" sz="2000" b="1" dirty="0" smtClean="0">
                <a:solidFill>
                  <a:srgbClr val="FF0000"/>
                </a:solidFill>
              </a:rPr>
              <a:t>Next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3951488" y="4074913"/>
            <a:ext cx="684781" cy="25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25" idx="0"/>
          </p:cNvCxnSpPr>
          <p:nvPr/>
        </p:nvCxnSpPr>
        <p:spPr>
          <a:xfrm rot="10800000" flipV="1">
            <a:off x="2273300" y="4267199"/>
            <a:ext cx="1866900" cy="8014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914400" y="5068691"/>
            <a:ext cx="2717800" cy="707864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000" dirty="0" smtClean="0"/>
              <a:t>Medan </a:t>
            </a:r>
            <a:r>
              <a:rPr lang="en-US" sz="2000" dirty="0" err="1" smtClean="0"/>
              <a:t>Sambungan</a:t>
            </a:r>
            <a:r>
              <a:rPr lang="en-US" sz="2000" dirty="0" smtClean="0"/>
              <a:t> </a:t>
            </a:r>
            <a:r>
              <a:rPr lang="en-US" sz="2000" dirty="0" err="1" smtClean="0"/>
              <a:t>Kiri</a:t>
            </a:r>
            <a:r>
              <a:rPr lang="en-US" sz="2000" dirty="0" smtClean="0"/>
              <a:t> (</a:t>
            </a:r>
            <a:r>
              <a:rPr lang="en-US" sz="2000" b="1" dirty="0" err="1" smtClean="0">
                <a:solidFill>
                  <a:srgbClr val="FF0000"/>
                </a:solidFill>
              </a:rPr>
              <a:t>Prev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cxnSp>
        <p:nvCxnSpPr>
          <p:cNvPr id="20" name="Straight Arrow Connector 19"/>
          <p:cNvCxnSpPr>
            <a:endCxn id="18" idx="0"/>
          </p:cNvCxnSpPr>
          <p:nvPr/>
        </p:nvCxnSpPr>
        <p:spPr>
          <a:xfrm>
            <a:off x="5638800" y="4343400"/>
            <a:ext cx="2365375" cy="7252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4" idx="0"/>
          </p:cNvCxnSpPr>
          <p:nvPr/>
        </p:nvCxnSpPr>
        <p:spPr>
          <a:xfrm rot="16200000" flipH="1">
            <a:off x="4380566" y="4636432"/>
            <a:ext cx="1078192" cy="349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8" grpId="0"/>
      <p:bldP spid="2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7351" name="Object 7"/>
          <p:cNvGraphicFramePr>
            <a:graphicFrameLocks noChangeAspect="1"/>
          </p:cNvGraphicFramePr>
          <p:nvPr/>
        </p:nvGraphicFramePr>
        <p:xfrm>
          <a:off x="152400" y="2286000"/>
          <a:ext cx="9525000" cy="1661961"/>
        </p:xfrm>
        <a:graphic>
          <a:graphicData uri="http://schemas.openxmlformats.org/presentationml/2006/ole">
            <p:oleObj spid="_x0000_s62467" name="Visio" r:id="rId3" imgW="5077858" imgH="880793" progId="Visio.Drawing.11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524000" y="374398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66FF"/>
                </a:solidFill>
                <a:latin typeface="Arial Narrow" pitchFamily="34" charset="0"/>
              </a:rPr>
              <a:t>awal</a:t>
            </a:r>
            <a:r>
              <a:rPr lang="en-US" sz="2800" b="1" dirty="0" smtClean="0">
                <a:solidFill>
                  <a:srgbClr val="0066FF"/>
                </a:solidFill>
                <a:latin typeface="Arial Narrow" pitchFamily="34" charset="0"/>
              </a:rPr>
              <a:t> </a:t>
            </a:r>
            <a:r>
              <a:rPr lang="en-US" sz="2800" b="1" dirty="0" smtClean="0">
                <a:solidFill>
                  <a:srgbClr val="0066FF"/>
                </a:solidFill>
                <a:latin typeface="Arial Narrow" pitchFamily="34" charset="0"/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66FF"/>
                </a:solidFill>
                <a:latin typeface="Arial Narrow" pitchFamily="34" charset="0"/>
                <a:sym typeface="Wingdings" pitchFamily="2" charset="2"/>
              </a:rPr>
              <a:t>awal</a:t>
            </a:r>
            <a:r>
              <a:rPr lang="en-US" sz="2800" b="1" dirty="0" err="1" smtClean="0">
                <a:solidFill>
                  <a:srgbClr val="0066FF"/>
                </a:solidFill>
                <a:latin typeface="Arial Narrow"/>
                <a:sym typeface="Wingdings" pitchFamily="2" charset="2"/>
              </a:rPr>
              <a:t>↑.next</a:t>
            </a:r>
            <a:endParaRPr lang="en-US" sz="2800" b="1" dirty="0">
              <a:solidFill>
                <a:srgbClr val="0066FF"/>
              </a:solidFill>
              <a:latin typeface="Arial Narrow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33864" y="374398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atau</a:t>
            </a:r>
            <a:r>
              <a:rPr lang="en-US" sz="2800" dirty="0" smtClean="0">
                <a:latin typeface="Arial Narrow" pitchFamily="34" charset="0"/>
              </a:rPr>
              <a:t>   </a:t>
            </a:r>
            <a:r>
              <a:rPr lang="en-US" sz="2800" b="1" dirty="0" err="1" smtClean="0">
                <a:solidFill>
                  <a:srgbClr val="0066FF"/>
                </a:solidFill>
                <a:latin typeface="Arial Narrow" pitchFamily="34" charset="0"/>
              </a:rPr>
              <a:t>awal</a:t>
            </a:r>
            <a:r>
              <a:rPr lang="en-US" sz="2800" b="1" dirty="0" smtClean="0">
                <a:solidFill>
                  <a:srgbClr val="0066FF"/>
                </a:solidFill>
                <a:latin typeface="Arial Narrow" pitchFamily="34" charset="0"/>
              </a:rPr>
              <a:t> </a:t>
            </a:r>
            <a:r>
              <a:rPr lang="en-US" sz="2800" b="1" dirty="0" smtClean="0">
                <a:solidFill>
                  <a:srgbClr val="0066FF"/>
                </a:solidFill>
                <a:latin typeface="Arial Narrow" pitchFamily="34" charset="0"/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66FF"/>
                </a:solidFill>
                <a:latin typeface="Arial Narrow" pitchFamily="34" charset="0"/>
                <a:sym typeface="Wingdings" pitchFamily="2" charset="2"/>
              </a:rPr>
              <a:t>phapus</a:t>
            </a:r>
            <a:r>
              <a:rPr lang="en-US" sz="2800" b="1" dirty="0" err="1" smtClean="0">
                <a:solidFill>
                  <a:srgbClr val="0066FF"/>
                </a:solidFill>
                <a:latin typeface="Arial Narrow"/>
                <a:sym typeface="Wingdings" pitchFamily="2" charset="2"/>
              </a:rPr>
              <a:t>↑.next</a:t>
            </a:r>
            <a:endParaRPr lang="en-US" sz="2800" b="1" dirty="0">
              <a:solidFill>
                <a:srgbClr val="0066FF"/>
              </a:solidFill>
              <a:latin typeface="Arial Narrow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895600" y="2057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Awal</a:t>
            </a:r>
            <a:endParaRPr lang="en-US" sz="2400" dirty="0"/>
          </a:p>
        </p:txBody>
      </p:sp>
      <p:cxnSp>
        <p:nvCxnSpPr>
          <p:cNvPr id="37" name="Shape 36"/>
          <p:cNvCxnSpPr/>
          <p:nvPr/>
        </p:nvCxnSpPr>
        <p:spPr>
          <a:xfrm rot="10800000" flipV="1">
            <a:off x="2514600" y="2292992"/>
            <a:ext cx="381000" cy="531167"/>
          </a:xfrm>
          <a:prstGeom prst="bent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hape 38"/>
          <p:cNvCxnSpPr>
            <a:stCxn id="35" idx="3"/>
          </p:cNvCxnSpPr>
          <p:nvPr/>
        </p:nvCxnSpPr>
        <p:spPr>
          <a:xfrm>
            <a:off x="3733800" y="2288233"/>
            <a:ext cx="457200" cy="531167"/>
          </a:xfrm>
          <a:prstGeom prst="bentConnector2">
            <a:avLst/>
          </a:prstGeom>
          <a:ln w="28575">
            <a:solidFill>
              <a:srgbClr val="0066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2" grpId="0"/>
      <p:bldP spid="23" grpId="0"/>
      <p:bldP spid="3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1371600" y="2219980"/>
            <a:ext cx="2133600" cy="106680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962400" y="343918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</a:rPr>
              <a:t>awal↑.prev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sym typeface="Wingdings" pitchFamily="2" charset="2"/>
              </a:rPr>
              <a:t> nil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143000" y="343918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dealloc</a:t>
            </a:r>
            <a:r>
              <a:rPr lang="en-US" sz="2800" b="1" dirty="0" smtClean="0">
                <a:solidFill>
                  <a:srgbClr val="FF0000"/>
                </a:solidFill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353963" y="1905000"/>
          <a:ext cx="9171037" cy="1600200"/>
        </p:xfrm>
        <a:graphic>
          <a:graphicData uri="http://schemas.openxmlformats.org/presentationml/2006/ole">
            <p:oleObj spid="_x0000_s58372" name="Visio" r:id="rId3" imgW="5077858" imgH="880793" progId="Visio.Drawing.11">
              <p:embed/>
            </p:oleObj>
          </a:graphicData>
        </a:graphic>
      </p:graphicFrame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048000" y="2633664"/>
            <a:ext cx="619120" cy="867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3281360" y="2833688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124448" y="2657472"/>
            <a:ext cx="619120" cy="867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5357808" y="2857496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7186608" y="2657472"/>
            <a:ext cx="619120" cy="867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0800000">
            <a:off x="7419968" y="2857496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3569168" y="2516656"/>
            <a:ext cx="634066" cy="45719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25" grpId="0"/>
      <p:bldP spid="19" grpId="0"/>
      <p:bldP spid="2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279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1714488" y="2743192"/>
          <a:ext cx="6348620" cy="1600200"/>
        </p:xfrm>
        <a:graphic>
          <a:graphicData uri="http://schemas.openxmlformats.org/presentationml/2006/ole">
            <p:oleObj spid="_x0000_s60420" name="Visio" r:id="rId3" imgW="3477648" imgH="880793" progId="Visio.Drawing.11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81000" y="1524000"/>
            <a:ext cx="891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 Narrow" pitchFamily="34" charset="0"/>
              </a:rPr>
              <a:t>Jadi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penghapusan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depan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pada</a:t>
            </a:r>
            <a:r>
              <a:rPr lang="en-US" sz="2800" dirty="0" smtClean="0">
                <a:latin typeface="Arial Narrow" pitchFamily="34" charset="0"/>
              </a:rPr>
              <a:t> list </a:t>
            </a:r>
            <a:r>
              <a:rPr lang="en-US" sz="2800" dirty="0" smtClean="0">
                <a:latin typeface="Arial Narrow" pitchFamily="34" charset="0"/>
              </a:rPr>
              <a:t>yang </a:t>
            </a:r>
            <a:r>
              <a:rPr lang="en-US" sz="2800" dirty="0" err="1" smtClean="0">
                <a:latin typeface="Arial Narrow" pitchFamily="34" charset="0"/>
              </a:rPr>
              <a:t>memiliki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lebih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dari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satu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simpul</a:t>
            </a:r>
            <a:r>
              <a:rPr lang="en-US" sz="2800" dirty="0" smtClean="0">
                <a:latin typeface="Arial Narrow" pitchFamily="34" charset="0"/>
              </a:rPr>
              <a:t>:</a:t>
            </a:r>
            <a:endParaRPr lang="en-US" sz="2800" dirty="0">
              <a:latin typeface="Arial Narrow" pitchFamily="34" charset="0"/>
            </a:endParaRPr>
          </a:p>
        </p:txBody>
      </p:sp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533400" y="2743200"/>
          <a:ext cx="9171037" cy="1600200"/>
        </p:xfrm>
        <a:graphic>
          <a:graphicData uri="http://schemas.openxmlformats.org/presentationml/2006/ole">
            <p:oleObj spid="_x0000_s60421" name="Visio" r:id="rId4" imgW="5077858" imgH="880793" progId="Visio.Drawing.11">
              <p:embed/>
            </p:oleObj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3227450" y="3490909"/>
            <a:ext cx="619120" cy="867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3460810" y="3690933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303898" y="3514717"/>
            <a:ext cx="619120" cy="867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>
            <a:off x="5537258" y="3714741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366058" y="3514717"/>
            <a:ext cx="619120" cy="867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>
            <a:off x="7599418" y="3714741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3724276" y="3367092"/>
            <a:ext cx="657224" cy="4286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858562" y="3281360"/>
            <a:ext cx="1603787" cy="623885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2736849" y="3602039"/>
            <a:ext cx="623885" cy="1583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1974849" y="3602039"/>
            <a:ext cx="623885" cy="1583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04800" y="3328992"/>
            <a:ext cx="1143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phapus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22527" y="3367381"/>
            <a:ext cx="5064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tx2"/>
                </a:solidFill>
              </a:rPr>
              <a:t>2</a:t>
            </a:r>
            <a:endParaRPr lang="en-US" sz="2200" dirty="0">
              <a:solidFill>
                <a:schemeClr val="tx2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1381141" y="3571002"/>
            <a:ext cx="457200" cy="86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hape 36"/>
          <p:cNvCxnSpPr/>
          <p:nvPr/>
        </p:nvCxnSpPr>
        <p:spPr>
          <a:xfrm rot="10800000" flipV="1">
            <a:off x="2743201" y="2730849"/>
            <a:ext cx="381000" cy="531167"/>
          </a:xfrm>
          <a:prstGeom prst="bent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hape 37"/>
          <p:cNvCxnSpPr/>
          <p:nvPr/>
        </p:nvCxnSpPr>
        <p:spPr>
          <a:xfrm>
            <a:off x="3957640" y="2738440"/>
            <a:ext cx="457200" cy="531167"/>
          </a:xfrm>
          <a:prstGeom prst="bentConnector2">
            <a:avLst/>
          </a:prstGeom>
          <a:ln w="28575">
            <a:solidFill>
              <a:srgbClr val="0066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143241" y="2514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Awal</a:t>
            </a:r>
            <a:endParaRPr lang="en-US" sz="2400" dirty="0"/>
          </a:p>
        </p:txBody>
      </p:sp>
      <p:cxnSp>
        <p:nvCxnSpPr>
          <p:cNvPr id="42" name="Straight Connector 41"/>
          <p:cNvCxnSpPr/>
          <p:nvPr/>
        </p:nvCxnSpPr>
        <p:spPr>
          <a:xfrm rot="5400000">
            <a:off x="1752600" y="3367088"/>
            <a:ext cx="623888" cy="44291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0" grpId="0"/>
      <p:bldP spid="26" grpId="0" animBg="1"/>
      <p:bldP spid="26" grpId="1" animBg="1"/>
      <p:bldP spid="30" grpId="0"/>
      <p:bldP spid="30" grpId="1"/>
      <p:bldP spid="32" grpId="0"/>
      <p:bldP spid="32" grpId="1"/>
      <p:bldP spid="39" grpId="0"/>
      <p:bldP spid="39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Belakang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53418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228600" y="2133600"/>
          <a:ext cx="8829262" cy="1524000"/>
        </p:xfrm>
        <a:graphic>
          <a:graphicData uri="http://schemas.openxmlformats.org/presentationml/2006/ole">
            <p:oleObj spid="_x0000_s65538" name="Visio" r:id="rId3" imgW="5077858" imgH="880793" progId="Visio.Drawing.11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371600" y="32766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</a:rPr>
              <a:t>phapus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70C0"/>
                </a:solidFill>
                <a:sym typeface="Wingdings" pitchFamily="2" charset="2"/>
              </a:rPr>
              <a:t>akhir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848600" y="1671935"/>
            <a:ext cx="1143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phapus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8115300" y="2400300"/>
            <a:ext cx="533400" cy="1588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371600" y="366778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</a:rPr>
              <a:t>elemen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B050"/>
                </a:solidFill>
                <a:sym typeface="Wingdings" pitchFamily="2" charset="2"/>
              </a:rPr>
              <a:t>phapus↑.info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05600" y="3581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B050"/>
                </a:solidFill>
                <a:latin typeface="Arial Narrow" pitchFamily="34" charset="0"/>
              </a:rPr>
              <a:t>elemen</a:t>
            </a:r>
            <a:endParaRPr lang="en-US" sz="2400" b="1" dirty="0">
              <a:solidFill>
                <a:srgbClr val="00B050"/>
              </a:solidFill>
              <a:latin typeface="Arial Narrow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rot="5400000">
            <a:off x="7391400" y="2971800"/>
            <a:ext cx="762000" cy="76200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0" grpId="0"/>
      <p:bldP spid="19" grpId="0"/>
      <p:bldP spid="15" grpId="0"/>
      <p:bldP spid="18" grpId="0"/>
      <p:bldP spid="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Belakang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7351" name="Object 7"/>
          <p:cNvGraphicFramePr>
            <a:graphicFrameLocks noChangeAspect="1"/>
          </p:cNvGraphicFramePr>
          <p:nvPr/>
        </p:nvGraphicFramePr>
        <p:xfrm>
          <a:off x="-381000" y="2286000"/>
          <a:ext cx="9525000" cy="1661961"/>
        </p:xfrm>
        <a:graphic>
          <a:graphicData uri="http://schemas.openxmlformats.org/presentationml/2006/ole">
            <p:oleObj spid="_x0000_s66562" name="Visio" r:id="rId3" imgW="5077858" imgH="880793" progId="Visio.Drawing.11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62000" y="374398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66FF"/>
                </a:solidFill>
                <a:latin typeface="Arial Narrow" pitchFamily="34" charset="0"/>
              </a:rPr>
              <a:t>akhir</a:t>
            </a:r>
            <a:r>
              <a:rPr lang="en-US" sz="2800" b="1" dirty="0" smtClean="0">
                <a:solidFill>
                  <a:srgbClr val="0066FF"/>
                </a:solidFill>
                <a:latin typeface="Arial Narrow" pitchFamily="34" charset="0"/>
              </a:rPr>
              <a:t> </a:t>
            </a:r>
            <a:r>
              <a:rPr lang="en-US" sz="2800" b="1" dirty="0" smtClean="0">
                <a:solidFill>
                  <a:srgbClr val="0066FF"/>
                </a:solidFill>
                <a:latin typeface="Arial Narrow" pitchFamily="34" charset="0"/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66FF"/>
                </a:solidFill>
                <a:latin typeface="Arial Narrow" pitchFamily="34" charset="0"/>
                <a:sym typeface="Wingdings" pitchFamily="2" charset="2"/>
              </a:rPr>
              <a:t>akhir</a:t>
            </a:r>
            <a:r>
              <a:rPr lang="en-US" sz="2800" b="1" dirty="0" err="1" smtClean="0">
                <a:solidFill>
                  <a:srgbClr val="0066FF"/>
                </a:solidFill>
                <a:latin typeface="Arial Narrow"/>
                <a:sym typeface="Wingdings" pitchFamily="2" charset="2"/>
              </a:rPr>
              <a:t>↑.prev</a:t>
            </a:r>
            <a:endParaRPr lang="en-US" sz="2800" b="1" dirty="0">
              <a:solidFill>
                <a:srgbClr val="0066FF"/>
              </a:solidFill>
              <a:latin typeface="Arial Narrow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33800" y="374398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atau</a:t>
            </a:r>
            <a:r>
              <a:rPr lang="en-US" sz="2800" dirty="0" smtClean="0">
                <a:latin typeface="Arial Narrow" pitchFamily="34" charset="0"/>
              </a:rPr>
              <a:t>   </a:t>
            </a:r>
            <a:r>
              <a:rPr lang="en-US" sz="2800" b="1" dirty="0" err="1" smtClean="0">
                <a:solidFill>
                  <a:srgbClr val="0066FF"/>
                </a:solidFill>
                <a:latin typeface="Arial Narrow" pitchFamily="34" charset="0"/>
              </a:rPr>
              <a:t>akhir</a:t>
            </a:r>
            <a:r>
              <a:rPr lang="en-US" sz="2800" b="1" dirty="0" smtClean="0">
                <a:solidFill>
                  <a:srgbClr val="0066FF"/>
                </a:solidFill>
                <a:latin typeface="Arial Narrow" pitchFamily="34" charset="0"/>
              </a:rPr>
              <a:t> </a:t>
            </a:r>
            <a:r>
              <a:rPr lang="en-US" sz="2800" b="1" dirty="0" smtClean="0">
                <a:solidFill>
                  <a:srgbClr val="0066FF"/>
                </a:solidFill>
                <a:latin typeface="Arial Narrow" pitchFamily="34" charset="0"/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66FF"/>
                </a:solidFill>
                <a:latin typeface="Arial Narrow" pitchFamily="34" charset="0"/>
                <a:sym typeface="Wingdings" pitchFamily="2" charset="2"/>
              </a:rPr>
              <a:t>phapus</a:t>
            </a:r>
            <a:r>
              <a:rPr lang="en-US" sz="2800" b="1" dirty="0" err="1" smtClean="0">
                <a:solidFill>
                  <a:srgbClr val="0066FF"/>
                </a:solidFill>
                <a:latin typeface="Arial Narrow"/>
                <a:sym typeface="Wingdings" pitchFamily="2" charset="2"/>
              </a:rPr>
              <a:t>↑.prev</a:t>
            </a:r>
            <a:endParaRPr lang="en-US" sz="2800" b="1" dirty="0">
              <a:solidFill>
                <a:srgbClr val="0066FF"/>
              </a:solidFill>
              <a:latin typeface="Arial Narrow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514600" y="2057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Awal</a:t>
            </a:r>
            <a:endParaRPr lang="en-US" sz="2400" dirty="0"/>
          </a:p>
        </p:txBody>
      </p:sp>
      <p:cxnSp>
        <p:nvCxnSpPr>
          <p:cNvPr id="37" name="Shape 36"/>
          <p:cNvCxnSpPr/>
          <p:nvPr/>
        </p:nvCxnSpPr>
        <p:spPr>
          <a:xfrm rot="10800000" flipV="1">
            <a:off x="2133600" y="2292992"/>
            <a:ext cx="381000" cy="531167"/>
          </a:xfrm>
          <a:prstGeom prst="bent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hape 38"/>
          <p:cNvCxnSpPr/>
          <p:nvPr/>
        </p:nvCxnSpPr>
        <p:spPr>
          <a:xfrm>
            <a:off x="7239000" y="2300288"/>
            <a:ext cx="457200" cy="531167"/>
          </a:xfrm>
          <a:prstGeom prst="bentConnector2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400800" y="2057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Akhir</a:t>
            </a:r>
            <a:endParaRPr lang="en-US" sz="2400" dirty="0"/>
          </a:p>
        </p:txBody>
      </p:sp>
      <p:cxnSp>
        <p:nvCxnSpPr>
          <p:cNvPr id="16" name="Shape 15"/>
          <p:cNvCxnSpPr/>
          <p:nvPr/>
        </p:nvCxnSpPr>
        <p:spPr>
          <a:xfrm rot="10800000" flipV="1">
            <a:off x="6019800" y="2286000"/>
            <a:ext cx="381000" cy="531167"/>
          </a:xfrm>
          <a:prstGeom prst="bentConnector2">
            <a:avLst/>
          </a:prstGeom>
          <a:ln w="28575">
            <a:solidFill>
              <a:srgbClr val="0066FF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2" grpId="0"/>
      <p:bldP spid="23" grpId="0"/>
      <p:bldP spid="35" grpId="0"/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7162800" y="2209800"/>
            <a:ext cx="2133600" cy="106680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Belakang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886200" y="31242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</a:rPr>
              <a:t>akhir↑.next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sym typeface="Wingdings" pitchFamily="2" charset="2"/>
              </a:rPr>
              <a:t> nil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858000" y="328678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dealloc</a:t>
            </a:r>
            <a:r>
              <a:rPr lang="en-US" sz="2800" b="1" dirty="0" smtClean="0">
                <a:solidFill>
                  <a:srgbClr val="FF0000"/>
                </a:solidFill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-76200" y="1828800"/>
          <a:ext cx="9171037" cy="1600200"/>
        </p:xfrm>
        <a:graphic>
          <a:graphicData uri="http://schemas.openxmlformats.org/presentationml/2006/ole">
            <p:oleObj spid="_x0000_s67586" name="Visio" r:id="rId3" imgW="5077858" imgH="880793" progId="Visio.Drawing.11">
              <p:embed/>
            </p:oleObj>
          </a:graphicData>
        </a:graphic>
      </p:graphicFrame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617837" y="2557464"/>
            <a:ext cx="619120" cy="867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2851197" y="2757488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694285" y="2581272"/>
            <a:ext cx="619120" cy="867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4927645" y="2781296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756445" y="2581272"/>
            <a:ext cx="619120" cy="867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0800000">
            <a:off x="6989805" y="2781296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6464766" y="2450634"/>
            <a:ext cx="634066" cy="45719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25" grpId="0"/>
      <p:bldP spid="19" grpId="0"/>
      <p:bldP spid="2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27950" cy="990600"/>
          </a:xfrm>
        </p:spPr>
        <p:txBody>
          <a:bodyPr>
            <a:normAutofit fontScale="90000"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Belakang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394931" y="2743200"/>
          <a:ext cx="10044469" cy="1752600"/>
        </p:xfrm>
        <a:graphic>
          <a:graphicData uri="http://schemas.openxmlformats.org/presentationml/2006/ole">
            <p:oleObj spid="_x0000_s68611" name="Visio" r:id="rId3" imgW="5077858" imgH="880793" progId="Visio.Drawing.11">
              <p:embed/>
            </p:oleObj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2516243" y="3579659"/>
            <a:ext cx="619120" cy="867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2680932" y="3779683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769667" y="3603467"/>
            <a:ext cx="619120" cy="867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>
            <a:off x="4973531" y="3803491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023551" y="3603467"/>
            <a:ext cx="619120" cy="867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>
            <a:off x="7197919" y="3803491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6624279" y="3452812"/>
            <a:ext cx="657224" cy="4286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7663427" y="3323304"/>
            <a:ext cx="1603787" cy="714373"/>
            <a:chOff x="1858562" y="3276600"/>
            <a:chExt cx="1603787" cy="638173"/>
          </a:xfrm>
        </p:grpSpPr>
        <p:cxnSp>
          <p:nvCxnSpPr>
            <p:cNvPr id="27" name="Straight Connector 26"/>
            <p:cNvCxnSpPr/>
            <p:nvPr/>
          </p:nvCxnSpPr>
          <p:spPr>
            <a:xfrm rot="5400000">
              <a:off x="2722101" y="3602039"/>
              <a:ext cx="623885" cy="158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36" name="Group 35"/>
            <p:cNvGrpSpPr/>
            <p:nvPr/>
          </p:nvGrpSpPr>
          <p:grpSpPr>
            <a:xfrm>
              <a:off x="1858562" y="3276600"/>
              <a:ext cx="1603787" cy="638173"/>
              <a:chOff x="1858562" y="3276600"/>
              <a:chExt cx="1603787" cy="638173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1858562" y="3281360"/>
                <a:ext cx="1603787" cy="623885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1974849" y="3602039"/>
                <a:ext cx="623885" cy="1583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2422527" y="3367381"/>
                <a:ext cx="506422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tx2"/>
                    </a:solidFill>
                  </a:rPr>
                  <a:t>9</a:t>
                </a:r>
                <a:endParaRPr lang="en-US" sz="2200" dirty="0">
                  <a:solidFill>
                    <a:schemeClr val="tx2"/>
                  </a:solidFill>
                </a:endParaRPr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2925556" y="3367088"/>
                <a:ext cx="623888" cy="44291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4" name="TextBox 43"/>
          <p:cNvSpPr txBox="1"/>
          <p:nvPr/>
        </p:nvSpPr>
        <p:spPr>
          <a:xfrm>
            <a:off x="1995132" y="2545409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Awal</a:t>
            </a:r>
            <a:endParaRPr lang="en-US" sz="2400" dirty="0"/>
          </a:p>
        </p:txBody>
      </p:sp>
      <p:cxnSp>
        <p:nvCxnSpPr>
          <p:cNvPr id="45" name="Shape 44"/>
          <p:cNvCxnSpPr/>
          <p:nvPr/>
        </p:nvCxnSpPr>
        <p:spPr>
          <a:xfrm rot="10800000" flipV="1">
            <a:off x="1614132" y="2781001"/>
            <a:ext cx="381000" cy="531167"/>
          </a:xfrm>
          <a:prstGeom prst="bent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hape 45"/>
          <p:cNvCxnSpPr/>
          <p:nvPr/>
        </p:nvCxnSpPr>
        <p:spPr>
          <a:xfrm>
            <a:off x="7786331" y="2786064"/>
            <a:ext cx="457200" cy="531167"/>
          </a:xfrm>
          <a:prstGeom prst="bentConnector2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871931" y="2531121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Akhir</a:t>
            </a:r>
            <a:endParaRPr lang="en-US" sz="2400" dirty="0"/>
          </a:p>
        </p:txBody>
      </p:sp>
      <p:cxnSp>
        <p:nvCxnSpPr>
          <p:cNvPr id="48" name="Shape 47"/>
          <p:cNvCxnSpPr/>
          <p:nvPr/>
        </p:nvCxnSpPr>
        <p:spPr>
          <a:xfrm rot="10800000" flipV="1">
            <a:off x="6490931" y="2759721"/>
            <a:ext cx="381000" cy="531167"/>
          </a:xfrm>
          <a:prstGeom prst="bentConnector2">
            <a:avLst/>
          </a:prstGeom>
          <a:ln w="28575">
            <a:solidFill>
              <a:srgbClr val="0066FF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8167331" y="2309317"/>
            <a:ext cx="1143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</a:rPr>
              <a:t>phapus</a:t>
            </a:r>
            <a:endParaRPr lang="en-US" sz="24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rot="5400000">
            <a:off x="8434031" y="3037682"/>
            <a:ext cx="533400" cy="1588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33400" y="1524000"/>
            <a:ext cx="891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 Narrow" pitchFamily="34" charset="0"/>
              </a:rPr>
              <a:t>Jadi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penghapusan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belakang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pada</a:t>
            </a:r>
            <a:r>
              <a:rPr lang="en-US" sz="2800" dirty="0" smtClean="0">
                <a:latin typeface="Arial Narrow" pitchFamily="34" charset="0"/>
              </a:rPr>
              <a:t> list </a:t>
            </a:r>
            <a:r>
              <a:rPr lang="en-US" sz="2800" dirty="0" smtClean="0">
                <a:latin typeface="Arial Narrow" pitchFamily="34" charset="0"/>
              </a:rPr>
              <a:t>yang </a:t>
            </a:r>
            <a:r>
              <a:rPr lang="en-US" sz="2800" dirty="0" err="1" smtClean="0">
                <a:latin typeface="Arial Narrow" pitchFamily="34" charset="0"/>
              </a:rPr>
              <a:t>memiliki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lebih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dari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satu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simpul</a:t>
            </a:r>
            <a:r>
              <a:rPr lang="en-US" sz="2800" dirty="0" smtClean="0">
                <a:latin typeface="Arial Narrow" pitchFamily="34" charset="0"/>
              </a:rPr>
              <a:t>:</a:t>
            </a:r>
            <a:endParaRPr lang="en-US" sz="2800" dirty="0">
              <a:latin typeface="Arial Narrow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44" grpId="0"/>
      <p:bldP spid="47" grpId="0"/>
      <p:bldP spid="49" grpId="0"/>
      <p:bldP spid="49" grpId="1"/>
      <p:bldP spid="3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279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Tengah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09600" y="1600200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 Narrow" pitchFamily="34" charset="0"/>
              </a:rPr>
              <a:t>Sama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seperti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penghapusan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tengah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pada</a:t>
            </a:r>
            <a:r>
              <a:rPr lang="en-US" sz="2800" dirty="0" smtClean="0">
                <a:latin typeface="Arial Narrow" pitchFamily="34" charset="0"/>
              </a:rPr>
              <a:t> Single Linked List.</a:t>
            </a:r>
            <a:endParaRPr lang="en-US" sz="2800" dirty="0">
              <a:latin typeface="Arial Narrow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 err="1" smtClean="0"/>
              <a:t>Buat</a:t>
            </a:r>
            <a:r>
              <a:rPr lang="en-US" sz="4400" dirty="0" smtClean="0"/>
              <a:t> </a:t>
            </a:r>
            <a:r>
              <a:rPr lang="en-US" sz="4400" dirty="0" err="1" smtClean="0"/>
              <a:t>algoritma</a:t>
            </a:r>
            <a:r>
              <a:rPr lang="en-US" sz="4400" dirty="0" smtClean="0"/>
              <a:t> </a:t>
            </a:r>
            <a:r>
              <a:rPr lang="en-US" sz="4400" dirty="0" err="1" smtClean="0"/>
              <a:t>dan</a:t>
            </a:r>
            <a:r>
              <a:rPr lang="en-US" sz="4400" dirty="0" smtClean="0"/>
              <a:t> program </a:t>
            </a:r>
            <a:r>
              <a:rPr lang="en-US" sz="4400" dirty="0" err="1" smtClean="0"/>
              <a:t>untuk</a:t>
            </a:r>
            <a:r>
              <a:rPr lang="en-US" sz="4400" dirty="0" smtClean="0"/>
              <a:t> Double Linked List</a:t>
            </a:r>
            <a:endParaRPr lang="en-US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Adam Baru\Modul Adam\Pemrograman Berorientasi Objek\Gambar\childrens_question_23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Deklarasi</a:t>
            </a:r>
            <a:r>
              <a:rPr lang="en-US" b="1" dirty="0" smtClean="0"/>
              <a:t> Double Linked List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319088" indent="-319088">
              <a:buNone/>
            </a:pPr>
            <a:r>
              <a:rPr lang="en-US" b="1" u="sng" dirty="0" err="1" smtClean="0"/>
              <a:t>Kamus</a:t>
            </a:r>
            <a:r>
              <a:rPr lang="en-US" b="1" u="sng" dirty="0" smtClean="0"/>
              <a:t>:</a:t>
            </a:r>
          </a:p>
          <a:p>
            <a:pPr marL="1262063" indent="-319088">
              <a:buNone/>
            </a:pPr>
            <a:r>
              <a:rPr lang="en-US" b="1" dirty="0" smtClean="0"/>
              <a:t>Type</a:t>
            </a:r>
          </a:p>
          <a:p>
            <a:pPr marL="1262063" indent="-319088">
              <a:buNone/>
            </a:pPr>
            <a:r>
              <a:rPr lang="en-US" dirty="0" smtClean="0"/>
              <a:t>		</a:t>
            </a:r>
            <a:r>
              <a:rPr lang="en-US" dirty="0" err="1" smtClean="0"/>
              <a:t>nama_pointer</a:t>
            </a:r>
            <a:r>
              <a:rPr lang="en-US" dirty="0" smtClean="0"/>
              <a:t> = ↑</a:t>
            </a:r>
            <a:r>
              <a:rPr lang="en-US" dirty="0" err="1" smtClean="0"/>
              <a:t>Simpul</a:t>
            </a:r>
            <a:endParaRPr lang="en-US" dirty="0" smtClean="0"/>
          </a:p>
          <a:p>
            <a:pPr marL="1262063" indent="-319088">
              <a:buNone/>
            </a:pPr>
            <a:r>
              <a:rPr lang="en-US" dirty="0" smtClean="0"/>
              <a:t>		</a:t>
            </a:r>
            <a:r>
              <a:rPr lang="pt-BR" dirty="0" smtClean="0"/>
              <a:t>Simpul  = </a:t>
            </a:r>
            <a:r>
              <a:rPr lang="pt-BR" b="1" u="sng" dirty="0" smtClean="0"/>
              <a:t>Record</a:t>
            </a:r>
            <a:endParaRPr lang="en-US" b="1" dirty="0" smtClean="0"/>
          </a:p>
          <a:p>
            <a:pPr marL="1262063" indent="-319088">
              <a:buNone/>
            </a:pPr>
            <a:r>
              <a:rPr lang="pt-BR" dirty="0" smtClean="0"/>
              <a:t>                  medan_data  : tipedata,</a:t>
            </a:r>
            <a:endParaRPr lang="en-US" dirty="0" smtClean="0"/>
          </a:p>
          <a:p>
            <a:pPr marL="1262063" indent="-319088">
              <a:buNone/>
            </a:pPr>
            <a:r>
              <a:rPr lang="pt-BR" dirty="0" smtClean="0"/>
              <a:t>		    	</a:t>
            </a:r>
            <a:r>
              <a:rPr lang="en-US" dirty="0" err="1" smtClean="0"/>
              <a:t>prev</a:t>
            </a:r>
            <a:r>
              <a:rPr lang="en-US" dirty="0" smtClean="0"/>
              <a:t>, next	: </a:t>
            </a:r>
            <a:r>
              <a:rPr lang="en-US" dirty="0" err="1" smtClean="0"/>
              <a:t>nama_pointer</a:t>
            </a:r>
            <a:endParaRPr lang="en-US" dirty="0" smtClean="0"/>
          </a:p>
          <a:p>
            <a:pPr marL="1262063" indent="-319088">
              <a:buNone/>
            </a:pPr>
            <a:r>
              <a:rPr lang="en-US" dirty="0" smtClean="0"/>
              <a:t>		</a:t>
            </a:r>
            <a:r>
              <a:rPr lang="en-US" b="1" u="sng" dirty="0" err="1" smtClean="0"/>
              <a:t>EndRecord</a:t>
            </a:r>
            <a:endParaRPr lang="en-US" b="1" u="sng" dirty="0" smtClean="0"/>
          </a:p>
          <a:p>
            <a:pPr marL="1262063" indent="-319088">
              <a:buNone/>
            </a:pPr>
            <a:endParaRPr lang="en-US" dirty="0" smtClean="0"/>
          </a:p>
          <a:p>
            <a:pPr marL="1262063" indent="-319088">
              <a:buNone/>
            </a:pPr>
            <a:r>
              <a:rPr lang="en-US" dirty="0" err="1" smtClean="0"/>
              <a:t>nama_var_pointer</a:t>
            </a:r>
            <a:r>
              <a:rPr lang="en-US" dirty="0" smtClean="0"/>
              <a:t> : </a:t>
            </a:r>
            <a:r>
              <a:rPr lang="en-US" dirty="0" err="1" smtClean="0"/>
              <a:t>nama_pointer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832850" cy="990600"/>
          </a:xfrm>
        </p:spPr>
        <p:txBody>
          <a:bodyPr/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Deklarasi</a:t>
            </a:r>
            <a:r>
              <a:rPr lang="en-US" b="1" dirty="0" smtClean="0"/>
              <a:t> Double Linked List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19088" indent="-319088">
              <a:buNone/>
            </a:pPr>
            <a:r>
              <a:rPr lang="en-US" b="1" u="sng" dirty="0" err="1" smtClean="0"/>
              <a:t>Kamus</a:t>
            </a:r>
            <a:r>
              <a:rPr lang="en-US" b="1" u="sng" dirty="0" smtClean="0"/>
              <a:t>:</a:t>
            </a:r>
          </a:p>
          <a:p>
            <a:pPr marL="1262063" indent="-319088">
              <a:buNone/>
            </a:pPr>
            <a:r>
              <a:rPr lang="en-US" b="1" u="sng" dirty="0" smtClean="0"/>
              <a:t>Type</a:t>
            </a:r>
            <a:endParaRPr lang="en-US" b="1" dirty="0" smtClean="0"/>
          </a:p>
          <a:p>
            <a:pPr marL="1262063" indent="-319088">
              <a:buNone/>
            </a:pPr>
            <a:r>
              <a:rPr lang="en-US" dirty="0" smtClean="0"/>
              <a:t>	Point  =  ↑Data</a:t>
            </a:r>
          </a:p>
          <a:p>
            <a:pPr marL="1262063" indent="-319088">
              <a:buNone/>
            </a:pPr>
            <a:r>
              <a:rPr lang="en-US" dirty="0" smtClean="0"/>
              <a:t>	Data  = </a:t>
            </a:r>
            <a:r>
              <a:rPr lang="en-US" b="1" u="sng" dirty="0" smtClean="0"/>
              <a:t>Record</a:t>
            </a:r>
            <a:endParaRPr lang="en-US" b="1" dirty="0" smtClean="0"/>
          </a:p>
          <a:p>
            <a:pPr marL="1262063" indent="-319088">
              <a:buNone/>
            </a:pPr>
            <a:r>
              <a:rPr lang="en-US" dirty="0" smtClean="0"/>
              <a:t>           info   : </a:t>
            </a:r>
            <a:r>
              <a:rPr lang="en-US" b="1" u="sng" dirty="0" smtClean="0"/>
              <a:t>char</a:t>
            </a:r>
            <a:r>
              <a:rPr lang="en-US" dirty="0" smtClean="0"/>
              <a:t> ,</a:t>
            </a:r>
          </a:p>
          <a:p>
            <a:pPr marL="1262063" indent="-319088">
              <a:buNone/>
            </a:pPr>
            <a:r>
              <a:rPr lang="en-US" dirty="0" smtClean="0"/>
              <a:t>           next, </a:t>
            </a:r>
            <a:r>
              <a:rPr lang="en-US" dirty="0" err="1" smtClean="0"/>
              <a:t>prev</a:t>
            </a:r>
            <a:r>
              <a:rPr lang="en-US" dirty="0" smtClean="0"/>
              <a:t>  : Point </a:t>
            </a:r>
          </a:p>
          <a:p>
            <a:pPr marL="1262063" indent="-319088">
              <a:buNone/>
            </a:pPr>
            <a:r>
              <a:rPr lang="en-US" dirty="0" smtClean="0"/>
              <a:t> 	</a:t>
            </a:r>
            <a:r>
              <a:rPr lang="en-US" b="1" u="sng" dirty="0" err="1" smtClean="0"/>
              <a:t>EndRecord</a:t>
            </a:r>
            <a:endParaRPr lang="en-US" b="1" u="sng" dirty="0" smtClean="0"/>
          </a:p>
          <a:p>
            <a:pPr marL="1262063" indent="-319088">
              <a:buNone/>
            </a:pPr>
            <a:r>
              <a:rPr lang="en-US" dirty="0" err="1" smtClean="0"/>
              <a:t>awal</a:t>
            </a:r>
            <a:r>
              <a:rPr lang="en-US" dirty="0" smtClean="0"/>
              <a:t>, </a:t>
            </a:r>
            <a:r>
              <a:rPr lang="en-US" dirty="0" err="1" smtClean="0"/>
              <a:t>akhir</a:t>
            </a:r>
            <a:r>
              <a:rPr lang="en-US" dirty="0" smtClean="0"/>
              <a:t> : Point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 smtClean="0"/>
              <a:t>Operasi – operasi Double Linked List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Penciptaan</a:t>
            </a:r>
            <a:r>
              <a:rPr lang="en-US" sz="3200" dirty="0" smtClean="0"/>
              <a:t> (create)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Penyisipan</a:t>
            </a:r>
            <a:endParaRPr lang="en-US" sz="3200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Penghapusan</a:t>
            </a:r>
            <a:endParaRPr lang="en-US" sz="3200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dirty="0" smtClean="0"/>
              <a:t>Traversal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Pencarian</a:t>
            </a:r>
            <a:r>
              <a:rPr lang="en-US" sz="3200" dirty="0" smtClean="0"/>
              <a:t> (Searching)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Pengurutan</a:t>
            </a:r>
            <a:r>
              <a:rPr lang="en-US" sz="3200" dirty="0" smtClean="0"/>
              <a:t> (Sorting)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Penghancuran</a:t>
            </a:r>
            <a:r>
              <a:rPr lang="en-US" sz="3200" dirty="0" smtClean="0"/>
              <a:t> (destroy)</a:t>
            </a:r>
            <a:endParaRPr lang="en-US" sz="3200" dirty="0"/>
          </a:p>
        </p:txBody>
      </p:sp>
      <p:sp>
        <p:nvSpPr>
          <p:cNvPr id="5" name="Right Brace 4"/>
          <p:cNvSpPr/>
          <p:nvPr/>
        </p:nvSpPr>
        <p:spPr>
          <a:xfrm>
            <a:off x="5029200" y="3657600"/>
            <a:ext cx="1066800" cy="1752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172200" y="4038600"/>
            <a:ext cx="3429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Sama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seperti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pada</a:t>
            </a:r>
            <a:r>
              <a:rPr lang="en-US" sz="3200" b="1" dirty="0" smtClean="0">
                <a:solidFill>
                  <a:srgbClr val="FF0000"/>
                </a:solidFill>
              </a:rPr>
              <a:t> Single Linked List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Penciptaan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500" dirty="0" smtClean="0"/>
              <a:t>Pointer </a:t>
            </a:r>
            <a:r>
              <a:rPr lang="en-US" sz="3500" dirty="0" err="1" smtClean="0"/>
              <a:t>awal</a:t>
            </a:r>
            <a:r>
              <a:rPr lang="en-US" sz="3500" dirty="0" smtClean="0"/>
              <a:t> </a:t>
            </a:r>
            <a:r>
              <a:rPr lang="en-US" sz="3500" dirty="0" err="1" smtClean="0"/>
              <a:t>dan</a:t>
            </a:r>
            <a:r>
              <a:rPr lang="en-US" sz="3500" dirty="0" smtClean="0"/>
              <a:t> </a:t>
            </a:r>
            <a:r>
              <a:rPr lang="en-US" sz="3500" dirty="0" err="1" smtClean="0"/>
              <a:t>akhir</a:t>
            </a:r>
            <a:r>
              <a:rPr lang="en-US" sz="3500" dirty="0" smtClean="0"/>
              <a:t> </a:t>
            </a:r>
            <a:r>
              <a:rPr lang="en-US" sz="3500" dirty="0" err="1" smtClean="0"/>
              <a:t>diberi</a:t>
            </a:r>
            <a:r>
              <a:rPr lang="en-US" sz="3500" dirty="0" smtClean="0"/>
              <a:t> </a:t>
            </a:r>
            <a:r>
              <a:rPr lang="en-US" sz="3500" dirty="0" err="1" smtClean="0"/>
              <a:t>harga</a:t>
            </a:r>
            <a:r>
              <a:rPr lang="en-US" sz="3500" dirty="0" smtClean="0"/>
              <a:t> nil.</a:t>
            </a:r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971800" y="2819402"/>
            <a:ext cx="577850" cy="762000"/>
            <a:chOff x="1905000" y="2438400"/>
            <a:chExt cx="533400" cy="533400"/>
          </a:xfrm>
        </p:grpSpPr>
        <p:sp>
          <p:nvSpPr>
            <p:cNvPr id="4" name="Rectangle 3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6521450" y="2819402"/>
            <a:ext cx="577850" cy="762000"/>
            <a:chOff x="1905000" y="2438400"/>
            <a:chExt cx="533400" cy="533400"/>
          </a:xfrm>
        </p:grpSpPr>
        <p:sp>
          <p:nvSpPr>
            <p:cNvPr id="10" name="Rectangle 9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990600" y="289560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cxnSp>
        <p:nvCxnSpPr>
          <p:cNvPr id="18" name="Straight Arrow Connector 17"/>
          <p:cNvCxnSpPr>
            <a:endCxn id="4" idx="1"/>
          </p:cNvCxnSpPr>
          <p:nvPr/>
        </p:nvCxnSpPr>
        <p:spPr>
          <a:xfrm>
            <a:off x="2146300" y="3200402"/>
            <a:ext cx="8255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540250" y="289560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613400" y="3200402"/>
            <a:ext cx="8255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2308098" cy="533400"/>
          </a:xfrm>
        </p:spPr>
        <p:txBody>
          <a:bodyPr>
            <a:no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sz="2800" b="1" dirty="0" smtClean="0"/>
              <a:t>- List </a:t>
            </a:r>
            <a:r>
              <a:rPr lang="en-US" sz="2800" b="1" dirty="0" err="1" smtClean="0"/>
              <a:t>kosong</a:t>
            </a:r>
            <a:endParaRPr lang="en-US" sz="2800" dirty="0" smtClean="0"/>
          </a:p>
          <a:p>
            <a:pPr marL="514236" indent="-514236">
              <a:buNone/>
            </a:pPr>
            <a:r>
              <a:rPr lang="en-US" sz="2800" b="1" dirty="0" smtClean="0"/>
              <a:t>	</a:t>
            </a:r>
          </a:p>
          <a:p>
            <a:pPr marL="514236" indent="-514236">
              <a:buNone/>
            </a:pPr>
            <a:endParaRPr lang="en-US" sz="2800" b="1" dirty="0" smtClean="0"/>
          </a:p>
          <a:p>
            <a:pPr marL="514236" indent="-514236">
              <a:buNone/>
            </a:pPr>
            <a:endParaRPr lang="en-US" sz="2800" b="1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2286000" y="2158425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3"/>
                </a:solidFill>
              </a:rPr>
              <a:t>awal</a:t>
            </a:r>
            <a:endParaRPr lang="en-US" sz="3200" b="1" dirty="0">
              <a:solidFill>
                <a:schemeClr val="accent3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419600" y="21336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</a:rPr>
              <a:t>akhir</a:t>
            </a:r>
            <a:endParaRPr lang="en-US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33" name="Shape 32"/>
          <p:cNvCxnSpPr/>
          <p:nvPr/>
        </p:nvCxnSpPr>
        <p:spPr>
          <a:xfrm rot="16200000" flipH="1">
            <a:off x="3062287" y="2728912"/>
            <a:ext cx="533400" cy="40957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2870200" y="3276596"/>
            <a:ext cx="1962150" cy="685802"/>
            <a:chOff x="2870200" y="3200396"/>
            <a:chExt cx="1962150" cy="685802"/>
          </a:xfrm>
        </p:grpSpPr>
        <p:sp>
          <p:nvSpPr>
            <p:cNvPr id="36" name="Rectangle 35"/>
            <p:cNvSpPr/>
            <p:nvPr/>
          </p:nvSpPr>
          <p:spPr>
            <a:xfrm>
              <a:off x="2870200" y="3200400"/>
              <a:ext cx="1962150" cy="684781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3327400" y="3200396"/>
              <a:ext cx="1066800" cy="685802"/>
              <a:chOff x="3327400" y="3200396"/>
              <a:chExt cx="1066800" cy="685802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rot="5400000">
                <a:off x="4050531" y="3542530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>
                <a:off x="2986287" y="3541509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TextBox 8"/>
          <p:cNvSpPr txBox="1"/>
          <p:nvPr/>
        </p:nvSpPr>
        <p:spPr>
          <a:xfrm>
            <a:off x="914400" y="335280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baru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955800" y="3657602"/>
            <a:ext cx="8255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4274984" y="3408107"/>
            <a:ext cx="673510" cy="435076"/>
          </a:xfrm>
          <a:prstGeom prst="line">
            <a:avLst/>
          </a:prstGeom>
          <a:ln w="28575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2773106" y="3395817"/>
            <a:ext cx="673510" cy="435077"/>
          </a:xfrm>
          <a:prstGeom prst="line">
            <a:avLst/>
          </a:prstGeom>
          <a:ln w="28575"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556000" y="33528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1</a:t>
            </a:r>
            <a:endParaRPr lang="en-US" sz="2800" b="1" dirty="0">
              <a:solidFill>
                <a:srgbClr val="00B050"/>
              </a:solidFill>
            </a:endParaRPr>
          </a:p>
        </p:txBody>
      </p:sp>
      <p:cxnSp>
        <p:nvCxnSpPr>
          <p:cNvPr id="60" name="Elbow Connector 59"/>
          <p:cNvCxnSpPr/>
          <p:nvPr/>
        </p:nvCxnSpPr>
        <p:spPr>
          <a:xfrm rot="5400000">
            <a:off x="4291300" y="2462500"/>
            <a:ext cx="482025" cy="99377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715000" y="48768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</a:rPr>
              <a:t>akhir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baru</a:t>
            </a:r>
            <a:endParaRPr lang="en-US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702300" y="4368225"/>
            <a:ext cx="298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3"/>
                </a:solidFill>
              </a:rPr>
              <a:t>awal</a:t>
            </a:r>
            <a:r>
              <a:rPr lang="en-US" sz="3200" b="1" dirty="0" smtClean="0">
                <a:solidFill>
                  <a:schemeClr val="accent3"/>
                </a:solidFill>
              </a:rPr>
              <a:t> </a:t>
            </a:r>
            <a:r>
              <a:rPr lang="en-US" sz="3200" b="1" dirty="0" smtClean="0">
                <a:solidFill>
                  <a:schemeClr val="accent3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chemeClr val="accent3"/>
                </a:solidFill>
                <a:sym typeface="Wingdings" pitchFamily="2" charset="2"/>
              </a:rPr>
              <a:t>baru</a:t>
            </a:r>
            <a:endParaRPr lang="en-US" sz="3200" b="1" dirty="0">
              <a:solidFill>
                <a:schemeClr val="accent3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715000" y="28194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B050"/>
                </a:solidFill>
              </a:rPr>
              <a:t>baru</a:t>
            </a:r>
            <a:r>
              <a:rPr lang="en-US" sz="3200" b="1" dirty="0" err="1" smtClean="0">
                <a:solidFill>
                  <a:srgbClr val="00B050"/>
                </a:solidFill>
                <a:latin typeface="Arial Narrow"/>
              </a:rPr>
              <a:t>↑.</a:t>
            </a:r>
            <a:r>
              <a:rPr lang="en-US" sz="3200" b="1" dirty="0" err="1" smtClean="0">
                <a:solidFill>
                  <a:srgbClr val="00B050"/>
                </a:solidFill>
              </a:rPr>
              <a:t>info</a:t>
            </a:r>
            <a:r>
              <a:rPr lang="en-US" sz="3200" b="1" dirty="0" smtClean="0">
                <a:solidFill>
                  <a:srgbClr val="00B050"/>
                </a:solidFill>
                <a:latin typeface="Arial Narrow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sym typeface="Wingdings" pitchFamily="2" charset="2"/>
              </a:rPr>
              <a:t> 1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715000" y="33528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</a:rPr>
              <a:t>baru</a:t>
            </a:r>
            <a:r>
              <a:rPr lang="en-US" sz="3200" b="1" dirty="0" err="1" smtClean="0">
                <a:solidFill>
                  <a:srgbClr val="0070C0"/>
                </a:solidFill>
                <a:latin typeface="Arial Narrow"/>
              </a:rPr>
              <a:t>↑.</a:t>
            </a:r>
            <a:r>
              <a:rPr lang="en-US" sz="3200" b="1" dirty="0" err="1" smtClean="0">
                <a:solidFill>
                  <a:srgbClr val="0070C0"/>
                </a:solidFill>
              </a:rPr>
              <a:t>next</a:t>
            </a:r>
            <a:r>
              <a:rPr lang="en-US" sz="3200" b="1" dirty="0" smtClean="0">
                <a:solidFill>
                  <a:srgbClr val="0070C0"/>
                </a:solidFill>
                <a:latin typeface="Arial Narrow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sym typeface="Wingdings" pitchFamily="2" charset="2"/>
              </a:rPr>
              <a:t> nil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715000" y="38862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7030A0"/>
                </a:solidFill>
              </a:rPr>
              <a:t>baru</a:t>
            </a:r>
            <a:r>
              <a:rPr lang="en-US" sz="3200" b="1" dirty="0" err="1" smtClean="0">
                <a:solidFill>
                  <a:srgbClr val="7030A0"/>
                </a:solidFill>
                <a:latin typeface="Arial Narrow"/>
              </a:rPr>
              <a:t>↑.</a:t>
            </a:r>
            <a:r>
              <a:rPr lang="en-US" sz="3200" b="1" dirty="0" err="1" smtClean="0">
                <a:solidFill>
                  <a:srgbClr val="7030A0"/>
                </a:solidFill>
              </a:rPr>
              <a:t>prev</a:t>
            </a:r>
            <a:r>
              <a:rPr lang="en-US" sz="3200" b="1" dirty="0" smtClean="0">
                <a:solidFill>
                  <a:srgbClr val="7030A0"/>
                </a:solidFill>
                <a:latin typeface="Arial Narrow"/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  <a:sym typeface="Wingdings" pitchFamily="2" charset="2"/>
              </a:rPr>
              <a:t> nil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715000" y="22860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alloc</a:t>
            </a:r>
            <a:r>
              <a:rPr lang="en-US" sz="3200" b="1" dirty="0" smtClean="0">
                <a:solidFill>
                  <a:srgbClr val="FF0000"/>
                </a:solidFill>
              </a:rPr>
              <a:t>(</a:t>
            </a:r>
            <a:r>
              <a:rPr lang="en-US" sz="3200" b="1" dirty="0" err="1" smtClean="0">
                <a:solidFill>
                  <a:srgbClr val="FF0000"/>
                </a:solidFill>
              </a:rPr>
              <a:t>baru</a:t>
            </a:r>
            <a:r>
              <a:rPr lang="en-US" sz="3200" b="1" dirty="0" smtClean="0">
                <a:solidFill>
                  <a:srgbClr val="FF0000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2721102" y="1600200"/>
            <a:ext cx="2079498" cy="5334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Nil)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2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3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7" dur="80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8" dur="80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80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" grpId="0"/>
      <p:bldP spid="31" grpId="0"/>
      <p:bldP spid="9" grpId="0"/>
      <p:bldP spid="53" grpId="0"/>
      <p:bldP spid="66" grpId="0"/>
      <p:bldP spid="68" grpId="0"/>
      <p:bldP spid="69" grpId="0"/>
      <p:bldP spid="70" grpId="0"/>
      <p:bldP spid="71" grpId="0"/>
      <p:bldP spid="7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72" name="Group 71"/>
          <p:cNvGrpSpPr/>
          <p:nvPr/>
        </p:nvGrpSpPr>
        <p:grpSpPr>
          <a:xfrm>
            <a:off x="2476500" y="1828800"/>
            <a:ext cx="5778500" cy="1524000"/>
            <a:chOff x="2476500" y="2362203"/>
            <a:chExt cx="5778500" cy="1524000"/>
          </a:xfrm>
        </p:grpSpPr>
        <p:cxnSp>
          <p:nvCxnSpPr>
            <p:cNvPr id="66" name="Shape 65"/>
            <p:cNvCxnSpPr>
              <a:stCxn id="39" idx="3"/>
              <a:endCxn id="45" idx="0"/>
            </p:cNvCxnSpPr>
            <p:nvPr/>
          </p:nvCxnSpPr>
          <p:spPr>
            <a:xfrm>
              <a:off x="3632200" y="2806991"/>
              <a:ext cx="450850" cy="3934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7" name="Group 3"/>
            <p:cNvGrpSpPr/>
            <p:nvPr/>
          </p:nvGrpSpPr>
          <p:grpSpPr>
            <a:xfrm>
              <a:off x="5861050" y="3200403"/>
              <a:ext cx="2063751" cy="685800"/>
              <a:chOff x="1752600" y="3352800"/>
              <a:chExt cx="1604211" cy="534194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52600" y="3352800"/>
                <a:ext cx="1604211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2709081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289961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2476500" y="2514603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3047999" y="3200403"/>
              <a:ext cx="2070100" cy="684781"/>
              <a:chOff x="5175738" y="2362200"/>
              <a:chExt cx="1910862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175738" y="2362200"/>
                <a:ext cx="1910862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4870450" y="3429000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879850" y="3276603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661150" y="3276603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099300" y="2362203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6892926" y="2654591"/>
              <a:ext cx="20637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3208491" y="3541769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950680" y="3297720"/>
              <a:ext cx="684781" cy="4901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6012727" y="3541769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rot="10800000">
              <a:off x="5105400" y="365760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" name="Rectangle 53"/>
          <p:cNvSpPr/>
          <p:nvPr/>
        </p:nvSpPr>
        <p:spPr>
          <a:xfrm>
            <a:off x="2895600" y="3962403"/>
            <a:ext cx="2070100" cy="68478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4129031" y="4303772"/>
            <a:ext cx="684781" cy="2043"/>
          </a:xfrm>
          <a:prstGeom prst="lin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3056092" y="4303769"/>
            <a:ext cx="684781" cy="2043"/>
          </a:xfrm>
          <a:prstGeom prst="lin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9" name="TextBox 8"/>
          <p:cNvSpPr txBox="1"/>
          <p:nvPr/>
        </p:nvSpPr>
        <p:spPr>
          <a:xfrm>
            <a:off x="914400" y="3962404"/>
            <a:ext cx="1155700" cy="58477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baru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70100" y="4267204"/>
            <a:ext cx="8255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52" name="TextBox 51"/>
          <p:cNvSpPr txBox="1"/>
          <p:nvPr/>
        </p:nvSpPr>
        <p:spPr>
          <a:xfrm>
            <a:off x="3689350" y="4039616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1</a:t>
            </a:r>
            <a:endParaRPr lang="en-US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562600" y="35052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alloc</a:t>
            </a:r>
            <a:r>
              <a:rPr lang="en-US" sz="3200" b="1" dirty="0" smtClean="0">
                <a:solidFill>
                  <a:srgbClr val="FF0000"/>
                </a:solidFill>
              </a:rPr>
              <a:t>(</a:t>
            </a:r>
            <a:r>
              <a:rPr lang="en-US" sz="3200" b="1" dirty="0" err="1" smtClean="0">
                <a:solidFill>
                  <a:srgbClr val="FF0000"/>
                </a:solidFill>
              </a:rPr>
              <a:t>baru</a:t>
            </a:r>
            <a:r>
              <a:rPr lang="en-US" sz="3200" b="1" dirty="0" smtClean="0">
                <a:solidFill>
                  <a:srgbClr val="FF0000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549900" y="3911025"/>
            <a:ext cx="3136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bg2">
                    <a:lumMod val="25000"/>
                  </a:schemeClr>
                </a:solidFill>
              </a:rPr>
              <a:t>baru↑.info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  <a:sym typeface="Wingdings" pitchFamily="2" charset="2"/>
              </a:rPr>
              <a:t> 1</a:t>
            </a:r>
            <a:endParaRPr lang="en-US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562600" y="4368225"/>
            <a:ext cx="3136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B050"/>
                </a:solidFill>
              </a:rPr>
              <a:t>baru↑.prev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sym typeface="Wingdings" pitchFamily="2" charset="2"/>
              </a:rPr>
              <a:t> nil</a:t>
            </a:r>
            <a:endParaRPr lang="en-US" sz="3200" b="1" dirty="0">
              <a:solidFill>
                <a:srgbClr val="00B050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 rot="5400000">
            <a:off x="2812043" y="4074468"/>
            <a:ext cx="684781" cy="49014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4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524000"/>
            <a:ext cx="2993898" cy="533400"/>
          </a:xfrm>
        </p:spPr>
        <p:txBody>
          <a:bodyPr>
            <a:no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sz="2800" b="1" dirty="0" smtClean="0"/>
              <a:t>- List </a:t>
            </a:r>
            <a:r>
              <a:rPr lang="en-US" sz="2800" b="1" dirty="0" err="1" smtClean="0"/>
              <a:t>tidak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kosong</a:t>
            </a:r>
            <a:endParaRPr lang="en-US" sz="2800" dirty="0" smtClean="0"/>
          </a:p>
          <a:p>
            <a:pPr marL="514236" indent="-514236">
              <a:buNone/>
            </a:pPr>
            <a:r>
              <a:rPr lang="en-US" sz="2800" b="1" dirty="0" smtClean="0"/>
              <a:t>	</a:t>
            </a:r>
          </a:p>
          <a:p>
            <a:pPr marL="514236" indent="-514236">
              <a:buNone/>
            </a:pPr>
            <a:endParaRPr lang="en-US" sz="2800" b="1" dirty="0" smtClean="0"/>
          </a:p>
          <a:p>
            <a:pPr marL="514236" indent="-514236">
              <a:buNone/>
            </a:pPr>
            <a:endParaRPr lang="en-US" sz="2800" b="1" dirty="0" smtClean="0"/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3505200" y="1524000"/>
            <a:ext cx="2079498" cy="5334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≠ Nil)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4" grpId="0" animBg="1"/>
      <p:bldP spid="9" grpId="0" animBg="1"/>
      <p:bldP spid="52" grpId="0"/>
      <p:bldP spid="63" grpId="0"/>
      <p:bldP spid="65" grpId="0"/>
      <p:bldP spid="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	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grpSp>
        <p:nvGrpSpPr>
          <p:cNvPr id="31" name="Group 3"/>
          <p:cNvGrpSpPr/>
          <p:nvPr/>
        </p:nvGrpSpPr>
        <p:grpSpPr>
          <a:xfrm>
            <a:off x="5518150" y="2438400"/>
            <a:ext cx="2063751" cy="685800"/>
            <a:chOff x="1752600" y="3352800"/>
            <a:chExt cx="1604211" cy="534194"/>
          </a:xfrm>
        </p:grpSpPr>
        <p:sp>
          <p:nvSpPr>
            <p:cNvPr id="56" name="Rectangle 55"/>
            <p:cNvSpPr/>
            <p:nvPr/>
          </p:nvSpPr>
          <p:spPr>
            <a:xfrm>
              <a:off x="1752600" y="3352800"/>
              <a:ext cx="1604211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5400000">
              <a:off x="2709081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289961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2133600" y="16002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grpSp>
        <p:nvGrpSpPr>
          <p:cNvPr id="33" name="Group 46"/>
          <p:cNvGrpSpPr/>
          <p:nvPr/>
        </p:nvGrpSpPr>
        <p:grpSpPr>
          <a:xfrm>
            <a:off x="2705099" y="2438400"/>
            <a:ext cx="2070100" cy="684781"/>
            <a:chOff x="5175738" y="2362200"/>
            <a:chExt cx="1910862" cy="684781"/>
          </a:xfrm>
        </p:grpSpPr>
        <p:sp>
          <p:nvSpPr>
            <p:cNvPr id="53" name="Rectangle 52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4" name="Straight Arrow Connector 33"/>
          <p:cNvCxnSpPr/>
          <p:nvPr/>
        </p:nvCxnSpPr>
        <p:spPr>
          <a:xfrm>
            <a:off x="4527550" y="2666997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536950" y="25146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6318250" y="25146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37" name="TextBox 36"/>
          <p:cNvSpPr txBox="1"/>
          <p:nvPr/>
        </p:nvSpPr>
        <p:spPr>
          <a:xfrm>
            <a:off x="6756400" y="16002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38" name="Shape 37"/>
          <p:cNvCxnSpPr>
            <a:stCxn id="37" idx="1"/>
          </p:cNvCxnSpPr>
          <p:nvPr/>
        </p:nvCxnSpPr>
        <p:spPr>
          <a:xfrm rot="10800000" flipV="1">
            <a:off x="6550026" y="1892588"/>
            <a:ext cx="206375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2865591" y="27797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2607780" y="2535717"/>
            <a:ext cx="684781" cy="490141"/>
          </a:xfrm>
          <a:prstGeom prst="line">
            <a:avLst/>
          </a:prstGeom>
          <a:ln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5669827" y="27797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0800000">
            <a:off x="4762500" y="2895597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9" name="Group 58"/>
          <p:cNvGrpSpPr/>
          <p:nvPr/>
        </p:nvGrpSpPr>
        <p:grpSpPr>
          <a:xfrm>
            <a:off x="533400" y="4177271"/>
            <a:ext cx="4051300" cy="684784"/>
            <a:chOff x="838200" y="4725416"/>
            <a:chExt cx="4051300" cy="684784"/>
          </a:xfrm>
        </p:grpSpPr>
        <p:sp>
          <p:nvSpPr>
            <p:cNvPr id="60" name="Rectangle 59"/>
            <p:cNvSpPr/>
            <p:nvPr/>
          </p:nvSpPr>
          <p:spPr>
            <a:xfrm>
              <a:off x="2819400" y="4725419"/>
              <a:ext cx="20701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Connector 60"/>
            <p:cNvCxnSpPr/>
            <p:nvPr/>
          </p:nvCxnSpPr>
          <p:spPr>
            <a:xfrm rot="5400000">
              <a:off x="4052831" y="5066788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2979892" y="5066785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65" name="Group 7"/>
            <p:cNvGrpSpPr/>
            <p:nvPr/>
          </p:nvGrpSpPr>
          <p:grpSpPr>
            <a:xfrm>
              <a:off x="838200" y="4725420"/>
              <a:ext cx="1981200" cy="584775"/>
              <a:chOff x="914400" y="2895600"/>
              <a:chExt cx="1828800" cy="584775"/>
            </a:xfrm>
          </p:grpSpPr>
          <p:sp>
            <p:nvSpPr>
              <p:cNvPr id="67" name="TextBox 66"/>
              <p:cNvSpPr txBox="1"/>
              <p:nvPr/>
            </p:nvSpPr>
            <p:spPr>
              <a:xfrm>
                <a:off x="914400" y="2895600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baru</a:t>
                </a:r>
                <a:endParaRPr lang="en-US" sz="3200" dirty="0"/>
              </a:p>
            </p:txBody>
          </p:sp>
          <p:cxnSp>
            <p:nvCxnSpPr>
              <p:cNvPr id="68" name="Straight Arrow Connector 67"/>
              <p:cNvCxnSpPr/>
              <p:nvPr/>
            </p:nvCxnSpPr>
            <p:spPr>
              <a:xfrm>
                <a:off x="1981200" y="3200400"/>
                <a:ext cx="762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69" name="Straight Connector 68"/>
          <p:cNvCxnSpPr/>
          <p:nvPr/>
        </p:nvCxnSpPr>
        <p:spPr>
          <a:xfrm rot="5400000">
            <a:off x="2431043" y="4289339"/>
            <a:ext cx="684781" cy="4901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hape 70"/>
          <p:cNvCxnSpPr>
            <a:stCxn id="32" idx="3"/>
          </p:cNvCxnSpPr>
          <p:nvPr/>
        </p:nvCxnSpPr>
        <p:spPr>
          <a:xfrm>
            <a:off x="3289300" y="1892588"/>
            <a:ext cx="450849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3308350" y="4254487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77" name="Shape 76"/>
          <p:cNvCxnSpPr/>
          <p:nvPr/>
        </p:nvCxnSpPr>
        <p:spPr>
          <a:xfrm rot="16200000" flipV="1">
            <a:off x="2704846" y="2781045"/>
            <a:ext cx="1638809" cy="1638301"/>
          </a:xfrm>
          <a:prstGeom prst="bentConnector4">
            <a:avLst>
              <a:gd name="adj1" fmla="val 39554"/>
              <a:gd name="adj2" fmla="val 135558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2971800" y="3505200"/>
            <a:ext cx="1981200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92" name="Group 91"/>
          <p:cNvGrpSpPr/>
          <p:nvPr/>
        </p:nvGrpSpPr>
        <p:grpSpPr>
          <a:xfrm>
            <a:off x="2971006" y="2972594"/>
            <a:ext cx="1981995" cy="1547070"/>
            <a:chOff x="2971006" y="3201194"/>
            <a:chExt cx="1981995" cy="1547070"/>
          </a:xfrm>
        </p:grpSpPr>
        <p:cxnSp>
          <p:nvCxnSpPr>
            <p:cNvPr id="85" name="Straight Connector 84"/>
            <p:cNvCxnSpPr/>
            <p:nvPr/>
          </p:nvCxnSpPr>
          <p:spPr>
            <a:xfrm rot="5400000">
              <a:off x="2705100" y="3467100"/>
              <a:ext cx="533400" cy="158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9" name="Shape 88"/>
            <p:cNvCxnSpPr>
              <a:endCxn id="60" idx="3"/>
            </p:cNvCxnSpPr>
            <p:nvPr/>
          </p:nvCxnSpPr>
          <p:spPr>
            <a:xfrm rot="5400000">
              <a:off x="4261619" y="4056883"/>
              <a:ext cx="1014463" cy="368300"/>
            </a:xfrm>
            <a:prstGeom prst="bentConnector2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1905000" y="1968788"/>
            <a:ext cx="609600" cy="2298412"/>
            <a:chOff x="1905000" y="2197388"/>
            <a:chExt cx="609600" cy="2298412"/>
          </a:xfrm>
        </p:grpSpPr>
        <p:cxnSp>
          <p:nvCxnSpPr>
            <p:cNvPr id="94" name="Shape 93"/>
            <p:cNvCxnSpPr/>
            <p:nvPr/>
          </p:nvCxnSpPr>
          <p:spPr>
            <a:xfrm rot="10800000" flipV="1">
              <a:off x="1905000" y="2197388"/>
              <a:ext cx="228600" cy="2298412"/>
            </a:xfrm>
            <a:prstGeom prst="bentConnector2">
              <a:avLst/>
            </a:prstGeom>
            <a:ln w="28575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>
            <a:xfrm>
              <a:off x="1905000" y="4494212"/>
              <a:ext cx="609600" cy="1588"/>
            </a:xfrm>
            <a:prstGeom prst="straightConnector1">
              <a:avLst/>
            </a:prstGeom>
            <a:ln w="28575">
              <a:solidFill>
                <a:schemeClr val="accent5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04" name="TextBox 103"/>
          <p:cNvSpPr txBox="1"/>
          <p:nvPr/>
        </p:nvSpPr>
        <p:spPr>
          <a:xfrm>
            <a:off x="5562600" y="35814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baru↑.next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rgbClr val="FF0000"/>
                </a:solidFill>
                <a:sym typeface="Wingdings" pitchFamily="2" charset="2"/>
              </a:rPr>
              <a:t>awal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562600" y="4063425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B050"/>
                </a:solidFill>
              </a:rPr>
              <a:t>awal↑.prev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rgbClr val="00B050"/>
                </a:solidFill>
                <a:sym typeface="Wingdings" pitchFamily="2" charset="2"/>
              </a:rPr>
              <a:t>baru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562600" y="4596825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5"/>
                </a:solidFill>
              </a:rPr>
              <a:t>awal</a:t>
            </a:r>
            <a:r>
              <a:rPr lang="en-US" sz="3200" b="1" dirty="0" smtClean="0">
                <a:solidFill>
                  <a:schemeClr val="accent5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chemeClr val="accent5"/>
                </a:solidFill>
                <a:sym typeface="Wingdings" pitchFamily="2" charset="2"/>
              </a:rPr>
              <a:t>baru</a:t>
            </a:r>
            <a:endParaRPr lang="en-US" sz="3200" b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6" dur="8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7" dur="8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8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2" grpId="0"/>
      <p:bldP spid="35" grpId="0"/>
      <p:bldP spid="36" grpId="0"/>
      <p:bldP spid="37" grpId="0"/>
      <p:bldP spid="72" grpId="0"/>
      <p:bldP spid="104" grpId="0"/>
      <p:bldP spid="105" grpId="0"/>
      <p:bldP spid="10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2135</TotalTime>
  <Words>636</Words>
  <Application>Microsoft Office PowerPoint</Application>
  <PresentationFormat>A4 Paper (210x297 mm)</PresentationFormat>
  <Paragraphs>210</Paragraphs>
  <Slides>29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Median</vt:lpstr>
      <vt:lpstr>Visio</vt:lpstr>
      <vt:lpstr>LINKED LIST</vt:lpstr>
      <vt:lpstr>Double Linked List</vt:lpstr>
      <vt:lpstr>Deklarasi Double Linked List</vt:lpstr>
      <vt:lpstr>Contoh Deklarasi Double Linked List</vt:lpstr>
      <vt:lpstr>Operasi – operasi Double Linked List</vt:lpstr>
      <vt:lpstr>Penciptaan</vt:lpstr>
      <vt:lpstr>Penyisipan di Depan</vt:lpstr>
      <vt:lpstr>Penyisipan di Depan (lanjutan)</vt:lpstr>
      <vt:lpstr>Penyisipan di Depan (lanjutan)</vt:lpstr>
      <vt:lpstr>Penyisipan di Depan (lanjutan)</vt:lpstr>
      <vt:lpstr>Penyisipan di Belakang</vt:lpstr>
      <vt:lpstr>Penyisipan di Belakang (lanjutan)</vt:lpstr>
      <vt:lpstr>Penyisipan di Belakang (lanjutan)</vt:lpstr>
      <vt:lpstr>Penyisipan di Tengah </vt:lpstr>
      <vt:lpstr>Penyisipan di Tengah (lanjutan)</vt:lpstr>
      <vt:lpstr>Penyisipan di Tengah (lanjutan)</vt:lpstr>
      <vt:lpstr>Penyisipan di Tengah (lanjutan)</vt:lpstr>
      <vt:lpstr>Penghapusan di depan</vt:lpstr>
      <vt:lpstr>Penghapusan di depan (lanjutan)</vt:lpstr>
      <vt:lpstr>Penghapusan di depan (lanjutan)</vt:lpstr>
      <vt:lpstr>Penghapusan di depan (lanjutan)</vt:lpstr>
      <vt:lpstr>Penghapusan di depan (lanjutan)</vt:lpstr>
      <vt:lpstr>Penghapusan di Belakang</vt:lpstr>
      <vt:lpstr>Penghapusan di Belakang (lanjutan)</vt:lpstr>
      <vt:lpstr>Penghapusan di Belakang (lanjutan)</vt:lpstr>
      <vt:lpstr>Penghapusan di Belakang (lanjutan)</vt:lpstr>
      <vt:lpstr>Penghapusan di Tengah</vt:lpstr>
      <vt:lpstr>Tugas</vt:lpstr>
      <vt:lpstr>Slide 29</vt:lpstr>
    </vt:vector>
  </TitlesOfParts>
  <Company>Teknik Informatika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- Konsep PBO</dc:title>
  <dc:creator>Adam Mukharil Bachtiar</dc:creator>
  <cp:lastModifiedBy>DosenIF-1</cp:lastModifiedBy>
  <cp:revision>481</cp:revision>
  <dcterms:created xsi:type="dcterms:W3CDTF">2010-02-18T01:05:10Z</dcterms:created>
  <dcterms:modified xsi:type="dcterms:W3CDTF">2012-03-26T14:56:49Z</dcterms:modified>
</cp:coreProperties>
</file>