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65" r:id="rId6"/>
    <p:sldId id="266" r:id="rId7"/>
    <p:sldId id="267" r:id="rId8"/>
    <p:sldId id="268" r:id="rId9"/>
    <p:sldId id="269" r:id="rId10"/>
    <p:sldId id="257" r:id="rId11"/>
    <p:sldId id="262" r:id="rId12"/>
    <p:sldId id="264" r:id="rId13"/>
    <p:sldId id="273" r:id="rId14"/>
    <p:sldId id="274" r:id="rId15"/>
    <p:sldId id="275" r:id="rId16"/>
    <p:sldId id="276" r:id="rId17"/>
    <p:sldId id="278" r:id="rId18"/>
    <p:sldId id="279" r:id="rId19"/>
    <p:sldId id="281" r:id="rId20"/>
    <p:sldId id="282" r:id="rId21"/>
    <p:sldId id="283" r:id="rId22"/>
    <p:sldId id="285" r:id="rId23"/>
    <p:sldId id="287" r:id="rId24"/>
    <p:sldId id="288" r:id="rId25"/>
    <p:sldId id="290" r:id="rId26"/>
    <p:sldId id="291" r:id="rId27"/>
    <p:sldId id="292" r:id="rId28"/>
    <p:sldId id="293" r:id="rId29"/>
    <p:sldId id="294" r:id="rId30"/>
    <p:sldId id="295" r:id="rId31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CC"/>
    <a:srgbClr val="2FF57A"/>
    <a:srgbClr val="FFFF66"/>
    <a:srgbClr val="FFFF47"/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4" autoAdjust="0"/>
    <p:restoredTop sz="94660"/>
  </p:normalViewPr>
  <p:slideViewPr>
    <p:cSldViewPr>
      <p:cViewPr varScale="1">
        <p:scale>
          <a:sx n="68" d="100"/>
          <a:sy n="6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4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D54F3-BB31-4261-B34E-AA0B30C5094D}" type="datetimeFigureOut">
              <a:rPr lang="id-ID" smtClean="0"/>
              <a:t>06/05/2013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68429-A4CB-4F9A-8DF3-F3CFA2A529CE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A30B99-BF27-47F6-8E28-870C73EB7F4C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079A0B-E837-4B4F-B6B6-9E30C0C3FDC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E38FBF-BE73-4F3D-9714-FE2CB64718C3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D200CC-499B-40FB-A251-179DCCC6C8FD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d-ID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C9E0B-A99A-4CD2-8DC1-9C54B415A5D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D200CC-499B-40FB-A251-179DCCC6C8FD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D200CC-499B-40FB-A251-179DCCC6C8FD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D200CC-499B-40FB-A251-179DCCC6C8FD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D200CC-499B-40FB-A251-179DCCC6C8FD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31170D-48FC-4B93-ACB5-7338C9334A90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A1F085-1741-4355-8215-9BCBEB85444B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F4CF12-919E-463A-B734-9C3B4C521A20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458200" cy="152717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 pitchFamily="66" charset="0"/>
              </a:defRPr>
            </a:lvl1pPr>
          </a:lstStyle>
          <a:p>
            <a:r>
              <a:rPr lang="id-ID" smtClean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smtClean="0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5EA7-9950-46AA-9197-510D197EE836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2A02C-86EC-4505-BD55-EBD84B4CD4A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998BF-7240-4E4F-B6E0-B745E88406C5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9F577-2AA0-4D97-9A4B-24BFC260AFA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21178-EC47-4938-AD5D-413163835E3A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D9E1C-6A7E-4230-843B-3DD49017108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cript MT Bold" pitchFamily="66" charset="0"/>
              </a:defRPr>
            </a:lvl1pPr>
          </a:lstStyle>
          <a:p>
            <a:r>
              <a:rPr lang="id-ID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defRPr>
            </a:lvl5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50103-E749-4CE5-955D-EB06AB2FE941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ED91F-CA0D-440D-BA80-37A4B3E5060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419600"/>
            <a:ext cx="7772400" cy="1362075"/>
          </a:xfrm>
        </p:spPr>
        <p:txBody>
          <a:bodyPr anchor="t">
            <a:normAutofit/>
          </a:bodyPr>
          <a:lstStyle>
            <a:lvl1pPr algn="l">
              <a:defRPr sz="4800" b="1" cap="all">
                <a:solidFill>
                  <a:srgbClr val="FFFF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uice ITC" pitchFamily="82" charset="0"/>
              </a:defRPr>
            </a:lvl1pPr>
          </a:lstStyle>
          <a:p>
            <a:r>
              <a:rPr lang="id-ID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2895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B80CA-5E67-47EA-94FA-49C5E464A8C0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BC06E-955D-4AED-BEC8-2F1EC84FE64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49830-BDB6-4430-B9C7-99784433F59A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189D0-0115-44AE-9F3D-BAB9CC1E81F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81DE7-3A9C-4119-9352-1987933A6517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91C5-2623-4EE0-82D2-9E0E513E2AA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E0586-C008-4B5C-9F54-566F4C1F2F83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1333-83A2-4F30-A08C-B69215402E0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CCFF0-1C13-439A-913D-94F3364879C1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CBF3D-7FB2-4344-91D3-71BDDA721CB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E5BA-DCDD-4CE3-9449-FC562D6E587C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8DB8D-D895-4980-9A61-DC195CC52CD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d-ID" noProof="0" smtClean="0"/>
              <a:t>Click icon to add picture</a:t>
            </a:r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E8AEA-2DED-4AC3-8A88-D4ED89C8A1CD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31D52-7DC3-42BA-ADBA-9DA6AB37D59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A35EC3-4F2B-48B5-A062-00B18D32DD85}" type="datetimeFigureOut">
              <a:rPr lang="id-ID"/>
              <a:pPr>
                <a:defRPr/>
              </a:pPr>
              <a:t>06/05/2013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85F69A-E8D6-46E5-BCE7-E06BDEA7A80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8.jpe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jpeg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0604" y="3358034"/>
            <a:ext cx="4608588" cy="27352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4400" b="1" dirty="0" smtClean="0"/>
              <a:t>DISTRIBUSI PELUANG &amp; SAMPLING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2"/>
          <p:cNvGrpSpPr/>
          <p:nvPr/>
        </p:nvGrpSpPr>
        <p:grpSpPr>
          <a:xfrm>
            <a:off x="179512" y="1301080"/>
            <a:ext cx="8568952" cy="4504184"/>
            <a:chOff x="228600" y="838200"/>
            <a:chExt cx="8915400" cy="4648200"/>
          </a:xfrm>
        </p:grpSpPr>
        <p:grpSp>
          <p:nvGrpSpPr>
            <p:cNvPr id="12" name="Group 6"/>
            <p:cNvGrpSpPr/>
            <p:nvPr/>
          </p:nvGrpSpPr>
          <p:grpSpPr>
            <a:xfrm>
              <a:off x="228600" y="1295400"/>
              <a:ext cx="4648200" cy="4191000"/>
              <a:chOff x="1600200" y="1676400"/>
              <a:chExt cx="5562600" cy="4114800"/>
            </a:xfrm>
          </p:grpSpPr>
          <p:sp>
            <p:nvSpPr>
              <p:cNvPr id="24" name="Cloud 23"/>
              <p:cNvSpPr/>
              <p:nvPr/>
            </p:nvSpPr>
            <p:spPr>
              <a:xfrm>
                <a:off x="1600200" y="1676400"/>
                <a:ext cx="5562600" cy="4114800"/>
              </a:xfrm>
              <a:prstGeom prst="clou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603292" y="2349731"/>
                <a:ext cx="216328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 smtClean="0">
                    <a:solidFill>
                      <a:schemeClr val="bg1"/>
                    </a:solidFill>
                  </a:rPr>
                  <a:t>Populasi</a:t>
                </a:r>
                <a:endParaRPr lang="en-US" sz="4400" b="1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Cloud 25"/>
              <p:cNvSpPr/>
              <p:nvPr/>
            </p:nvSpPr>
            <p:spPr>
              <a:xfrm>
                <a:off x="2512102" y="3172691"/>
                <a:ext cx="2133600" cy="1905000"/>
              </a:xfrm>
              <a:prstGeom prst="cloud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Sampe</a:t>
                </a:r>
                <a:r>
                  <a:rPr lang="en-US" sz="2400" b="1" dirty="0" err="1">
                    <a:solidFill>
                      <a:schemeClr val="tx2">
                        <a:lumMod val="75000"/>
                      </a:schemeClr>
                    </a:solidFill>
                  </a:rPr>
                  <a:t>l</a:t>
                </a:r>
                <a:endParaRPr lang="en-US" sz="2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4572000" y="838200"/>
              <a:ext cx="4572000" cy="12003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dirty="0" err="1"/>
                <a:t>Populasi</a:t>
              </a:r>
              <a:r>
                <a:rPr lang="en-US" sz="2400" dirty="0"/>
                <a:t> </a:t>
              </a:r>
              <a:r>
                <a:rPr lang="en-US" sz="2400" dirty="0" err="1"/>
                <a:t>adalah</a:t>
              </a:r>
              <a:r>
                <a:rPr lang="en-US" sz="2400" dirty="0"/>
                <a:t> </a:t>
              </a:r>
              <a:r>
                <a:rPr lang="en-US" sz="2400" dirty="0" err="1"/>
                <a:t>keseluruhan</a:t>
              </a:r>
              <a:r>
                <a:rPr lang="en-US" sz="2400" dirty="0"/>
                <a:t> </a:t>
              </a:r>
              <a:r>
                <a:rPr lang="en-US" sz="2400" dirty="0" err="1"/>
                <a:t>elemen</a:t>
              </a:r>
              <a:r>
                <a:rPr lang="en-US" sz="2400" dirty="0"/>
                <a:t> </a:t>
              </a:r>
              <a:r>
                <a:rPr lang="en-US" sz="2400" dirty="0" err="1"/>
                <a:t>atau</a:t>
              </a:r>
              <a:r>
                <a:rPr lang="en-US" sz="2400" dirty="0"/>
                <a:t> </a:t>
              </a:r>
              <a:r>
                <a:rPr lang="en-US" sz="2400" dirty="0" err="1"/>
                <a:t>unsur</a:t>
              </a:r>
              <a:r>
                <a:rPr lang="en-US" sz="2400" dirty="0"/>
                <a:t> yang </a:t>
              </a:r>
              <a:r>
                <a:rPr lang="en-US" sz="2400" dirty="0" err="1"/>
                <a:t>akan</a:t>
              </a:r>
              <a:r>
                <a:rPr lang="en-US" sz="2400" dirty="0"/>
                <a:t> </a:t>
              </a:r>
              <a:r>
                <a:rPr lang="en-US" sz="2400" dirty="0" err="1"/>
                <a:t>kita</a:t>
              </a:r>
              <a:r>
                <a:rPr lang="en-US" sz="2400" dirty="0"/>
                <a:t> </a:t>
              </a:r>
              <a:r>
                <a:rPr lang="en-US" sz="2400" dirty="0" err="1"/>
                <a:t>teliti</a:t>
              </a:r>
              <a:endParaRPr lang="en-US" sz="2400" dirty="0"/>
            </a:p>
          </p:txBody>
        </p:sp>
        <p:cxnSp>
          <p:nvCxnSpPr>
            <p:cNvPr id="14" name="Curved Connector 13"/>
            <p:cNvCxnSpPr/>
            <p:nvPr/>
          </p:nvCxnSpPr>
          <p:spPr>
            <a:xfrm flipV="1">
              <a:off x="3200400" y="1295400"/>
              <a:ext cx="1371600" cy="1143000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3733800" y="3276600"/>
              <a:ext cx="49215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 </a:t>
              </a:r>
              <a:r>
                <a:rPr lang="en-US" sz="2400" dirty="0" err="1"/>
                <a:t>Sampel</a:t>
              </a:r>
              <a:r>
                <a:rPr lang="en-US" sz="2400" dirty="0"/>
                <a:t> </a:t>
              </a:r>
              <a:r>
                <a:rPr lang="en-US" sz="2400" dirty="0" err="1"/>
                <a:t>adalah</a:t>
              </a:r>
              <a:r>
                <a:rPr lang="en-US" sz="2400" dirty="0"/>
                <a:t> </a:t>
              </a:r>
              <a:r>
                <a:rPr lang="en-US" sz="2400" dirty="0" err="1"/>
                <a:t>sebagian</a:t>
              </a:r>
              <a:r>
                <a:rPr lang="en-US" sz="2400" dirty="0"/>
                <a:t> </a:t>
              </a:r>
              <a:r>
                <a:rPr lang="en-US" sz="2400" dirty="0" err="1"/>
                <a:t>dari</a:t>
              </a:r>
              <a:r>
                <a:rPr lang="en-US" sz="2400" dirty="0"/>
                <a:t> </a:t>
              </a:r>
              <a:r>
                <a:rPr lang="en-US" sz="2400" dirty="0" err="1"/>
                <a:t>populasi</a:t>
              </a:r>
              <a:endParaRPr lang="en-US" sz="2400" dirty="0"/>
            </a:p>
          </p:txBody>
        </p:sp>
        <p:cxnSp>
          <p:nvCxnSpPr>
            <p:cNvPr id="23" name="Curved Connector 22"/>
            <p:cNvCxnSpPr/>
            <p:nvPr/>
          </p:nvCxnSpPr>
          <p:spPr>
            <a:xfrm flipV="1">
              <a:off x="2819400" y="3505200"/>
              <a:ext cx="838200" cy="3810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539750" y="260350"/>
            <a:ext cx="6840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600" b="1" dirty="0" smtClean="0">
                <a:solidFill>
                  <a:srgbClr val="7030A0"/>
                </a:solidFill>
              </a:rPr>
              <a:t>Populasi VS Sampel</a:t>
            </a:r>
            <a:endParaRPr lang="id-ID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>
                <a:solidFill>
                  <a:srgbClr val="7030A0"/>
                </a:solidFill>
                <a:effectLst/>
                <a:latin typeface="+mn-lt"/>
              </a:rPr>
              <a:t>SAMPLING</a:t>
            </a:r>
            <a:endParaRPr lang="en-US" sz="5400" b="1" dirty="0">
              <a:solidFill>
                <a:srgbClr val="7030A0"/>
              </a:solidFill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Proses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menyeleksi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sejumlah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elemen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populasi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mempelajari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sampel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memahami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sifat-sifat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subyek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sampel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maka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kita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mampu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mengeneralisir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sifat-sifat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elemen-elemen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populasi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304800" y="152400"/>
            <a:ext cx="2971800" cy="2743200"/>
            <a:chOff x="685800" y="762000"/>
            <a:chExt cx="2971800" cy="2743200"/>
          </a:xfrm>
        </p:grpSpPr>
        <p:sp>
          <p:nvSpPr>
            <p:cNvPr id="6" name="Oval Callout 5"/>
            <p:cNvSpPr/>
            <p:nvPr/>
          </p:nvSpPr>
          <p:spPr>
            <a:xfrm>
              <a:off x="685800" y="762000"/>
              <a:ext cx="2971800" cy="2743200"/>
            </a:xfrm>
            <a:prstGeom prst="wedgeEllipseCallout">
              <a:avLst>
                <a:gd name="adj1" fmla="val 65231"/>
                <a:gd name="adj2" fmla="val 3641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90600" y="1295400"/>
              <a:ext cx="2204450" cy="1508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dirty="0" err="1" smtClean="0">
                  <a:solidFill>
                    <a:schemeClr val="bg1"/>
                  </a:solidFill>
                  <a:latin typeface="Comic Sans MS" pitchFamily="66" charset="0"/>
                </a:rPr>
                <a:t>Kenapa</a:t>
              </a:r>
              <a:r>
                <a:rPr lang="en-US" sz="2400" dirty="0" smtClean="0">
                  <a:solidFill>
                    <a:schemeClr val="bg1"/>
                  </a:solidFill>
                  <a:latin typeface="Comic Sans MS" pitchFamily="66" charset="0"/>
                </a:rPr>
                <a:t> </a:t>
              </a:r>
            </a:p>
            <a:p>
              <a:r>
                <a:rPr lang="en-US" sz="2400" dirty="0" smtClean="0">
                  <a:solidFill>
                    <a:schemeClr val="bg1"/>
                  </a:solidFill>
                  <a:latin typeface="Comic Sans MS" pitchFamily="66" charset="0"/>
                </a:rPr>
                <a:t>Sampling</a:t>
              </a:r>
            </a:p>
            <a:p>
              <a:pPr>
                <a:lnSpc>
                  <a:spcPct val="150000"/>
                </a:lnSpc>
              </a:pPr>
              <a:r>
                <a:rPr lang="en-US" sz="2400" dirty="0" smtClean="0">
                  <a:solidFill>
                    <a:schemeClr val="bg1"/>
                  </a:solidFill>
                  <a:latin typeface="Comic Sans MS" pitchFamily="66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Comic Sans MS" pitchFamily="66" charset="0"/>
                </a:rPr>
                <a:t>digunakan</a:t>
              </a:r>
              <a:r>
                <a:rPr lang="en-US" sz="2400" dirty="0" smtClean="0">
                  <a:solidFill>
                    <a:schemeClr val="bg1"/>
                  </a:solidFill>
                  <a:latin typeface="Comic Sans MS" pitchFamily="66" charset="0"/>
                </a:rPr>
                <a:t>…??</a:t>
              </a:r>
              <a:endParaRPr lang="en-US" sz="24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cxnSp>
        <p:nvCxnSpPr>
          <p:cNvPr id="9" name="Elbow Connector 8"/>
          <p:cNvCxnSpPr/>
          <p:nvPr/>
        </p:nvCxnSpPr>
        <p:spPr>
          <a:xfrm flipV="1">
            <a:off x="3657600" y="1335156"/>
            <a:ext cx="1295400" cy="1143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75187" y="1066800"/>
            <a:ext cx="3528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Populasi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terlalu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67200" y="2474844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953000" y="2057400"/>
            <a:ext cx="3867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smtClean="0"/>
              <a:t>K</a:t>
            </a:r>
            <a:r>
              <a:rPr lang="en-US" sz="2400" dirty="0" err="1" smtClean="0"/>
              <a:t>eterbatasan</a:t>
            </a:r>
            <a:r>
              <a:rPr lang="en-US" sz="2400" dirty="0" smtClean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, </a:t>
            </a:r>
            <a:r>
              <a:rPr lang="en-US" sz="2400" dirty="0" err="1"/>
              <a:t>biaya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smtClean="0"/>
              <a:t>SDM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5102088" y="3173896"/>
            <a:ext cx="37183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</a:t>
            </a:r>
            <a:r>
              <a:rPr lang="id-ID" sz="2200" dirty="0" err="1" smtClean="0"/>
              <a:t>K</a:t>
            </a:r>
            <a:r>
              <a:rPr lang="en-US" sz="2200" dirty="0" err="1" smtClean="0"/>
              <a:t>adang</a:t>
            </a:r>
            <a:r>
              <a:rPr lang="en-US" sz="2200" dirty="0"/>
              <a:t>, </a:t>
            </a:r>
            <a:r>
              <a:rPr lang="en-US" sz="2200" dirty="0" err="1"/>
              <a:t>penelitian</a:t>
            </a:r>
            <a:r>
              <a:rPr lang="en-US" sz="2200" dirty="0"/>
              <a:t> </a:t>
            </a:r>
            <a:r>
              <a:rPr lang="en-US" sz="2200" dirty="0" smtClean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sampel</a:t>
            </a:r>
            <a:r>
              <a:rPr lang="en-US" sz="2200" dirty="0"/>
              <a:t>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 smtClean="0"/>
              <a:t>reliabel</a:t>
            </a:r>
            <a:r>
              <a:rPr lang="id-ID" sz="2200" dirty="0" smtClean="0"/>
              <a:t> </a:t>
            </a:r>
            <a:r>
              <a:rPr lang="en-US" sz="2200" dirty="0" err="1" smtClean="0"/>
              <a:t>daripada</a:t>
            </a:r>
            <a:r>
              <a:rPr lang="en-US" sz="2200" dirty="0" smtClean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populasi</a:t>
            </a:r>
            <a:endParaRPr lang="en-US" sz="2200" dirty="0"/>
          </a:p>
        </p:txBody>
      </p:sp>
      <p:cxnSp>
        <p:nvCxnSpPr>
          <p:cNvPr id="17" name="Elbow Connector 16"/>
          <p:cNvCxnSpPr/>
          <p:nvPr/>
        </p:nvCxnSpPr>
        <p:spPr>
          <a:xfrm>
            <a:off x="3568148" y="2478156"/>
            <a:ext cx="1487556" cy="12556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>
                <a:solidFill>
                  <a:srgbClr val="7030A0"/>
                </a:solidFill>
                <a:effectLst/>
                <a:latin typeface="+mn-lt"/>
              </a:rPr>
              <a:t>SYARAT SAMPEL YANG BAIK</a:t>
            </a:r>
            <a:endParaRPr lang="en-US" sz="4800" b="1" dirty="0">
              <a:solidFill>
                <a:srgbClr val="7030A0"/>
              </a:solidFill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78000"/>
            </a:schemeClr>
          </a:solidFill>
        </p:spPr>
        <p:txBody>
          <a:bodyPr>
            <a:noAutofit/>
          </a:bodyPr>
          <a:lstStyle/>
          <a:p>
            <a:r>
              <a:rPr lang="id-ID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ewakili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sebanyak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mungkin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karakteristik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populasi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r>
              <a:rPr lang="id-ID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engukuran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vali</a:t>
            </a:r>
            <a:r>
              <a:rPr lang="id-ID" dirty="0" smtClean="0">
                <a:solidFill>
                  <a:schemeClr val="tx1"/>
                </a:solidFill>
                <a:latin typeface="+mj-lt"/>
              </a:rPr>
              <a:t>d </a:t>
            </a:r>
            <a:r>
              <a:rPr lang="id-ID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mengukur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seharusnya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diukur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 </a:t>
            </a:r>
            <a:endParaRPr lang="id-ID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j-lt"/>
              </a:rPr>
              <a:t>Sampel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ditentukan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2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pertimbangan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Akurasi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atau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ketepatan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yaitu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tingkat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ketidakadaan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“bias” (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kekeliruan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) 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dalam</a:t>
            </a:r>
            <a:r>
              <a:rPr lang="en-US" sz="2800" dirty="0">
                <a:solidFill>
                  <a:schemeClr val="tx1"/>
                </a:solidFill>
                <a:latin typeface="+mj-lt"/>
              </a:rPr>
              <a:t> sample. </a:t>
            </a:r>
            <a:endParaRPr lang="id-ID" sz="2800" dirty="0" smtClean="0">
              <a:solidFill>
                <a:schemeClr val="tx1"/>
              </a:solidFill>
              <a:latin typeface="+mj-lt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Presisi</a:t>
            </a:r>
            <a:r>
              <a:rPr lang="id-ID" sz="2800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+mj-lt"/>
              </a:rPr>
              <a:t>sedekat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+mj-lt"/>
              </a:rPr>
              <a:t>mana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+mj-lt"/>
              </a:rPr>
              <a:t>estimasi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+mj-lt"/>
              </a:rPr>
              <a:t>kita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en-US" sz="2800" b="1" dirty="0" err="1" smtClean="0">
                <a:solidFill>
                  <a:schemeClr val="tx1"/>
                </a:solidFill>
                <a:latin typeface="+mj-lt"/>
              </a:rPr>
              <a:t>dengan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+mj-lt"/>
              </a:rPr>
              <a:t>karakteristik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+mj-lt"/>
              </a:rPr>
              <a:t>populasi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.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Presisi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diukur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oleh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simpangan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baku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n-US" sz="2800" i="1" dirty="0" smtClean="0">
                <a:solidFill>
                  <a:schemeClr val="tx1"/>
                </a:solidFill>
                <a:latin typeface="+mj-lt"/>
              </a:rPr>
              <a:t>standard error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7030A0"/>
                </a:solidFill>
                <a:effectLst/>
                <a:latin typeface="+mn-lt"/>
              </a:rPr>
              <a:t>UKURAN SAMPEL</a:t>
            </a:r>
            <a:endParaRPr lang="en-US" b="1" dirty="0">
              <a:solidFill>
                <a:srgbClr val="7030A0"/>
              </a:solidFill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78000"/>
            </a:schemeClr>
          </a:solidFill>
        </p:spPr>
        <p:txBody>
          <a:bodyPr>
            <a:noAutofit/>
          </a:bodyPr>
          <a:lstStyle/>
          <a:p>
            <a:pPr>
              <a:buFontTx/>
              <a:buChar char="•"/>
              <a:defRPr/>
            </a:pPr>
            <a:r>
              <a:rPr lang="en-US" kern="0" dirty="0" err="1">
                <a:latin typeface="+mn-lt"/>
              </a:rPr>
              <a:t>Banyak</a:t>
            </a:r>
            <a:r>
              <a:rPr lang="en-US" kern="0" dirty="0">
                <a:latin typeface="+mn-lt"/>
              </a:rPr>
              <a:t>  </a:t>
            </a:r>
            <a:r>
              <a:rPr lang="en-US" kern="0" dirty="0" err="1">
                <a:latin typeface="+mn-lt"/>
              </a:rPr>
              <a:t>cara</a:t>
            </a:r>
            <a:r>
              <a:rPr lang="en-US" kern="0" dirty="0">
                <a:latin typeface="+mn-lt"/>
              </a:rPr>
              <a:t> </a:t>
            </a:r>
            <a:r>
              <a:rPr lang="en-US" kern="0" dirty="0" err="1">
                <a:latin typeface="+mn-lt"/>
              </a:rPr>
              <a:t>menentukan</a:t>
            </a:r>
            <a:r>
              <a:rPr lang="en-US" kern="0" dirty="0">
                <a:latin typeface="+mn-lt"/>
              </a:rPr>
              <a:t> </a:t>
            </a:r>
            <a:r>
              <a:rPr lang="en-US" kern="0" dirty="0" err="1">
                <a:latin typeface="+mn-lt"/>
              </a:rPr>
              <a:t>ukuran</a:t>
            </a:r>
            <a:r>
              <a:rPr lang="en-US" kern="0" dirty="0">
                <a:latin typeface="+mn-lt"/>
              </a:rPr>
              <a:t> </a:t>
            </a:r>
            <a:r>
              <a:rPr lang="en-US" kern="0" dirty="0" err="1">
                <a:latin typeface="+mn-lt"/>
              </a:rPr>
              <a:t>sampel</a:t>
            </a:r>
            <a:r>
              <a:rPr lang="en-US" kern="0" dirty="0">
                <a:latin typeface="+mn-lt"/>
              </a:rPr>
              <a:t> </a:t>
            </a:r>
            <a:r>
              <a:rPr lang="en-US" kern="0" dirty="0" err="1">
                <a:latin typeface="+mn-lt"/>
              </a:rPr>
              <a:t>dari</a:t>
            </a:r>
            <a:r>
              <a:rPr lang="en-US" kern="0" dirty="0">
                <a:latin typeface="+mn-lt"/>
              </a:rPr>
              <a:t> </a:t>
            </a:r>
            <a:r>
              <a:rPr lang="en-US" kern="0" dirty="0" err="1">
                <a:latin typeface="+mn-lt"/>
              </a:rPr>
              <a:t>suatu</a:t>
            </a:r>
            <a:r>
              <a:rPr lang="en-US" kern="0" dirty="0">
                <a:latin typeface="+mn-lt"/>
              </a:rPr>
              <a:t> </a:t>
            </a:r>
            <a:r>
              <a:rPr lang="en-US" kern="0" dirty="0" err="1">
                <a:latin typeface="+mn-lt"/>
              </a:rPr>
              <a:t>populasi</a:t>
            </a:r>
            <a:r>
              <a:rPr lang="en-US" kern="0" dirty="0">
                <a:latin typeface="+mn-lt"/>
              </a:rPr>
              <a:t>.</a:t>
            </a:r>
          </a:p>
          <a:p>
            <a:pPr>
              <a:buFontTx/>
              <a:buChar char="•"/>
              <a:defRPr/>
            </a:pPr>
            <a:r>
              <a:rPr lang="en-US" kern="0" dirty="0" err="1" smtClean="0">
                <a:latin typeface="+mn-lt"/>
              </a:rPr>
              <a:t>Faktor-faktor</a:t>
            </a:r>
            <a:r>
              <a:rPr lang="en-US" kern="0" dirty="0" smtClean="0">
                <a:latin typeface="+mn-lt"/>
              </a:rPr>
              <a:t> yang</a:t>
            </a:r>
            <a:r>
              <a:rPr lang="id-ID" kern="0" dirty="0" smtClean="0">
                <a:latin typeface="+mn-lt"/>
              </a:rPr>
              <a:t> </a:t>
            </a:r>
            <a:r>
              <a:rPr lang="en-US" kern="0" dirty="0" err="1" smtClean="0">
                <a:latin typeface="+mn-lt"/>
              </a:rPr>
              <a:t>mempengaruhi</a:t>
            </a:r>
            <a:r>
              <a:rPr lang="en-US" kern="0" dirty="0" smtClean="0">
                <a:latin typeface="+mn-lt"/>
              </a:rPr>
              <a:t> </a:t>
            </a:r>
            <a:r>
              <a:rPr lang="en-US" kern="0" dirty="0" err="1" smtClean="0">
                <a:latin typeface="+mn-lt"/>
              </a:rPr>
              <a:t>ukuran</a:t>
            </a:r>
            <a:r>
              <a:rPr lang="en-US" kern="0" dirty="0" smtClean="0">
                <a:latin typeface="+mn-lt"/>
              </a:rPr>
              <a:t> </a:t>
            </a:r>
            <a:r>
              <a:rPr lang="en-US" kern="0" dirty="0" err="1" smtClean="0">
                <a:latin typeface="+mn-lt"/>
              </a:rPr>
              <a:t>sampel</a:t>
            </a:r>
            <a:endParaRPr lang="en-US" kern="0" dirty="0" smtClean="0">
              <a:latin typeface="+mn-lt"/>
            </a:endParaRPr>
          </a:p>
          <a:p>
            <a:pPr lvl="1"/>
            <a:r>
              <a:rPr lang="en-US" sz="2800" dirty="0" err="1" smtClean="0">
                <a:latin typeface="+mn-lt"/>
              </a:rPr>
              <a:t>tingkat</a:t>
            </a:r>
            <a:r>
              <a:rPr lang="en-US" sz="2800" dirty="0" smtClean="0">
                <a:latin typeface="+mn-lt"/>
              </a:rPr>
              <a:t> </a:t>
            </a:r>
            <a:r>
              <a:rPr lang="id-ID" sz="2800" dirty="0" smtClean="0">
                <a:latin typeface="+mn-lt"/>
              </a:rPr>
              <a:t>presisi yang diinginkan </a:t>
            </a:r>
            <a:r>
              <a:rPr lang="en-US" sz="2800" dirty="0" smtClean="0">
                <a:latin typeface="+mn-lt"/>
              </a:rPr>
              <a:t>(</a:t>
            </a:r>
            <a:r>
              <a:rPr lang="en-US" sz="2800" i="1" dirty="0" smtClean="0">
                <a:latin typeface="+mn-lt"/>
              </a:rPr>
              <a:t>level of precisions</a:t>
            </a:r>
            <a:r>
              <a:rPr lang="en-US" sz="2800" dirty="0" smtClean="0">
                <a:latin typeface="+mn-lt"/>
              </a:rPr>
              <a:t>)</a:t>
            </a:r>
          </a:p>
          <a:p>
            <a:pPr lvl="1"/>
            <a:r>
              <a:rPr lang="en-US" sz="2800" dirty="0" err="1" smtClean="0">
                <a:latin typeface="+mn-lt"/>
              </a:rPr>
              <a:t>derajat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keseragaman</a:t>
            </a:r>
            <a:r>
              <a:rPr lang="en-US" sz="2800" dirty="0" smtClean="0">
                <a:latin typeface="+mn-lt"/>
              </a:rPr>
              <a:t> (</a:t>
            </a:r>
            <a:r>
              <a:rPr lang="en-US" sz="2800" i="1" dirty="0" smtClean="0">
                <a:latin typeface="+mn-lt"/>
              </a:rPr>
              <a:t>degree of </a:t>
            </a:r>
            <a:r>
              <a:rPr lang="en-US" sz="2800" i="1" dirty="0" err="1" smtClean="0">
                <a:latin typeface="+mn-lt"/>
              </a:rPr>
              <a:t>homogenity</a:t>
            </a:r>
            <a:r>
              <a:rPr lang="en-US" sz="2800" dirty="0" smtClean="0">
                <a:latin typeface="+mn-lt"/>
              </a:rPr>
              <a:t>). </a:t>
            </a:r>
          </a:p>
          <a:p>
            <a:pPr lvl="1"/>
            <a:r>
              <a:rPr lang="id-ID" sz="2800" dirty="0" smtClean="0">
                <a:latin typeface="+mn-lt"/>
              </a:rPr>
              <a:t>Banyaknya variabel yang diteliti dan </a:t>
            </a:r>
            <a:r>
              <a:rPr lang="en-US" sz="2800" dirty="0" smtClean="0">
                <a:latin typeface="+mn-lt"/>
              </a:rPr>
              <a:t>r</a:t>
            </a:r>
            <a:r>
              <a:rPr lang="id-ID" sz="2800" dirty="0" smtClean="0">
                <a:latin typeface="+mn-lt"/>
              </a:rPr>
              <a:t>ancangan </a:t>
            </a:r>
            <a:r>
              <a:rPr lang="en-US" sz="2800" dirty="0" err="1" smtClean="0">
                <a:latin typeface="+mn-lt"/>
              </a:rPr>
              <a:t>analisis</a:t>
            </a:r>
            <a:endParaRPr lang="en-US" sz="2800" dirty="0" smtClean="0">
              <a:latin typeface="+mn-lt"/>
            </a:endParaRPr>
          </a:p>
          <a:p>
            <a:pPr lvl="1"/>
            <a:r>
              <a:rPr lang="en-US" sz="2800" dirty="0" err="1" smtClean="0">
                <a:latin typeface="+mn-lt"/>
              </a:rPr>
              <a:t>biaya</a:t>
            </a:r>
            <a:r>
              <a:rPr lang="en-US" sz="2800" dirty="0" smtClean="0">
                <a:latin typeface="+mn-lt"/>
              </a:rPr>
              <a:t>, </a:t>
            </a:r>
            <a:r>
              <a:rPr lang="en-US" sz="2800" dirty="0" err="1" smtClean="0">
                <a:latin typeface="+mn-lt"/>
              </a:rPr>
              <a:t>waktu</a:t>
            </a:r>
            <a:r>
              <a:rPr lang="en-US" sz="2800" dirty="0" smtClean="0">
                <a:latin typeface="+mn-lt"/>
              </a:rPr>
              <a:t>, </a:t>
            </a:r>
            <a:r>
              <a:rPr lang="en-US" sz="2800" dirty="0" err="1" smtClean="0">
                <a:latin typeface="+mn-lt"/>
              </a:rPr>
              <a:t>dan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tenaga</a:t>
            </a:r>
            <a:r>
              <a:rPr lang="en-US" sz="2800" dirty="0" smtClean="0">
                <a:latin typeface="+mn-lt"/>
              </a:rPr>
              <a:t> yang </a:t>
            </a:r>
            <a:r>
              <a:rPr lang="en-US" sz="2800" dirty="0" err="1" smtClean="0">
                <a:latin typeface="+mn-lt"/>
              </a:rPr>
              <a:t>tersedia</a:t>
            </a:r>
            <a:r>
              <a:rPr lang="en-US" sz="2800" dirty="0" smtClean="0">
                <a:latin typeface="+mn-lt"/>
              </a:rPr>
              <a:t> .</a:t>
            </a:r>
            <a:endParaRPr lang="id-ID" sz="2800" dirty="0" smtClean="0">
              <a:latin typeface="+mn-lt"/>
            </a:endParaRPr>
          </a:p>
          <a:p>
            <a:pPr lvl="1">
              <a:buFontTx/>
              <a:buNone/>
            </a:pPr>
            <a:r>
              <a:rPr lang="id-ID" sz="2800" dirty="0" smtClean="0">
                <a:latin typeface="+mn-lt"/>
              </a:rPr>
              <a:t>    (Singarimbun dan Effendy, 1989).</a:t>
            </a:r>
            <a:endParaRPr lang="en-US" sz="2800" dirty="0" smtClean="0">
              <a:latin typeface="+mn-lt"/>
            </a:endParaRPr>
          </a:p>
          <a:p>
            <a:pPr lvl="1">
              <a:buFontTx/>
              <a:buChar char="•"/>
              <a:defRPr/>
            </a:pPr>
            <a:endParaRPr lang="en-US" sz="2800" kern="0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solidFill>
            <a:schemeClr val="bg1">
              <a:alpha val="78000"/>
            </a:schemeClr>
          </a:solidFill>
        </p:spPr>
        <p:txBody>
          <a:bodyPr>
            <a:normAutofit/>
          </a:bodyPr>
          <a:lstStyle/>
          <a:p>
            <a:pPr marL="514350" indent="-514350" algn="just">
              <a:buClr>
                <a:schemeClr val="accent3"/>
              </a:buClr>
              <a:defRPr/>
            </a:pPr>
            <a:endParaRPr lang="id-ID" dirty="0" smtClean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3"/>
              </a:buClr>
              <a:defRPr/>
            </a:pPr>
            <a:r>
              <a:rPr lang="en-US" dirty="0" err="1" smtClean="0">
                <a:solidFill>
                  <a:schemeClr val="tx1"/>
                </a:solidFill>
              </a:rPr>
              <a:t>Derajat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Keseragaman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Populasi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i="1" dirty="0" smtClean="0">
                <a:solidFill>
                  <a:schemeClr val="tx1"/>
                </a:solidFill>
              </a:rPr>
              <a:t>degree of </a:t>
            </a:r>
            <a:r>
              <a:rPr lang="en-US" i="1" dirty="0" err="1" smtClean="0">
                <a:solidFill>
                  <a:schemeClr val="tx1"/>
                </a:solidFill>
              </a:rPr>
              <a:t>homogenity</a:t>
            </a:r>
            <a:r>
              <a:rPr lang="en-US" dirty="0" smtClean="0">
                <a:solidFill>
                  <a:schemeClr val="tx1"/>
                </a:solidFill>
              </a:rPr>
              <a:t>). </a:t>
            </a:r>
            <a:r>
              <a:rPr lang="en-US" dirty="0" err="1" smtClean="0">
                <a:solidFill>
                  <a:schemeClr val="tx1"/>
                </a:solidFill>
              </a:rPr>
              <a:t>Semakin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homogenitas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populasi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semakin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ukuran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diambil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begitupula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sebaliknya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 smtClean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3"/>
              </a:buCl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3"/>
              </a:buClr>
              <a:defRPr/>
            </a:pPr>
            <a:r>
              <a:rPr lang="en-US" dirty="0" smtClean="0">
                <a:solidFill>
                  <a:schemeClr val="tx1"/>
                </a:solidFill>
              </a:rPr>
              <a:t>Tingkat </a:t>
            </a:r>
            <a:r>
              <a:rPr lang="en-US" dirty="0" err="1" smtClean="0">
                <a:solidFill>
                  <a:schemeClr val="tx1"/>
                </a:solidFill>
              </a:rPr>
              <a:t>Presisi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diinginkan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i="1" dirty="0" smtClean="0">
                <a:solidFill>
                  <a:schemeClr val="tx1"/>
                </a:solidFill>
              </a:rPr>
              <a:t>level of precisions</a:t>
            </a:r>
            <a:r>
              <a:rPr lang="en-US" dirty="0" smtClean="0">
                <a:solidFill>
                  <a:schemeClr val="tx1"/>
                </a:solidFill>
              </a:rPr>
              <a:t>). </a:t>
            </a:r>
            <a:r>
              <a:rPr lang="en-US" dirty="0" err="1" smtClean="0">
                <a:solidFill>
                  <a:schemeClr val="tx1"/>
                </a:solidFill>
              </a:rPr>
              <a:t>Semakin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pesisi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diinginkan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peneliti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semakin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harus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diambil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just">
              <a:lnSpc>
                <a:spcPct val="150000"/>
              </a:lnSpc>
              <a:buClr>
                <a:schemeClr val="accent3"/>
              </a:buClr>
              <a:defRPr/>
            </a:pPr>
            <a:endParaRPr lang="en-US" sz="2400" dirty="0" smtClean="0"/>
          </a:p>
          <a:p>
            <a:pPr marL="514350" indent="-514350" algn="just">
              <a:lnSpc>
                <a:spcPct val="150000"/>
              </a:lnSpc>
              <a:buClr>
                <a:schemeClr val="accent3"/>
              </a:buClr>
              <a:buNone/>
              <a:defRPr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id-ID" sz="4800" b="1" dirty="0" smtClean="0">
                <a:solidFill>
                  <a:srgbClr val="7030A0"/>
                </a:solidFill>
                <a:effectLst/>
                <a:latin typeface="+mn-lt"/>
              </a:rPr>
              <a:t>Derajat Keseragaman &amp; Presisi</a:t>
            </a:r>
            <a:endParaRPr lang="en-US" sz="4800" b="1" dirty="0">
              <a:solidFill>
                <a:srgbClr val="7030A0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FFFF00"/>
                </a:solidFill>
              </a:rPr>
              <a:t/>
            </a:r>
            <a:br>
              <a:rPr lang="en-US" sz="3600" b="1" dirty="0" smtClean="0">
                <a:solidFill>
                  <a:srgbClr val="FFFF00"/>
                </a:solidFill>
              </a:rPr>
            </a:br>
            <a:r>
              <a:rPr lang="en-US" sz="3600" b="1" dirty="0" smtClean="0">
                <a:solidFill>
                  <a:srgbClr val="7030A0"/>
                </a:solidFill>
                <a:effectLst/>
                <a:latin typeface="+mn-lt"/>
              </a:rPr>
              <a:t> </a:t>
            </a:r>
            <a:r>
              <a:rPr lang="en-US" b="1" dirty="0" smtClean="0">
                <a:solidFill>
                  <a:srgbClr val="7030A0"/>
                </a:solidFill>
                <a:effectLst/>
                <a:latin typeface="+mn-lt"/>
              </a:rPr>
              <a:t>ROSCOE  (1975) </a:t>
            </a:r>
            <a:r>
              <a:rPr lang="en-US" sz="6600" dirty="0" smtClean="0">
                <a:solidFill>
                  <a:srgbClr val="7030A0"/>
                </a:solidFill>
                <a:effectLst/>
                <a:latin typeface="+mn-lt"/>
              </a:rPr>
              <a:t/>
            </a:r>
            <a:br>
              <a:rPr lang="en-US" sz="6600" dirty="0" smtClean="0">
                <a:solidFill>
                  <a:srgbClr val="7030A0"/>
                </a:solidFill>
                <a:effectLst/>
                <a:latin typeface="+mn-lt"/>
              </a:rPr>
            </a:br>
            <a:endParaRPr lang="en-US" dirty="0">
              <a:solidFill>
                <a:srgbClr val="7030A0"/>
              </a:solidFill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  <a:solidFill>
            <a:schemeClr val="bg1">
              <a:alpha val="75000"/>
            </a:schemeClr>
          </a:solidFill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Sebaiknya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ukuran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 30 s/d 500 </a:t>
            </a:r>
            <a:r>
              <a:rPr lang="en-US" dirty="0" err="1" smtClean="0">
                <a:solidFill>
                  <a:schemeClr val="tx1"/>
                </a:solidFill>
              </a:rPr>
              <a:t>elemen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dipecah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subsampel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laki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dirty="0" err="1" smtClean="0">
                <a:solidFill>
                  <a:schemeClr val="tx1"/>
                </a:solidFill>
              </a:rPr>
              <a:t>perempuan</a:t>
            </a:r>
            <a:r>
              <a:rPr lang="en-US" dirty="0" smtClean="0">
                <a:solidFill>
                  <a:schemeClr val="tx1"/>
                </a:solidFill>
              </a:rPr>
              <a:t>, SD/SLTP/SMU), </a:t>
            </a:r>
            <a:r>
              <a:rPr lang="id-ID" dirty="0" smtClean="0">
                <a:solidFill>
                  <a:schemeClr val="tx1"/>
                </a:solidFill>
              </a:rPr>
              <a:t>jumlah </a:t>
            </a:r>
            <a:r>
              <a:rPr lang="en-US" dirty="0" smtClean="0">
                <a:solidFill>
                  <a:schemeClr val="tx1"/>
                </a:solidFill>
              </a:rPr>
              <a:t>minimum </a:t>
            </a:r>
            <a:r>
              <a:rPr lang="en-US" dirty="0" err="1" smtClean="0">
                <a:solidFill>
                  <a:schemeClr val="tx1"/>
                </a:solidFill>
              </a:rPr>
              <a:t>subsampel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harus</a:t>
            </a:r>
            <a:r>
              <a:rPr lang="en-US" dirty="0" smtClean="0">
                <a:solidFill>
                  <a:schemeClr val="tx1"/>
                </a:solidFill>
              </a:rPr>
              <a:t> 30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penelitian</a:t>
            </a:r>
            <a:r>
              <a:rPr lang="en-US" dirty="0" smtClean="0">
                <a:solidFill>
                  <a:schemeClr val="tx1"/>
                </a:solidFill>
              </a:rPr>
              <a:t> multivariate (</a:t>
            </a:r>
            <a:r>
              <a:rPr lang="en-US" dirty="0" err="1" smtClean="0">
                <a:solidFill>
                  <a:schemeClr val="tx1"/>
                </a:solidFill>
              </a:rPr>
              <a:t>termasuk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analisis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regresi</a:t>
            </a:r>
            <a:r>
              <a:rPr lang="en-US" dirty="0" smtClean="0">
                <a:solidFill>
                  <a:schemeClr val="tx1"/>
                </a:solidFill>
              </a:rPr>
              <a:t> multivariate) </a:t>
            </a:r>
            <a:r>
              <a:rPr lang="en-US" dirty="0" err="1" smtClean="0">
                <a:solidFill>
                  <a:schemeClr val="tx1"/>
                </a:solidFill>
              </a:rPr>
              <a:t>ukuran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beberapa</a:t>
            </a:r>
            <a:r>
              <a:rPr lang="en-US" dirty="0" smtClean="0">
                <a:solidFill>
                  <a:schemeClr val="tx1"/>
                </a:solidFill>
              </a:rPr>
              <a:t> kali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besar</a:t>
            </a:r>
            <a:r>
              <a:rPr lang="en-US" dirty="0" smtClean="0">
                <a:solidFill>
                  <a:schemeClr val="tx1"/>
                </a:solidFill>
              </a:rPr>
              <a:t> (10 kali)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variable yang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dianalisis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penelitian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eksperimen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sederhana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pengendalian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ketat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ukuran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antara</a:t>
            </a:r>
            <a:r>
              <a:rPr lang="en-US" dirty="0" smtClean="0">
                <a:solidFill>
                  <a:schemeClr val="tx1"/>
                </a:solidFill>
              </a:rPr>
              <a:t> 10 s/d 20 </a:t>
            </a:r>
            <a:r>
              <a:rPr lang="en-US" dirty="0" err="1" smtClean="0">
                <a:solidFill>
                  <a:schemeClr val="tx1"/>
                </a:solidFill>
              </a:rPr>
              <a:t>elemen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7030A0"/>
                </a:solidFill>
                <a:effectLst/>
                <a:latin typeface="Comic Sans MS" pitchFamily="66" charset="0"/>
              </a:rPr>
              <a:t>TIPE DESAIN SAMPLING</a:t>
            </a:r>
            <a:endParaRPr lang="en-US" b="1" dirty="0">
              <a:solidFill>
                <a:srgbClr val="7030A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PROBABILITY SAMPLING</a:t>
            </a:r>
          </a:p>
          <a:p>
            <a:r>
              <a:rPr lang="en-US" dirty="0" err="1" smtClean="0">
                <a:cs typeface="Times New Roman" pitchFamily="18" charset="0"/>
              </a:rPr>
              <a:t>Setiap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elemen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dalam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populasi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id-ID" dirty="0" smtClean="0">
                <a:cs typeface="Times New Roman" pitchFamily="18" charset="0"/>
              </a:rPr>
              <a:t>punya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kesempatan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sama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untuk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diseleksi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sebagai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subyek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dalam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sampel</a:t>
            </a:r>
            <a:r>
              <a:rPr lang="en-US" dirty="0" smtClean="0">
                <a:cs typeface="Times New Roman" pitchFamily="18" charset="0"/>
              </a:rPr>
              <a:t>. </a:t>
            </a:r>
            <a:r>
              <a:rPr lang="en-US" dirty="0" err="1" smtClean="0">
                <a:cs typeface="Times New Roman" pitchFamily="18" charset="0"/>
              </a:rPr>
              <a:t>Representatif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ini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penting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untuk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generalisasi</a:t>
            </a:r>
            <a:r>
              <a:rPr lang="en-US" dirty="0" smtClean="0"/>
              <a:t> 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NONPROBABILITY SAMPLING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id-ID" dirty="0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diseleksi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utama</a:t>
            </a:r>
            <a:endParaRPr lang="en-US" dirty="0" smtClean="0"/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0120"/>
            <a:ext cx="8820472" cy="5589240"/>
          </a:xfrm>
        </p:spPr>
        <p:txBody>
          <a:bodyPr>
            <a:noAutofit/>
          </a:bodyPr>
          <a:lstStyle/>
          <a:p>
            <a:pPr marL="1200150" lvl="1" indent="-742950">
              <a:buFont typeface="+mj-lt"/>
              <a:buAutoNum type="arabicPeriod"/>
            </a:pPr>
            <a:r>
              <a:rPr lang="id-ID" sz="2600" dirty="0" smtClean="0">
                <a:solidFill>
                  <a:schemeClr val="tx1"/>
                </a:solidFill>
                <a:latin typeface="+mj-lt"/>
              </a:rPr>
              <a:t>R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</a:rPr>
              <a:t>andom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Sampling</a:t>
            </a:r>
            <a:r>
              <a:rPr lang="id-ID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260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 tiap elemen punya </a:t>
            </a:r>
            <a:r>
              <a:rPr lang="id-ID" sz="2600" b="1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kesempatan sama </a:t>
            </a:r>
            <a:r>
              <a:rPr lang="id-ID" sz="260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untuk diambil sebagai subyek dalam sampel. Jumlah populasi diketahui. 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Cara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</a:rPr>
              <a:t>pengambilan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</a:rPr>
              <a:t>sampel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</a:rPr>
              <a:t>bisa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</a:rPr>
              <a:t>melalui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</a:rPr>
              <a:t>undian</a:t>
            </a:r>
            <a:r>
              <a:rPr lang="id-ID" sz="26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id-ID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emiliki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bias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terkecil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dan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generalisasi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tinggi</a:t>
            </a: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1200150" lvl="1" indent="-742950"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Stratified Random Sampling</a:t>
            </a:r>
            <a:r>
              <a:rPr lang="id-ID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id-ID" sz="260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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id-ID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U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ntuk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mengurangi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pengaruh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faktor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heterogen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dan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melakukan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pembagian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elemen-elemen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populasi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ke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dalam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strata. </a:t>
            </a:r>
            <a:r>
              <a:rPr lang="id-ID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asing-masing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strata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dipilih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sampelnya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secara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random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sesuai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proporsinya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</a:t>
            </a:r>
            <a:r>
              <a:rPr lang="id-ID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D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igunakan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untuk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mempelajari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karakteristik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yang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berbeda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di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sekolah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ada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kls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I,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kls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II,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dan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kls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III.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Atau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dibedakan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menurut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jenis</a:t>
            </a:r>
            <a:r>
              <a:rPr lang="id-ID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kelamin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;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laki-laki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id-ID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&amp; </a:t>
            </a:r>
            <a:r>
              <a:rPr lang="en-US" sz="2600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perempuan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, </a:t>
            </a:r>
            <a:endParaRPr lang="id-ID" sz="2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404664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00" b="1" dirty="0" smtClean="0">
                <a:solidFill>
                  <a:srgbClr val="7030A0"/>
                </a:solidFill>
                <a:latin typeface="Comic Sans MS" pitchFamily="66" charset="0"/>
              </a:rPr>
              <a:t>PROBABILITY SAMPLING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638200" y="3140968"/>
            <a:ext cx="2133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458272" y="4725144"/>
            <a:ext cx="2362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505200" y="4724400"/>
            <a:ext cx="2438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9600" y="4724400"/>
            <a:ext cx="2438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629400" y="3276600"/>
            <a:ext cx="1981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581400" y="3200400"/>
            <a:ext cx="2133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86200" y="2133600"/>
            <a:ext cx="1905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24200" y="1066800"/>
            <a:ext cx="3352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48" y="515813"/>
            <a:ext cx="8892480" cy="6369571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</a:rPr>
              <a:t>Contoh</a:t>
            </a:r>
            <a:r>
              <a:rPr lang="en-US" sz="4000" b="1" dirty="0" smtClean="0">
                <a:solidFill>
                  <a:srgbClr val="7030A0"/>
                </a:solidFill>
              </a:rPr>
              <a:t> Stratified Random Sampling:</a:t>
            </a:r>
            <a:endParaRPr lang="id-ID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id-ID" dirty="0" smtClean="0">
                <a:solidFill>
                  <a:schemeClr val="tx1"/>
                </a:solidFill>
              </a:rPr>
              <a:t>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Populasi</a:t>
            </a:r>
            <a:r>
              <a:rPr lang="en-US" dirty="0" smtClean="0">
                <a:solidFill>
                  <a:schemeClr val="tx1"/>
                </a:solidFill>
              </a:rPr>
              <a:t> 900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											                 </a:t>
            </a:r>
            <a:r>
              <a:rPr lang="id-ID" dirty="0" smtClean="0">
                <a:solidFill>
                  <a:schemeClr val="tx1"/>
                </a:solidFill>
              </a:rPr>
              <a:t>                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Dibagi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tiga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	 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	  </a:t>
            </a:r>
            <a:r>
              <a:rPr lang="en-US" sz="2800" dirty="0" err="1" smtClean="0">
                <a:solidFill>
                  <a:schemeClr val="tx1"/>
                </a:solidFill>
              </a:rPr>
              <a:t>Gr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gol.II</a:t>
            </a:r>
            <a:r>
              <a:rPr lang="en-US" sz="2800" dirty="0" smtClean="0">
                <a:solidFill>
                  <a:schemeClr val="tx1"/>
                </a:solidFill>
              </a:rPr>
              <a:t> 			</a:t>
            </a:r>
            <a:r>
              <a:rPr lang="en-US" sz="2800" dirty="0" err="1" smtClean="0">
                <a:solidFill>
                  <a:schemeClr val="tx1"/>
                </a:solidFill>
              </a:rPr>
              <a:t>Gr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gol</a:t>
            </a:r>
            <a:r>
              <a:rPr lang="en-US" sz="2800" dirty="0" smtClean="0">
                <a:solidFill>
                  <a:schemeClr val="tx1"/>
                </a:solidFill>
              </a:rPr>
              <a:t>. III 		</a:t>
            </a:r>
            <a:r>
              <a:rPr lang="en-US" sz="2800" dirty="0" err="1" smtClean="0">
                <a:solidFill>
                  <a:schemeClr val="tx1"/>
                </a:solidFill>
              </a:rPr>
              <a:t>Gr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gol</a:t>
            </a:r>
            <a:r>
              <a:rPr lang="en-US" sz="2800" dirty="0" smtClean="0">
                <a:solidFill>
                  <a:schemeClr val="tx1"/>
                </a:solidFill>
              </a:rPr>
              <a:t>. IV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 300 </a:t>
            </a:r>
            <a:r>
              <a:rPr lang="en-US" sz="2800" dirty="0" err="1" smtClean="0">
                <a:solidFill>
                  <a:schemeClr val="tx1"/>
                </a:solidFill>
              </a:rPr>
              <a:t>orang</a:t>
            </a:r>
            <a:r>
              <a:rPr lang="en-US" sz="2800" dirty="0" smtClean="0">
                <a:solidFill>
                  <a:schemeClr val="tx1"/>
                </a:solidFill>
              </a:rPr>
              <a:t> 	          300 </a:t>
            </a:r>
            <a:r>
              <a:rPr lang="en-US" sz="2800" dirty="0" err="1" smtClean="0">
                <a:solidFill>
                  <a:schemeClr val="tx1"/>
                </a:solidFill>
              </a:rPr>
              <a:t>orang</a:t>
            </a:r>
            <a:r>
              <a:rPr lang="en-US" sz="2800" dirty="0" smtClean="0">
                <a:solidFill>
                  <a:schemeClr val="tx1"/>
                </a:solidFill>
              </a:rPr>
              <a:t> 		300 </a:t>
            </a:r>
            <a:r>
              <a:rPr lang="en-US" sz="2800" dirty="0" err="1" smtClean="0">
                <a:solidFill>
                  <a:schemeClr val="tx1"/>
                </a:solidFill>
              </a:rPr>
              <a:t>orang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</a:rPr>
              <a:t>Pilih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acak</a:t>
            </a:r>
            <a:r>
              <a:rPr lang="en-US" sz="2800" dirty="0" smtClean="0">
                <a:solidFill>
                  <a:schemeClr val="tx1"/>
                </a:solidFill>
              </a:rPr>
              <a:t> 	    </a:t>
            </a:r>
            <a:r>
              <a:rPr lang="en-US" sz="2800" dirty="0" err="1" smtClean="0">
                <a:solidFill>
                  <a:schemeClr val="tx1"/>
                </a:solidFill>
              </a:rPr>
              <a:t>Pilih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acak</a:t>
            </a:r>
            <a:r>
              <a:rPr lang="en-US" sz="2800" dirty="0" smtClean="0">
                <a:solidFill>
                  <a:schemeClr val="tx1"/>
                </a:solidFill>
              </a:rPr>
              <a:t>        </a:t>
            </a:r>
            <a:r>
              <a:rPr lang="en-US" sz="2800" dirty="0" err="1" smtClean="0">
                <a:solidFill>
                  <a:schemeClr val="tx1"/>
                </a:solidFill>
              </a:rPr>
              <a:t>Pilih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acak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90 </a:t>
            </a:r>
            <a:r>
              <a:rPr lang="en-US" sz="2800" dirty="0" err="1" smtClean="0">
                <a:solidFill>
                  <a:schemeClr val="tx1"/>
                </a:solidFill>
              </a:rPr>
              <a:t>orang</a:t>
            </a:r>
            <a:r>
              <a:rPr lang="en-US" sz="2800" dirty="0" smtClean="0">
                <a:solidFill>
                  <a:schemeClr val="tx1"/>
                </a:solidFill>
              </a:rPr>
              <a:t>         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90 </a:t>
            </a:r>
            <a:r>
              <a:rPr lang="en-US" sz="2800" dirty="0" err="1" smtClean="0">
                <a:solidFill>
                  <a:schemeClr val="tx1"/>
                </a:solidFill>
              </a:rPr>
              <a:t>orang</a:t>
            </a:r>
            <a:r>
              <a:rPr lang="en-US" sz="2800" dirty="0" smtClean="0">
                <a:solidFill>
                  <a:schemeClr val="tx1"/>
                </a:solidFill>
              </a:rPr>
              <a:t>        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90 </a:t>
            </a:r>
            <a:r>
              <a:rPr lang="en-US" sz="2800" dirty="0" err="1" smtClean="0">
                <a:solidFill>
                  <a:schemeClr val="tx1"/>
                </a:solidFill>
              </a:rPr>
              <a:t>orang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4457700" y="19431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381500" y="29337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495800" y="45720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447800" y="45720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467600" y="4572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48200" y="2667000"/>
            <a:ext cx="7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648200" y="2667000"/>
            <a:ext cx="2971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1676400" y="2667000"/>
            <a:ext cx="2971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611560" y="188640"/>
            <a:ext cx="68405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4400" b="1" dirty="0" smtClean="0">
                <a:solidFill>
                  <a:srgbClr val="7030A0"/>
                </a:solidFill>
              </a:rPr>
              <a:t>Distribusi Peluang</a:t>
            </a:r>
            <a:endParaRPr lang="id-ID" sz="4400" b="1" dirty="0">
              <a:solidFill>
                <a:srgbClr val="7030A0"/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539552" y="1145650"/>
            <a:ext cx="8136904" cy="5262979"/>
          </a:xfrm>
          <a:prstGeom prst="rect">
            <a:avLst/>
          </a:prstGeom>
          <a:solidFill>
            <a:schemeClr val="bg1">
              <a:alpha val="78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Titik-titik sampel di Ruang </a:t>
            </a:r>
            <a:r>
              <a:rPr lang="id-ID" sz="2800" dirty="0">
                <a:latin typeface="+mn-lt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ampel (S) dapat disajikan dalam bentuk numerik/bilangan.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Peubah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Acak</a:t>
            </a: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Fungsi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mendefinisikan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titik</a:t>
            </a:r>
            <a:r>
              <a:rPr lang="id-ID" sz="2800" dirty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sampel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ruang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sampel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sehingga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memiliki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berupa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bilangan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nyata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. 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Peubah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acak</a:t>
            </a:r>
            <a:r>
              <a:rPr lang="id-ID" sz="2800" dirty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id-ID" sz="2800" dirty="0" smtClean="0">
                <a:latin typeface="+mn-lt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variabel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acak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/random variable/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lang="id-ID" sz="2800" dirty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id-ID" sz="2800" dirty="0" smtClean="0">
                <a:latin typeface="+mn-lt"/>
                <a:ea typeface="Times New Roman" pitchFamily="18" charset="0"/>
                <a:cs typeface="Arial" pitchFamily="34" charset="0"/>
              </a:rPr>
              <a:t>     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stochastic variable. 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Notasi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Peubah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acak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X (X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kapital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nilai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X </a:t>
            </a: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dinyatakan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dengan</a:t>
            </a: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x (huruf kecil x).</a:t>
            </a:r>
            <a:endParaRPr kumimoji="0" lang="id-ID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342900" lvl="1" indent="-342900">
              <a:buNone/>
            </a:pPr>
            <a:r>
              <a:rPr lang="id-ID" dirty="0" smtClean="0">
                <a:solidFill>
                  <a:schemeClr val="tx1"/>
                </a:solidFill>
                <a:latin typeface="+mj-lt"/>
              </a:rPr>
              <a:t>3. Clustering Sampling</a:t>
            </a:r>
          </a:p>
          <a:p>
            <a:pPr marL="342900" lvl="1" indent="-342900">
              <a:buFont typeface="Arial" charset="0"/>
              <a:buChar char="•"/>
            </a:pPr>
            <a:r>
              <a:rPr lang="id-ID" dirty="0" smtClean="0">
                <a:solidFill>
                  <a:schemeClr val="tx1"/>
                </a:solidFill>
                <a:latin typeface="+mj-lt"/>
              </a:rPr>
              <a:t>Pengambilan sampel dari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populasi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seluruh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guru SD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Kota Bogor.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Pengambilan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sampelnya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membagi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wilayah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Kota Bogor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enam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wilayah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kemudian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masing-masing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kecamatan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diambil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perwakilannya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Jumlah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sampel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tiap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kecamatan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diambil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proporsional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259632" y="3645024"/>
            <a:ext cx="6624736" cy="2782639"/>
            <a:chOff x="1598" y="13724"/>
            <a:chExt cx="7020" cy="216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598" y="13724"/>
              <a:ext cx="2880" cy="216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2400" dirty="0">
                  <a:latin typeface="Calibri" pitchFamily="34" charset="0"/>
                </a:rPr>
                <a:t>  </a:t>
              </a:r>
              <a:r>
                <a:rPr lang="en-US" sz="2400" b="1" dirty="0">
                  <a:solidFill>
                    <a:srgbClr val="FFFF00"/>
                  </a:solidFill>
                  <a:latin typeface="Calibri" pitchFamily="34" charset="0"/>
                </a:rPr>
                <a:t>A            B</a:t>
              </a:r>
            </a:p>
            <a:p>
              <a:pPr>
                <a:spcAft>
                  <a:spcPts val="1000"/>
                </a:spcAft>
              </a:pPr>
              <a:endParaRPr lang="en-US" sz="2400" b="1" dirty="0">
                <a:solidFill>
                  <a:srgbClr val="FFFF00"/>
                </a:solidFill>
                <a:latin typeface="Calibri" pitchFamily="34" charset="0"/>
              </a:endParaRPr>
            </a:p>
            <a:p>
              <a:pPr>
                <a:spcAft>
                  <a:spcPts val="1000"/>
                </a:spcAft>
              </a:pPr>
              <a:r>
                <a:rPr lang="en-US" sz="2400" b="1" dirty="0">
                  <a:solidFill>
                    <a:srgbClr val="FFFF00"/>
                  </a:solidFill>
                  <a:latin typeface="Calibri" pitchFamily="34" charset="0"/>
                </a:rPr>
                <a:t> C                 D</a:t>
              </a:r>
            </a:p>
            <a:p>
              <a:pPr>
                <a:spcAft>
                  <a:spcPts val="1000"/>
                </a:spcAft>
              </a:pPr>
              <a:r>
                <a:rPr lang="en-US" sz="2400" b="1" dirty="0">
                  <a:solidFill>
                    <a:srgbClr val="FFFF00"/>
                  </a:solidFill>
                  <a:latin typeface="Calibri" pitchFamily="34" charset="0"/>
                </a:rPr>
                <a:t>       E     F 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H="1">
              <a:off x="2678" y="13724"/>
              <a:ext cx="54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V="1">
              <a:off x="3038" y="14264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H="1" flipV="1">
              <a:off x="1658" y="14444"/>
              <a:ext cx="138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997" y="14643"/>
              <a:ext cx="795" cy="10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1778" y="14625"/>
              <a:ext cx="1260" cy="7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6819" y="14159"/>
              <a:ext cx="1799" cy="162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Aft>
                  <a:spcPts val="1800"/>
                </a:spcAft>
                <a:defRPr/>
              </a:pPr>
              <a:r>
                <a:rPr lang="en-US" sz="1000">
                  <a:solidFill>
                    <a:srgbClr val="FFFF00"/>
                  </a:solidFill>
                  <a:latin typeface="Calibri" pitchFamily="34" charset="0"/>
                </a:rPr>
                <a:t>  </a:t>
              </a:r>
              <a:r>
                <a:rPr lang="en-US">
                  <a:solidFill>
                    <a:srgbClr val="FFFF00"/>
                  </a:solidFill>
                  <a:latin typeface="Calibri" pitchFamily="34" charset="0"/>
                </a:rPr>
                <a:t>A           B</a:t>
              </a:r>
            </a:p>
            <a:p>
              <a:pPr>
                <a:spcAft>
                  <a:spcPts val="1800"/>
                </a:spcAft>
                <a:defRPr/>
              </a:pPr>
              <a:r>
                <a:rPr lang="en-US">
                  <a:solidFill>
                    <a:srgbClr val="FFFF00"/>
                  </a:solidFill>
                  <a:latin typeface="Calibri" pitchFamily="34" charset="0"/>
                </a:rPr>
                <a:t>  C          D</a:t>
              </a:r>
            </a:p>
            <a:p>
              <a:pPr>
                <a:spcAft>
                  <a:spcPts val="1800"/>
                </a:spcAft>
                <a:defRPr/>
              </a:pPr>
              <a:r>
                <a:rPr lang="en-US">
                  <a:latin typeface="Calibri" pitchFamily="34" charset="0"/>
                </a:rPr>
                <a:t>   </a:t>
              </a:r>
              <a:r>
                <a:rPr lang="en-US">
                  <a:solidFill>
                    <a:srgbClr val="FFFF00"/>
                  </a:solidFill>
                  <a:latin typeface="Calibri" pitchFamily="34" charset="0"/>
                </a:rPr>
                <a:t>E     F </a:t>
              </a:r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H="1">
              <a:off x="7493" y="14159"/>
              <a:ext cx="36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7763" y="14549"/>
              <a:ext cx="72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H="1">
              <a:off x="6818" y="14699"/>
              <a:ext cx="900" cy="1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7733" y="14740"/>
              <a:ext cx="525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>
              <a:off x="6923" y="14699"/>
              <a:ext cx="795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4498" y="14865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683568" y="404664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00" b="1" dirty="0" smtClean="0">
                <a:solidFill>
                  <a:srgbClr val="7030A0"/>
                </a:solidFill>
                <a:latin typeface="Comic Sans MS" pitchFamily="66" charset="0"/>
              </a:rPr>
              <a:t>PROBABILITY SAMPLING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4. Sistematics Sampling 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  <a:sym typeface="Wingdings" pitchFamily="2" charset="2"/>
              </a:rPr>
              <a:t> E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lemen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pertama dari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populasi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dipilih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secara random lalu selanjutnya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dipilih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sampelnya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setiap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jarak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interval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tertentu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.</a:t>
            </a:r>
            <a:endParaRPr lang="id-ID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buNone/>
            </a:pPr>
            <a:r>
              <a:rPr lang="id-ID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Jarak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interval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misalnya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ditentukan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angka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pembagi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5,6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10.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menggunakan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urutan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abjad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id-ID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Syarat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lain :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adanya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daftar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anggota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populasi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US" dirty="0" smtClean="0"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00" b="1" dirty="0" smtClean="0">
                <a:solidFill>
                  <a:srgbClr val="7030A0"/>
                </a:solidFill>
                <a:latin typeface="Comic Sans MS" pitchFamily="66" charset="0"/>
              </a:rPr>
              <a:t>PROBABILITY SAMPLING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927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mengukur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sejauh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mana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karakteristik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sampel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mendekati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par</a:t>
            </a: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meter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populasi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induknya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sehingga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peneliti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dapat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m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engidentifikasikan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populasi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induk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sama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sekali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. </a:t>
            </a:r>
            <a:endParaRPr lang="id-ID" sz="2400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80000"/>
              </a:lnSpc>
              <a:buNone/>
            </a:pPr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S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ampel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diambil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dapat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digeneralisasikan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populasi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tempat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sampel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tersebut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diambil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. 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S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ampling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Nonprobabilitas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dirancang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u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ntuk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bisa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menyaji</a:t>
            </a: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k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an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fungsi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id-ID" sz="2400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nferensial</a:t>
            </a:r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en-GB" sz="2400" dirty="0" err="1" smtClean="0">
                <a:solidFill>
                  <a:schemeClr val="tx1"/>
                </a:solidFill>
                <a:latin typeface="+mn-lt"/>
              </a:rPr>
              <a:t>Kelemahan</a:t>
            </a: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GB" dirty="0" err="1" smtClean="0">
                <a:solidFill>
                  <a:schemeClr val="tx1"/>
                </a:solidFill>
                <a:latin typeface="+mn-lt"/>
              </a:rPr>
              <a:t>Tidak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ada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kontrol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terhadap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investigator bias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dalam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pemilihan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sampel</a:t>
            </a:r>
            <a:endParaRPr lang="en-GB" dirty="0" smtClean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80000"/>
              </a:lnSpc>
            </a:pPr>
            <a:r>
              <a:rPr lang="id-ID" dirty="0" smtClean="0">
                <a:solidFill>
                  <a:schemeClr val="tx1"/>
                </a:solidFill>
                <a:latin typeface="+mn-lt"/>
              </a:rPr>
              <a:t>T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idak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bisa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menghitung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sampling error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atau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sample precision.</a:t>
            </a: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4174" y="332656"/>
            <a:ext cx="74142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Comic Sans MS" pitchFamily="66" charset="0"/>
              </a:rPr>
              <a:t>NON PROBABILITY SAMPLING</a:t>
            </a:r>
            <a:endParaRPr lang="en-US" sz="3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  <a:effectLst/>
                <a:latin typeface="Comic Sans MS" pitchFamily="66" charset="0"/>
              </a:rPr>
              <a:t>TEKNIK NON PROBABILITY SAMPLING</a:t>
            </a:r>
            <a:endParaRPr lang="en-US" b="1" dirty="0">
              <a:solidFill>
                <a:srgbClr val="7030A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39341"/>
            <a:ext cx="8075240" cy="4525963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Accidental (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Kebetulan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Purposive sampling (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Bertujuan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Quota sampling (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Jatah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Snowball Sampling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7030A0"/>
                </a:solidFill>
                <a:effectLst/>
                <a:latin typeface="Comic Sans MS" pitchFamily="66" charset="0"/>
              </a:rPr>
              <a:t>TEKNIK ACCIDENTAL</a:t>
            </a:r>
            <a:endParaRPr lang="en-US" b="1" dirty="0">
              <a:solidFill>
                <a:srgbClr val="7030A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 err="1" smtClean="0">
                <a:solidFill>
                  <a:schemeClr val="tx1"/>
                </a:solidFill>
                <a:latin typeface="+mj-lt"/>
              </a:rPr>
              <a:t>Teknik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 sampling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berdasarkan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faktor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spontanitas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siapa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saja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sengaja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bertemu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peneliti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maka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dijadikan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sampel</a:t>
            </a:r>
            <a:endParaRPr lang="id-ID" dirty="0" smtClean="0">
              <a:solidFill>
                <a:schemeClr val="tx1"/>
              </a:solidFill>
              <a:latin typeface="+mj-lt"/>
            </a:endParaRPr>
          </a:p>
          <a:p>
            <a:pPr>
              <a:defRPr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>
              <a:defRPr/>
            </a:pP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Peneliti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ingin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mengetahui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minat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siswa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mengunjungi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perpustakaan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pengambilan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sampel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peneliti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memberikan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angket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para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pengunjung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perpustakaan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dijadikan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sampel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7030A0"/>
                </a:solidFill>
                <a:effectLst/>
                <a:latin typeface="Comic Sans MS" pitchFamily="66" charset="0"/>
              </a:rPr>
              <a:t>PURPOSIVE SAMPLING</a:t>
            </a:r>
            <a:endParaRPr lang="en-US" b="1" dirty="0">
              <a:solidFill>
                <a:srgbClr val="7030A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9763" lvl="1" indent="-246063">
              <a:buFont typeface="Wingdings 2" pitchFamily="18" charset="2"/>
              <a:buChar char=""/>
            </a:pPr>
            <a:r>
              <a:rPr lang="en-US" sz="2800" dirty="0" err="1" smtClean="0">
                <a:solidFill>
                  <a:schemeClr val="tx1"/>
                </a:solidFill>
              </a:rPr>
              <a:t>Pemilihan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sampel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didasarkan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karakteristik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tertentu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dianggap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mempunyai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hubungan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karakteristik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populasi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sudah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diketahui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sebelumnya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id-ID" sz="2800" dirty="0" smtClean="0">
              <a:solidFill>
                <a:schemeClr val="tx1"/>
              </a:solidFill>
            </a:endParaRPr>
          </a:p>
          <a:p>
            <a:pPr marL="639763" lvl="1" indent="-246063"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639763" lvl="1" indent="-246063">
              <a:buFont typeface="Wingdings 2" pitchFamily="18" charset="2"/>
              <a:buChar char=""/>
            </a:pPr>
            <a:r>
              <a:rPr lang="en-US" sz="2800" dirty="0" err="1" smtClean="0">
                <a:solidFill>
                  <a:schemeClr val="tx1"/>
                </a:solidFill>
              </a:rPr>
              <a:t>Memilih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sampel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berdasarkan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kelompok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wilayah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sekelompok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individu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melalui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pertimbangan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tertentu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diyakini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mewakili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semua</a:t>
            </a:r>
            <a:r>
              <a:rPr lang="en-US" sz="2800" dirty="0" smtClean="0">
                <a:solidFill>
                  <a:schemeClr val="tx1"/>
                </a:solidFill>
              </a:rPr>
              <a:t> unit </a:t>
            </a:r>
            <a:r>
              <a:rPr lang="en-US" sz="2800" dirty="0" err="1" smtClean="0">
                <a:solidFill>
                  <a:schemeClr val="tx1"/>
                </a:solidFill>
              </a:rPr>
              <a:t>analisis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ada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7030A0"/>
                </a:solidFill>
                <a:effectLst/>
                <a:latin typeface="Comic Sans MS" pitchFamily="66" charset="0"/>
              </a:rPr>
              <a:t>QUOTA SAMPLING</a:t>
            </a:r>
            <a:endParaRPr lang="en-US" b="1" dirty="0">
              <a:solidFill>
                <a:srgbClr val="7030A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>
                <a:solidFill>
                  <a:schemeClr val="tx1"/>
                </a:solidFill>
              </a:rPr>
              <a:t>Teknik</a:t>
            </a:r>
            <a:r>
              <a:rPr lang="en-US" dirty="0" smtClean="0">
                <a:solidFill>
                  <a:schemeClr val="tx1"/>
                </a:solidFill>
              </a:rPr>
              <a:t> sampling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populasi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memiliki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ciri-ciri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tertentu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kuota</a:t>
            </a:r>
            <a:r>
              <a:rPr lang="en-US" dirty="0" smtClean="0">
                <a:solidFill>
                  <a:schemeClr val="tx1"/>
                </a:solidFill>
              </a:rPr>
              <a:t>) yang d</a:t>
            </a:r>
            <a:r>
              <a:rPr lang="id-ID" dirty="0" smtClean="0">
                <a:solidFill>
                  <a:schemeClr val="tx1"/>
                </a:solidFill>
              </a:rPr>
              <a:t>i</a:t>
            </a:r>
            <a:r>
              <a:rPr lang="en-US" dirty="0" err="1" smtClean="0">
                <a:solidFill>
                  <a:schemeClr val="tx1"/>
                </a:solidFill>
              </a:rPr>
              <a:t>inginkan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tercapai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pertimbangan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tertentu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 err="1" smtClean="0">
                <a:solidFill>
                  <a:schemeClr val="tx1"/>
                </a:solidFill>
              </a:rPr>
              <a:t>Pengambilan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1000 guru PNS. </a:t>
            </a:r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kuota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yang  </a:t>
            </a:r>
            <a:r>
              <a:rPr lang="en-US" dirty="0" err="1" smtClean="0">
                <a:solidFill>
                  <a:schemeClr val="tx1"/>
                </a:solidFill>
              </a:rPr>
              <a:t>dibutuhkan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100 guru,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pengambilan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dilakukan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memilih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bebas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karakteristik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ditentukan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peneliti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7030A0"/>
                </a:solidFill>
                <a:effectLst/>
                <a:latin typeface="Comic Sans MS" pitchFamily="66" charset="0"/>
              </a:rPr>
              <a:t>SNOWBALL SAMPLING</a:t>
            </a:r>
            <a:endParaRPr lang="en-US" b="1" dirty="0">
              <a:solidFill>
                <a:srgbClr val="7030A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Teknik</a:t>
            </a:r>
            <a:r>
              <a:rPr lang="en-US" dirty="0" smtClean="0">
                <a:solidFill>
                  <a:schemeClr val="tx1"/>
                </a:solidFill>
              </a:rPr>
              <a:t> sampling yang </a:t>
            </a:r>
            <a:r>
              <a:rPr lang="en-US" dirty="0" err="1" smtClean="0">
                <a:solidFill>
                  <a:schemeClr val="tx1"/>
                </a:solidFill>
              </a:rPr>
              <a:t>semula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sedikit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kemudian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anggota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responden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menunjuk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temannnya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jumlahnya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semakin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banyak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539750" y="260350"/>
            <a:ext cx="6840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600" b="1" dirty="0" smtClean="0">
                <a:solidFill>
                  <a:srgbClr val="7030A0"/>
                </a:solidFill>
              </a:rPr>
              <a:t>Distribusi Peluang</a:t>
            </a:r>
            <a:endParaRPr lang="id-ID" sz="3600" b="1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196752"/>
            <a:ext cx="7776864" cy="3108543"/>
          </a:xfrm>
          <a:prstGeom prst="rect">
            <a:avLst/>
          </a:prstGeom>
          <a:solidFill>
            <a:schemeClr val="bg1">
              <a:alpha val="77000"/>
            </a:schemeClr>
          </a:solidFill>
        </p:spPr>
        <p:txBody>
          <a:bodyPr wrap="square">
            <a:spAutoFit/>
          </a:bodyPr>
          <a:lstStyle/>
          <a:p>
            <a:pPr lvl="0" eaLnBrk="0" hangingPunct="0">
              <a:buFontTx/>
              <a:buChar char="•"/>
              <a:tabLst>
                <a:tab pos="269875" algn="l"/>
              </a:tabLst>
            </a:pPr>
            <a:r>
              <a:rPr lang="id-ID" sz="2800" dirty="0" smtClean="0">
                <a:latin typeface="+mn-lt"/>
                <a:ea typeface="Times New Roman" pitchFamily="18" charset="0"/>
                <a:cs typeface="Arial" pitchFamily="34" charset="0"/>
              </a:rPr>
              <a:t>Bila</a:t>
            </a:r>
            <a:r>
              <a:rPr lang="sv-SE" sz="2800" dirty="0" smtClean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sv-SE" sz="2800" dirty="0">
                <a:latin typeface="+mn-lt"/>
                <a:ea typeface="Times New Roman" pitchFamily="18" charset="0"/>
                <a:cs typeface="Arial" pitchFamily="34" charset="0"/>
              </a:rPr>
              <a:t>peubah acak X </a:t>
            </a:r>
            <a:r>
              <a:rPr lang="sv-SE" sz="2800" dirty="0" smtClean="0">
                <a:latin typeface="+mn-lt"/>
                <a:ea typeface="Times New Roman" pitchFamily="18" charset="0"/>
                <a:cs typeface="Arial" pitchFamily="34" charset="0"/>
              </a:rPr>
              <a:t>memiliki </a:t>
            </a:r>
            <a:r>
              <a:rPr lang="sv-SE" sz="2800" dirty="0">
                <a:latin typeface="+mn-lt"/>
                <a:ea typeface="Times New Roman" pitchFamily="18" charset="0"/>
                <a:cs typeface="Arial" pitchFamily="34" charset="0"/>
              </a:rPr>
              <a:t>peluang untuk setiap </a:t>
            </a:r>
            <a:r>
              <a:rPr lang="sv-SE" sz="2800" dirty="0" smtClean="0">
                <a:latin typeface="+mn-lt"/>
                <a:ea typeface="Times New Roman" pitchFamily="18" charset="0"/>
                <a:cs typeface="Arial" pitchFamily="34" charset="0"/>
              </a:rPr>
              <a:t>X=x </a:t>
            </a:r>
            <a:r>
              <a:rPr lang="sv-SE" sz="2800" dirty="0">
                <a:latin typeface="+mn-lt"/>
                <a:ea typeface="Times New Roman" pitchFamily="18" charset="0"/>
                <a:cs typeface="Arial" pitchFamily="34" charset="0"/>
              </a:rPr>
              <a:t>dan jumlah peluang yang dihasilkan </a:t>
            </a:r>
            <a:r>
              <a:rPr lang="id-ID" sz="2800" dirty="0" smtClean="0">
                <a:latin typeface="+mn-lt"/>
                <a:ea typeface="Times New Roman" pitchFamily="18" charset="0"/>
                <a:cs typeface="Arial" pitchFamily="34" charset="0"/>
              </a:rPr>
              <a:t>=</a:t>
            </a:r>
            <a:r>
              <a:rPr lang="sv-SE" sz="2800" dirty="0" smtClean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sv-SE" sz="2800" dirty="0">
                <a:latin typeface="+mn-lt"/>
                <a:ea typeface="Times New Roman" pitchFamily="18" charset="0"/>
                <a:cs typeface="Arial" pitchFamily="34" charset="0"/>
              </a:rPr>
              <a:t>1, maka dikatakan </a:t>
            </a:r>
            <a:r>
              <a:rPr lang="sv-SE" sz="2800" dirty="0" smtClean="0">
                <a:latin typeface="+mn-lt"/>
                <a:ea typeface="Times New Roman" pitchFamily="18" charset="0"/>
                <a:cs typeface="Arial" pitchFamily="34" charset="0"/>
              </a:rPr>
              <a:t>distribusi </a:t>
            </a:r>
            <a:r>
              <a:rPr lang="sv-SE" sz="2800" dirty="0">
                <a:latin typeface="+mn-lt"/>
                <a:ea typeface="Times New Roman" pitchFamily="18" charset="0"/>
                <a:cs typeface="Arial" pitchFamily="34" charset="0"/>
              </a:rPr>
              <a:t>probabilitas/distribusi peluang untuk peubah acak X telah terbentuk</a:t>
            </a:r>
            <a:r>
              <a:rPr lang="sv-SE" sz="2800" dirty="0" smtClean="0">
                <a:latin typeface="+mn-lt"/>
                <a:ea typeface="Times New Roman" pitchFamily="18" charset="0"/>
                <a:cs typeface="Arial" pitchFamily="34" charset="0"/>
              </a:rPr>
              <a:t>.</a:t>
            </a:r>
            <a:endParaRPr lang="id-ID" sz="2800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0" hangingPunct="0">
              <a:tabLst>
                <a:tab pos="269875" algn="l"/>
              </a:tabLst>
            </a:pPr>
            <a:endParaRPr lang="id-ID" sz="2800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0" hangingPunct="0">
              <a:buFontTx/>
              <a:buChar char="•"/>
              <a:tabLst>
                <a:tab pos="269875" algn="l"/>
              </a:tabLst>
            </a:pPr>
            <a:r>
              <a:rPr lang="sv-SE" sz="2800" dirty="0" smtClean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sv-SE" sz="2800" dirty="0">
                <a:latin typeface="+mn-lt"/>
                <a:ea typeface="Times New Roman" pitchFamily="18" charset="0"/>
                <a:cs typeface="Arial" pitchFamily="34" charset="0"/>
              </a:rPr>
              <a:t>Jadi </a:t>
            </a:r>
            <a:r>
              <a:rPr lang="sv-SE" sz="2800" i="1" u="sng" dirty="0">
                <a:latin typeface="+mn-lt"/>
                <a:ea typeface="Times New Roman" pitchFamily="18" charset="0"/>
                <a:cs typeface="Arial" pitchFamily="34" charset="0"/>
              </a:rPr>
              <a:t>distribusi peluang</a:t>
            </a:r>
            <a:r>
              <a:rPr lang="sv-SE" sz="2800" dirty="0">
                <a:latin typeface="+mn-lt"/>
                <a:ea typeface="Times New Roman" pitchFamily="18" charset="0"/>
                <a:cs typeface="Arial" pitchFamily="34" charset="0"/>
              </a:rPr>
              <a:t> adalah himpunan pasangan terurut antara peubah acak dan peluangnya.</a:t>
            </a:r>
            <a:endParaRPr lang="id-ID" sz="2800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539750" y="116632"/>
            <a:ext cx="6840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600" b="1" dirty="0" smtClean="0">
                <a:solidFill>
                  <a:srgbClr val="7030A0"/>
                </a:solidFill>
              </a:rPr>
              <a:t>Contoh</a:t>
            </a:r>
            <a:endParaRPr lang="id-ID" sz="3600" b="1" dirty="0">
              <a:solidFill>
                <a:srgbClr val="7030A0"/>
              </a:solidFill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611560" y="804768"/>
            <a:ext cx="8028384" cy="3416320"/>
          </a:xfrm>
          <a:prstGeom prst="rect">
            <a:avLst/>
          </a:prstGeom>
          <a:solidFill>
            <a:schemeClr val="bg1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Pelemparan s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buah uang logam seimbang 3 Kali.</a:t>
            </a:r>
            <a:r>
              <a:rPr lang="id-ID" sz="2400" dirty="0">
                <a:latin typeface="+mn-lt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 = {GGG, GGA, GAG, AGG, GAA, AGA, AAG, AAA},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dimana G = GAMBAR dan A = ANGKA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. Misalkan: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X = setiap satu sisi GAMBAR bernilai satu (G = 1)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 = {GGG, GGA, GAG, AGG, GAA, AGA, AAG, AAA}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3        2         2        2       1     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1        1   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 0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Perhatikan X = { 0, 1, 2, 3}</a:t>
            </a:r>
            <a:r>
              <a:rPr lang="id-ID" sz="2400" dirty="0" smtClean="0">
                <a:latin typeface="+mn-lt"/>
                <a:cs typeface="Arial" pitchFamily="34" charset="0"/>
              </a:rPr>
              <a:t>, </a:t>
            </a: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fi-FI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 </a:t>
            </a: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= 0, x</a:t>
            </a:r>
            <a:r>
              <a:rPr kumimoji="0" lang="fi-FI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2 </a:t>
            </a: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= 1 x</a:t>
            </a:r>
            <a:r>
              <a:rPr kumimoji="0" lang="fi-FI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= 2, x</a:t>
            </a:r>
            <a:r>
              <a:rPr kumimoji="0" lang="fi-FI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4 </a:t>
            </a:r>
            <a:r>
              <a:rPr kumimoji="0" lang="fi-F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= 3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algn="just" eaLnBrk="0" hangingPunct="0"/>
            <a:r>
              <a:rPr lang="fi-FI" sz="2400" dirty="0">
                <a:latin typeface="+mn-lt"/>
                <a:ea typeface="Times New Roman" pitchFamily="18" charset="0"/>
                <a:cs typeface="Arial" pitchFamily="34" charset="0"/>
              </a:rPr>
              <a:t>Maka distribusi peluang untuk </a:t>
            </a:r>
            <a:r>
              <a:rPr lang="fi-FI" sz="2400" dirty="0" smtClean="0">
                <a:latin typeface="+mn-lt"/>
                <a:ea typeface="Times New Roman" pitchFamily="18" charset="0"/>
                <a:cs typeface="Arial" pitchFamily="34" charset="0"/>
              </a:rPr>
              <a:t>pelemparan</a:t>
            </a:r>
            <a:r>
              <a:rPr lang="id-ID" sz="2400" dirty="0" smtClean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sv-SE" sz="2400" dirty="0" smtClean="0">
                <a:latin typeface="+mn-lt"/>
                <a:ea typeface="Times New Roman" pitchFamily="18" charset="0"/>
                <a:cs typeface="Arial" pitchFamily="34" charset="0"/>
              </a:rPr>
              <a:t>uang loga</a:t>
            </a:r>
            <a:r>
              <a:rPr lang="id-ID" sz="2400" dirty="0" smtClean="0">
                <a:latin typeface="+mn-lt"/>
                <a:ea typeface="Times New Roman" pitchFamily="18" charset="0"/>
                <a:cs typeface="Arial" pitchFamily="34" charset="0"/>
              </a:rPr>
              <a:t>m </a:t>
            </a:r>
            <a:r>
              <a:rPr lang="sv-SE" sz="2400" dirty="0" smtClean="0">
                <a:latin typeface="+mn-lt"/>
                <a:ea typeface="Times New Roman" pitchFamily="18" charset="0"/>
                <a:cs typeface="Arial" pitchFamily="34" charset="0"/>
              </a:rPr>
              <a:t>seimbang </a:t>
            </a:r>
            <a:r>
              <a:rPr lang="sv-SE" sz="2400" dirty="0">
                <a:latin typeface="+mn-lt"/>
                <a:ea typeface="Times New Roman" pitchFamily="18" charset="0"/>
                <a:cs typeface="Arial" pitchFamily="34" charset="0"/>
              </a:rPr>
              <a:t>sebanyak 3 Kali </a:t>
            </a:r>
            <a:r>
              <a:rPr lang="id-ID" sz="2400" dirty="0" smtClean="0">
                <a:latin typeface="+mn-lt"/>
                <a:ea typeface="Times New Roman" pitchFamily="18" charset="0"/>
                <a:cs typeface="Arial" pitchFamily="34" charset="0"/>
              </a:rPr>
              <a:t>d</a:t>
            </a:r>
            <a:r>
              <a:rPr lang="sv-SE" sz="2400" dirty="0" smtClean="0">
                <a:latin typeface="+mn-lt"/>
                <a:ea typeface="Times New Roman" pitchFamily="18" charset="0"/>
                <a:cs typeface="Arial" pitchFamily="34" charset="0"/>
              </a:rPr>
              <a:t>inyatakan </a:t>
            </a:r>
            <a:r>
              <a:rPr lang="sv-SE" sz="2400" dirty="0">
                <a:latin typeface="+mn-lt"/>
                <a:ea typeface="Times New Roman" pitchFamily="18" charset="0"/>
                <a:cs typeface="Arial" pitchFamily="34" charset="0"/>
              </a:rPr>
              <a:t>dalam tabel berikut </a:t>
            </a:r>
            <a:r>
              <a:rPr lang="sv-SE" sz="2400" dirty="0" smtClean="0">
                <a:latin typeface="+mn-lt"/>
                <a:ea typeface="Times New Roman" pitchFamily="18" charset="0"/>
                <a:cs typeface="Arial" pitchFamily="34" charset="0"/>
              </a:rPr>
              <a:t>:</a:t>
            </a:r>
            <a:endParaRPr kumimoji="0" lang="fi-FI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915816" y="4365104"/>
          <a:ext cx="492020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104"/>
                <a:gridCol w="2460104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P(X)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1/8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3/8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3/8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1/8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Jumlah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539750" y="260350"/>
            <a:ext cx="6840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600" b="1" dirty="0" smtClean="0">
                <a:solidFill>
                  <a:srgbClr val="7030A0"/>
                </a:solidFill>
              </a:rPr>
              <a:t>Distribusi Peluang</a:t>
            </a:r>
            <a:endParaRPr lang="id-ID" sz="3600" b="1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196752"/>
            <a:ext cx="7776864" cy="5262979"/>
          </a:xfrm>
          <a:prstGeom prst="rect">
            <a:avLst/>
          </a:prstGeom>
          <a:solidFill>
            <a:schemeClr val="bg1">
              <a:alpha val="77000"/>
            </a:schemeClr>
          </a:solidFill>
        </p:spPr>
        <p:txBody>
          <a:bodyPr wrap="square">
            <a:spAutoFit/>
          </a:bodyPr>
          <a:lstStyle/>
          <a:p>
            <a:pPr algn="just" eaLnBrk="0" hangingPunct="0">
              <a:tabLst>
                <a:tab pos="900113" algn="l"/>
              </a:tabLst>
            </a:pPr>
            <a:r>
              <a:rPr lang="id-ID" sz="2400" b="1" i="1" dirty="0" smtClean="0">
                <a:latin typeface="+mn-lt"/>
                <a:ea typeface="Times New Roman" pitchFamily="18" charset="0"/>
                <a:cs typeface="Arial" pitchFamily="34" charset="0"/>
              </a:rPr>
              <a:t>P</a:t>
            </a:r>
            <a:r>
              <a:rPr lang="fi-FI" sz="2400" b="1" i="1" dirty="0">
                <a:latin typeface="+mn-lt"/>
                <a:ea typeface="Times New Roman" pitchFamily="18" charset="0"/>
                <a:cs typeface="Arial" pitchFamily="34" charset="0"/>
              </a:rPr>
              <a:t>eubah Acak Diskrit</a:t>
            </a:r>
            <a:r>
              <a:rPr lang="fi-FI" sz="2400" dirty="0">
                <a:latin typeface="+mn-lt"/>
                <a:ea typeface="Times New Roman" pitchFamily="18" charset="0"/>
                <a:cs typeface="Arial" pitchFamily="34" charset="0"/>
              </a:rPr>
              <a:t> : nilainya selalu bilangan cacah/bilangan bulat, dapat dihitung dan </a:t>
            </a:r>
            <a:r>
              <a:rPr lang="fi-FI" sz="2400" dirty="0" smtClean="0">
                <a:latin typeface="+mn-lt"/>
                <a:ea typeface="Times New Roman" pitchFamily="18" charset="0"/>
                <a:cs typeface="Arial" pitchFamily="34" charset="0"/>
              </a:rPr>
              <a:t>terhingga</a:t>
            </a:r>
            <a:r>
              <a:rPr lang="en-US" sz="2400" dirty="0" smtClean="0"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id-ID" sz="2400" dirty="0" smtClean="0">
                <a:latin typeface="+mn-lt"/>
                <a:ea typeface="Times New Roman" pitchFamily="18" charset="0"/>
                <a:cs typeface="Arial" pitchFamily="34" charset="0"/>
              </a:rPr>
              <a:t>(untuk </a:t>
            </a:r>
            <a:r>
              <a:rPr lang="fi-FI" sz="2400" dirty="0" smtClean="0">
                <a:latin typeface="+mn-lt"/>
                <a:ea typeface="Times New Roman" pitchFamily="18" charset="0"/>
                <a:cs typeface="Arial" pitchFamily="34" charset="0"/>
              </a:rPr>
              <a:t>hal-hal </a:t>
            </a:r>
            <a:r>
              <a:rPr lang="fi-FI" sz="2400" dirty="0">
                <a:latin typeface="+mn-lt"/>
                <a:ea typeface="Times New Roman" pitchFamily="18" charset="0"/>
                <a:cs typeface="Arial" pitchFamily="34" charset="0"/>
              </a:rPr>
              <a:t>yang dapat </a:t>
            </a:r>
            <a:r>
              <a:rPr lang="fi-FI" sz="2400" dirty="0" smtClean="0">
                <a:latin typeface="+mn-lt"/>
                <a:ea typeface="Times New Roman" pitchFamily="18" charset="0"/>
                <a:cs typeface="Arial" pitchFamily="34" charset="0"/>
              </a:rPr>
              <a:t>dicacah</a:t>
            </a:r>
            <a:r>
              <a:rPr lang="id-ID" sz="2400" dirty="0" smtClean="0">
                <a:latin typeface="+mn-lt"/>
                <a:ea typeface="Times New Roman" pitchFamily="18" charset="0"/>
                <a:cs typeface="Arial" pitchFamily="34" charset="0"/>
              </a:rPr>
              <a:t>).</a:t>
            </a:r>
            <a:endParaRPr lang="id-ID" sz="2400" dirty="0"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900113" algn="l"/>
              </a:tabLst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Misal : Banyaknya produk yang rusak  = 12 buah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900113" algn="l"/>
              </a:tabLst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nb-N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Banyak pegawai yang di-PHK  =  5 orang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lvl="0" algn="just" eaLnBrk="0" hangingPunct="0">
              <a:tabLst>
                <a:tab pos="900113" algn="l"/>
              </a:tabLst>
            </a:pP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900113" algn="l"/>
              </a:tabLst>
            </a:pPr>
            <a:r>
              <a:rPr kumimoji="0" lang="nb-NO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Peubah Acak Kontinu</a:t>
            </a:r>
            <a:r>
              <a:rPr kumimoji="0" lang="nb-N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: nilainya berupa selang bilangan, tidak dapat dihitung dan tidak 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terhingga (bilangan bulat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/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bilangan pecahan )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untuk hal-hal yang diukur 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cth:</a:t>
            </a:r>
            <a:r>
              <a:rPr kumimoji="0" lang="id-ID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jarak, waktu, berat, volume)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900113" algn="l"/>
              </a:tabLst>
            </a:pP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Misal :  Jarak Pabrik ke Pasar = 35,57 km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900113" algn="l"/>
              </a:tabLst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Waktu produksi per unit   = 15,07 menit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900113" algn="l"/>
              </a:tabLst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sv-S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Berat bersih produk = 210 gram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lvl="0" algn="just" eaLnBrk="0" hangingPunct="0">
              <a:tabLst>
                <a:tab pos="900113" algn="l"/>
              </a:tabLst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Volume kemasan = 100,00 cc</a:t>
            </a:r>
            <a:endParaRPr lang="id-ID" sz="2400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539750" y="260350"/>
            <a:ext cx="68405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600" b="1" dirty="0" smtClean="0">
                <a:solidFill>
                  <a:srgbClr val="7030A0"/>
                </a:solidFill>
              </a:rPr>
              <a:t>Distribusi Peluang Teoritis</a:t>
            </a:r>
            <a:endParaRPr lang="id-ID" sz="3600" b="1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1052736"/>
            <a:ext cx="8496944" cy="3539430"/>
          </a:xfrm>
          <a:prstGeom prst="rect">
            <a:avLst/>
          </a:prstGeom>
          <a:solidFill>
            <a:schemeClr val="bg1">
              <a:alpha val="77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err="1"/>
              <a:t>Tabel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Rumus</a:t>
            </a:r>
            <a:r>
              <a:rPr lang="en-US" sz="2800" dirty="0"/>
              <a:t> yang </a:t>
            </a:r>
            <a:r>
              <a:rPr lang="en-US" sz="2800" dirty="0" err="1"/>
              <a:t>mencantumkan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kemungkinan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peubah</a:t>
            </a:r>
            <a:r>
              <a:rPr lang="en-US" sz="2800" dirty="0"/>
              <a:t> </a:t>
            </a:r>
            <a:r>
              <a:rPr lang="en-US" sz="2800" dirty="0" err="1"/>
              <a:t>acak</a:t>
            </a:r>
            <a:r>
              <a:rPr lang="en-US" sz="2800" dirty="0"/>
              <a:t> </a:t>
            </a:r>
            <a:r>
              <a:rPr lang="en-US" sz="2800" dirty="0" err="1" smtClean="0"/>
              <a:t>berikut</a:t>
            </a:r>
            <a:r>
              <a:rPr lang="id-ID" sz="2800" dirty="0" smtClean="0"/>
              <a:t> </a:t>
            </a:r>
            <a:r>
              <a:rPr lang="en-US" sz="2800" dirty="0" err="1" smtClean="0"/>
              <a:t>peluangnya</a:t>
            </a:r>
            <a:r>
              <a:rPr lang="en-US" sz="2800" dirty="0"/>
              <a:t>.</a:t>
            </a:r>
            <a:endParaRPr lang="id-ID" sz="2800" dirty="0"/>
          </a:p>
          <a:p>
            <a:endParaRPr lang="id-ID" sz="2800" dirty="0" smtClean="0"/>
          </a:p>
          <a:p>
            <a:r>
              <a:rPr lang="id-ID" sz="2800" dirty="0" smtClean="0"/>
              <a:t>a</a:t>
            </a:r>
            <a:r>
              <a:rPr lang="id-ID" sz="2800" dirty="0"/>
              <a:t>. Distribusi Peluang Diskrit : </a:t>
            </a:r>
          </a:p>
          <a:p>
            <a:r>
              <a:rPr lang="id-ID" sz="2800" dirty="0"/>
              <a:t>    </a:t>
            </a:r>
            <a:r>
              <a:rPr lang="id-ID" sz="2800" dirty="0" smtClean="0"/>
              <a:t>Seragam, Binomial, Hipergeometrik, Poisson</a:t>
            </a:r>
          </a:p>
          <a:p>
            <a:endParaRPr lang="id-ID" sz="2800" dirty="0"/>
          </a:p>
          <a:p>
            <a:r>
              <a:rPr lang="id-ID" sz="2800" dirty="0"/>
              <a:t>b. Distribusi Peluang Kontinu : </a:t>
            </a:r>
          </a:p>
          <a:p>
            <a:r>
              <a:rPr lang="de-DE" sz="2800" dirty="0"/>
              <a:t>    </a:t>
            </a:r>
            <a:r>
              <a:rPr lang="de-DE" sz="2800" dirty="0" smtClean="0"/>
              <a:t>Normal, </a:t>
            </a:r>
            <a:r>
              <a:rPr lang="de-DE" sz="2800" dirty="0"/>
              <a:t>t , F, </a:t>
            </a:r>
            <a:r>
              <a:rPr lang="en-US" sz="2800" dirty="0"/>
              <a:t>χ</a:t>
            </a:r>
            <a:r>
              <a:rPr lang="de-DE" sz="2800" dirty="0"/>
              <a:t>²(chi kuadrat) 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Box 3"/>
          <p:cNvSpPr txBox="1">
            <a:spLocks noChangeArrowheads="1"/>
          </p:cNvSpPr>
          <p:nvPr/>
        </p:nvSpPr>
        <p:spPr bwMode="auto">
          <a:xfrm>
            <a:off x="250825" y="333375"/>
            <a:ext cx="4608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3200" b="1">
                <a:solidFill>
                  <a:srgbClr val="7030A0"/>
                </a:solidFill>
                <a:latin typeface="Lucida Handwriting" pitchFamily="66" charset="0"/>
              </a:rPr>
              <a:t>Distribusi</a:t>
            </a:r>
            <a:r>
              <a:rPr lang="id-ID" sz="3200">
                <a:solidFill>
                  <a:srgbClr val="7030A0"/>
                </a:solidFill>
                <a:latin typeface="Lucida Handwriting" pitchFamily="66" charset="0"/>
              </a:rPr>
              <a:t> </a:t>
            </a:r>
            <a:r>
              <a:rPr lang="id-ID" sz="3200" b="1">
                <a:solidFill>
                  <a:srgbClr val="7030A0"/>
                </a:solidFill>
                <a:latin typeface="Lucida Handwriting" pitchFamily="66" charset="0"/>
              </a:rPr>
              <a:t>Normal</a:t>
            </a:r>
          </a:p>
        </p:txBody>
      </p:sp>
      <p:sp>
        <p:nvSpPr>
          <p:cNvPr id="1031" name="TextBox 4"/>
          <p:cNvSpPr txBox="1">
            <a:spLocks noChangeArrowheads="1"/>
          </p:cNvSpPr>
          <p:nvPr/>
        </p:nvSpPr>
        <p:spPr bwMode="auto">
          <a:xfrm>
            <a:off x="1763713" y="1484313"/>
            <a:ext cx="6769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10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>
              <a:latin typeface="Calibri" pitchFamily="34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684213" y="981075"/>
          <a:ext cx="3435350" cy="1152525"/>
        </p:xfrm>
        <a:graphic>
          <a:graphicData uri="http://schemas.openxmlformats.org/presentationml/2006/ole">
            <p:oleObj spid="_x0000_s1026" name="Equation" r:id="rId4" imgW="1333500" imgH="508000" progId="Equation.DSMT4">
              <p:embed/>
            </p:oleObj>
          </a:graphicData>
        </a:graphic>
      </p:graphicFrame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>
              <a:latin typeface="Calibri" pitchFamily="34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47813" y="2205038"/>
          <a:ext cx="1339850" cy="260350"/>
        </p:xfrm>
        <a:graphic>
          <a:graphicData uri="http://schemas.openxmlformats.org/presentationml/2006/ole">
            <p:oleObj spid="_x0000_s1027" name="Equation" r:id="rId5" imgW="774028" imgH="126890" progId="Equation.DSMT4">
              <p:embed/>
            </p:oleObj>
          </a:graphicData>
        </a:graphic>
      </p:graphicFrame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1547813" y="2509838"/>
            <a:ext cx="69119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1143000" algn="l"/>
              </a:tabLst>
            </a:pPr>
            <a:r>
              <a:rPr lang="sv-SE" sz="2400">
                <a:latin typeface="Calibri" pitchFamily="34" charset="0"/>
                <a:cs typeface="Times New Roman" pitchFamily="18" charset="0"/>
              </a:rPr>
              <a:t>μ = parameter (merupakan rata-rata distribusi)</a:t>
            </a:r>
            <a:endParaRPr lang="id-ID" sz="2400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1143000" algn="l"/>
              </a:tabLst>
            </a:pPr>
            <a:r>
              <a:rPr lang="sv-SE" sz="2400">
                <a:latin typeface="Calibri" pitchFamily="34" charset="0"/>
                <a:cs typeface="Times New Roman" pitchFamily="18" charset="0"/>
              </a:rPr>
              <a:t>σ = parameter (merupakan simpangan baku distribusi)</a:t>
            </a:r>
            <a:endParaRPr lang="id-ID" sz="2400">
              <a:latin typeface="Calibri" pitchFamily="34" charset="0"/>
              <a:cs typeface="Times New Roman" pitchFamily="18" charset="0"/>
            </a:endParaRPr>
          </a:p>
          <a:p>
            <a:pPr algn="just">
              <a:tabLst>
                <a:tab pos="1143000" algn="l"/>
              </a:tabLst>
            </a:pPr>
            <a:r>
              <a:rPr lang="id-ID" sz="2400">
                <a:latin typeface="Calibri" pitchFamily="34" charset="0"/>
                <a:cs typeface="Times New Roman" pitchFamily="18" charset="0"/>
              </a:rPr>
              <a:t>   </a:t>
            </a:r>
            <a:r>
              <a:rPr lang="sv-SE" sz="2400">
                <a:latin typeface="Calibri" pitchFamily="34" charset="0"/>
                <a:cs typeface="Times New Roman" pitchFamily="18" charset="0"/>
              </a:rPr>
              <a:t>= konstanta bernilai 3,1416</a:t>
            </a:r>
            <a:endParaRPr lang="id-ID" sz="2400">
              <a:latin typeface="Calibri" pitchFamily="34" charset="0"/>
            </a:endParaRPr>
          </a:p>
          <a:p>
            <a:pPr algn="just" eaLnBrk="0" hangingPunct="0">
              <a:tabLst>
                <a:tab pos="1143000" algn="l"/>
              </a:tabLst>
            </a:pPr>
            <a:r>
              <a:rPr lang="sv-SE" sz="2400">
                <a:latin typeface="Calibri" pitchFamily="34" charset="0"/>
                <a:cs typeface="Times New Roman" pitchFamily="18" charset="0"/>
              </a:rPr>
              <a:t>e = konstanta bernilai 2,7183</a:t>
            </a:r>
            <a:endParaRPr lang="sv-SE" sz="2400">
              <a:latin typeface="Calibri" pitchFamily="34" charset="0"/>
            </a:endParaRPr>
          </a:p>
          <a:p>
            <a:pPr algn="just" eaLnBrk="0" hangingPunct="0">
              <a:tabLst>
                <a:tab pos="1143000" algn="l"/>
              </a:tabLst>
            </a:pPr>
            <a:endParaRPr lang="id-ID" sz="2400">
              <a:latin typeface="Calibri" pitchFamily="34" charset="0"/>
            </a:endParaRPr>
          </a:p>
          <a:p>
            <a:pPr algn="just" eaLnBrk="0" hangingPunct="0">
              <a:tabLst>
                <a:tab pos="1143000" algn="l"/>
              </a:tabLst>
            </a:pPr>
            <a:r>
              <a:rPr lang="sv-SE" sz="2400">
                <a:latin typeface="Calibri" pitchFamily="34" charset="0"/>
                <a:cs typeface="Times New Roman" pitchFamily="18" charset="0"/>
              </a:rPr>
              <a:t>	</a:t>
            </a:r>
            <a:endParaRPr lang="sv-SE" sz="2400">
              <a:latin typeface="Calibri" pitchFamily="34" charset="0"/>
            </a:endParaRPr>
          </a:p>
        </p:txBody>
      </p:sp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1582738" y="3284538"/>
          <a:ext cx="325437" cy="360362"/>
        </p:xfrm>
        <a:graphic>
          <a:graphicData uri="http://schemas.openxmlformats.org/presentationml/2006/ole">
            <p:oleObj spid="_x0000_s1028" name="Equation" r:id="rId6" imgW="139700" imgH="139700" progId="Equation.DSMT4">
              <p:embed/>
            </p:oleObj>
          </a:graphicData>
        </a:graphic>
      </p:graphicFrame>
      <p:sp>
        <p:nvSpPr>
          <p:cNvPr id="103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>
              <a:latin typeface="Calibri" pitchFamily="34" charset="0"/>
            </a:endParaRPr>
          </a:p>
        </p:txBody>
      </p:sp>
      <p:grpSp>
        <p:nvGrpSpPr>
          <p:cNvPr id="2" name="Group 8"/>
          <p:cNvGrpSpPr>
            <a:grpSpLocks noChangeAspect="1"/>
          </p:cNvGrpSpPr>
          <p:nvPr/>
        </p:nvGrpSpPr>
        <p:grpSpPr bwMode="auto">
          <a:xfrm>
            <a:off x="4788024" y="116631"/>
            <a:ext cx="4230637" cy="2520281"/>
            <a:chOff x="2053" y="2157"/>
            <a:chExt cx="3604" cy="2160"/>
          </a:xfrm>
          <a:solidFill>
            <a:srgbClr val="FFFFCC"/>
          </a:solidFill>
        </p:grpSpPr>
        <p:sp>
          <p:nvSpPr>
            <p:cNvPr id="16397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053" y="2157"/>
              <a:ext cx="3604" cy="2160"/>
            </a:xfrm>
            <a:prstGeom prst="rect">
              <a:avLst/>
            </a:prstGeom>
            <a:grpFill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16396" name="Freeform 12"/>
            <p:cNvSpPr>
              <a:spLocks/>
            </p:cNvSpPr>
            <p:nvPr/>
          </p:nvSpPr>
          <p:spPr bwMode="auto">
            <a:xfrm>
              <a:off x="2380" y="2339"/>
              <a:ext cx="2740" cy="1316"/>
            </a:xfrm>
            <a:custGeom>
              <a:avLst/>
              <a:gdLst/>
              <a:ahLst/>
              <a:cxnLst>
                <a:cxn ang="0">
                  <a:pos x="0" y="968"/>
                </a:cxn>
                <a:cxn ang="0">
                  <a:pos x="432" y="776"/>
                </a:cxn>
                <a:cxn ang="0">
                  <a:pos x="816" y="104"/>
                </a:cxn>
                <a:cxn ang="0">
                  <a:pos x="1008" y="152"/>
                </a:cxn>
                <a:cxn ang="0">
                  <a:pos x="1248" y="728"/>
                </a:cxn>
                <a:cxn ang="0">
                  <a:pos x="1632" y="968"/>
                </a:cxn>
              </a:cxnLst>
              <a:rect l="0" t="0" r="r" b="b"/>
              <a:pathLst>
                <a:path w="1632" h="968">
                  <a:moveTo>
                    <a:pt x="0" y="968"/>
                  </a:moveTo>
                  <a:cubicBezTo>
                    <a:pt x="148" y="944"/>
                    <a:pt x="296" y="920"/>
                    <a:pt x="432" y="776"/>
                  </a:cubicBezTo>
                  <a:cubicBezTo>
                    <a:pt x="568" y="632"/>
                    <a:pt x="720" y="208"/>
                    <a:pt x="816" y="104"/>
                  </a:cubicBezTo>
                  <a:cubicBezTo>
                    <a:pt x="912" y="0"/>
                    <a:pt x="936" y="48"/>
                    <a:pt x="1008" y="152"/>
                  </a:cubicBezTo>
                  <a:cubicBezTo>
                    <a:pt x="1080" y="256"/>
                    <a:pt x="1144" y="592"/>
                    <a:pt x="1248" y="728"/>
                  </a:cubicBezTo>
                  <a:cubicBezTo>
                    <a:pt x="1352" y="864"/>
                    <a:pt x="1492" y="916"/>
                    <a:pt x="1632" y="968"/>
                  </a:cubicBezTo>
                </a:path>
              </a:pathLst>
            </a:custGeom>
            <a:grpFill/>
            <a:ln w="3175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16395" name="Text Box 11"/>
            <p:cNvSpPr txBox="1">
              <a:spLocks noChangeArrowheads="1"/>
            </p:cNvSpPr>
            <p:nvPr/>
          </p:nvSpPr>
          <p:spPr bwMode="auto">
            <a:xfrm>
              <a:off x="3766" y="3700"/>
              <a:ext cx="250" cy="2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5293" y="3638"/>
              <a:ext cx="234" cy="27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>
              <a:off x="2233" y="3777"/>
              <a:ext cx="30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</p:grpSp>
      <p:cxnSp>
        <p:nvCxnSpPr>
          <p:cNvPr id="21" name="Straight Connector 20"/>
          <p:cNvCxnSpPr/>
          <p:nvPr/>
        </p:nvCxnSpPr>
        <p:spPr>
          <a:xfrm rot="5400000">
            <a:off x="6156325" y="1196976"/>
            <a:ext cx="1584325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9" name="Object 17"/>
          <p:cNvGraphicFramePr>
            <a:graphicFrameLocks noChangeAspect="1"/>
          </p:cNvGraphicFramePr>
          <p:nvPr/>
        </p:nvGraphicFramePr>
        <p:xfrm>
          <a:off x="4859338" y="188913"/>
          <a:ext cx="1296987" cy="304800"/>
        </p:xfrm>
        <a:graphic>
          <a:graphicData uri="http://schemas.openxmlformats.org/presentationml/2006/ole">
            <p:oleObj spid="_x0000_s1029" name="Equation" r:id="rId7" imgW="863280" imgH="203040" progId="Equation.DSMT4">
              <p:embed/>
            </p:oleObj>
          </a:graphicData>
        </a:graphic>
      </p:graphicFrame>
      <p:sp>
        <p:nvSpPr>
          <p:cNvPr id="1038" name="TextBox 23"/>
          <p:cNvSpPr txBox="1">
            <a:spLocks noChangeArrowheads="1"/>
          </p:cNvSpPr>
          <p:nvPr/>
        </p:nvSpPr>
        <p:spPr bwMode="auto">
          <a:xfrm>
            <a:off x="6443911" y="2266950"/>
            <a:ext cx="1008409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dirty="0" smtClean="0">
                <a:latin typeface="Calibri" pitchFamily="34" charset="0"/>
              </a:rPr>
              <a:t>Simetris</a:t>
            </a:r>
            <a:endParaRPr lang="id-ID" dirty="0">
              <a:latin typeface="Calibri" pitchFamily="34" charset="0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2268538" y="4231997"/>
            <a:ext cx="6696075" cy="2092881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Clr>
                <a:srgbClr val="FF0000"/>
              </a:buClr>
              <a:buSzPct val="90000"/>
              <a:buFont typeface="Wingdings 2" pitchFamily="18" charset="2"/>
              <a:buChar char=""/>
              <a:tabLst>
                <a:tab pos="269875" algn="l"/>
              </a:tabLst>
            </a:pPr>
            <a:r>
              <a:rPr lang="sv-SE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Grafiknya selalu ada di atas sumbu datar x</a:t>
            </a:r>
            <a:r>
              <a:rPr lang="id-ID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. </a:t>
            </a:r>
          </a:p>
          <a:p>
            <a:pPr eaLnBrk="0" hangingPunct="0">
              <a:buClr>
                <a:srgbClr val="FF0000"/>
              </a:buClr>
              <a:buSzPct val="90000"/>
              <a:buFont typeface="Wingdings 2" pitchFamily="18" charset="2"/>
              <a:buChar char=""/>
              <a:tabLst>
                <a:tab pos="269875" algn="l"/>
              </a:tabLst>
            </a:pPr>
            <a:r>
              <a:rPr lang="sv-SE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Luas daerah grafik </a:t>
            </a:r>
            <a:r>
              <a:rPr lang="id-ID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=nilai peluang peubah acak       </a:t>
            </a:r>
          </a:p>
          <a:p>
            <a:pPr eaLnBrk="0" hangingPunct="0">
              <a:buClr>
                <a:srgbClr val="FF0000"/>
              </a:buClr>
              <a:buSzPct val="90000"/>
              <a:tabLst>
                <a:tab pos="269875" algn="l"/>
              </a:tabLst>
            </a:pPr>
            <a:r>
              <a:rPr lang="id-ID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    </a:t>
            </a:r>
            <a:r>
              <a:rPr lang="pt-BR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dinyatakan dalam luas da</a:t>
            </a:r>
            <a:r>
              <a:rPr lang="id-ID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erah</a:t>
            </a:r>
            <a:r>
              <a:rPr lang="pt-BR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 di bawah kurva</a:t>
            </a:r>
            <a:endParaRPr lang="id-ID" sz="2600" dirty="0">
              <a:solidFill>
                <a:srgbClr val="17375E"/>
              </a:solidFill>
              <a:latin typeface="Calibri" pitchFamily="34" charset="0"/>
              <a:cs typeface="Times New Roman" pitchFamily="18" charset="0"/>
            </a:endParaRPr>
          </a:p>
          <a:p>
            <a:pPr eaLnBrk="0" hangingPunct="0">
              <a:buClr>
                <a:srgbClr val="FF0000"/>
              </a:buClr>
              <a:buSzPct val="90000"/>
              <a:tabLst>
                <a:tab pos="269875" algn="l"/>
              </a:tabLst>
            </a:pPr>
            <a:r>
              <a:rPr lang="id-ID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    </a:t>
            </a:r>
            <a:r>
              <a:rPr lang="pt-BR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berbentuk genta\lonceng (</a:t>
            </a:r>
            <a:r>
              <a:rPr lang="pt-BR" sz="2600" i="1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bell shaped curve)</a:t>
            </a:r>
            <a:r>
              <a:rPr lang="pt-BR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.</a:t>
            </a:r>
            <a:endParaRPr lang="id-ID" sz="2600" dirty="0">
              <a:solidFill>
                <a:srgbClr val="17375E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buClr>
                <a:srgbClr val="FF0000"/>
              </a:buClr>
              <a:buSzPct val="90000"/>
              <a:buFont typeface="Wingdings 2" pitchFamily="18" charset="2"/>
              <a:buChar char=""/>
              <a:tabLst>
                <a:tab pos="269875" algn="l"/>
              </a:tabLst>
            </a:pPr>
            <a:r>
              <a:rPr lang="id-ID" sz="2600" dirty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Keseluruhan luas kurva bernilai </a:t>
            </a:r>
            <a:r>
              <a:rPr lang="id-ID" sz="2600" dirty="0" smtClean="0">
                <a:solidFill>
                  <a:srgbClr val="17375E"/>
                </a:solidFill>
                <a:latin typeface="Calibri" pitchFamily="34" charset="0"/>
                <a:cs typeface="Times New Roman" pitchFamily="18" charset="0"/>
              </a:rPr>
              <a:t>1</a:t>
            </a:r>
            <a:endParaRPr lang="id-ID" sz="2600" dirty="0">
              <a:solidFill>
                <a:srgbClr val="17375E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4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6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/>
      <p:bldP spid="1034" grpId="0"/>
      <p:bldP spid="1038" grpId="0"/>
      <p:bldP spid="16402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539750" y="333375"/>
          <a:ext cx="3435350" cy="1152525"/>
        </p:xfrm>
        <a:graphic>
          <a:graphicData uri="http://schemas.openxmlformats.org/presentationml/2006/ole">
            <p:oleObj spid="_x0000_s2050" name="Equation" r:id="rId4" imgW="1333500" imgH="508000" progId="Equation.DSMT4">
              <p:embed/>
            </p:oleObj>
          </a:graphicData>
        </a:graphic>
      </p:graphicFrame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>
              <a:latin typeface="Calibri" pitchFamily="34" charset="0"/>
            </a:endParaRPr>
          </a:p>
        </p:txBody>
      </p:sp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6084888" y="1771650"/>
          <a:ext cx="2590800" cy="1009650"/>
        </p:xfrm>
        <a:graphic>
          <a:graphicData uri="http://schemas.openxmlformats.org/presentationml/2006/ole">
            <p:oleObj spid="_x0000_s2051" name="Equation" r:id="rId5" imgW="1028700" imgH="457200" progId="Equation.DSMT4">
              <p:embed/>
            </p:oleObj>
          </a:graphicData>
        </a:graphic>
      </p:graphicFrame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>
              <a:latin typeface="Calibri" pitchFamily="34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659563" y="2852738"/>
          <a:ext cx="1317625" cy="260350"/>
        </p:xfrm>
        <a:graphic>
          <a:graphicData uri="http://schemas.openxmlformats.org/presentationml/2006/ole">
            <p:oleObj spid="_x0000_s2052" name="Equation" r:id="rId6" imgW="748975" imgH="126945" progId="Equation.DSMT4">
              <p:embed/>
            </p:oleObj>
          </a:graphicData>
        </a:graphic>
      </p:graphicFrame>
      <p:graphicFrame>
        <p:nvGraphicFramePr>
          <p:cNvPr id="2053" name="Object 6"/>
          <p:cNvGraphicFramePr>
            <a:graphicFrameLocks noChangeAspect="1"/>
          </p:cNvGraphicFramePr>
          <p:nvPr/>
        </p:nvGraphicFramePr>
        <p:xfrm>
          <a:off x="1547813" y="1557338"/>
          <a:ext cx="1339850" cy="260350"/>
        </p:xfrm>
        <a:graphic>
          <a:graphicData uri="http://schemas.openxmlformats.org/presentationml/2006/ole">
            <p:oleObj spid="_x0000_s2053" name="Equation" r:id="rId7" imgW="774028" imgH="126890" progId="Equation.DSMT4">
              <p:embed/>
            </p:oleObj>
          </a:graphicData>
        </a:graphic>
      </p:graphicFrame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>
              <a:latin typeface="Calibri" pitchFamily="34" charset="0"/>
            </a:endParaRPr>
          </a:p>
        </p:txBody>
      </p:sp>
      <p:graphicFrame>
        <p:nvGraphicFramePr>
          <p:cNvPr id="2054" name="Object 7"/>
          <p:cNvGraphicFramePr>
            <a:graphicFrameLocks noChangeAspect="1"/>
          </p:cNvGraphicFramePr>
          <p:nvPr/>
        </p:nvGraphicFramePr>
        <p:xfrm>
          <a:off x="4211638" y="1147763"/>
          <a:ext cx="1439862" cy="912812"/>
        </p:xfrm>
        <a:graphic>
          <a:graphicData uri="http://schemas.openxmlformats.org/presentationml/2006/ole">
            <p:oleObj spid="_x0000_s2054" name="Equation" r:id="rId8" imgW="609336" imgH="393529" progId="Equation.DSMT4">
              <p:embed/>
            </p:oleObj>
          </a:graphicData>
        </a:graphic>
      </p:graphicFrame>
      <p:sp>
        <p:nvSpPr>
          <p:cNvPr id="2059" name="TextBox 9"/>
          <p:cNvSpPr txBox="1">
            <a:spLocks noChangeArrowheads="1"/>
          </p:cNvSpPr>
          <p:nvPr/>
        </p:nvSpPr>
        <p:spPr bwMode="auto">
          <a:xfrm>
            <a:off x="6084888" y="692150"/>
            <a:ext cx="790575" cy="3698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>
                <a:latin typeface="Calibri" pitchFamily="34" charset="0"/>
              </a:rPr>
              <a:t>Z = X</a:t>
            </a:r>
          </a:p>
        </p:txBody>
      </p:sp>
      <p:graphicFrame>
        <p:nvGraphicFramePr>
          <p:cNvPr id="2055" name="Object 9"/>
          <p:cNvGraphicFramePr>
            <a:graphicFrameLocks noChangeAspect="1"/>
          </p:cNvGraphicFramePr>
          <p:nvPr/>
        </p:nvGraphicFramePr>
        <p:xfrm>
          <a:off x="4211638" y="254000"/>
          <a:ext cx="1368425" cy="438150"/>
        </p:xfrm>
        <a:graphic>
          <a:graphicData uri="http://schemas.openxmlformats.org/presentationml/2006/ole">
            <p:oleObj spid="_x0000_s2055" name="Equation" r:id="rId9" imgW="749160" imgH="203040" progId="Equation.DSMT4">
              <p:embed/>
            </p:oleObj>
          </a:graphicData>
        </a:graphic>
      </p:graphicFrame>
      <p:sp>
        <p:nvSpPr>
          <p:cNvPr id="15" name="Bent Arrow 14"/>
          <p:cNvSpPr/>
          <p:nvPr/>
        </p:nvSpPr>
        <p:spPr>
          <a:xfrm flipV="1">
            <a:off x="3132138" y="1484313"/>
            <a:ext cx="2879725" cy="1152525"/>
          </a:xfrm>
          <a:prstGeom prst="bentArrow">
            <a:avLst>
              <a:gd name="adj1" fmla="val 25000"/>
              <a:gd name="adj2" fmla="val 25651"/>
              <a:gd name="adj3" fmla="val 25000"/>
              <a:gd name="adj4" fmla="val 43750"/>
            </a:avLst>
          </a:prstGeom>
          <a:solidFill>
            <a:srgbClr val="2FF5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4679156" y="943769"/>
            <a:ext cx="504825" cy="1588"/>
          </a:xfrm>
          <a:prstGeom prst="straightConnector1">
            <a:avLst/>
          </a:prstGeom>
          <a:ln w="50800">
            <a:tailEnd type="arrow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Bent Arrow 21"/>
          <p:cNvSpPr/>
          <p:nvPr/>
        </p:nvSpPr>
        <p:spPr>
          <a:xfrm rot="5400000">
            <a:off x="6876256" y="764382"/>
            <a:ext cx="1008063" cy="100965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2FF5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solidFill>
                <a:schemeClr val="tx1"/>
              </a:solidFill>
            </a:endParaRPr>
          </a:p>
        </p:txBody>
      </p:sp>
      <p:cxnSp>
        <p:nvCxnSpPr>
          <p:cNvPr id="26" name="Elbow Connector 25"/>
          <p:cNvCxnSpPr/>
          <p:nvPr/>
        </p:nvCxnSpPr>
        <p:spPr>
          <a:xfrm flipV="1">
            <a:off x="5651500" y="1133475"/>
            <a:ext cx="828675" cy="350838"/>
          </a:xfrm>
          <a:prstGeom prst="bentConnector2">
            <a:avLst/>
          </a:prstGeom>
          <a:ln w="50800">
            <a:tailEnd type="arrow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916238" y="2636838"/>
            <a:ext cx="3095625" cy="4619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>
                <a:latin typeface="+mn-lt"/>
                <a:cs typeface="+mn-cs"/>
              </a:rPr>
              <a:t>Distribusi Normal Baku</a:t>
            </a:r>
          </a:p>
        </p:txBody>
      </p:sp>
      <p:sp>
        <p:nvSpPr>
          <p:cNvPr id="2065" name="TextBox 32"/>
          <p:cNvSpPr txBox="1">
            <a:spLocks noChangeArrowheads="1"/>
          </p:cNvSpPr>
          <p:nvPr/>
        </p:nvSpPr>
        <p:spPr bwMode="auto">
          <a:xfrm>
            <a:off x="1331913" y="3284538"/>
            <a:ext cx="7632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b="1">
                <a:solidFill>
                  <a:srgbClr val="7030A0"/>
                </a:solidFill>
                <a:latin typeface="Lucida Handwriting" pitchFamily="66" charset="0"/>
              </a:rPr>
              <a:t>Membaca Tabel Distribusi Normal Baku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>
              <a:latin typeface="Calibri" pitchFamily="34" charset="0"/>
            </a:endParaRPr>
          </a:p>
        </p:txBody>
      </p:sp>
      <p:grpSp>
        <p:nvGrpSpPr>
          <p:cNvPr id="2" name="Group 10"/>
          <p:cNvGrpSpPr>
            <a:grpSpLocks noChangeAspect="1"/>
          </p:cNvGrpSpPr>
          <p:nvPr/>
        </p:nvGrpSpPr>
        <p:grpSpPr bwMode="auto">
          <a:xfrm>
            <a:off x="2268093" y="3932970"/>
            <a:ext cx="2807961" cy="1963854"/>
            <a:chOff x="2176" y="2229"/>
            <a:chExt cx="3147" cy="1966"/>
          </a:xfrm>
          <a:blipFill>
            <a:blip r:embed="rId10"/>
            <a:tile tx="0" ty="0" sx="100000" sy="100000" flip="none" algn="tl"/>
          </a:blipFill>
        </p:grpSpPr>
        <p:sp>
          <p:nvSpPr>
            <p:cNvPr id="12305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176" y="2229"/>
              <a:ext cx="3147" cy="1966"/>
            </a:xfrm>
            <a:prstGeom prst="rect">
              <a:avLst/>
            </a:prstGeom>
            <a:grpFill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12304" name="Freeform 16"/>
            <p:cNvSpPr>
              <a:spLocks/>
            </p:cNvSpPr>
            <p:nvPr/>
          </p:nvSpPr>
          <p:spPr bwMode="auto">
            <a:xfrm>
              <a:off x="2441" y="2339"/>
              <a:ext cx="2639" cy="1316"/>
            </a:xfrm>
            <a:custGeom>
              <a:avLst/>
              <a:gdLst/>
              <a:ahLst/>
              <a:cxnLst>
                <a:cxn ang="0">
                  <a:pos x="0" y="968"/>
                </a:cxn>
                <a:cxn ang="0">
                  <a:pos x="432" y="776"/>
                </a:cxn>
                <a:cxn ang="0">
                  <a:pos x="816" y="104"/>
                </a:cxn>
                <a:cxn ang="0">
                  <a:pos x="1008" y="152"/>
                </a:cxn>
                <a:cxn ang="0">
                  <a:pos x="1248" y="728"/>
                </a:cxn>
                <a:cxn ang="0">
                  <a:pos x="1632" y="968"/>
                </a:cxn>
              </a:cxnLst>
              <a:rect l="0" t="0" r="r" b="b"/>
              <a:pathLst>
                <a:path w="1632" h="968">
                  <a:moveTo>
                    <a:pt x="0" y="968"/>
                  </a:moveTo>
                  <a:cubicBezTo>
                    <a:pt x="148" y="944"/>
                    <a:pt x="296" y="920"/>
                    <a:pt x="432" y="776"/>
                  </a:cubicBezTo>
                  <a:cubicBezTo>
                    <a:pt x="568" y="632"/>
                    <a:pt x="720" y="208"/>
                    <a:pt x="816" y="104"/>
                  </a:cubicBezTo>
                  <a:cubicBezTo>
                    <a:pt x="912" y="0"/>
                    <a:pt x="936" y="48"/>
                    <a:pt x="1008" y="152"/>
                  </a:cubicBezTo>
                  <a:cubicBezTo>
                    <a:pt x="1080" y="256"/>
                    <a:pt x="1144" y="592"/>
                    <a:pt x="1248" y="728"/>
                  </a:cubicBezTo>
                  <a:cubicBezTo>
                    <a:pt x="1352" y="864"/>
                    <a:pt x="1492" y="916"/>
                    <a:pt x="1632" y="968"/>
                  </a:cubicBezTo>
                </a:path>
              </a:pathLst>
            </a:custGeom>
            <a:grp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3673" y="3777"/>
              <a:ext cx="281" cy="3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lang="id-ID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4063" y="3777"/>
              <a:ext cx="578" cy="3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2,85</a:t>
              </a:r>
              <a:endParaRPr lang="id-ID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233" y="3777"/>
              <a:ext cx="30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12300" name="AutoShape 12"/>
            <p:cNvSpPr>
              <a:spLocks noChangeShapeType="1"/>
            </p:cNvSpPr>
            <p:nvPr/>
          </p:nvSpPr>
          <p:spPr bwMode="auto">
            <a:xfrm>
              <a:off x="3854" y="2408"/>
              <a:ext cx="15" cy="133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12299" name="AutoShape 11"/>
            <p:cNvSpPr>
              <a:spLocks noChangeShapeType="1"/>
            </p:cNvSpPr>
            <p:nvPr/>
          </p:nvSpPr>
          <p:spPr bwMode="auto">
            <a:xfrm>
              <a:off x="4349" y="3132"/>
              <a:ext cx="15" cy="64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</p:grpSp>
      <p:cxnSp>
        <p:nvCxnSpPr>
          <p:cNvPr id="44" name="Straight Arrow Connector 43"/>
          <p:cNvCxnSpPr/>
          <p:nvPr/>
        </p:nvCxnSpPr>
        <p:spPr>
          <a:xfrm rot="5400000">
            <a:off x="3815556" y="4401344"/>
            <a:ext cx="504825" cy="2873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61"/>
          <p:cNvGrpSpPr/>
          <p:nvPr/>
        </p:nvGrpSpPr>
        <p:grpSpPr>
          <a:xfrm>
            <a:off x="5580112" y="3861048"/>
            <a:ext cx="2807961" cy="1963854"/>
            <a:chOff x="5580112" y="4005064"/>
            <a:chExt cx="2807961" cy="1963854"/>
          </a:xfrm>
          <a:blipFill>
            <a:blip r:embed="rId11"/>
            <a:tile tx="0" ty="0" sx="100000" sy="100000" flip="none" algn="tl"/>
          </a:blipFill>
        </p:grpSpPr>
        <p:sp>
          <p:nvSpPr>
            <p:cNvPr id="46" name="AutoShape 17"/>
            <p:cNvSpPr>
              <a:spLocks noChangeAspect="1" noChangeArrowheads="1" noTextEdit="1"/>
            </p:cNvSpPr>
            <p:nvPr/>
          </p:nvSpPr>
          <p:spPr bwMode="auto">
            <a:xfrm>
              <a:off x="5580112" y="4005064"/>
              <a:ext cx="2807961" cy="1963854"/>
            </a:xfrm>
            <a:prstGeom prst="rect">
              <a:avLst/>
            </a:prstGeom>
            <a:grpFill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5816562" y="4114944"/>
              <a:ext cx="2354690" cy="1314564"/>
            </a:xfrm>
            <a:custGeom>
              <a:avLst/>
              <a:gdLst/>
              <a:ahLst/>
              <a:cxnLst>
                <a:cxn ang="0">
                  <a:pos x="0" y="968"/>
                </a:cxn>
                <a:cxn ang="0">
                  <a:pos x="432" y="776"/>
                </a:cxn>
                <a:cxn ang="0">
                  <a:pos x="816" y="104"/>
                </a:cxn>
                <a:cxn ang="0">
                  <a:pos x="1008" y="152"/>
                </a:cxn>
                <a:cxn ang="0">
                  <a:pos x="1248" y="728"/>
                </a:cxn>
                <a:cxn ang="0">
                  <a:pos x="1632" y="968"/>
                </a:cxn>
              </a:cxnLst>
              <a:rect l="0" t="0" r="r" b="b"/>
              <a:pathLst>
                <a:path w="1632" h="968">
                  <a:moveTo>
                    <a:pt x="0" y="968"/>
                  </a:moveTo>
                  <a:cubicBezTo>
                    <a:pt x="148" y="944"/>
                    <a:pt x="296" y="920"/>
                    <a:pt x="432" y="776"/>
                  </a:cubicBezTo>
                  <a:cubicBezTo>
                    <a:pt x="568" y="632"/>
                    <a:pt x="720" y="208"/>
                    <a:pt x="816" y="104"/>
                  </a:cubicBezTo>
                  <a:cubicBezTo>
                    <a:pt x="912" y="0"/>
                    <a:pt x="936" y="48"/>
                    <a:pt x="1008" y="152"/>
                  </a:cubicBezTo>
                  <a:cubicBezTo>
                    <a:pt x="1080" y="256"/>
                    <a:pt x="1144" y="592"/>
                    <a:pt x="1248" y="728"/>
                  </a:cubicBezTo>
                  <a:cubicBezTo>
                    <a:pt x="1352" y="864"/>
                    <a:pt x="1492" y="916"/>
                    <a:pt x="1632" y="968"/>
                  </a:cubicBezTo>
                </a:path>
              </a:pathLst>
            </a:custGeom>
            <a:grp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48" name="Text Box 15"/>
            <p:cNvSpPr txBox="1">
              <a:spLocks noChangeArrowheads="1"/>
            </p:cNvSpPr>
            <p:nvPr/>
          </p:nvSpPr>
          <p:spPr bwMode="auto">
            <a:xfrm>
              <a:off x="6947956" y="5584338"/>
              <a:ext cx="250727" cy="36460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lang="id-ID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 Box 14"/>
            <p:cNvSpPr txBox="1">
              <a:spLocks noChangeArrowheads="1"/>
            </p:cNvSpPr>
            <p:nvPr/>
          </p:nvSpPr>
          <p:spPr bwMode="auto">
            <a:xfrm>
              <a:off x="6227897" y="5589333"/>
              <a:ext cx="701321" cy="36460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-1,52</a:t>
              </a:r>
              <a:endParaRPr lang="id-ID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13"/>
            <p:cNvSpPr>
              <a:spLocks noChangeShapeType="1"/>
            </p:cNvSpPr>
            <p:nvPr/>
          </p:nvSpPr>
          <p:spPr bwMode="auto">
            <a:xfrm>
              <a:off x="5630971" y="5551374"/>
              <a:ext cx="2730334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</p:grpSp>
      <p:cxnSp>
        <p:nvCxnSpPr>
          <p:cNvPr id="54" name="Straight Connector 53"/>
          <p:cNvCxnSpPr/>
          <p:nvPr/>
        </p:nvCxnSpPr>
        <p:spPr>
          <a:xfrm rot="5400000">
            <a:off x="6300788" y="5013325"/>
            <a:ext cx="863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6444456" y="4725194"/>
            <a:ext cx="12969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6516688" y="4148137"/>
            <a:ext cx="495300" cy="352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3" name="TextBox 59"/>
          <p:cNvSpPr txBox="1">
            <a:spLocks noChangeArrowheads="1"/>
          </p:cNvSpPr>
          <p:nvPr/>
        </p:nvSpPr>
        <p:spPr bwMode="auto">
          <a:xfrm>
            <a:off x="2051050" y="5949950"/>
            <a:ext cx="3384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>
                <a:latin typeface="Calibri" pitchFamily="34" charset="0"/>
              </a:rPr>
              <a:t>Luas daerah yang diarsir = ....</a:t>
            </a:r>
          </a:p>
        </p:txBody>
      </p:sp>
      <p:sp>
        <p:nvSpPr>
          <p:cNvPr id="2074" name="TextBox 60"/>
          <p:cNvSpPr txBox="1">
            <a:spLocks noChangeArrowheads="1"/>
          </p:cNvSpPr>
          <p:nvPr/>
        </p:nvSpPr>
        <p:spPr bwMode="auto">
          <a:xfrm>
            <a:off x="5435600" y="5940425"/>
            <a:ext cx="3384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>
                <a:latin typeface="Calibri" pitchFamily="34" charset="0"/>
              </a:rPr>
              <a:t>Luas daerah yang diarsir = 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animBg="1"/>
      <p:bldP spid="32" grpId="0" animBg="1"/>
      <p:bldP spid="2065" grpId="0"/>
      <p:bldP spid="2073" grpId="0"/>
      <p:bldP spid="20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 noChangeAspect="1"/>
          </p:cNvGrpSpPr>
          <p:nvPr/>
        </p:nvGrpSpPr>
        <p:grpSpPr bwMode="auto">
          <a:xfrm>
            <a:off x="323528" y="908720"/>
            <a:ext cx="2807961" cy="1963854"/>
            <a:chOff x="2176" y="2229"/>
            <a:chExt cx="3147" cy="1966"/>
          </a:xfrm>
          <a:blipFill>
            <a:blip r:embed="rId3"/>
            <a:tile tx="0" ty="0" sx="100000" sy="100000" flip="none" algn="tl"/>
          </a:blipFill>
        </p:grpSpPr>
        <p:sp>
          <p:nvSpPr>
            <p:cNvPr id="3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176" y="2229"/>
              <a:ext cx="3147" cy="1966"/>
            </a:xfrm>
            <a:prstGeom prst="rect">
              <a:avLst/>
            </a:prstGeom>
            <a:grpFill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4" name="Freeform 16"/>
            <p:cNvSpPr>
              <a:spLocks/>
            </p:cNvSpPr>
            <p:nvPr/>
          </p:nvSpPr>
          <p:spPr bwMode="auto">
            <a:xfrm>
              <a:off x="2441" y="2339"/>
              <a:ext cx="2639" cy="1316"/>
            </a:xfrm>
            <a:custGeom>
              <a:avLst/>
              <a:gdLst/>
              <a:ahLst/>
              <a:cxnLst>
                <a:cxn ang="0">
                  <a:pos x="0" y="968"/>
                </a:cxn>
                <a:cxn ang="0">
                  <a:pos x="432" y="776"/>
                </a:cxn>
                <a:cxn ang="0">
                  <a:pos x="816" y="104"/>
                </a:cxn>
                <a:cxn ang="0">
                  <a:pos x="1008" y="152"/>
                </a:cxn>
                <a:cxn ang="0">
                  <a:pos x="1248" y="728"/>
                </a:cxn>
                <a:cxn ang="0">
                  <a:pos x="1632" y="968"/>
                </a:cxn>
              </a:cxnLst>
              <a:rect l="0" t="0" r="r" b="b"/>
              <a:pathLst>
                <a:path w="1632" h="968">
                  <a:moveTo>
                    <a:pt x="0" y="968"/>
                  </a:moveTo>
                  <a:cubicBezTo>
                    <a:pt x="148" y="944"/>
                    <a:pt x="296" y="920"/>
                    <a:pt x="432" y="776"/>
                  </a:cubicBezTo>
                  <a:cubicBezTo>
                    <a:pt x="568" y="632"/>
                    <a:pt x="720" y="208"/>
                    <a:pt x="816" y="104"/>
                  </a:cubicBezTo>
                  <a:cubicBezTo>
                    <a:pt x="912" y="0"/>
                    <a:pt x="936" y="48"/>
                    <a:pt x="1008" y="152"/>
                  </a:cubicBezTo>
                  <a:cubicBezTo>
                    <a:pt x="1080" y="256"/>
                    <a:pt x="1144" y="592"/>
                    <a:pt x="1248" y="728"/>
                  </a:cubicBezTo>
                  <a:cubicBezTo>
                    <a:pt x="1352" y="864"/>
                    <a:pt x="1492" y="916"/>
                    <a:pt x="1632" y="968"/>
                  </a:cubicBezTo>
                </a:path>
              </a:pathLst>
            </a:custGeom>
            <a:grp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5" name="Text Box 15"/>
            <p:cNvSpPr txBox="1">
              <a:spLocks noChangeArrowheads="1"/>
            </p:cNvSpPr>
            <p:nvPr/>
          </p:nvSpPr>
          <p:spPr bwMode="auto">
            <a:xfrm>
              <a:off x="3708" y="3743"/>
              <a:ext cx="324" cy="3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sz="1600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lang="id-ID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4063" y="3777"/>
              <a:ext cx="644" cy="3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sz="1600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2,85</a:t>
              </a:r>
              <a:endParaRPr lang="id-ID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Line 13"/>
            <p:cNvSpPr>
              <a:spLocks noChangeShapeType="1"/>
            </p:cNvSpPr>
            <p:nvPr/>
          </p:nvSpPr>
          <p:spPr bwMode="auto">
            <a:xfrm>
              <a:off x="2233" y="3777"/>
              <a:ext cx="30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8" name="AutoShape 12"/>
            <p:cNvSpPr>
              <a:spLocks noChangeShapeType="1"/>
            </p:cNvSpPr>
            <p:nvPr/>
          </p:nvSpPr>
          <p:spPr bwMode="auto">
            <a:xfrm>
              <a:off x="3854" y="2408"/>
              <a:ext cx="15" cy="133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9" name="AutoShape 11"/>
            <p:cNvSpPr>
              <a:spLocks noChangeShapeType="1"/>
            </p:cNvSpPr>
            <p:nvPr/>
          </p:nvSpPr>
          <p:spPr bwMode="auto">
            <a:xfrm>
              <a:off x="4340" y="3132"/>
              <a:ext cx="15" cy="64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</p:grpSp>
      <p:sp>
        <p:nvSpPr>
          <p:cNvPr id="9219" name="TextBox 9"/>
          <p:cNvSpPr txBox="1">
            <a:spLocks noChangeArrowheads="1"/>
          </p:cNvSpPr>
          <p:nvPr/>
        </p:nvSpPr>
        <p:spPr bwMode="auto">
          <a:xfrm>
            <a:off x="395288" y="260350"/>
            <a:ext cx="8748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800" b="1">
                <a:solidFill>
                  <a:srgbClr val="7030A0"/>
                </a:solidFill>
                <a:latin typeface="Lucida Handwriting" pitchFamily="66" charset="0"/>
              </a:rPr>
              <a:t>Membaca Tabel Distribusi Normal Baku</a:t>
            </a:r>
          </a:p>
        </p:txBody>
      </p:sp>
      <p:sp>
        <p:nvSpPr>
          <p:cNvPr id="9220" name="Text Box 14"/>
          <p:cNvSpPr txBox="1">
            <a:spLocks noChangeArrowheads="1"/>
          </p:cNvSpPr>
          <p:nvPr/>
        </p:nvSpPr>
        <p:spPr bwMode="auto">
          <a:xfrm>
            <a:off x="1116013" y="2492375"/>
            <a:ext cx="642937" cy="334963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lIns="86868" tIns="43434" rIns="86868" bIns="43434">
            <a:spAutoFit/>
          </a:bodyPr>
          <a:lstStyle/>
          <a:p>
            <a:r>
              <a:rPr lang="id-ID" sz="1600" b="1">
                <a:solidFill>
                  <a:srgbClr val="000000"/>
                </a:solidFill>
                <a:cs typeface="Times New Roman" pitchFamily="18" charset="0"/>
              </a:rPr>
              <a:t>-1,35</a:t>
            </a:r>
            <a:endParaRPr lang="id-ID" sz="1600"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1043782" y="1988344"/>
            <a:ext cx="100806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1331912" y="1196976"/>
            <a:ext cx="360363" cy="3603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979613" y="1484312"/>
            <a:ext cx="431800" cy="2889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10"/>
          <p:cNvGrpSpPr>
            <a:grpSpLocks noChangeAspect="1"/>
          </p:cNvGrpSpPr>
          <p:nvPr/>
        </p:nvGrpSpPr>
        <p:grpSpPr bwMode="auto">
          <a:xfrm>
            <a:off x="3203848" y="908720"/>
            <a:ext cx="2807961" cy="1963854"/>
            <a:chOff x="2176" y="2229"/>
            <a:chExt cx="3147" cy="1966"/>
          </a:xfrm>
          <a:blipFill>
            <a:blip r:embed="rId4"/>
            <a:tile tx="0" ty="0" sx="100000" sy="100000" flip="none" algn="tl"/>
          </a:blipFill>
        </p:grpSpPr>
        <p:sp>
          <p:nvSpPr>
            <p:cNvPr id="30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176" y="2229"/>
              <a:ext cx="3147" cy="1966"/>
            </a:xfrm>
            <a:prstGeom prst="rect">
              <a:avLst/>
            </a:prstGeom>
            <a:grpFill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31" name="Freeform 16"/>
            <p:cNvSpPr>
              <a:spLocks/>
            </p:cNvSpPr>
            <p:nvPr/>
          </p:nvSpPr>
          <p:spPr bwMode="auto">
            <a:xfrm>
              <a:off x="2441" y="2339"/>
              <a:ext cx="2639" cy="1316"/>
            </a:xfrm>
            <a:custGeom>
              <a:avLst/>
              <a:gdLst/>
              <a:ahLst/>
              <a:cxnLst>
                <a:cxn ang="0">
                  <a:pos x="0" y="968"/>
                </a:cxn>
                <a:cxn ang="0">
                  <a:pos x="432" y="776"/>
                </a:cxn>
                <a:cxn ang="0">
                  <a:pos x="816" y="104"/>
                </a:cxn>
                <a:cxn ang="0">
                  <a:pos x="1008" y="152"/>
                </a:cxn>
                <a:cxn ang="0">
                  <a:pos x="1248" y="728"/>
                </a:cxn>
                <a:cxn ang="0">
                  <a:pos x="1632" y="968"/>
                </a:cxn>
              </a:cxnLst>
              <a:rect l="0" t="0" r="r" b="b"/>
              <a:pathLst>
                <a:path w="1632" h="968">
                  <a:moveTo>
                    <a:pt x="0" y="968"/>
                  </a:moveTo>
                  <a:cubicBezTo>
                    <a:pt x="148" y="944"/>
                    <a:pt x="296" y="920"/>
                    <a:pt x="432" y="776"/>
                  </a:cubicBezTo>
                  <a:cubicBezTo>
                    <a:pt x="568" y="632"/>
                    <a:pt x="720" y="208"/>
                    <a:pt x="816" y="104"/>
                  </a:cubicBezTo>
                  <a:cubicBezTo>
                    <a:pt x="912" y="0"/>
                    <a:pt x="936" y="48"/>
                    <a:pt x="1008" y="152"/>
                  </a:cubicBezTo>
                  <a:cubicBezTo>
                    <a:pt x="1080" y="256"/>
                    <a:pt x="1144" y="592"/>
                    <a:pt x="1248" y="728"/>
                  </a:cubicBezTo>
                  <a:cubicBezTo>
                    <a:pt x="1352" y="864"/>
                    <a:pt x="1492" y="916"/>
                    <a:pt x="1632" y="968"/>
                  </a:cubicBezTo>
                </a:path>
              </a:pathLst>
            </a:custGeom>
            <a:grp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3548" y="3454"/>
              <a:ext cx="324" cy="3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sz="1600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lang="id-ID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437" y="3777"/>
              <a:ext cx="644" cy="3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sz="1600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2,50</a:t>
              </a:r>
              <a:endParaRPr lang="id-ID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13"/>
            <p:cNvSpPr>
              <a:spLocks noChangeShapeType="1"/>
            </p:cNvSpPr>
            <p:nvPr/>
          </p:nvSpPr>
          <p:spPr bwMode="auto">
            <a:xfrm>
              <a:off x="2233" y="3777"/>
              <a:ext cx="30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35" name="AutoShape 12"/>
            <p:cNvSpPr>
              <a:spLocks noChangeShapeType="1"/>
            </p:cNvSpPr>
            <p:nvPr/>
          </p:nvSpPr>
          <p:spPr bwMode="auto">
            <a:xfrm>
              <a:off x="3854" y="2408"/>
              <a:ext cx="15" cy="133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</p:grpSp>
      <p:grpSp>
        <p:nvGrpSpPr>
          <p:cNvPr id="11" name="Group 10"/>
          <p:cNvGrpSpPr>
            <a:grpSpLocks noChangeAspect="1"/>
          </p:cNvGrpSpPr>
          <p:nvPr/>
        </p:nvGrpSpPr>
        <p:grpSpPr bwMode="auto">
          <a:xfrm>
            <a:off x="6084519" y="908720"/>
            <a:ext cx="2807961" cy="1963854"/>
            <a:chOff x="2176" y="2229"/>
            <a:chExt cx="3147" cy="1966"/>
          </a:xfrm>
          <a:blipFill>
            <a:blip r:embed="rId5"/>
            <a:tile tx="0" ty="0" sx="100000" sy="100000" flip="none" algn="tl"/>
          </a:blipFill>
        </p:grpSpPr>
        <p:sp>
          <p:nvSpPr>
            <p:cNvPr id="38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176" y="2229"/>
              <a:ext cx="3147" cy="1966"/>
            </a:xfrm>
            <a:prstGeom prst="rect">
              <a:avLst/>
            </a:prstGeom>
            <a:grpFill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auto">
            <a:xfrm>
              <a:off x="2441" y="2339"/>
              <a:ext cx="2639" cy="1316"/>
            </a:xfrm>
            <a:custGeom>
              <a:avLst/>
              <a:gdLst/>
              <a:ahLst/>
              <a:cxnLst>
                <a:cxn ang="0">
                  <a:pos x="0" y="968"/>
                </a:cxn>
                <a:cxn ang="0">
                  <a:pos x="432" y="776"/>
                </a:cxn>
                <a:cxn ang="0">
                  <a:pos x="816" y="104"/>
                </a:cxn>
                <a:cxn ang="0">
                  <a:pos x="1008" y="152"/>
                </a:cxn>
                <a:cxn ang="0">
                  <a:pos x="1248" y="728"/>
                </a:cxn>
                <a:cxn ang="0">
                  <a:pos x="1632" y="968"/>
                </a:cxn>
              </a:cxnLst>
              <a:rect l="0" t="0" r="r" b="b"/>
              <a:pathLst>
                <a:path w="1632" h="968">
                  <a:moveTo>
                    <a:pt x="0" y="968"/>
                  </a:moveTo>
                  <a:cubicBezTo>
                    <a:pt x="148" y="944"/>
                    <a:pt x="296" y="920"/>
                    <a:pt x="432" y="776"/>
                  </a:cubicBezTo>
                  <a:cubicBezTo>
                    <a:pt x="568" y="632"/>
                    <a:pt x="720" y="208"/>
                    <a:pt x="816" y="104"/>
                  </a:cubicBezTo>
                  <a:cubicBezTo>
                    <a:pt x="912" y="0"/>
                    <a:pt x="936" y="48"/>
                    <a:pt x="1008" y="152"/>
                  </a:cubicBezTo>
                  <a:cubicBezTo>
                    <a:pt x="1080" y="256"/>
                    <a:pt x="1144" y="592"/>
                    <a:pt x="1248" y="728"/>
                  </a:cubicBezTo>
                  <a:cubicBezTo>
                    <a:pt x="1352" y="864"/>
                    <a:pt x="1492" y="916"/>
                    <a:pt x="1632" y="968"/>
                  </a:cubicBezTo>
                </a:path>
              </a:pathLst>
            </a:custGeom>
            <a:grp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40" name="Text Box 15"/>
            <p:cNvSpPr txBox="1">
              <a:spLocks noChangeArrowheads="1"/>
            </p:cNvSpPr>
            <p:nvPr/>
          </p:nvSpPr>
          <p:spPr bwMode="auto">
            <a:xfrm>
              <a:off x="3708" y="3743"/>
              <a:ext cx="324" cy="3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sz="1600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lang="id-ID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 Box 14"/>
            <p:cNvSpPr txBox="1">
              <a:spLocks noChangeArrowheads="1"/>
            </p:cNvSpPr>
            <p:nvPr/>
          </p:nvSpPr>
          <p:spPr bwMode="auto">
            <a:xfrm>
              <a:off x="3953" y="3777"/>
              <a:ext cx="644" cy="3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sz="1600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1,85</a:t>
              </a:r>
              <a:endParaRPr lang="id-ID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>
              <a:off x="2233" y="3777"/>
              <a:ext cx="30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43" name="AutoShape 12"/>
            <p:cNvSpPr>
              <a:spLocks noChangeShapeType="1"/>
            </p:cNvSpPr>
            <p:nvPr/>
          </p:nvSpPr>
          <p:spPr bwMode="auto">
            <a:xfrm>
              <a:off x="3854" y="2408"/>
              <a:ext cx="15" cy="133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</p:grpSp>
      <p:cxnSp>
        <p:nvCxnSpPr>
          <p:cNvPr id="46" name="Straight Connector 45"/>
          <p:cNvCxnSpPr/>
          <p:nvPr/>
        </p:nvCxnSpPr>
        <p:spPr>
          <a:xfrm rot="16200000" flipH="1">
            <a:off x="4197351" y="1787525"/>
            <a:ext cx="1352550" cy="285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5184775" y="2312988"/>
            <a:ext cx="358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4643438" y="2446338"/>
            <a:ext cx="57467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868" tIns="43434" rIns="86868" bIns="43434">
            <a:spAutoFit/>
          </a:bodyPr>
          <a:lstStyle/>
          <a:p>
            <a:r>
              <a:rPr lang="id-ID" sz="1600" b="1">
                <a:solidFill>
                  <a:srgbClr val="000000"/>
                </a:solidFill>
                <a:cs typeface="Times New Roman" pitchFamily="18" charset="0"/>
              </a:rPr>
              <a:t>1,25</a:t>
            </a:r>
            <a:endParaRPr lang="id-ID" sz="1600">
              <a:cs typeface="Times New Roman" pitchFamily="18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rot="5400000">
            <a:off x="5003800" y="1773238"/>
            <a:ext cx="433387" cy="2873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7381082" y="1988344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>
            <a:off x="7668419" y="1197769"/>
            <a:ext cx="431800" cy="2873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6200000" flipH="1">
            <a:off x="6875463" y="1484313"/>
            <a:ext cx="504825" cy="5048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0"/>
          <p:cNvGrpSpPr>
            <a:grpSpLocks noChangeAspect="1"/>
          </p:cNvGrpSpPr>
          <p:nvPr/>
        </p:nvGrpSpPr>
        <p:grpSpPr bwMode="auto">
          <a:xfrm>
            <a:off x="3275856" y="3573016"/>
            <a:ext cx="2807961" cy="1963854"/>
            <a:chOff x="2176" y="2229"/>
            <a:chExt cx="3147" cy="1966"/>
          </a:xfrm>
          <a:blipFill>
            <a:blip r:embed="rId4"/>
            <a:tile tx="0" ty="0" sx="100000" sy="100000" flip="none" algn="tl"/>
          </a:blipFill>
        </p:grpSpPr>
        <p:sp>
          <p:nvSpPr>
            <p:cNvPr id="64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176" y="2229"/>
              <a:ext cx="3147" cy="1966"/>
            </a:xfrm>
            <a:prstGeom prst="rect">
              <a:avLst/>
            </a:prstGeom>
            <a:grpFill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65" name="Freeform 16"/>
            <p:cNvSpPr>
              <a:spLocks/>
            </p:cNvSpPr>
            <p:nvPr/>
          </p:nvSpPr>
          <p:spPr bwMode="auto">
            <a:xfrm>
              <a:off x="2441" y="2339"/>
              <a:ext cx="2639" cy="1316"/>
            </a:xfrm>
            <a:custGeom>
              <a:avLst/>
              <a:gdLst/>
              <a:ahLst/>
              <a:cxnLst>
                <a:cxn ang="0">
                  <a:pos x="0" y="968"/>
                </a:cxn>
                <a:cxn ang="0">
                  <a:pos x="432" y="776"/>
                </a:cxn>
                <a:cxn ang="0">
                  <a:pos x="816" y="104"/>
                </a:cxn>
                <a:cxn ang="0">
                  <a:pos x="1008" y="152"/>
                </a:cxn>
                <a:cxn ang="0">
                  <a:pos x="1248" y="728"/>
                </a:cxn>
                <a:cxn ang="0">
                  <a:pos x="1632" y="968"/>
                </a:cxn>
              </a:cxnLst>
              <a:rect l="0" t="0" r="r" b="b"/>
              <a:pathLst>
                <a:path w="1632" h="968">
                  <a:moveTo>
                    <a:pt x="0" y="968"/>
                  </a:moveTo>
                  <a:cubicBezTo>
                    <a:pt x="148" y="944"/>
                    <a:pt x="296" y="920"/>
                    <a:pt x="432" y="776"/>
                  </a:cubicBezTo>
                  <a:cubicBezTo>
                    <a:pt x="568" y="632"/>
                    <a:pt x="720" y="208"/>
                    <a:pt x="816" y="104"/>
                  </a:cubicBezTo>
                  <a:cubicBezTo>
                    <a:pt x="912" y="0"/>
                    <a:pt x="936" y="48"/>
                    <a:pt x="1008" y="152"/>
                  </a:cubicBezTo>
                  <a:cubicBezTo>
                    <a:pt x="1080" y="256"/>
                    <a:pt x="1144" y="592"/>
                    <a:pt x="1248" y="728"/>
                  </a:cubicBezTo>
                  <a:cubicBezTo>
                    <a:pt x="1352" y="864"/>
                    <a:pt x="1492" y="916"/>
                    <a:pt x="1632" y="968"/>
                  </a:cubicBezTo>
                </a:path>
              </a:pathLst>
            </a:custGeom>
            <a:grp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66" name="Text Box 15"/>
            <p:cNvSpPr txBox="1">
              <a:spLocks noChangeArrowheads="1"/>
            </p:cNvSpPr>
            <p:nvPr/>
          </p:nvSpPr>
          <p:spPr bwMode="auto">
            <a:xfrm>
              <a:off x="3548" y="3454"/>
              <a:ext cx="324" cy="3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sz="1600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lang="id-ID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 Box 14"/>
            <p:cNvSpPr txBox="1">
              <a:spLocks noChangeArrowheads="1"/>
            </p:cNvSpPr>
            <p:nvPr/>
          </p:nvSpPr>
          <p:spPr bwMode="auto">
            <a:xfrm>
              <a:off x="4032" y="3815"/>
              <a:ext cx="644" cy="3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86868" tIns="43434" rIns="86868" bIns="43434">
              <a:spAutoFit/>
            </a:bodyPr>
            <a:lstStyle/>
            <a:p>
              <a:pPr>
                <a:defRPr/>
              </a:pPr>
              <a:r>
                <a:rPr lang="id-ID" sz="1600" b="1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1,85</a:t>
              </a:r>
              <a:endParaRPr lang="id-ID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Line 13"/>
            <p:cNvSpPr>
              <a:spLocks noChangeShapeType="1"/>
            </p:cNvSpPr>
            <p:nvPr/>
          </p:nvSpPr>
          <p:spPr bwMode="auto">
            <a:xfrm>
              <a:off x="2233" y="3777"/>
              <a:ext cx="30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  <p:sp>
          <p:nvSpPr>
            <p:cNvPr id="69" name="AutoShape 12"/>
            <p:cNvSpPr>
              <a:spLocks noChangeShapeType="1"/>
            </p:cNvSpPr>
            <p:nvPr/>
          </p:nvSpPr>
          <p:spPr bwMode="auto">
            <a:xfrm>
              <a:off x="3854" y="2408"/>
              <a:ext cx="15" cy="133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+mn-lt"/>
                <a:cs typeface="+mn-cs"/>
              </a:endParaRPr>
            </a:p>
          </p:txBody>
        </p:sp>
      </p:grpSp>
      <p:sp>
        <p:nvSpPr>
          <p:cNvPr id="9234" name="TextBox 69"/>
          <p:cNvSpPr txBox="1">
            <a:spLocks noChangeArrowheads="1"/>
          </p:cNvSpPr>
          <p:nvPr/>
        </p:nvSpPr>
        <p:spPr bwMode="auto">
          <a:xfrm>
            <a:off x="755650" y="2997200"/>
            <a:ext cx="244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000">
                <a:latin typeface="Calibri" pitchFamily="34" charset="0"/>
              </a:rPr>
              <a:t>3. Luas daerah = ....</a:t>
            </a:r>
          </a:p>
        </p:txBody>
      </p:sp>
      <p:sp>
        <p:nvSpPr>
          <p:cNvPr id="9235" name="TextBox 70"/>
          <p:cNvSpPr txBox="1">
            <a:spLocks noChangeArrowheads="1"/>
          </p:cNvSpPr>
          <p:nvPr/>
        </p:nvSpPr>
        <p:spPr bwMode="auto">
          <a:xfrm>
            <a:off x="3203575" y="2997200"/>
            <a:ext cx="244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000">
                <a:latin typeface="Calibri" pitchFamily="34" charset="0"/>
              </a:rPr>
              <a:t>4. Luas daerah = .....</a:t>
            </a:r>
          </a:p>
        </p:txBody>
      </p:sp>
      <p:sp>
        <p:nvSpPr>
          <p:cNvPr id="9236" name="TextBox 71"/>
          <p:cNvSpPr txBox="1">
            <a:spLocks noChangeArrowheads="1"/>
          </p:cNvSpPr>
          <p:nvPr/>
        </p:nvSpPr>
        <p:spPr bwMode="auto">
          <a:xfrm>
            <a:off x="6156325" y="2997200"/>
            <a:ext cx="244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000">
                <a:latin typeface="Calibri" pitchFamily="34" charset="0"/>
              </a:rPr>
              <a:t>5. Luas daerah = .....</a:t>
            </a:r>
          </a:p>
        </p:txBody>
      </p:sp>
      <p:sp>
        <p:nvSpPr>
          <p:cNvPr id="9237" name="TextBox 72"/>
          <p:cNvSpPr txBox="1">
            <a:spLocks noChangeArrowheads="1"/>
          </p:cNvSpPr>
          <p:nvPr/>
        </p:nvSpPr>
        <p:spPr bwMode="auto">
          <a:xfrm>
            <a:off x="3276600" y="5732463"/>
            <a:ext cx="24479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000">
                <a:latin typeface="Calibri" pitchFamily="34" charset="0"/>
              </a:rPr>
              <a:t>6. Luas daerah = .....</a:t>
            </a:r>
          </a:p>
        </p:txBody>
      </p:sp>
      <p:cxnSp>
        <p:nvCxnSpPr>
          <p:cNvPr id="74" name="Straight Connector 73"/>
          <p:cNvCxnSpPr/>
          <p:nvPr/>
        </p:nvCxnSpPr>
        <p:spPr>
          <a:xfrm rot="5400000">
            <a:off x="4572793" y="4580732"/>
            <a:ext cx="1008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5219700" y="4581525"/>
            <a:ext cx="433388" cy="2873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29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F2209B0-2BAB-4B81-8713-59B0B67C3253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922BBB23-E259-4013-B79F-3BF474358D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6C2FF0A-A1DF-46B9-BBFA-F6FA220531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TS030002916</Template>
  <TotalTime>492</TotalTime>
  <Words>1412</Words>
  <Application>Microsoft Office PowerPoint</Application>
  <PresentationFormat>On-screen Show (4:3)</PresentationFormat>
  <Paragraphs>218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TS030002916</vt:lpstr>
      <vt:lpstr>Equation</vt:lpstr>
      <vt:lpstr>DISTRIBUSI PELUANG &amp; SAMPLING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SAMPLING</vt:lpstr>
      <vt:lpstr>Slide 12</vt:lpstr>
      <vt:lpstr>SYARAT SAMPEL YANG BAIK</vt:lpstr>
      <vt:lpstr>UKURAN SAMPEL</vt:lpstr>
      <vt:lpstr>Derajat Keseragaman &amp; Presisi</vt:lpstr>
      <vt:lpstr>  ROSCOE  (1975)  </vt:lpstr>
      <vt:lpstr>TIPE DESAIN SAMPLING</vt:lpstr>
      <vt:lpstr>Slide 18</vt:lpstr>
      <vt:lpstr>Slide 19</vt:lpstr>
      <vt:lpstr>Slide 20</vt:lpstr>
      <vt:lpstr>Slide 21</vt:lpstr>
      <vt:lpstr>Slide 22</vt:lpstr>
      <vt:lpstr>TEKNIK NON PROBABILITY SAMPLING</vt:lpstr>
      <vt:lpstr>TEKNIK ACCIDENTAL</vt:lpstr>
      <vt:lpstr>PURPOSIVE SAMPLING</vt:lpstr>
      <vt:lpstr>QUOTA SAMPLING</vt:lpstr>
      <vt:lpstr>SNOWBALL SAMPLING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DISTRIBUSI PROBABILITAS KONTINU</dc:title>
  <dc:creator>Edna</dc:creator>
  <cp:lastModifiedBy>Edna</cp:lastModifiedBy>
  <cp:revision>37</cp:revision>
  <dcterms:created xsi:type="dcterms:W3CDTF">2011-07-14T03:49:53Z</dcterms:created>
  <dcterms:modified xsi:type="dcterms:W3CDTF">2013-05-05T22:56:05Z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TC300029169990</vt:lpwstr>
  </property>
</Properties>
</file>