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9" r:id="rId3"/>
    <p:sldId id="260" r:id="rId4"/>
    <p:sldId id="265" r:id="rId5"/>
    <p:sldId id="269" r:id="rId6"/>
    <p:sldId id="258" r:id="rId7"/>
    <p:sldId id="271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270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3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30B08-2433-4316-B41D-343B7ADE25D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F360C-92E8-4D2F-902A-7AEC26BDE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1DDB9-B3D0-4D8F-B2C8-3278247DAD1B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0E30-10B4-4D56-8572-604734259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912EE-02C1-4A36-9768-676E2B1CA5CB}" type="slidenum">
              <a:rPr lang="en-US"/>
              <a:pPr/>
              <a:t>10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50BE0-5779-4632-AB9A-749C533319FB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663EA-BD3D-4AD8-A8E2-F8BD2228A2AD}" type="slidenum">
              <a:rPr lang="en-US"/>
              <a:pPr/>
              <a:t>12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05E2C-2472-4CEE-9565-FC165D966A0B}" type="slidenum">
              <a:rPr lang="en-US"/>
              <a:pPr/>
              <a:t>13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EF04C-65E5-416D-9B89-8BC10E8ADC58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F3D08-7C2D-47F3-B679-863515264734}" type="slidenum">
              <a:rPr lang="en-US"/>
              <a:pPr/>
              <a:t>15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D5EA6-3A6D-4AB5-A921-2EBB38C40855}" type="slidenum">
              <a:rPr lang="en-US"/>
              <a:pPr/>
              <a:t>16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A1709-B801-4E98-8655-78657F38DAAD}" type="slidenum">
              <a:rPr lang="en-US"/>
              <a:pPr/>
              <a:t>17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7FD13-C8C4-4874-A3E9-D7D9D2D0A6C2}" type="slidenum">
              <a:rPr lang="en-US"/>
              <a:pPr/>
              <a:t>18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F6121-A1AC-41BA-AB18-4E79B5B070A8}" type="slidenum">
              <a:rPr lang="en-US"/>
              <a:pPr/>
              <a:t>19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9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22F5C-F865-420C-964A-DF5AEE8093D6}" type="slidenum">
              <a:rPr lang="en-US"/>
              <a:pPr/>
              <a:t>20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67DDF-8282-44FD-B1C9-F77BA8F59DC1}" type="slidenum">
              <a:rPr lang="en-US"/>
              <a:pPr/>
              <a:t>21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DF590-3EB7-4DCC-B21A-AD10BD71783E}" type="slidenum">
              <a:rPr lang="en-US"/>
              <a:pPr/>
              <a:t>22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FF958-AABA-4A6C-B3F7-A13A5C7126D6}" type="slidenum">
              <a:rPr lang="en-US"/>
              <a:pPr/>
              <a:t>23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A651B-BD1F-4EF5-AA2D-515A6EE7D3F3}" type="slidenum">
              <a:rPr lang="en-US"/>
              <a:pPr/>
              <a:t>24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487A9-857F-4021-B4B1-C3C7BCC3E803}" type="slidenum">
              <a:rPr lang="en-US"/>
              <a:pPr/>
              <a:t>25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B83A6-CBA3-40DC-AA78-B3043B32411C}" type="slidenum">
              <a:rPr lang="en-US"/>
              <a:pPr/>
              <a:t>26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2E543-34FD-48C0-8FC5-E9322C649010}" type="slidenum">
              <a:rPr lang="en-US"/>
              <a:pPr/>
              <a:t>27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9744F-B951-4750-A698-618BA19F4CD4}" type="slidenum">
              <a:rPr lang="en-US"/>
              <a:pPr/>
              <a:t>28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2BD8E-EB20-4E20-B1C2-C92DEE291B7A}" type="slidenum">
              <a:rPr lang="en-US"/>
              <a:pPr/>
              <a:t>29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700BC-9427-49BD-A90A-3C8823FA3E65}" type="slidenum">
              <a:rPr lang="en-GB"/>
              <a:pPr/>
              <a:t>3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74E83-7A2E-4278-B79E-8FF61BB50B8F}" type="slidenum">
              <a:rPr lang="en-US"/>
              <a:pPr/>
              <a:t>30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88DD-56A1-4178-99CD-1636E691F353}" type="slidenum">
              <a:rPr lang="en-US"/>
              <a:pPr/>
              <a:t>31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D20B0-4B12-4DFE-ACAC-C24CA4B597F2}" type="slidenum">
              <a:rPr lang="en-US"/>
              <a:pPr/>
              <a:t>32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BC32B-283B-40BF-A43D-3A5030265FD8}" type="slidenum">
              <a:rPr lang="en-US"/>
              <a:pPr/>
              <a:t>33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9092D-6042-49CB-9AA7-927D072D3C2F}" type="slidenum">
              <a:rPr lang="en-US"/>
              <a:pPr/>
              <a:t>34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14A45-0EE8-49C5-89BC-4B20F2574F9C}" type="slidenum">
              <a:rPr lang="en-US"/>
              <a:pPr/>
              <a:t>35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864E8-7319-42EC-9CAF-F6E38A41A60E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5E5CA-EE14-4BBE-B42E-412D298DC888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282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1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7643E-C631-4E66-81BC-23F9946085FA}" type="slidenum">
              <a:rPr lang="en-GB"/>
              <a:pPr/>
              <a:t>4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51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626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0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06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426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4EAF6-EEB1-4FCF-BFB3-07348CA99A05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D41A3-21A8-4DEB-B191-D244705635D8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79DD1-92C9-4B42-8EB6-725D37DD1C0D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E7314-E803-4C7E-A279-74C07EA4CE6D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4AB2C-9DCB-43D7-983E-10B4D6EE1B67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84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91B58-0C98-424A-A5FE-761BFDBC876E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7F526-DBF3-45A4-B915-9007B0831866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BED6A-96EC-4F6D-B7B3-7092CE239539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D7AC3-01BD-4BDC-BB42-DC661B5C9445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E7F55-D977-401F-AB37-B19209FFD091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105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CB93E-C253-41ED-8AA2-D5E3BF406585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A3467-1B5E-422C-96B9-0FF2804A36ED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6D6D-2A62-4B1A-93FF-38DD86F8116F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A9CAA-A763-4523-B70E-3A1026F5A5DC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409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875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11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951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00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17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>
            <a:solidFill>
              <a:schemeClr val="tx1"/>
            </a:solidFill>
          </a:ln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8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86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31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007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1272F-E4EF-4927-BFC7-C3B467F1853E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139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2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172C7-1EBB-48E4-809D-313F3CC1F5FE}" type="slidenum">
              <a:rPr lang="en-US"/>
              <a:pPr/>
              <a:t>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811FE-04DC-47AE-AABD-DC51011DC8C4}" type="slidenum">
              <a:rPr lang="en-US"/>
              <a:pPr/>
              <a:t>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7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7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0CCFD3-57D9-44F3-BBCD-8EC29B1BB1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90688"/>
            <a:ext cx="8229600" cy="1995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38575"/>
            <a:ext cx="8229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6C68-082B-4B7E-9001-7A953AC36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3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8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7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1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3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0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6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wsj.com/public/quotes/main.html?type=djn&amp;symbol=ETFC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swim.com/shows/minoriteam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sswater.com/" TargetMode="External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tas.com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Relationship Marketing </a:t>
            </a:r>
            <a:r>
              <a:rPr lang="en-US" dirty="0" err="1" smtClean="0"/>
              <a:t>dan</a:t>
            </a:r>
            <a:r>
              <a:rPr lang="en-US" dirty="0" smtClean="0"/>
              <a:t> CRM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791200" y="304800"/>
            <a:ext cx="3124200" cy="2819400"/>
          </a:xfrm>
        </p:spPr>
        <p:txBody>
          <a:bodyPr/>
          <a:lstStyle/>
          <a:p>
            <a:pPr lvl="1"/>
            <a:r>
              <a:rPr lang="en-US" sz="2400"/>
              <a:t>Forms of Buyer-Seller Interactions on a Continuum from Conflict to Cooperation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8CFDBF97-9FAA-493F-9AC2-7A1733E4D930}" type="slidenum">
              <a:rPr lang="en-US"/>
              <a:pPr/>
              <a:t>10</a:t>
            </a:fld>
            <a:endParaRPr lang="en-US"/>
          </a:p>
        </p:txBody>
      </p:sp>
      <p:pic>
        <p:nvPicPr>
          <p:cNvPr id="63495" name="Picture 7" descr="boo36735_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096000" cy="6381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305800" cy="1752600"/>
          </a:xfrm>
        </p:spPr>
        <p:txBody>
          <a:bodyPr/>
          <a:lstStyle/>
          <a:p>
            <a:pPr lvl="1"/>
            <a:r>
              <a:rPr lang="en-US" b="1"/>
              <a:t>Comparing Transaction-Based Marketing and Relationship Marketing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FBB8452-6FC1-43BA-812B-D42F1A4E0414}" type="slidenum">
              <a:rPr lang="en-US"/>
              <a:pPr/>
              <a:t>11</a:t>
            </a:fld>
            <a:endParaRPr lang="en-US"/>
          </a:p>
        </p:txBody>
      </p:sp>
      <p:pic>
        <p:nvPicPr>
          <p:cNvPr id="65547" name="Picture 11" descr="boo36735_t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8763000" cy="3105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772400" cy="144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Figure 10.2</a:t>
            </a:r>
          </a:p>
          <a:p>
            <a:pPr marL="395288" lvl="1" indent="-28575" algn="just">
              <a:buNone/>
            </a:pPr>
            <a:r>
              <a:rPr lang="en-US" dirty="0"/>
              <a:t>Integrating Quality and Customer Service with Other Marketing Mix Elements to Create and Maintain a Relationship Marketing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5D83EB2E-445B-44F0-B846-89DB89483456}" type="slidenum">
              <a:rPr lang="en-US"/>
              <a:pPr/>
              <a:t>12</a:t>
            </a:fld>
            <a:endParaRPr lang="en-US"/>
          </a:p>
        </p:txBody>
      </p:sp>
      <p:pic>
        <p:nvPicPr>
          <p:cNvPr id="70663" name="Picture 7" descr="boo36735_1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16250"/>
            <a:ext cx="8763000" cy="3108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3276600" cy="4114800"/>
          </a:xfrm>
        </p:spPr>
        <p:txBody>
          <a:bodyPr/>
          <a:lstStyle/>
          <a:p>
            <a:r>
              <a:rPr lang="en-US" dirty="0"/>
              <a:t>Making a Promise to Customers</a:t>
            </a:r>
          </a:p>
          <a:p>
            <a:pPr lvl="1"/>
            <a:r>
              <a:rPr lang="en-US" dirty="0"/>
              <a:t>The small print promises that </a:t>
            </a:r>
            <a:r>
              <a:rPr lang="en-US" b="1" dirty="0"/>
              <a:t>Gore-Tex</a:t>
            </a:r>
            <a:r>
              <a:rPr lang="en-US" dirty="0"/>
              <a:t> outwear is “Guaranteed to Keep You Dry”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4DF823C2-C153-4376-8814-F973E9EE1A45}" type="slidenum">
              <a:rPr lang="en-US"/>
              <a:pPr/>
              <a:t>13</a:t>
            </a:fld>
            <a:endParaRPr lang="en-US"/>
          </a:p>
        </p:txBody>
      </p:sp>
      <p:pic>
        <p:nvPicPr>
          <p:cNvPr id="20484" name="Picture 4" descr="5-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0" y="228600"/>
            <a:ext cx="5214938" cy="632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00200"/>
            <a:ext cx="6248400" cy="4114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Internal marketing</a:t>
            </a:r>
          </a:p>
          <a:p>
            <a:pPr lvl="1"/>
            <a:r>
              <a:rPr lang="en-US" dirty="0"/>
              <a:t>Managerial actions that help all members of the organization understand and accept their respective roles in implementing a marketing strategy</a:t>
            </a:r>
          </a:p>
          <a:p>
            <a:pPr lvl="2"/>
            <a:r>
              <a:rPr lang="en-US" b="1" dirty="0"/>
              <a:t>Employee satisfaction</a:t>
            </a:r>
          </a:p>
          <a:p>
            <a:endParaRPr lang="en-US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B0BC77BA-3DDB-4766-BF4E-5474E614023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/>
              <a:t>The Relationship Marketing Continuum</a:t>
            </a:r>
          </a:p>
        </p:txBody>
      </p:sp>
      <p:sp>
        <p:nvSpPr>
          <p:cNvPr id="25638" name="Rectangle 38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91400" cy="3505200"/>
          </a:xfrm>
        </p:spPr>
        <p:txBody>
          <a:bodyPr/>
          <a:lstStyle/>
          <a:p>
            <a:r>
              <a:rPr lang="en-US" b="1"/>
              <a:t>First Level</a:t>
            </a:r>
            <a:r>
              <a:rPr lang="en-US"/>
              <a:t>: Focus on Price</a:t>
            </a:r>
          </a:p>
          <a:p>
            <a:endParaRPr lang="en-US"/>
          </a:p>
          <a:p>
            <a:r>
              <a:rPr lang="en-US" b="1"/>
              <a:t>Second Level</a:t>
            </a:r>
            <a:r>
              <a:rPr lang="en-US"/>
              <a:t>: Social Interactions</a:t>
            </a:r>
          </a:p>
          <a:p>
            <a:endParaRPr lang="en-US"/>
          </a:p>
          <a:p>
            <a:r>
              <a:rPr lang="en-US" b="1"/>
              <a:t>Third Level</a:t>
            </a:r>
            <a:r>
              <a:rPr lang="en-US"/>
              <a:t>: Interdependent Partnerships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69571C75-3C2D-4C14-969A-F1549B3964B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09600"/>
            <a:ext cx="7772400" cy="9144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Three Levels of Relationship Marketing</a:t>
            </a: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A2BAAD41-83E4-4749-87F4-D98FA9E17874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75815" name="Group 39"/>
          <p:cNvGraphicFramePr>
            <a:graphicFrameLocks noGrp="1"/>
          </p:cNvGraphicFramePr>
          <p:nvPr/>
        </p:nvGraphicFramePr>
        <p:xfrm>
          <a:off x="304800" y="1600200"/>
          <a:ext cx="8458200" cy="4267201"/>
        </p:xfrm>
        <a:graphic>
          <a:graphicData uri="http://schemas.openxmlformats.org/drawingml/2006/table">
            <a:tbl>
              <a:tblPr/>
              <a:tblGrid>
                <a:gridCol w="2036763"/>
                <a:gridCol w="2192337"/>
                <a:gridCol w="2114550"/>
                <a:gridCol w="211455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Characteristic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Primary bond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Financial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Social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Structural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Degree of customization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Low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Medium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Medium to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Potential for sustained competitive advantage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Moderate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Examples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American Airlines’ AAdvantage program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Harley-Davidson’s Harley Owners Group (HOG)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Federal Express’ PowerShip program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276600" cy="4114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Chi-Chi’s</a:t>
            </a:r>
          </a:p>
          <a:p>
            <a:pPr lvl="1"/>
            <a:r>
              <a:rPr lang="en-US" dirty="0"/>
              <a:t>Using Financial Incentives Characterizes the First Level of Relationship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6E81FAB-34BD-4A03-AD4F-5D8D2755AE22}" type="slidenum">
              <a:rPr lang="en-US"/>
              <a:pPr/>
              <a:t>17</a:t>
            </a:fld>
            <a:endParaRPr lang="en-US"/>
          </a:p>
        </p:txBody>
      </p:sp>
      <p:pic>
        <p:nvPicPr>
          <p:cNvPr id="26628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28600"/>
            <a:ext cx="5013325" cy="6383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3200400" cy="3886200"/>
          </a:xfrm>
        </p:spPr>
        <p:txBody>
          <a:bodyPr/>
          <a:lstStyle/>
          <a:p>
            <a:pPr lvl="1"/>
            <a:r>
              <a:rPr lang="en-US" b="1" dirty="0"/>
              <a:t>The First Level of Relationship Marketing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99C67979-9759-47EE-9932-0EA5DDFD577A}" type="slidenum">
              <a:rPr lang="en-US"/>
              <a:pPr/>
              <a:t>18</a:t>
            </a:fld>
            <a:endParaRPr lang="en-US"/>
          </a:p>
        </p:txBody>
      </p:sp>
      <p:pic>
        <p:nvPicPr>
          <p:cNvPr id="73735" name="Picture 7" descr="boo36735_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4605338" cy="6315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3657600" cy="4114800"/>
          </a:xfrm>
        </p:spPr>
        <p:txBody>
          <a:bodyPr/>
          <a:lstStyle/>
          <a:p>
            <a:r>
              <a:rPr lang="en-US" dirty="0"/>
              <a:t>Developing a Social Relationship With Customers</a:t>
            </a:r>
          </a:p>
          <a:p>
            <a:pPr lvl="1"/>
            <a:r>
              <a:rPr lang="en-US" b="1" dirty="0"/>
              <a:t>American Airlines</a:t>
            </a:r>
            <a:r>
              <a:rPr lang="en-US" dirty="0"/>
              <a:t>’ custom published magazine communicates with its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2D3F1C61-C8D6-439A-9AF7-9613DB30A844}" type="slidenum">
              <a:rPr lang="en-US"/>
              <a:pPr/>
              <a:t>19</a:t>
            </a:fld>
            <a:endParaRPr lang="en-US"/>
          </a:p>
        </p:txBody>
      </p:sp>
      <p:pic>
        <p:nvPicPr>
          <p:cNvPr id="27652" name="Picture 4" descr="5-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775" y="228600"/>
            <a:ext cx="4786313" cy="635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1524000"/>
            <a:ext cx="7620000" cy="4648200"/>
            <a:chOff x="2628" y="3584"/>
            <a:chExt cx="7566" cy="4029"/>
          </a:xfrm>
        </p:grpSpPr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3096" y="4326"/>
              <a:ext cx="1950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/>
                <a:t>Sales System </a:t>
              </a:r>
              <a:endParaRPr lang="en-US" sz="2200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5358" y="4326"/>
              <a:ext cx="1950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200" b="1"/>
                <a:t>Marketing System</a:t>
              </a:r>
              <a:endParaRPr lang="en-US" sz="2200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7620" y="4326"/>
              <a:ext cx="2184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000" b="1"/>
                <a:t>Customer Service System</a:t>
              </a:r>
              <a:endParaRPr lang="en-US" sz="2000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862" y="3796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9960" y="3796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2862" y="5386"/>
              <a:ext cx="70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940" y="6128"/>
              <a:ext cx="1950" cy="7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300" b="1" i="1"/>
                <a:t>Collaborative CRM</a:t>
              </a:r>
              <a:endParaRPr lang="en-US" sz="2300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5358" y="6128"/>
              <a:ext cx="1950" cy="7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>
                  <a:solidFill>
                    <a:schemeClr val="bg1"/>
                  </a:solidFill>
                </a:rPr>
                <a:t>Data wereho</a:t>
              </a:r>
              <a:r>
                <a:rPr lang="en-US" sz="2200" b="1">
                  <a:solidFill>
                    <a:schemeClr val="bg1"/>
                  </a:solidFill>
                </a:rPr>
                <a:t>use</a:t>
              </a:r>
              <a:endParaRPr lang="en-US" sz="2200">
                <a:solidFill>
                  <a:schemeClr val="bg1"/>
                </a:solidFill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7776" y="6128"/>
              <a:ext cx="1950" cy="7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>
                  <a:solidFill>
                    <a:schemeClr val="bg1"/>
                  </a:solidFill>
                </a:rPr>
                <a:t>Data Mining</a:t>
              </a:r>
              <a:endParaRPr lang="en-US" sz="2200">
                <a:solidFill>
                  <a:schemeClr val="bg1"/>
                </a:solidFill>
              </a:endParaRPr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5124" y="5810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5124" y="5810"/>
              <a:ext cx="4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9960" y="5810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5358" y="6977"/>
              <a:ext cx="4368" cy="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2400"/>
                <a:t>Back Office – </a:t>
              </a:r>
              <a:r>
                <a:rPr lang="id-ID" sz="2400" b="1" i="1"/>
                <a:t>Analytical CRM</a:t>
              </a:r>
              <a:endParaRPr lang="en-US" sz="2400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5124" y="7401"/>
              <a:ext cx="4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7386" y="6553"/>
              <a:ext cx="3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4920" y="6553"/>
              <a:ext cx="3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6294" y="5068"/>
              <a:ext cx="0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4032" y="5068"/>
              <a:ext cx="2184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 flipH="1">
              <a:off x="6372" y="5068"/>
              <a:ext cx="2262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3174" y="3796"/>
              <a:ext cx="6396" cy="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2400"/>
                <a:t>Front Office – </a:t>
              </a:r>
              <a:r>
                <a:rPr lang="id-ID" sz="2400" b="1" i="1"/>
                <a:t>Operational CRM</a:t>
              </a:r>
              <a:endParaRPr lang="en-US" sz="2400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2862" y="3796"/>
              <a:ext cx="70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2628" y="3584"/>
              <a:ext cx="0" cy="40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2628" y="7613"/>
              <a:ext cx="75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10194" y="3584"/>
              <a:ext cx="0" cy="40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2628" y="3584"/>
              <a:ext cx="75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0" name="Rectangle 30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noFill/>
          <a:ln/>
        </p:spPr>
        <p:txBody>
          <a:bodyPr/>
          <a:lstStyle/>
          <a:p>
            <a:r>
              <a:rPr lang="en-US" sz="3600"/>
              <a:t>CRM Programs Can Potentially Improve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2203450" y="6370638"/>
            <a:ext cx="6788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1400"/>
              <a:t>Sumber : Payne, A., 2005, </a:t>
            </a:r>
            <a:r>
              <a:rPr lang="en-US" sz="1400" i="1"/>
              <a:t>Hand Book of CRM : Achieving Excellence in Customer Management</a:t>
            </a:r>
            <a:r>
              <a:rPr lang="en-US" sz="1400"/>
              <a:t>, Oxfore : Buterworth-Heinemann.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Social Interactions </a:t>
            </a:r>
            <a:endParaRPr lang="en-US" sz="2400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91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Dry Cleaner chats with customers</a:t>
            </a:r>
          </a:p>
          <a:p>
            <a:pPr>
              <a:lnSpc>
                <a:spcPct val="90000"/>
              </a:lnSpc>
            </a:pPr>
            <a:r>
              <a:rPr lang="en-US"/>
              <a:t>Art Gallery host receptions - “Thursday Night” in Portland</a:t>
            </a:r>
          </a:p>
          <a:p>
            <a:pPr>
              <a:lnSpc>
                <a:spcPct val="90000"/>
              </a:lnSpc>
            </a:pPr>
            <a:r>
              <a:rPr lang="en-US"/>
              <a:t>Auto Service Department – calls after a repair</a:t>
            </a:r>
          </a:p>
          <a:p>
            <a:pPr>
              <a:lnSpc>
                <a:spcPct val="90000"/>
              </a:lnSpc>
            </a:pPr>
            <a:r>
              <a:rPr lang="en-US"/>
              <a:t>Your business – “Special Customer Night”, take to dinner, send birthday, holiday cards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[Need to develop a data base]</a:t>
            </a:r>
          </a:p>
          <a:p>
            <a:pPr>
              <a:lnSpc>
                <a:spcPct val="90000"/>
              </a:lnSpc>
            </a:pPr>
            <a:r>
              <a:rPr lang="en-US"/>
              <a:t>What else can you think of?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EEFF120-3BC3-4440-8436-181293A6CC0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Interdependent Partnership </a:t>
            </a:r>
            <a:endParaRPr lang="en-US" sz="2400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91400" cy="4343400"/>
          </a:xfrm>
        </p:spPr>
        <p:txBody>
          <a:bodyPr/>
          <a:lstStyle/>
          <a:p>
            <a:r>
              <a:rPr lang="en-US"/>
              <a:t>Supplier manages the customer’s inventories</a:t>
            </a:r>
          </a:p>
          <a:p>
            <a:r>
              <a:rPr lang="en-US"/>
              <a:t>Supplier owns the customer’s inventories</a:t>
            </a:r>
          </a:p>
          <a:p>
            <a:r>
              <a:rPr lang="en-US"/>
              <a:t>Food Broker supplies sales specialists [CROSSMARK/Cadbury Adams]</a:t>
            </a:r>
          </a:p>
          <a:p>
            <a:r>
              <a:rPr lang="en-US"/>
              <a:t>Manufacturers have customer advisory boards that help develop products and marketing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F7874A3-B424-49E2-9F93-3A1D0B0FE6B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/>
              <a:t>Enhancing Customer Satisfaction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2819400" cy="1981200"/>
          </a:xfrm>
        </p:spPr>
        <p:txBody>
          <a:bodyPr/>
          <a:lstStyle/>
          <a:p>
            <a:r>
              <a:rPr lang="en-US" b="1" dirty="0"/>
              <a:t>Three Steps to Measure Customer Satisfaction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FD57B94C-087F-4DD0-87C6-17D25FF7807F}" type="slidenum">
              <a:rPr lang="en-US"/>
              <a:pPr/>
              <a:t>22</a:t>
            </a:fld>
            <a:endParaRPr lang="en-US"/>
          </a:p>
        </p:txBody>
      </p:sp>
      <p:pic>
        <p:nvPicPr>
          <p:cNvPr id="29703" name="Picture 7" descr="boo36735_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6629400" cy="4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Buyer-Seller Relationships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4343400"/>
          </a:xfrm>
        </p:spPr>
        <p:txBody>
          <a:bodyPr/>
          <a:lstStyle/>
          <a:p>
            <a:r>
              <a:rPr lang="en-US" dirty="0"/>
              <a:t>Many customers are seeking ways to simplify their lives, and relationships provide a way to do this</a:t>
            </a:r>
          </a:p>
          <a:p>
            <a:r>
              <a:rPr lang="en-US" dirty="0"/>
              <a:t>Customers find comfort with brands that have become familiar through their ongoing relationships with companies</a:t>
            </a:r>
          </a:p>
          <a:p>
            <a:r>
              <a:rPr lang="en-US" dirty="0"/>
              <a:t>Such relationships often lead to more efficient decision-making my customers and higher levels of customer satisfaction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6A0BB5A-882C-4CE3-A557-860B88A7B4E4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772400" cy="6096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Marketers Keep Customers</a:t>
            </a:r>
          </a:p>
          <a:p>
            <a:pPr lvl="1"/>
            <a:r>
              <a:rPr lang="en-US" dirty="0"/>
              <a:t>Retaining customers as far more profitable than losing them</a:t>
            </a:r>
          </a:p>
          <a:p>
            <a:pPr lvl="1"/>
            <a:r>
              <a:rPr lang="en-US" dirty="0"/>
              <a:t>Customers typically generate more profits for firm with each additional year of the relationship</a:t>
            </a:r>
          </a:p>
          <a:p>
            <a:pPr lvl="1"/>
            <a:r>
              <a:rPr lang="en-US" dirty="0"/>
              <a:t>It has been noted that a 5 percent gain in customer retention can lead to an 80 percent increase in profits</a:t>
            </a:r>
          </a:p>
          <a:p>
            <a:pPr lvl="2"/>
            <a:r>
              <a:rPr lang="en-US" b="1" dirty="0"/>
              <a:t>Frequency marketing – Mileage Plus</a:t>
            </a:r>
          </a:p>
          <a:p>
            <a:pPr lvl="2"/>
            <a:r>
              <a:rPr lang="en-US" b="1" dirty="0"/>
              <a:t>Affinity marketing – sponsor’s name on credit cards, non-profit contributors get restaurant discounts</a:t>
            </a:r>
          </a:p>
          <a:p>
            <a:pPr lvl="1"/>
            <a:endParaRPr lang="en-US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698FB3F7-F8C3-49A3-9253-E105794B116B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2971800" cy="2590800"/>
          </a:xfrm>
        </p:spPr>
        <p:txBody>
          <a:bodyPr/>
          <a:lstStyle/>
          <a:p>
            <a:r>
              <a:rPr lang="en-US" dirty="0"/>
              <a:t>Frequency marketing:</a:t>
            </a:r>
          </a:p>
          <a:p>
            <a:pPr lvl="1"/>
            <a:r>
              <a:rPr lang="en-US" b="1" dirty="0"/>
              <a:t>Marriott Rewards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ED79BAEA-8AE6-4506-8CBC-CD7EA4299D34}" type="slidenum">
              <a:rPr lang="en-US"/>
              <a:pPr/>
              <a:t>25</a:t>
            </a:fld>
            <a:endParaRPr lang="en-US"/>
          </a:p>
        </p:txBody>
      </p:sp>
      <p:pic>
        <p:nvPicPr>
          <p:cNvPr id="33796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"/>
            <a:ext cx="4752975" cy="6376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 marketing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/>
              <a:t>Benefits include:</a:t>
            </a:r>
          </a:p>
          <a:p>
            <a:pPr lvl="2"/>
            <a:r>
              <a:rPr lang="en-US" dirty="0"/>
              <a:t>Selecting the best customers</a:t>
            </a:r>
          </a:p>
          <a:p>
            <a:pPr lvl="2"/>
            <a:r>
              <a:rPr lang="en-US" dirty="0"/>
              <a:t>Calculating the lifetime value of their business</a:t>
            </a:r>
          </a:p>
          <a:p>
            <a:pPr lvl="2"/>
            <a:r>
              <a:rPr lang="en-US" dirty="0"/>
              <a:t>Creating a meaningful dialogue that builds genuine loyalty</a:t>
            </a:r>
          </a:p>
          <a:p>
            <a:pPr lvl="1"/>
            <a:r>
              <a:rPr lang="en-US" b="1" dirty="0"/>
              <a:t>Interactive television</a:t>
            </a:r>
          </a:p>
          <a:p>
            <a:pPr lvl="1"/>
            <a:r>
              <a:rPr lang="en-US" b="1" dirty="0"/>
              <a:t>Application service providers (ASPs) </a:t>
            </a:r>
            <a:r>
              <a:rPr lang="en-US" dirty="0"/>
              <a:t>– Software to collect, manipulate and analyze consumer/B to B data</a:t>
            </a:r>
            <a:endParaRPr lang="en-US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679F478-AD6C-40FB-A327-0760710010E5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5029200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One-to-One marketing – customized to build long-term customer relationships</a:t>
            </a:r>
          </a:p>
          <a:p>
            <a:pPr lvl="1"/>
            <a:r>
              <a:rPr lang="en-US" sz="2400" dirty="0"/>
              <a:t>Grassroots marketing – use of non-mainstream channels like unique events [new dishwasher soap introduction in </a:t>
            </a:r>
            <a:r>
              <a:rPr lang="en-US" sz="2400" dirty="0" err="1"/>
              <a:t>laundromats</a:t>
            </a:r>
            <a:r>
              <a:rPr lang="en-US" sz="2400" dirty="0"/>
              <a:t> for Hispanic/Latino consumers]  </a:t>
            </a:r>
          </a:p>
          <a:p>
            <a:pPr lvl="1"/>
            <a:r>
              <a:rPr lang="en-US" sz="2400" dirty="0"/>
              <a:t>Viral marketing [analogous to the spread of a pathological or computer virus] – </a:t>
            </a:r>
          </a:p>
          <a:p>
            <a:pPr lvl="2"/>
            <a:r>
              <a:rPr lang="en-US" sz="2400" dirty="0"/>
              <a:t>refers to the idea that people will pass on and share interesting  and entertaining content.</a:t>
            </a:r>
          </a:p>
          <a:p>
            <a:pPr lvl="2"/>
            <a:r>
              <a:rPr lang="en-US" sz="2400" dirty="0"/>
              <a:t>Uses pre-existing social networks to produce increases in brand awareness</a:t>
            </a:r>
          </a:p>
          <a:p>
            <a:pPr lvl="2"/>
            <a:r>
              <a:rPr lang="en-US" sz="2400" dirty="0"/>
              <a:t>Can be word-of-mouth, enhanced online  </a:t>
            </a:r>
          </a:p>
          <a:p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8D85F666-344D-4505-938A-212E480BE5E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/>
              <a:t>Customer Relationship Management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467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combination of strategies and tools that drive relationship programs, </a:t>
            </a:r>
            <a:r>
              <a:rPr lang="en-US" dirty="0" err="1"/>
              <a:t>reorientating</a:t>
            </a:r>
            <a:r>
              <a:rPr lang="en-US" dirty="0"/>
              <a:t> the entire organization to a concentrated focus on satisfying customers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/>
              <a:t>Managing Virtual Relationships </a:t>
            </a:r>
            <a:r>
              <a:rPr lang="en-US" dirty="0"/>
              <a:t>[Online to consumers and/or business customers]</a:t>
            </a:r>
            <a:endParaRPr lang="en-US" b="1" dirty="0"/>
          </a:p>
          <a:p>
            <a:pPr lvl="1">
              <a:lnSpc>
                <a:spcPct val="90000"/>
              </a:lnSpc>
            </a:pP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Retrieving Lost Customers </a:t>
            </a:r>
            <a:r>
              <a:rPr lang="en-US" dirty="0"/>
              <a:t>[determine who, why, and how to retrieve]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3A1E766-1433-4E74-84F5-B011007E34A2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Buyer-Seller Relationships in </a:t>
            </a:r>
            <a:br>
              <a:rPr lang="en-US" dirty="0"/>
            </a:br>
            <a:r>
              <a:rPr lang="en-US" dirty="0"/>
              <a:t>Business-to-Business Markets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Business-to-business marketing involves an  organization’s purchase of goods and services to support company operations or the production of other products</a:t>
            </a:r>
          </a:p>
          <a:p>
            <a:pPr>
              <a:lnSpc>
                <a:spcPct val="90000"/>
              </a:lnSpc>
            </a:pPr>
            <a:r>
              <a:rPr lang="en-US" dirty="0"/>
              <a:t>Buyer-seller relationships between companies involve working together to provide advantages that benefit both parties</a:t>
            </a:r>
          </a:p>
          <a:p>
            <a:pPr>
              <a:lnSpc>
                <a:spcPct val="90000"/>
              </a:lnSpc>
            </a:pPr>
            <a:r>
              <a:rPr lang="en-US" dirty="0"/>
              <a:t>Advantages might include the lower prices, quicker delivery, improved quality and reliability, customized product features, and more favorable financing terms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DC50502-4F4E-47D8-9EB0-6B9654C78619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What does CRM involve?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/>
              <a:t>	CRM involves the following </a:t>
            </a:r>
            <a:r>
              <a:rPr lang="en-GB" sz="2800" dirty="0" smtClean="0"/>
              <a:t>:</a:t>
            </a:r>
            <a:endParaRPr lang="en-GB" sz="2800" dirty="0"/>
          </a:p>
          <a:p>
            <a:pPr>
              <a:buFontTx/>
              <a:buNone/>
            </a:pPr>
            <a:endParaRPr lang="en-GB" sz="2800" dirty="0"/>
          </a:p>
          <a:p>
            <a:r>
              <a:rPr lang="en-GB" sz="2800" dirty="0"/>
              <a:t>Organisations must become customer focused</a:t>
            </a:r>
          </a:p>
          <a:p>
            <a:r>
              <a:rPr lang="en-GB" sz="2800" dirty="0"/>
              <a:t>Organisations must be prepared to adapt so that it take customer needs into account and delivers them</a:t>
            </a:r>
          </a:p>
          <a:p>
            <a:r>
              <a:rPr lang="en-GB" sz="2800" dirty="0"/>
              <a:t>Market research must be undertaken to assess customer needs and satisfaction</a:t>
            </a:r>
          </a:p>
          <a:p>
            <a:pPr>
              <a:buFontTx/>
              <a:buNone/>
            </a:pPr>
            <a:endParaRPr lang="en-GB" sz="2800" dirty="0"/>
          </a:p>
        </p:txBody>
      </p:sp>
      <p:pic>
        <p:nvPicPr>
          <p:cNvPr id="10247" name="Picture 7" descr="MCj039633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96188" y="0"/>
            <a:ext cx="1547812" cy="1079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6962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Choosing Business Partners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Partnership</a:t>
            </a:r>
            <a:r>
              <a:rPr lang="en-US" dirty="0"/>
              <a:t>: an affiliation of two or more companies to assist each other in the achievement of common goals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Types of Partnerships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Buyer partnership</a:t>
            </a:r>
            <a:r>
              <a:rPr lang="en-US" dirty="0"/>
              <a:t> – buyer has unique needs that must be met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Seller partnerships</a:t>
            </a:r>
            <a:r>
              <a:rPr lang="en-US" dirty="0"/>
              <a:t> – seller develops long-term relationships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Internal partnerships</a:t>
            </a:r>
            <a:r>
              <a:rPr lang="en-US" dirty="0"/>
              <a:t> – within the company itself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Lateral partnerships</a:t>
            </a:r>
            <a:r>
              <a:rPr lang="en-US" dirty="0"/>
              <a:t> – with other compatible companies, “co-branding”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5D052FFE-12F3-486E-934D-47E598D335B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772400" cy="1066800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Cobranding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Comarketing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/>
              <a:t>A Co-marketing Effort Involving SpongeBob </a:t>
            </a:r>
            <a:r>
              <a:rPr lang="en-US" dirty="0" err="1"/>
              <a:t>Squarepants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C8756AD0-FD07-42AA-B46E-615FBF713BD3}" type="slidenum">
              <a:rPr lang="en-US"/>
              <a:pPr/>
              <a:t>31</a:t>
            </a:fld>
            <a:endParaRPr lang="en-US"/>
          </a:p>
        </p:txBody>
      </p:sp>
      <p:pic>
        <p:nvPicPr>
          <p:cNvPr id="92167" name="Picture 7" descr="boo36735_1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90800"/>
            <a:ext cx="6781800" cy="3730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/>
              <a:t>Improving Buyer-Seller Relationships in Business-to-Business Markets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086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National Account Selling</a:t>
            </a:r>
          </a:p>
          <a:p>
            <a:pPr>
              <a:lnSpc>
                <a:spcPct val="90000"/>
              </a:lnSpc>
            </a:pPr>
            <a:r>
              <a:rPr lang="en-US" b="1"/>
              <a:t>Business-to-Business Databases </a:t>
            </a:r>
            <a:r>
              <a:rPr lang="en-US"/>
              <a:t>[Sales Discovery System]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Electronic Data Interchange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Quick-response merchandising</a:t>
            </a:r>
          </a:p>
          <a:p>
            <a:pPr>
              <a:lnSpc>
                <a:spcPct val="90000"/>
              </a:lnSpc>
            </a:pPr>
            <a:r>
              <a:rPr lang="en-US" b="1"/>
              <a:t>Vendor-Managed Inventory</a:t>
            </a:r>
            <a:r>
              <a:rPr lang="en-US"/>
              <a:t> (VMI)</a:t>
            </a:r>
          </a:p>
          <a:p>
            <a:pPr lvl="1">
              <a:lnSpc>
                <a:spcPct val="90000"/>
              </a:lnSpc>
            </a:pPr>
            <a:r>
              <a:rPr lang="en-US"/>
              <a:t>Collaborative planning, forecasting, and replenishment</a:t>
            </a:r>
          </a:p>
          <a:p>
            <a:pPr>
              <a:lnSpc>
                <a:spcPct val="90000"/>
              </a:lnSpc>
            </a:pPr>
            <a:r>
              <a:rPr lang="en-US" b="1"/>
              <a:t>Managing the Supply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6791253-7799-43AC-AF4C-004E8F5B8060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6324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Business-to-Business Alliances</a:t>
            </a:r>
            <a:endParaRPr lang="en-US" b="1"/>
          </a:p>
          <a:p>
            <a:pPr lvl="1">
              <a:lnSpc>
                <a:spcPct val="90000"/>
              </a:lnSpc>
            </a:pPr>
            <a:r>
              <a:rPr lang="en-US" sz="2000" b="1"/>
              <a:t>Resources and Skills That Partners Contribute to Strategic Alliances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1C41D6D5-2337-4FC9-9814-37C464377FE7}" type="slidenum">
              <a:rPr lang="en-US"/>
              <a:pPr/>
              <a:t>33</a:t>
            </a:fld>
            <a:endParaRPr lang="en-US"/>
          </a:p>
        </p:txBody>
      </p:sp>
      <p:graphicFrame>
        <p:nvGraphicFramePr>
          <p:cNvPr id="52258" name="Group 34"/>
          <p:cNvGraphicFramePr>
            <a:graphicFrameLocks noGrp="1"/>
          </p:cNvGraphicFramePr>
          <p:nvPr/>
        </p:nvGraphicFramePr>
        <p:xfrm>
          <a:off x="0" y="1371600"/>
          <a:ext cx="91440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3124200"/>
                <a:gridCol w="32004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Skills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Patents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Product lines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Brand equity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Reputation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product quality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customer service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product innovation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Image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Company 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Business unit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Product line/brand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Knowledge of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product-market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Customer base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Marketing resources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Marketing infrastructure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Sales force 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Established relationship with: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Suppliers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Marketing intermediaries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End-use customers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Manufacturing  resources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Location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Size, scale economies,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scope economies, excess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capacity, newness of plant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and equipment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Information technology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and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Marketing Skills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Innovation and product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development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Positioning and segmentation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Advertising and sales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 promotion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Manufacturing Skills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Miniaturization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Low-cost manufacturing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Flexible manufacturing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Planning and implementation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skills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R&amp;D skills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Organizational expertise,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producer learning, and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experience effects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838200" y="1371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Customer Relationship Programs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4343400" cy="5029200"/>
          </a:xfrm>
        </p:spPr>
        <p:txBody>
          <a:bodyPr/>
          <a:lstStyle/>
          <a:p>
            <a:r>
              <a:rPr lang="en-US" b="1" dirty="0"/>
              <a:t>Lifetime value of customer</a:t>
            </a:r>
            <a:r>
              <a:rPr lang="en-US" dirty="0"/>
              <a:t>:  the revenues and intangible benefits that a customer brings to the seller over an average lifetime, less the amount of money which must be spent to acquire, market to, and service the customer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1470B3F6-397D-42D7-B4FC-F50D672238C2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800600" y="1600200"/>
            <a:ext cx="4164013" cy="3987800"/>
            <a:chOff x="1618" y="1253"/>
            <a:chExt cx="2623" cy="25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78" y="1551"/>
              <a:ext cx="1163" cy="1496"/>
              <a:chOff x="3078" y="1551"/>
              <a:chExt cx="1163" cy="1496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095" y="1551"/>
                <a:ext cx="1125" cy="1496"/>
                <a:chOff x="3095" y="1551"/>
                <a:chExt cx="1125" cy="1496"/>
              </a:xfrm>
            </p:grpSpPr>
            <p:sp>
              <p:nvSpPr>
                <p:cNvPr id="53255" name="Rectangle 7"/>
                <p:cNvSpPr>
                  <a:spLocks noChangeArrowheads="1"/>
                </p:cNvSpPr>
                <p:nvPr/>
              </p:nvSpPr>
              <p:spPr bwMode="auto">
                <a:xfrm>
                  <a:off x="3095" y="2389"/>
                  <a:ext cx="1125" cy="6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595" y="1551"/>
                  <a:ext cx="622" cy="779"/>
                  <a:chOff x="3595" y="1551"/>
                  <a:chExt cx="622" cy="779"/>
                </a:xfrm>
              </p:grpSpPr>
              <p:sp>
                <p:nvSpPr>
                  <p:cNvPr id="53257" name="Freeform 9"/>
                  <p:cNvSpPr>
                    <a:spLocks/>
                  </p:cNvSpPr>
                  <p:nvPr/>
                </p:nvSpPr>
                <p:spPr bwMode="auto">
                  <a:xfrm>
                    <a:off x="3627" y="1563"/>
                    <a:ext cx="504" cy="749"/>
                  </a:xfrm>
                  <a:custGeom>
                    <a:avLst/>
                    <a:gdLst/>
                    <a:ahLst/>
                    <a:cxnLst>
                      <a:cxn ang="0">
                        <a:pos x="339" y="748"/>
                      </a:cxn>
                      <a:cxn ang="0">
                        <a:pos x="171" y="518"/>
                      </a:cxn>
                      <a:cxn ang="0">
                        <a:pos x="241" y="510"/>
                      </a:cxn>
                      <a:cxn ang="0">
                        <a:pos x="239" y="482"/>
                      </a:cxn>
                      <a:cxn ang="0">
                        <a:pos x="236" y="457"/>
                      </a:cxn>
                      <a:cxn ang="0">
                        <a:pos x="230" y="428"/>
                      </a:cxn>
                      <a:cxn ang="0">
                        <a:pos x="224" y="398"/>
                      </a:cxn>
                      <a:cxn ang="0">
                        <a:pos x="219" y="368"/>
                      </a:cxn>
                      <a:cxn ang="0">
                        <a:pos x="211" y="338"/>
                      </a:cxn>
                      <a:cxn ang="0">
                        <a:pos x="202" y="308"/>
                      </a:cxn>
                      <a:cxn ang="0">
                        <a:pos x="190" y="276"/>
                      </a:cxn>
                      <a:cxn ang="0">
                        <a:pos x="179" y="244"/>
                      </a:cxn>
                      <a:cxn ang="0">
                        <a:pos x="165" y="216"/>
                      </a:cxn>
                      <a:cxn ang="0">
                        <a:pos x="151" y="188"/>
                      </a:cxn>
                      <a:cxn ang="0">
                        <a:pos x="136" y="161"/>
                      </a:cxn>
                      <a:cxn ang="0">
                        <a:pos x="122" y="137"/>
                      </a:cxn>
                      <a:cxn ang="0">
                        <a:pos x="104" y="110"/>
                      </a:cxn>
                      <a:cxn ang="0">
                        <a:pos x="85" y="85"/>
                      </a:cxn>
                      <a:cxn ang="0">
                        <a:pos x="69" y="65"/>
                      </a:cxn>
                      <a:cxn ang="0">
                        <a:pos x="48" y="44"/>
                      </a:cxn>
                      <a:cxn ang="0">
                        <a:pos x="32" y="26"/>
                      </a:cxn>
                      <a:cxn ang="0">
                        <a:pos x="19" y="13"/>
                      </a:cxn>
                      <a:cxn ang="0">
                        <a:pos x="0" y="0"/>
                      </a:cxn>
                      <a:cxn ang="0">
                        <a:pos x="16" y="7"/>
                      </a:cxn>
                      <a:cxn ang="0">
                        <a:pos x="36" y="15"/>
                      </a:cxn>
                      <a:cxn ang="0">
                        <a:pos x="56" y="26"/>
                      </a:cxn>
                      <a:cxn ang="0">
                        <a:pos x="78" y="41"/>
                      </a:cxn>
                      <a:cxn ang="0">
                        <a:pos x="104" y="55"/>
                      </a:cxn>
                      <a:cxn ang="0">
                        <a:pos x="128" y="72"/>
                      </a:cxn>
                      <a:cxn ang="0">
                        <a:pos x="151" y="88"/>
                      </a:cxn>
                      <a:cxn ang="0">
                        <a:pos x="172" y="104"/>
                      </a:cxn>
                      <a:cxn ang="0">
                        <a:pos x="194" y="122"/>
                      </a:cxn>
                      <a:cxn ang="0">
                        <a:pos x="215" y="137"/>
                      </a:cxn>
                      <a:cxn ang="0">
                        <a:pos x="241" y="156"/>
                      </a:cxn>
                      <a:cxn ang="0">
                        <a:pos x="256" y="171"/>
                      </a:cxn>
                      <a:cxn ang="0">
                        <a:pos x="279" y="190"/>
                      </a:cxn>
                      <a:cxn ang="0">
                        <a:pos x="300" y="211"/>
                      </a:cxn>
                      <a:cxn ang="0">
                        <a:pos x="318" y="229"/>
                      </a:cxn>
                      <a:cxn ang="0">
                        <a:pos x="339" y="251"/>
                      </a:cxn>
                      <a:cxn ang="0">
                        <a:pos x="354" y="271"/>
                      </a:cxn>
                      <a:cxn ang="0">
                        <a:pos x="369" y="291"/>
                      </a:cxn>
                      <a:cxn ang="0">
                        <a:pos x="383" y="314"/>
                      </a:cxn>
                      <a:cxn ang="0">
                        <a:pos x="398" y="337"/>
                      </a:cxn>
                      <a:cxn ang="0">
                        <a:pos x="411" y="365"/>
                      </a:cxn>
                      <a:cxn ang="0">
                        <a:pos x="421" y="398"/>
                      </a:cxn>
                      <a:cxn ang="0">
                        <a:pos x="430" y="427"/>
                      </a:cxn>
                      <a:cxn ang="0">
                        <a:pos x="436" y="462"/>
                      </a:cxn>
                      <a:cxn ang="0">
                        <a:pos x="436" y="493"/>
                      </a:cxn>
                      <a:cxn ang="0">
                        <a:pos x="503" y="488"/>
                      </a:cxn>
                      <a:cxn ang="0">
                        <a:pos x="339" y="748"/>
                      </a:cxn>
                    </a:cxnLst>
                    <a:rect l="0" t="0" r="r" b="b"/>
                    <a:pathLst>
                      <a:path w="504" h="749">
                        <a:moveTo>
                          <a:pt x="339" y="748"/>
                        </a:moveTo>
                        <a:lnTo>
                          <a:pt x="171" y="518"/>
                        </a:lnTo>
                        <a:lnTo>
                          <a:pt x="241" y="510"/>
                        </a:lnTo>
                        <a:lnTo>
                          <a:pt x="239" y="482"/>
                        </a:lnTo>
                        <a:lnTo>
                          <a:pt x="236" y="457"/>
                        </a:lnTo>
                        <a:lnTo>
                          <a:pt x="230" y="428"/>
                        </a:lnTo>
                        <a:lnTo>
                          <a:pt x="224" y="398"/>
                        </a:lnTo>
                        <a:lnTo>
                          <a:pt x="219" y="368"/>
                        </a:lnTo>
                        <a:lnTo>
                          <a:pt x="211" y="338"/>
                        </a:lnTo>
                        <a:lnTo>
                          <a:pt x="202" y="308"/>
                        </a:lnTo>
                        <a:lnTo>
                          <a:pt x="190" y="276"/>
                        </a:lnTo>
                        <a:lnTo>
                          <a:pt x="179" y="244"/>
                        </a:lnTo>
                        <a:lnTo>
                          <a:pt x="165" y="216"/>
                        </a:lnTo>
                        <a:lnTo>
                          <a:pt x="151" y="188"/>
                        </a:lnTo>
                        <a:lnTo>
                          <a:pt x="136" y="161"/>
                        </a:lnTo>
                        <a:lnTo>
                          <a:pt x="122" y="137"/>
                        </a:lnTo>
                        <a:lnTo>
                          <a:pt x="104" y="110"/>
                        </a:lnTo>
                        <a:lnTo>
                          <a:pt x="85" y="85"/>
                        </a:lnTo>
                        <a:lnTo>
                          <a:pt x="69" y="65"/>
                        </a:lnTo>
                        <a:lnTo>
                          <a:pt x="48" y="44"/>
                        </a:lnTo>
                        <a:lnTo>
                          <a:pt x="32" y="26"/>
                        </a:lnTo>
                        <a:lnTo>
                          <a:pt x="19" y="13"/>
                        </a:lnTo>
                        <a:lnTo>
                          <a:pt x="0" y="0"/>
                        </a:lnTo>
                        <a:lnTo>
                          <a:pt x="16" y="7"/>
                        </a:lnTo>
                        <a:lnTo>
                          <a:pt x="36" y="15"/>
                        </a:lnTo>
                        <a:lnTo>
                          <a:pt x="56" y="26"/>
                        </a:lnTo>
                        <a:lnTo>
                          <a:pt x="78" y="41"/>
                        </a:lnTo>
                        <a:lnTo>
                          <a:pt x="104" y="55"/>
                        </a:lnTo>
                        <a:lnTo>
                          <a:pt x="128" y="72"/>
                        </a:lnTo>
                        <a:lnTo>
                          <a:pt x="151" y="88"/>
                        </a:lnTo>
                        <a:lnTo>
                          <a:pt x="172" y="104"/>
                        </a:lnTo>
                        <a:lnTo>
                          <a:pt x="194" y="122"/>
                        </a:lnTo>
                        <a:lnTo>
                          <a:pt x="215" y="137"/>
                        </a:lnTo>
                        <a:lnTo>
                          <a:pt x="241" y="156"/>
                        </a:lnTo>
                        <a:lnTo>
                          <a:pt x="256" y="171"/>
                        </a:lnTo>
                        <a:lnTo>
                          <a:pt x="279" y="190"/>
                        </a:lnTo>
                        <a:lnTo>
                          <a:pt x="300" y="211"/>
                        </a:lnTo>
                        <a:lnTo>
                          <a:pt x="318" y="229"/>
                        </a:lnTo>
                        <a:lnTo>
                          <a:pt x="339" y="251"/>
                        </a:lnTo>
                        <a:lnTo>
                          <a:pt x="354" y="271"/>
                        </a:lnTo>
                        <a:lnTo>
                          <a:pt x="369" y="291"/>
                        </a:lnTo>
                        <a:lnTo>
                          <a:pt x="383" y="314"/>
                        </a:lnTo>
                        <a:lnTo>
                          <a:pt x="398" y="337"/>
                        </a:lnTo>
                        <a:lnTo>
                          <a:pt x="411" y="365"/>
                        </a:lnTo>
                        <a:lnTo>
                          <a:pt x="421" y="398"/>
                        </a:lnTo>
                        <a:lnTo>
                          <a:pt x="430" y="427"/>
                        </a:lnTo>
                        <a:lnTo>
                          <a:pt x="436" y="462"/>
                        </a:lnTo>
                        <a:lnTo>
                          <a:pt x="436" y="493"/>
                        </a:lnTo>
                        <a:lnTo>
                          <a:pt x="503" y="488"/>
                        </a:lnTo>
                        <a:lnTo>
                          <a:pt x="339" y="748"/>
                        </a:lnTo>
                      </a:path>
                    </a:pathLst>
                  </a:custGeom>
                  <a:solidFill>
                    <a:srgbClr val="FFFF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58" name="Freeform 10"/>
                  <p:cNvSpPr>
                    <a:spLocks/>
                  </p:cNvSpPr>
                  <p:nvPr/>
                </p:nvSpPr>
                <p:spPr bwMode="auto">
                  <a:xfrm>
                    <a:off x="3595" y="1551"/>
                    <a:ext cx="622" cy="779"/>
                  </a:xfrm>
                  <a:custGeom>
                    <a:avLst/>
                    <a:gdLst/>
                    <a:ahLst/>
                    <a:cxnLst>
                      <a:cxn ang="0">
                        <a:pos x="203" y="530"/>
                      </a:cxn>
                      <a:cxn ang="0">
                        <a:pos x="271" y="494"/>
                      </a:cxn>
                      <a:cxn ang="0">
                        <a:pos x="262" y="440"/>
                      </a:cxn>
                      <a:cxn ang="0">
                        <a:pos x="251" y="380"/>
                      </a:cxn>
                      <a:cxn ang="0">
                        <a:pos x="234" y="320"/>
                      </a:cxn>
                      <a:cxn ang="0">
                        <a:pos x="211" y="256"/>
                      </a:cxn>
                      <a:cxn ang="0">
                        <a:pos x="183" y="200"/>
                      </a:cxn>
                      <a:cxn ang="0">
                        <a:pos x="154" y="149"/>
                      </a:cxn>
                      <a:cxn ang="0">
                        <a:pos x="117" y="97"/>
                      </a:cxn>
                      <a:cxn ang="0">
                        <a:pos x="80" y="56"/>
                      </a:cxn>
                      <a:cxn ang="0">
                        <a:pos x="51" y="25"/>
                      </a:cxn>
                      <a:cxn ang="0">
                        <a:pos x="48" y="19"/>
                      </a:cxn>
                      <a:cxn ang="0">
                        <a:pos x="88" y="38"/>
                      </a:cxn>
                      <a:cxn ang="0">
                        <a:pos x="136" y="67"/>
                      </a:cxn>
                      <a:cxn ang="0">
                        <a:pos x="183" y="100"/>
                      </a:cxn>
                      <a:cxn ang="0">
                        <a:pos x="226" y="134"/>
                      </a:cxn>
                      <a:cxn ang="0">
                        <a:pos x="273" y="168"/>
                      </a:cxn>
                      <a:cxn ang="0">
                        <a:pos x="311" y="202"/>
                      </a:cxn>
                      <a:cxn ang="0">
                        <a:pos x="350" y="241"/>
                      </a:cxn>
                      <a:cxn ang="0">
                        <a:pos x="386" y="283"/>
                      </a:cxn>
                      <a:cxn ang="0">
                        <a:pos x="415" y="326"/>
                      </a:cxn>
                      <a:cxn ang="0">
                        <a:pos x="443" y="377"/>
                      </a:cxn>
                      <a:cxn ang="0">
                        <a:pos x="462" y="439"/>
                      </a:cxn>
                      <a:cxn ang="0">
                        <a:pos x="468" y="505"/>
                      </a:cxn>
                      <a:cxn ang="0">
                        <a:pos x="371" y="760"/>
                      </a:cxn>
                      <a:cxn ang="0">
                        <a:pos x="440" y="709"/>
                      </a:cxn>
                      <a:cxn ang="0">
                        <a:pos x="554" y="435"/>
                      </a:cxn>
                      <a:cxn ang="0">
                        <a:pos x="538" y="379"/>
                      </a:cxn>
                      <a:cxn ang="0">
                        <a:pos x="510" y="315"/>
                      </a:cxn>
                      <a:cxn ang="0">
                        <a:pos x="475" y="261"/>
                      </a:cxn>
                      <a:cxn ang="0">
                        <a:pos x="427" y="209"/>
                      </a:cxn>
                      <a:cxn ang="0">
                        <a:pos x="375" y="165"/>
                      </a:cxn>
                      <a:cxn ang="0">
                        <a:pos x="314" y="119"/>
                      </a:cxn>
                      <a:cxn ang="0">
                        <a:pos x="244" y="72"/>
                      </a:cxn>
                      <a:cxn ang="0">
                        <a:pos x="174" y="29"/>
                      </a:cxn>
                      <a:cxn ang="0">
                        <a:pos x="0" y="3"/>
                      </a:cxn>
                      <a:cxn ang="0">
                        <a:pos x="60" y="49"/>
                      </a:cxn>
                      <a:cxn ang="0">
                        <a:pos x="107" y="101"/>
                      </a:cxn>
                      <a:cxn ang="0">
                        <a:pos x="149" y="161"/>
                      </a:cxn>
                      <a:cxn ang="0">
                        <a:pos x="186" y="230"/>
                      </a:cxn>
                      <a:cxn ang="0">
                        <a:pos x="216" y="302"/>
                      </a:cxn>
                      <a:cxn ang="0">
                        <a:pos x="243" y="396"/>
                      </a:cxn>
                      <a:cxn ang="0">
                        <a:pos x="253" y="458"/>
                      </a:cxn>
                      <a:cxn ang="0">
                        <a:pos x="185" y="527"/>
                      </a:cxn>
                      <a:cxn ang="0">
                        <a:pos x="371" y="760"/>
                      </a:cxn>
                    </a:cxnLst>
                    <a:rect l="0" t="0" r="r" b="b"/>
                    <a:pathLst>
                      <a:path w="622" h="779">
                        <a:moveTo>
                          <a:pt x="371" y="760"/>
                        </a:moveTo>
                        <a:lnTo>
                          <a:pt x="203" y="530"/>
                        </a:lnTo>
                        <a:lnTo>
                          <a:pt x="273" y="522"/>
                        </a:lnTo>
                        <a:lnTo>
                          <a:pt x="271" y="494"/>
                        </a:lnTo>
                        <a:lnTo>
                          <a:pt x="268" y="469"/>
                        </a:lnTo>
                        <a:lnTo>
                          <a:pt x="262" y="440"/>
                        </a:lnTo>
                        <a:lnTo>
                          <a:pt x="256" y="410"/>
                        </a:lnTo>
                        <a:lnTo>
                          <a:pt x="251" y="380"/>
                        </a:lnTo>
                        <a:lnTo>
                          <a:pt x="243" y="350"/>
                        </a:lnTo>
                        <a:lnTo>
                          <a:pt x="234" y="320"/>
                        </a:lnTo>
                        <a:lnTo>
                          <a:pt x="222" y="288"/>
                        </a:lnTo>
                        <a:lnTo>
                          <a:pt x="211" y="256"/>
                        </a:lnTo>
                        <a:lnTo>
                          <a:pt x="197" y="228"/>
                        </a:lnTo>
                        <a:lnTo>
                          <a:pt x="183" y="200"/>
                        </a:lnTo>
                        <a:lnTo>
                          <a:pt x="168" y="173"/>
                        </a:lnTo>
                        <a:lnTo>
                          <a:pt x="154" y="149"/>
                        </a:lnTo>
                        <a:lnTo>
                          <a:pt x="136" y="122"/>
                        </a:lnTo>
                        <a:lnTo>
                          <a:pt x="117" y="97"/>
                        </a:lnTo>
                        <a:lnTo>
                          <a:pt x="101" y="77"/>
                        </a:lnTo>
                        <a:lnTo>
                          <a:pt x="80" y="56"/>
                        </a:lnTo>
                        <a:lnTo>
                          <a:pt x="64" y="38"/>
                        </a:lnTo>
                        <a:lnTo>
                          <a:pt x="51" y="25"/>
                        </a:lnTo>
                        <a:lnTo>
                          <a:pt x="32" y="12"/>
                        </a:lnTo>
                        <a:lnTo>
                          <a:pt x="48" y="19"/>
                        </a:lnTo>
                        <a:lnTo>
                          <a:pt x="68" y="27"/>
                        </a:lnTo>
                        <a:lnTo>
                          <a:pt x="88" y="38"/>
                        </a:lnTo>
                        <a:lnTo>
                          <a:pt x="110" y="53"/>
                        </a:lnTo>
                        <a:lnTo>
                          <a:pt x="136" y="67"/>
                        </a:lnTo>
                        <a:lnTo>
                          <a:pt x="160" y="84"/>
                        </a:lnTo>
                        <a:lnTo>
                          <a:pt x="183" y="100"/>
                        </a:lnTo>
                        <a:lnTo>
                          <a:pt x="204" y="116"/>
                        </a:lnTo>
                        <a:lnTo>
                          <a:pt x="226" y="134"/>
                        </a:lnTo>
                        <a:lnTo>
                          <a:pt x="247" y="149"/>
                        </a:lnTo>
                        <a:lnTo>
                          <a:pt x="273" y="168"/>
                        </a:lnTo>
                        <a:lnTo>
                          <a:pt x="288" y="183"/>
                        </a:lnTo>
                        <a:lnTo>
                          <a:pt x="311" y="202"/>
                        </a:lnTo>
                        <a:lnTo>
                          <a:pt x="332" y="223"/>
                        </a:lnTo>
                        <a:lnTo>
                          <a:pt x="350" y="241"/>
                        </a:lnTo>
                        <a:lnTo>
                          <a:pt x="371" y="263"/>
                        </a:lnTo>
                        <a:lnTo>
                          <a:pt x="386" y="283"/>
                        </a:lnTo>
                        <a:lnTo>
                          <a:pt x="401" y="303"/>
                        </a:lnTo>
                        <a:lnTo>
                          <a:pt x="415" y="326"/>
                        </a:lnTo>
                        <a:lnTo>
                          <a:pt x="430" y="349"/>
                        </a:lnTo>
                        <a:lnTo>
                          <a:pt x="443" y="377"/>
                        </a:lnTo>
                        <a:lnTo>
                          <a:pt x="453" y="410"/>
                        </a:lnTo>
                        <a:lnTo>
                          <a:pt x="462" y="439"/>
                        </a:lnTo>
                        <a:lnTo>
                          <a:pt x="468" y="474"/>
                        </a:lnTo>
                        <a:lnTo>
                          <a:pt x="468" y="505"/>
                        </a:lnTo>
                        <a:lnTo>
                          <a:pt x="535" y="500"/>
                        </a:lnTo>
                        <a:lnTo>
                          <a:pt x="371" y="760"/>
                        </a:lnTo>
                        <a:lnTo>
                          <a:pt x="370" y="778"/>
                        </a:lnTo>
                        <a:lnTo>
                          <a:pt x="440" y="709"/>
                        </a:lnTo>
                        <a:lnTo>
                          <a:pt x="621" y="433"/>
                        </a:lnTo>
                        <a:lnTo>
                          <a:pt x="554" y="435"/>
                        </a:lnTo>
                        <a:lnTo>
                          <a:pt x="547" y="407"/>
                        </a:lnTo>
                        <a:lnTo>
                          <a:pt x="538" y="379"/>
                        </a:lnTo>
                        <a:lnTo>
                          <a:pt x="525" y="350"/>
                        </a:lnTo>
                        <a:lnTo>
                          <a:pt x="510" y="315"/>
                        </a:lnTo>
                        <a:lnTo>
                          <a:pt x="495" y="290"/>
                        </a:lnTo>
                        <a:lnTo>
                          <a:pt x="475" y="261"/>
                        </a:lnTo>
                        <a:lnTo>
                          <a:pt x="451" y="233"/>
                        </a:lnTo>
                        <a:lnTo>
                          <a:pt x="427" y="209"/>
                        </a:lnTo>
                        <a:lnTo>
                          <a:pt x="403" y="187"/>
                        </a:lnTo>
                        <a:lnTo>
                          <a:pt x="375" y="165"/>
                        </a:lnTo>
                        <a:lnTo>
                          <a:pt x="346" y="141"/>
                        </a:lnTo>
                        <a:lnTo>
                          <a:pt x="314" y="119"/>
                        </a:lnTo>
                        <a:lnTo>
                          <a:pt x="280" y="96"/>
                        </a:lnTo>
                        <a:lnTo>
                          <a:pt x="244" y="72"/>
                        </a:lnTo>
                        <a:lnTo>
                          <a:pt x="209" y="50"/>
                        </a:lnTo>
                        <a:lnTo>
                          <a:pt x="174" y="29"/>
                        </a:lnTo>
                        <a:lnTo>
                          <a:pt x="118" y="0"/>
                        </a:lnTo>
                        <a:lnTo>
                          <a:pt x="0" y="3"/>
                        </a:lnTo>
                        <a:lnTo>
                          <a:pt x="30" y="24"/>
                        </a:lnTo>
                        <a:lnTo>
                          <a:pt x="60" y="49"/>
                        </a:lnTo>
                        <a:lnTo>
                          <a:pt x="83" y="74"/>
                        </a:lnTo>
                        <a:lnTo>
                          <a:pt x="107" y="101"/>
                        </a:lnTo>
                        <a:lnTo>
                          <a:pt x="129" y="132"/>
                        </a:lnTo>
                        <a:lnTo>
                          <a:pt x="149" y="161"/>
                        </a:lnTo>
                        <a:lnTo>
                          <a:pt x="168" y="195"/>
                        </a:lnTo>
                        <a:lnTo>
                          <a:pt x="186" y="230"/>
                        </a:lnTo>
                        <a:lnTo>
                          <a:pt x="200" y="265"/>
                        </a:lnTo>
                        <a:lnTo>
                          <a:pt x="216" y="302"/>
                        </a:lnTo>
                        <a:lnTo>
                          <a:pt x="225" y="332"/>
                        </a:lnTo>
                        <a:lnTo>
                          <a:pt x="243" y="396"/>
                        </a:lnTo>
                        <a:lnTo>
                          <a:pt x="250" y="428"/>
                        </a:lnTo>
                        <a:lnTo>
                          <a:pt x="253" y="458"/>
                        </a:lnTo>
                        <a:lnTo>
                          <a:pt x="257" y="486"/>
                        </a:lnTo>
                        <a:lnTo>
                          <a:pt x="185" y="527"/>
                        </a:lnTo>
                        <a:lnTo>
                          <a:pt x="370" y="778"/>
                        </a:lnTo>
                        <a:lnTo>
                          <a:pt x="371" y="760"/>
                        </a:lnTo>
                        <a:lnTo>
                          <a:pt x="371" y="76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3259" name="Rectangle 11"/>
              <p:cNvSpPr>
                <a:spLocks noChangeArrowheads="1"/>
              </p:cNvSpPr>
              <p:nvPr/>
            </p:nvSpPr>
            <p:spPr bwMode="auto">
              <a:xfrm>
                <a:off x="3078" y="2488"/>
                <a:ext cx="1163" cy="4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2000" b="1"/>
                  <a:t>Structuring</a:t>
                </a:r>
                <a:br>
                  <a:rPr lang="en-US" sz="2000" b="1"/>
                </a:br>
                <a:r>
                  <a:rPr lang="en-US" sz="2000" b="1"/>
                  <a:t>Relationships</a:t>
                </a: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618" y="1539"/>
              <a:ext cx="1789" cy="2226"/>
              <a:chOff x="1618" y="1539"/>
              <a:chExt cx="1789" cy="2226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780" y="1539"/>
                <a:ext cx="495" cy="777"/>
                <a:chOff x="1731" y="1531"/>
                <a:chExt cx="495" cy="777"/>
              </a:xfrm>
            </p:grpSpPr>
            <p:sp>
              <p:nvSpPr>
                <p:cNvPr id="53262" name="Freeform 14"/>
                <p:cNvSpPr>
                  <a:spLocks/>
                </p:cNvSpPr>
                <p:nvPr/>
              </p:nvSpPr>
              <p:spPr bwMode="auto">
                <a:xfrm>
                  <a:off x="1795" y="1555"/>
                  <a:ext cx="416" cy="722"/>
                </a:xfrm>
                <a:custGeom>
                  <a:avLst/>
                  <a:gdLst/>
                  <a:ahLst/>
                  <a:cxnLst>
                    <a:cxn ang="0">
                      <a:pos x="415" y="0"/>
                    </a:cxn>
                    <a:cxn ang="0">
                      <a:pos x="332" y="272"/>
                    </a:cxn>
                    <a:cxn ang="0">
                      <a:pos x="283" y="221"/>
                    </a:cxn>
                    <a:cxn ang="0">
                      <a:pos x="262" y="239"/>
                    </a:cxn>
                    <a:cxn ang="0">
                      <a:pos x="244" y="257"/>
                    </a:cxn>
                    <a:cxn ang="0">
                      <a:pos x="224" y="279"/>
                    </a:cxn>
                    <a:cxn ang="0">
                      <a:pos x="204" y="302"/>
                    </a:cxn>
                    <a:cxn ang="0">
                      <a:pos x="183" y="324"/>
                    </a:cxn>
                    <a:cxn ang="0">
                      <a:pos x="164" y="349"/>
                    </a:cxn>
                    <a:cxn ang="0">
                      <a:pos x="146" y="374"/>
                    </a:cxn>
                    <a:cxn ang="0">
                      <a:pos x="127" y="403"/>
                    </a:cxn>
                    <a:cxn ang="0">
                      <a:pos x="108" y="431"/>
                    </a:cxn>
                    <a:cxn ang="0">
                      <a:pos x="95" y="459"/>
                    </a:cxn>
                    <a:cxn ang="0">
                      <a:pos x="81" y="487"/>
                    </a:cxn>
                    <a:cxn ang="0">
                      <a:pos x="68" y="515"/>
                    </a:cxn>
                    <a:cxn ang="0">
                      <a:pos x="57" y="541"/>
                    </a:cxn>
                    <a:cxn ang="0">
                      <a:pos x="47" y="571"/>
                    </a:cxn>
                    <a:cxn ang="0">
                      <a:pos x="38" y="602"/>
                    </a:cxn>
                    <a:cxn ang="0">
                      <a:pos x="31" y="627"/>
                    </a:cxn>
                    <a:cxn ang="0">
                      <a:pos x="27" y="656"/>
                    </a:cxn>
                    <a:cxn ang="0">
                      <a:pos x="23" y="679"/>
                    </a:cxn>
                    <a:cxn ang="0">
                      <a:pos x="21" y="698"/>
                    </a:cxn>
                    <a:cxn ang="0">
                      <a:pos x="22" y="721"/>
                    </a:cxn>
                    <a:cxn ang="0">
                      <a:pos x="17" y="704"/>
                    </a:cxn>
                    <a:cxn ang="0">
                      <a:pos x="12" y="683"/>
                    </a:cxn>
                    <a:cxn ang="0">
                      <a:pos x="8" y="661"/>
                    </a:cxn>
                    <a:cxn ang="0">
                      <a:pos x="7" y="634"/>
                    </a:cxn>
                    <a:cxn ang="0">
                      <a:pos x="3" y="604"/>
                    </a:cxn>
                    <a:cxn ang="0">
                      <a:pos x="2" y="575"/>
                    </a:cxn>
                    <a:cxn ang="0">
                      <a:pos x="0" y="547"/>
                    </a:cxn>
                    <a:cxn ang="0">
                      <a:pos x="1" y="520"/>
                    </a:cxn>
                    <a:cxn ang="0">
                      <a:pos x="2" y="493"/>
                    </a:cxn>
                    <a:cxn ang="0">
                      <a:pos x="1" y="466"/>
                    </a:cxn>
                    <a:cxn ang="0">
                      <a:pos x="1" y="435"/>
                    </a:cxn>
                    <a:cxn ang="0">
                      <a:pos x="4" y="414"/>
                    </a:cxn>
                    <a:cxn ang="0">
                      <a:pos x="5" y="384"/>
                    </a:cxn>
                    <a:cxn ang="0">
                      <a:pos x="9" y="354"/>
                    </a:cxn>
                    <a:cxn ang="0">
                      <a:pos x="13" y="329"/>
                    </a:cxn>
                    <a:cxn ang="0">
                      <a:pos x="18" y="299"/>
                    </a:cxn>
                    <a:cxn ang="0">
                      <a:pos x="25" y="275"/>
                    </a:cxn>
                    <a:cxn ang="0">
                      <a:pos x="31" y="251"/>
                    </a:cxn>
                    <a:cxn ang="0">
                      <a:pos x="41" y="226"/>
                    </a:cxn>
                    <a:cxn ang="0">
                      <a:pos x="51" y="200"/>
                    </a:cxn>
                    <a:cxn ang="0">
                      <a:pos x="66" y="173"/>
                    </a:cxn>
                    <a:cxn ang="0">
                      <a:pos x="85" y="145"/>
                    </a:cxn>
                    <a:cxn ang="0">
                      <a:pos x="103" y="120"/>
                    </a:cxn>
                    <a:cxn ang="0">
                      <a:pos x="127" y="95"/>
                    </a:cxn>
                    <a:cxn ang="0">
                      <a:pos x="153" y="75"/>
                    </a:cxn>
                    <a:cxn ang="0">
                      <a:pos x="108" y="25"/>
                    </a:cxn>
                    <a:cxn ang="0">
                      <a:pos x="415" y="0"/>
                    </a:cxn>
                  </a:cxnLst>
                  <a:rect l="0" t="0" r="r" b="b"/>
                  <a:pathLst>
                    <a:path w="416" h="722">
                      <a:moveTo>
                        <a:pt x="415" y="0"/>
                      </a:moveTo>
                      <a:lnTo>
                        <a:pt x="332" y="272"/>
                      </a:lnTo>
                      <a:lnTo>
                        <a:pt x="283" y="221"/>
                      </a:lnTo>
                      <a:lnTo>
                        <a:pt x="262" y="239"/>
                      </a:lnTo>
                      <a:lnTo>
                        <a:pt x="244" y="257"/>
                      </a:lnTo>
                      <a:lnTo>
                        <a:pt x="224" y="279"/>
                      </a:lnTo>
                      <a:lnTo>
                        <a:pt x="204" y="302"/>
                      </a:lnTo>
                      <a:lnTo>
                        <a:pt x="183" y="324"/>
                      </a:lnTo>
                      <a:lnTo>
                        <a:pt x="164" y="349"/>
                      </a:lnTo>
                      <a:lnTo>
                        <a:pt x="146" y="374"/>
                      </a:lnTo>
                      <a:lnTo>
                        <a:pt x="127" y="403"/>
                      </a:lnTo>
                      <a:lnTo>
                        <a:pt x="108" y="431"/>
                      </a:lnTo>
                      <a:lnTo>
                        <a:pt x="95" y="459"/>
                      </a:lnTo>
                      <a:lnTo>
                        <a:pt x="81" y="487"/>
                      </a:lnTo>
                      <a:lnTo>
                        <a:pt x="68" y="515"/>
                      </a:lnTo>
                      <a:lnTo>
                        <a:pt x="57" y="541"/>
                      </a:lnTo>
                      <a:lnTo>
                        <a:pt x="47" y="571"/>
                      </a:lnTo>
                      <a:lnTo>
                        <a:pt x="38" y="602"/>
                      </a:lnTo>
                      <a:lnTo>
                        <a:pt x="31" y="627"/>
                      </a:lnTo>
                      <a:lnTo>
                        <a:pt x="27" y="656"/>
                      </a:lnTo>
                      <a:lnTo>
                        <a:pt x="23" y="679"/>
                      </a:lnTo>
                      <a:lnTo>
                        <a:pt x="21" y="698"/>
                      </a:lnTo>
                      <a:lnTo>
                        <a:pt x="22" y="721"/>
                      </a:lnTo>
                      <a:lnTo>
                        <a:pt x="17" y="704"/>
                      </a:lnTo>
                      <a:lnTo>
                        <a:pt x="12" y="683"/>
                      </a:lnTo>
                      <a:lnTo>
                        <a:pt x="8" y="661"/>
                      </a:lnTo>
                      <a:lnTo>
                        <a:pt x="7" y="634"/>
                      </a:lnTo>
                      <a:lnTo>
                        <a:pt x="3" y="604"/>
                      </a:lnTo>
                      <a:lnTo>
                        <a:pt x="2" y="575"/>
                      </a:lnTo>
                      <a:lnTo>
                        <a:pt x="0" y="547"/>
                      </a:lnTo>
                      <a:lnTo>
                        <a:pt x="1" y="520"/>
                      </a:lnTo>
                      <a:lnTo>
                        <a:pt x="2" y="493"/>
                      </a:lnTo>
                      <a:lnTo>
                        <a:pt x="1" y="466"/>
                      </a:lnTo>
                      <a:lnTo>
                        <a:pt x="1" y="435"/>
                      </a:lnTo>
                      <a:lnTo>
                        <a:pt x="4" y="414"/>
                      </a:lnTo>
                      <a:lnTo>
                        <a:pt x="5" y="384"/>
                      </a:lnTo>
                      <a:lnTo>
                        <a:pt x="9" y="354"/>
                      </a:lnTo>
                      <a:lnTo>
                        <a:pt x="13" y="329"/>
                      </a:lnTo>
                      <a:lnTo>
                        <a:pt x="18" y="299"/>
                      </a:lnTo>
                      <a:lnTo>
                        <a:pt x="25" y="275"/>
                      </a:lnTo>
                      <a:lnTo>
                        <a:pt x="31" y="251"/>
                      </a:lnTo>
                      <a:lnTo>
                        <a:pt x="41" y="226"/>
                      </a:lnTo>
                      <a:lnTo>
                        <a:pt x="51" y="200"/>
                      </a:lnTo>
                      <a:lnTo>
                        <a:pt x="66" y="173"/>
                      </a:lnTo>
                      <a:lnTo>
                        <a:pt x="85" y="145"/>
                      </a:lnTo>
                      <a:lnTo>
                        <a:pt x="103" y="120"/>
                      </a:lnTo>
                      <a:lnTo>
                        <a:pt x="127" y="95"/>
                      </a:lnTo>
                      <a:lnTo>
                        <a:pt x="153" y="75"/>
                      </a:lnTo>
                      <a:lnTo>
                        <a:pt x="108" y="25"/>
                      </a:lnTo>
                      <a:lnTo>
                        <a:pt x="415" y="0"/>
                      </a:lnTo>
                    </a:path>
                  </a:pathLst>
                </a:custGeom>
                <a:solidFill>
                  <a:srgbClr val="FFFF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63" name="Freeform 15"/>
                <p:cNvSpPr>
                  <a:spLocks/>
                </p:cNvSpPr>
                <p:nvPr/>
              </p:nvSpPr>
              <p:spPr bwMode="auto">
                <a:xfrm>
                  <a:off x="1731" y="1531"/>
                  <a:ext cx="495" cy="777"/>
                </a:xfrm>
                <a:custGeom>
                  <a:avLst/>
                  <a:gdLst/>
                  <a:ahLst/>
                  <a:cxnLst>
                    <a:cxn ang="0">
                      <a:pos x="396" y="296"/>
                    </a:cxn>
                    <a:cxn ang="0">
                      <a:pos x="326" y="263"/>
                    </a:cxn>
                    <a:cxn ang="0">
                      <a:pos x="288" y="303"/>
                    </a:cxn>
                    <a:cxn ang="0">
                      <a:pos x="247" y="348"/>
                    </a:cxn>
                    <a:cxn ang="0">
                      <a:pos x="210" y="398"/>
                    </a:cxn>
                    <a:cxn ang="0">
                      <a:pos x="172" y="455"/>
                    </a:cxn>
                    <a:cxn ang="0">
                      <a:pos x="145" y="511"/>
                    </a:cxn>
                    <a:cxn ang="0">
                      <a:pos x="121" y="565"/>
                    </a:cxn>
                    <a:cxn ang="0">
                      <a:pos x="102" y="626"/>
                    </a:cxn>
                    <a:cxn ang="0">
                      <a:pos x="91" y="680"/>
                    </a:cxn>
                    <a:cxn ang="0">
                      <a:pos x="85" y="722"/>
                    </a:cxn>
                    <a:cxn ang="0">
                      <a:pos x="81" y="728"/>
                    </a:cxn>
                    <a:cxn ang="0">
                      <a:pos x="72" y="685"/>
                    </a:cxn>
                    <a:cxn ang="0">
                      <a:pos x="67" y="628"/>
                    </a:cxn>
                    <a:cxn ang="0">
                      <a:pos x="64" y="571"/>
                    </a:cxn>
                    <a:cxn ang="0">
                      <a:pos x="66" y="517"/>
                    </a:cxn>
                    <a:cxn ang="0">
                      <a:pos x="65" y="459"/>
                    </a:cxn>
                    <a:cxn ang="0">
                      <a:pos x="69" y="408"/>
                    </a:cxn>
                    <a:cxn ang="0">
                      <a:pos x="77" y="353"/>
                    </a:cxn>
                    <a:cxn ang="0">
                      <a:pos x="89" y="299"/>
                    </a:cxn>
                    <a:cxn ang="0">
                      <a:pos x="105" y="250"/>
                    </a:cxn>
                    <a:cxn ang="0">
                      <a:pos x="130" y="197"/>
                    </a:cxn>
                    <a:cxn ang="0">
                      <a:pos x="167" y="144"/>
                    </a:cxn>
                    <a:cxn ang="0">
                      <a:pos x="217" y="99"/>
                    </a:cxn>
                    <a:cxn ang="0">
                      <a:pos x="479" y="24"/>
                    </a:cxn>
                    <a:cxn ang="0">
                      <a:pos x="397" y="0"/>
                    </a:cxn>
                    <a:cxn ang="0">
                      <a:pos x="109" y="73"/>
                    </a:cxn>
                    <a:cxn ang="0">
                      <a:pos x="74" y="120"/>
                    </a:cxn>
                    <a:cxn ang="0">
                      <a:pos x="40" y="181"/>
                    </a:cxn>
                    <a:cxn ang="0">
                      <a:pos x="17" y="241"/>
                    </a:cxn>
                    <a:cxn ang="0">
                      <a:pos x="4" y="311"/>
                    </a:cxn>
                    <a:cxn ang="0">
                      <a:pos x="1" y="378"/>
                    </a:cxn>
                    <a:cxn ang="0">
                      <a:pos x="1" y="455"/>
                    </a:cxn>
                    <a:cxn ang="0">
                      <a:pos x="5" y="539"/>
                    </a:cxn>
                    <a:cxn ang="0">
                      <a:pos x="13" y="621"/>
                    </a:cxn>
                    <a:cxn ang="0">
                      <a:pos x="97" y="776"/>
                    </a:cxn>
                    <a:cxn ang="0">
                      <a:pos x="98" y="701"/>
                    </a:cxn>
                    <a:cxn ang="0">
                      <a:pos x="112" y="631"/>
                    </a:cxn>
                    <a:cxn ang="0">
                      <a:pos x="134" y="562"/>
                    </a:cxn>
                    <a:cxn ang="0">
                      <a:pos x="167" y="490"/>
                    </a:cxn>
                    <a:cxn ang="0">
                      <a:pos x="206" y="424"/>
                    </a:cxn>
                    <a:cxn ang="0">
                      <a:pos x="265" y="345"/>
                    </a:cxn>
                    <a:cxn ang="0">
                      <a:pos x="308" y="300"/>
                    </a:cxn>
                    <a:cxn ang="0">
                      <a:pos x="404" y="312"/>
                    </a:cxn>
                    <a:cxn ang="0">
                      <a:pos x="479" y="24"/>
                    </a:cxn>
                  </a:cxnLst>
                  <a:rect l="0" t="0" r="r" b="b"/>
                  <a:pathLst>
                    <a:path w="495" h="777">
                      <a:moveTo>
                        <a:pt x="479" y="24"/>
                      </a:moveTo>
                      <a:lnTo>
                        <a:pt x="396" y="296"/>
                      </a:lnTo>
                      <a:lnTo>
                        <a:pt x="347" y="245"/>
                      </a:lnTo>
                      <a:lnTo>
                        <a:pt x="326" y="263"/>
                      </a:lnTo>
                      <a:lnTo>
                        <a:pt x="308" y="281"/>
                      </a:lnTo>
                      <a:lnTo>
                        <a:pt x="288" y="303"/>
                      </a:lnTo>
                      <a:lnTo>
                        <a:pt x="268" y="326"/>
                      </a:lnTo>
                      <a:lnTo>
                        <a:pt x="247" y="348"/>
                      </a:lnTo>
                      <a:lnTo>
                        <a:pt x="228" y="373"/>
                      </a:lnTo>
                      <a:lnTo>
                        <a:pt x="210" y="398"/>
                      </a:lnTo>
                      <a:lnTo>
                        <a:pt x="191" y="427"/>
                      </a:lnTo>
                      <a:lnTo>
                        <a:pt x="172" y="455"/>
                      </a:lnTo>
                      <a:lnTo>
                        <a:pt x="159" y="483"/>
                      </a:lnTo>
                      <a:lnTo>
                        <a:pt x="145" y="511"/>
                      </a:lnTo>
                      <a:lnTo>
                        <a:pt x="132" y="539"/>
                      </a:lnTo>
                      <a:lnTo>
                        <a:pt x="121" y="565"/>
                      </a:lnTo>
                      <a:lnTo>
                        <a:pt x="111" y="595"/>
                      </a:lnTo>
                      <a:lnTo>
                        <a:pt x="102" y="626"/>
                      </a:lnTo>
                      <a:lnTo>
                        <a:pt x="95" y="651"/>
                      </a:lnTo>
                      <a:lnTo>
                        <a:pt x="91" y="680"/>
                      </a:lnTo>
                      <a:lnTo>
                        <a:pt x="87" y="703"/>
                      </a:lnTo>
                      <a:lnTo>
                        <a:pt x="85" y="722"/>
                      </a:lnTo>
                      <a:lnTo>
                        <a:pt x="86" y="745"/>
                      </a:lnTo>
                      <a:lnTo>
                        <a:pt x="81" y="728"/>
                      </a:lnTo>
                      <a:lnTo>
                        <a:pt x="76" y="707"/>
                      </a:lnTo>
                      <a:lnTo>
                        <a:pt x="72" y="685"/>
                      </a:lnTo>
                      <a:lnTo>
                        <a:pt x="71" y="658"/>
                      </a:lnTo>
                      <a:lnTo>
                        <a:pt x="67" y="628"/>
                      </a:lnTo>
                      <a:lnTo>
                        <a:pt x="66" y="599"/>
                      </a:lnTo>
                      <a:lnTo>
                        <a:pt x="64" y="571"/>
                      </a:lnTo>
                      <a:lnTo>
                        <a:pt x="65" y="544"/>
                      </a:lnTo>
                      <a:lnTo>
                        <a:pt x="66" y="517"/>
                      </a:lnTo>
                      <a:lnTo>
                        <a:pt x="65" y="490"/>
                      </a:lnTo>
                      <a:lnTo>
                        <a:pt x="65" y="459"/>
                      </a:lnTo>
                      <a:lnTo>
                        <a:pt x="68" y="438"/>
                      </a:lnTo>
                      <a:lnTo>
                        <a:pt x="69" y="408"/>
                      </a:lnTo>
                      <a:lnTo>
                        <a:pt x="73" y="378"/>
                      </a:lnTo>
                      <a:lnTo>
                        <a:pt x="77" y="353"/>
                      </a:lnTo>
                      <a:lnTo>
                        <a:pt x="82" y="323"/>
                      </a:lnTo>
                      <a:lnTo>
                        <a:pt x="89" y="299"/>
                      </a:lnTo>
                      <a:lnTo>
                        <a:pt x="95" y="275"/>
                      </a:lnTo>
                      <a:lnTo>
                        <a:pt x="105" y="250"/>
                      </a:lnTo>
                      <a:lnTo>
                        <a:pt x="115" y="224"/>
                      </a:lnTo>
                      <a:lnTo>
                        <a:pt x="130" y="197"/>
                      </a:lnTo>
                      <a:lnTo>
                        <a:pt x="149" y="169"/>
                      </a:lnTo>
                      <a:lnTo>
                        <a:pt x="167" y="144"/>
                      </a:lnTo>
                      <a:lnTo>
                        <a:pt x="191" y="119"/>
                      </a:lnTo>
                      <a:lnTo>
                        <a:pt x="217" y="99"/>
                      </a:lnTo>
                      <a:lnTo>
                        <a:pt x="172" y="49"/>
                      </a:lnTo>
                      <a:lnTo>
                        <a:pt x="479" y="24"/>
                      </a:lnTo>
                      <a:lnTo>
                        <a:pt x="494" y="14"/>
                      </a:lnTo>
                      <a:lnTo>
                        <a:pt x="397" y="0"/>
                      </a:lnTo>
                      <a:lnTo>
                        <a:pt x="67" y="21"/>
                      </a:lnTo>
                      <a:lnTo>
                        <a:pt x="109" y="73"/>
                      </a:lnTo>
                      <a:lnTo>
                        <a:pt x="90" y="96"/>
                      </a:lnTo>
                      <a:lnTo>
                        <a:pt x="74" y="120"/>
                      </a:lnTo>
                      <a:lnTo>
                        <a:pt x="58" y="147"/>
                      </a:lnTo>
                      <a:lnTo>
                        <a:pt x="40" y="181"/>
                      </a:lnTo>
                      <a:lnTo>
                        <a:pt x="28" y="208"/>
                      </a:lnTo>
                      <a:lnTo>
                        <a:pt x="17" y="241"/>
                      </a:lnTo>
                      <a:lnTo>
                        <a:pt x="10" y="278"/>
                      </a:lnTo>
                      <a:lnTo>
                        <a:pt x="4" y="311"/>
                      </a:lnTo>
                      <a:lnTo>
                        <a:pt x="2" y="343"/>
                      </a:lnTo>
                      <a:lnTo>
                        <a:pt x="1" y="378"/>
                      </a:lnTo>
                      <a:lnTo>
                        <a:pt x="0" y="416"/>
                      </a:lnTo>
                      <a:lnTo>
                        <a:pt x="1" y="455"/>
                      </a:lnTo>
                      <a:lnTo>
                        <a:pt x="3" y="496"/>
                      </a:lnTo>
                      <a:lnTo>
                        <a:pt x="5" y="539"/>
                      </a:lnTo>
                      <a:lnTo>
                        <a:pt x="9" y="580"/>
                      </a:lnTo>
                      <a:lnTo>
                        <a:pt x="13" y="621"/>
                      </a:lnTo>
                      <a:lnTo>
                        <a:pt x="24" y="684"/>
                      </a:lnTo>
                      <a:lnTo>
                        <a:pt x="97" y="776"/>
                      </a:lnTo>
                      <a:lnTo>
                        <a:pt x="96" y="740"/>
                      </a:lnTo>
                      <a:lnTo>
                        <a:pt x="98" y="701"/>
                      </a:lnTo>
                      <a:lnTo>
                        <a:pt x="104" y="667"/>
                      </a:lnTo>
                      <a:lnTo>
                        <a:pt x="112" y="631"/>
                      </a:lnTo>
                      <a:lnTo>
                        <a:pt x="123" y="595"/>
                      </a:lnTo>
                      <a:lnTo>
                        <a:pt x="134" y="562"/>
                      </a:lnTo>
                      <a:lnTo>
                        <a:pt x="150" y="525"/>
                      </a:lnTo>
                      <a:lnTo>
                        <a:pt x="167" y="490"/>
                      </a:lnTo>
                      <a:lnTo>
                        <a:pt x="186" y="458"/>
                      </a:lnTo>
                      <a:lnTo>
                        <a:pt x="206" y="424"/>
                      </a:lnTo>
                      <a:lnTo>
                        <a:pt x="225" y="398"/>
                      </a:lnTo>
                      <a:lnTo>
                        <a:pt x="265" y="345"/>
                      </a:lnTo>
                      <a:lnTo>
                        <a:pt x="286" y="321"/>
                      </a:lnTo>
                      <a:lnTo>
                        <a:pt x="308" y="300"/>
                      </a:lnTo>
                      <a:lnTo>
                        <a:pt x="328" y="280"/>
                      </a:lnTo>
                      <a:lnTo>
                        <a:pt x="404" y="312"/>
                      </a:lnTo>
                      <a:lnTo>
                        <a:pt x="494" y="14"/>
                      </a:lnTo>
                      <a:lnTo>
                        <a:pt x="479" y="24"/>
                      </a:lnTo>
                      <a:lnTo>
                        <a:pt x="479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618" y="2379"/>
                <a:ext cx="1789" cy="1386"/>
                <a:chOff x="1618" y="2379"/>
                <a:chExt cx="1789" cy="1386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2550" y="3324"/>
                  <a:ext cx="857" cy="441"/>
                  <a:chOff x="2550" y="3324"/>
                  <a:chExt cx="857" cy="441"/>
                </a:xfrm>
              </p:grpSpPr>
              <p:sp>
                <p:nvSpPr>
                  <p:cNvPr id="53266" name="Freeform 18"/>
                  <p:cNvSpPr>
                    <a:spLocks/>
                  </p:cNvSpPr>
                  <p:nvPr/>
                </p:nvSpPr>
                <p:spPr bwMode="auto">
                  <a:xfrm>
                    <a:off x="2566" y="3339"/>
                    <a:ext cx="821" cy="322"/>
                  </a:xfrm>
                  <a:custGeom>
                    <a:avLst/>
                    <a:gdLst/>
                    <a:ahLst/>
                    <a:cxnLst>
                      <a:cxn ang="0">
                        <a:pos x="0" y="75"/>
                      </a:cxn>
                      <a:cxn ang="0">
                        <a:pos x="275" y="0"/>
                      </a:cxn>
                      <a:cxn ang="0">
                        <a:pos x="258" y="69"/>
                      </a:cxn>
                      <a:cxn ang="0">
                        <a:pos x="284" y="77"/>
                      </a:cxn>
                      <a:cxn ang="0">
                        <a:pos x="309" y="83"/>
                      </a:cxn>
                      <a:cxn ang="0">
                        <a:pos x="338" y="88"/>
                      </a:cxn>
                      <a:cxn ang="0">
                        <a:pos x="368" y="93"/>
                      </a:cxn>
                      <a:cxn ang="0">
                        <a:pos x="398" y="99"/>
                      </a:cxn>
                      <a:cxn ang="0">
                        <a:pos x="429" y="102"/>
                      </a:cxn>
                      <a:cxn ang="0">
                        <a:pos x="460" y="104"/>
                      </a:cxn>
                      <a:cxn ang="0">
                        <a:pos x="494" y="105"/>
                      </a:cxn>
                      <a:cxn ang="0">
                        <a:pos x="528" y="106"/>
                      </a:cxn>
                      <a:cxn ang="0">
                        <a:pos x="559" y="103"/>
                      </a:cxn>
                      <a:cxn ang="0">
                        <a:pos x="590" y="100"/>
                      </a:cxn>
                      <a:cxn ang="0">
                        <a:pos x="621" y="96"/>
                      </a:cxn>
                      <a:cxn ang="0">
                        <a:pos x="649" y="91"/>
                      </a:cxn>
                      <a:cxn ang="0">
                        <a:pos x="680" y="84"/>
                      </a:cxn>
                      <a:cxn ang="0">
                        <a:pos x="710" y="75"/>
                      </a:cxn>
                      <a:cxn ang="0">
                        <a:pos x="735" y="68"/>
                      </a:cxn>
                      <a:cxn ang="0">
                        <a:pos x="762" y="56"/>
                      </a:cxn>
                      <a:cxn ang="0">
                        <a:pos x="784" y="47"/>
                      </a:cxn>
                      <a:cxn ang="0">
                        <a:pos x="801" y="39"/>
                      </a:cxn>
                      <a:cxn ang="0">
                        <a:pos x="820" y="26"/>
                      </a:cxn>
                      <a:cxn ang="0">
                        <a:pos x="808" y="39"/>
                      </a:cxn>
                      <a:cxn ang="0">
                        <a:pos x="793" y="54"/>
                      </a:cxn>
                      <a:cxn ang="0">
                        <a:pos x="776" y="69"/>
                      </a:cxn>
                      <a:cxn ang="0">
                        <a:pos x="754" y="85"/>
                      </a:cxn>
                      <a:cxn ang="0">
                        <a:pos x="731" y="104"/>
                      </a:cxn>
                      <a:cxn ang="0">
                        <a:pos x="707" y="120"/>
                      </a:cxn>
                      <a:cxn ang="0">
                        <a:pos x="684" y="136"/>
                      </a:cxn>
                      <a:cxn ang="0">
                        <a:pos x="661" y="150"/>
                      </a:cxn>
                      <a:cxn ang="0">
                        <a:pos x="637" y="164"/>
                      </a:cxn>
                      <a:cxn ang="0">
                        <a:pos x="615" y="178"/>
                      </a:cxn>
                      <a:cxn ang="0">
                        <a:pos x="588" y="195"/>
                      </a:cxn>
                      <a:cxn ang="0">
                        <a:pos x="569" y="204"/>
                      </a:cxn>
                      <a:cxn ang="0">
                        <a:pos x="543" y="219"/>
                      </a:cxn>
                      <a:cxn ang="0">
                        <a:pos x="516" y="231"/>
                      </a:cxn>
                      <a:cxn ang="0">
                        <a:pos x="492" y="241"/>
                      </a:cxn>
                      <a:cxn ang="0">
                        <a:pos x="464" y="253"/>
                      </a:cxn>
                      <a:cxn ang="0">
                        <a:pos x="440" y="260"/>
                      </a:cxn>
                      <a:cxn ang="0">
                        <a:pos x="416" y="267"/>
                      </a:cxn>
                      <a:cxn ang="0">
                        <a:pos x="390" y="272"/>
                      </a:cxn>
                      <a:cxn ang="0">
                        <a:pos x="363" y="277"/>
                      </a:cxn>
                      <a:cxn ang="0">
                        <a:pos x="332" y="279"/>
                      </a:cxn>
                      <a:cxn ang="0">
                        <a:pos x="298" y="277"/>
                      </a:cxn>
                      <a:cxn ang="0">
                        <a:pos x="267" y="275"/>
                      </a:cxn>
                      <a:cxn ang="0">
                        <a:pos x="233" y="268"/>
                      </a:cxn>
                      <a:cxn ang="0">
                        <a:pos x="203" y="257"/>
                      </a:cxn>
                      <a:cxn ang="0">
                        <a:pos x="184" y="321"/>
                      </a:cxn>
                      <a:cxn ang="0">
                        <a:pos x="0" y="75"/>
                      </a:cxn>
                    </a:cxnLst>
                    <a:rect l="0" t="0" r="r" b="b"/>
                    <a:pathLst>
                      <a:path w="821" h="322">
                        <a:moveTo>
                          <a:pt x="0" y="75"/>
                        </a:moveTo>
                        <a:lnTo>
                          <a:pt x="275" y="0"/>
                        </a:lnTo>
                        <a:lnTo>
                          <a:pt x="258" y="69"/>
                        </a:lnTo>
                        <a:lnTo>
                          <a:pt x="284" y="77"/>
                        </a:lnTo>
                        <a:lnTo>
                          <a:pt x="309" y="83"/>
                        </a:lnTo>
                        <a:lnTo>
                          <a:pt x="338" y="88"/>
                        </a:lnTo>
                        <a:lnTo>
                          <a:pt x="368" y="93"/>
                        </a:lnTo>
                        <a:lnTo>
                          <a:pt x="398" y="99"/>
                        </a:lnTo>
                        <a:lnTo>
                          <a:pt x="429" y="102"/>
                        </a:lnTo>
                        <a:lnTo>
                          <a:pt x="460" y="104"/>
                        </a:lnTo>
                        <a:lnTo>
                          <a:pt x="494" y="105"/>
                        </a:lnTo>
                        <a:lnTo>
                          <a:pt x="528" y="106"/>
                        </a:lnTo>
                        <a:lnTo>
                          <a:pt x="559" y="103"/>
                        </a:lnTo>
                        <a:lnTo>
                          <a:pt x="590" y="100"/>
                        </a:lnTo>
                        <a:lnTo>
                          <a:pt x="621" y="96"/>
                        </a:lnTo>
                        <a:lnTo>
                          <a:pt x="649" y="91"/>
                        </a:lnTo>
                        <a:lnTo>
                          <a:pt x="680" y="84"/>
                        </a:lnTo>
                        <a:lnTo>
                          <a:pt x="710" y="75"/>
                        </a:lnTo>
                        <a:lnTo>
                          <a:pt x="735" y="68"/>
                        </a:lnTo>
                        <a:lnTo>
                          <a:pt x="762" y="56"/>
                        </a:lnTo>
                        <a:lnTo>
                          <a:pt x="784" y="47"/>
                        </a:lnTo>
                        <a:lnTo>
                          <a:pt x="801" y="39"/>
                        </a:lnTo>
                        <a:lnTo>
                          <a:pt x="820" y="26"/>
                        </a:lnTo>
                        <a:lnTo>
                          <a:pt x="808" y="39"/>
                        </a:lnTo>
                        <a:lnTo>
                          <a:pt x="793" y="54"/>
                        </a:lnTo>
                        <a:lnTo>
                          <a:pt x="776" y="69"/>
                        </a:lnTo>
                        <a:lnTo>
                          <a:pt x="754" y="85"/>
                        </a:lnTo>
                        <a:lnTo>
                          <a:pt x="731" y="104"/>
                        </a:lnTo>
                        <a:lnTo>
                          <a:pt x="707" y="120"/>
                        </a:lnTo>
                        <a:lnTo>
                          <a:pt x="684" y="136"/>
                        </a:lnTo>
                        <a:lnTo>
                          <a:pt x="661" y="150"/>
                        </a:lnTo>
                        <a:lnTo>
                          <a:pt x="637" y="164"/>
                        </a:lnTo>
                        <a:lnTo>
                          <a:pt x="615" y="178"/>
                        </a:lnTo>
                        <a:lnTo>
                          <a:pt x="588" y="195"/>
                        </a:lnTo>
                        <a:lnTo>
                          <a:pt x="569" y="204"/>
                        </a:lnTo>
                        <a:lnTo>
                          <a:pt x="543" y="219"/>
                        </a:lnTo>
                        <a:lnTo>
                          <a:pt x="516" y="231"/>
                        </a:lnTo>
                        <a:lnTo>
                          <a:pt x="492" y="241"/>
                        </a:lnTo>
                        <a:lnTo>
                          <a:pt x="464" y="253"/>
                        </a:lnTo>
                        <a:lnTo>
                          <a:pt x="440" y="260"/>
                        </a:lnTo>
                        <a:lnTo>
                          <a:pt x="416" y="267"/>
                        </a:lnTo>
                        <a:lnTo>
                          <a:pt x="390" y="272"/>
                        </a:lnTo>
                        <a:lnTo>
                          <a:pt x="363" y="277"/>
                        </a:lnTo>
                        <a:lnTo>
                          <a:pt x="332" y="279"/>
                        </a:lnTo>
                        <a:lnTo>
                          <a:pt x="298" y="277"/>
                        </a:lnTo>
                        <a:lnTo>
                          <a:pt x="267" y="275"/>
                        </a:lnTo>
                        <a:lnTo>
                          <a:pt x="233" y="268"/>
                        </a:lnTo>
                        <a:lnTo>
                          <a:pt x="203" y="257"/>
                        </a:lnTo>
                        <a:lnTo>
                          <a:pt x="184" y="321"/>
                        </a:lnTo>
                        <a:lnTo>
                          <a:pt x="0" y="75"/>
                        </a:lnTo>
                      </a:path>
                    </a:pathLst>
                  </a:custGeom>
                  <a:solidFill>
                    <a:srgbClr val="FFFF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67" name="Freeform 19"/>
                  <p:cNvSpPr>
                    <a:spLocks/>
                  </p:cNvSpPr>
                  <p:nvPr/>
                </p:nvSpPr>
                <p:spPr bwMode="auto">
                  <a:xfrm>
                    <a:off x="2550" y="3324"/>
                    <a:ext cx="857" cy="441"/>
                  </a:xfrm>
                  <a:custGeom>
                    <a:avLst/>
                    <a:gdLst/>
                    <a:ahLst/>
                    <a:cxnLst>
                      <a:cxn ang="0">
                        <a:pos x="291" y="15"/>
                      </a:cxn>
                      <a:cxn ang="0">
                        <a:pos x="300" y="92"/>
                      </a:cxn>
                      <a:cxn ang="0">
                        <a:pos x="354" y="103"/>
                      </a:cxn>
                      <a:cxn ang="0">
                        <a:pos x="414" y="114"/>
                      </a:cxn>
                      <a:cxn ang="0">
                        <a:pos x="476" y="119"/>
                      </a:cxn>
                      <a:cxn ang="0">
                        <a:pos x="544" y="121"/>
                      </a:cxn>
                      <a:cxn ang="0">
                        <a:pos x="606" y="115"/>
                      </a:cxn>
                      <a:cxn ang="0">
                        <a:pos x="665" y="106"/>
                      </a:cxn>
                      <a:cxn ang="0">
                        <a:pos x="726" y="90"/>
                      </a:cxn>
                      <a:cxn ang="0">
                        <a:pos x="778" y="71"/>
                      </a:cxn>
                      <a:cxn ang="0">
                        <a:pos x="817" y="54"/>
                      </a:cxn>
                      <a:cxn ang="0">
                        <a:pos x="824" y="54"/>
                      </a:cxn>
                      <a:cxn ang="0">
                        <a:pos x="792" y="84"/>
                      </a:cxn>
                      <a:cxn ang="0">
                        <a:pos x="747" y="119"/>
                      </a:cxn>
                      <a:cxn ang="0">
                        <a:pos x="700" y="151"/>
                      </a:cxn>
                      <a:cxn ang="0">
                        <a:pos x="653" y="179"/>
                      </a:cxn>
                      <a:cxn ang="0">
                        <a:pos x="604" y="210"/>
                      </a:cxn>
                      <a:cxn ang="0">
                        <a:pos x="559" y="234"/>
                      </a:cxn>
                      <a:cxn ang="0">
                        <a:pos x="508" y="256"/>
                      </a:cxn>
                      <a:cxn ang="0">
                        <a:pos x="456" y="275"/>
                      </a:cxn>
                      <a:cxn ang="0">
                        <a:pos x="406" y="287"/>
                      </a:cxn>
                      <a:cxn ang="0">
                        <a:pos x="348" y="294"/>
                      </a:cxn>
                      <a:cxn ang="0">
                        <a:pos x="283" y="290"/>
                      </a:cxn>
                      <a:cxn ang="0">
                        <a:pos x="219" y="272"/>
                      </a:cxn>
                      <a:cxn ang="0">
                        <a:pos x="16" y="90"/>
                      </a:cxn>
                      <a:cxn ang="0">
                        <a:pos x="39" y="172"/>
                      </a:cxn>
                      <a:cxn ang="0">
                        <a:pos x="254" y="377"/>
                      </a:cxn>
                      <a:cxn ang="0">
                        <a:pos x="312" y="382"/>
                      </a:cxn>
                      <a:cxn ang="0">
                        <a:pos x="382" y="379"/>
                      </a:cxn>
                      <a:cxn ang="0">
                        <a:pos x="445" y="366"/>
                      </a:cxn>
                      <a:cxn ang="0">
                        <a:pos x="511" y="340"/>
                      </a:cxn>
                      <a:cxn ang="0">
                        <a:pos x="570" y="307"/>
                      </a:cxn>
                      <a:cxn ang="0">
                        <a:pos x="635" y="266"/>
                      </a:cxn>
                      <a:cxn ang="0">
                        <a:pos x="704" y="218"/>
                      </a:cxn>
                      <a:cxn ang="0">
                        <a:pos x="769" y="168"/>
                      </a:cxn>
                      <a:cxn ang="0">
                        <a:pos x="856" y="15"/>
                      </a:cxn>
                      <a:cxn ang="0">
                        <a:pos x="792" y="54"/>
                      </a:cxn>
                      <a:cxn ang="0">
                        <a:pos x="726" y="79"/>
                      </a:cxn>
                      <a:cxn ang="0">
                        <a:pos x="655" y="97"/>
                      </a:cxn>
                      <a:cxn ang="0">
                        <a:pos x="577" y="107"/>
                      </a:cxn>
                      <a:cxn ang="0">
                        <a:pos x="500" y="109"/>
                      </a:cxn>
                      <a:cxn ang="0">
                        <a:pos x="402" y="101"/>
                      </a:cxn>
                      <a:cxn ang="0">
                        <a:pos x="341" y="88"/>
                      </a:cxn>
                      <a:cxn ang="0">
                        <a:pos x="300" y="0"/>
                      </a:cxn>
                      <a:cxn ang="0">
                        <a:pos x="16" y="90"/>
                      </a:cxn>
                    </a:cxnLst>
                    <a:rect l="0" t="0" r="r" b="b"/>
                    <a:pathLst>
                      <a:path w="857" h="441">
                        <a:moveTo>
                          <a:pt x="16" y="90"/>
                        </a:moveTo>
                        <a:lnTo>
                          <a:pt x="291" y="15"/>
                        </a:lnTo>
                        <a:lnTo>
                          <a:pt x="274" y="84"/>
                        </a:lnTo>
                        <a:lnTo>
                          <a:pt x="300" y="92"/>
                        </a:lnTo>
                        <a:lnTo>
                          <a:pt x="325" y="98"/>
                        </a:lnTo>
                        <a:lnTo>
                          <a:pt x="354" y="103"/>
                        </a:lnTo>
                        <a:lnTo>
                          <a:pt x="384" y="108"/>
                        </a:lnTo>
                        <a:lnTo>
                          <a:pt x="414" y="114"/>
                        </a:lnTo>
                        <a:lnTo>
                          <a:pt x="445" y="117"/>
                        </a:lnTo>
                        <a:lnTo>
                          <a:pt x="476" y="119"/>
                        </a:lnTo>
                        <a:lnTo>
                          <a:pt x="510" y="120"/>
                        </a:lnTo>
                        <a:lnTo>
                          <a:pt x="544" y="121"/>
                        </a:lnTo>
                        <a:lnTo>
                          <a:pt x="575" y="118"/>
                        </a:lnTo>
                        <a:lnTo>
                          <a:pt x="606" y="115"/>
                        </a:lnTo>
                        <a:lnTo>
                          <a:pt x="637" y="111"/>
                        </a:lnTo>
                        <a:lnTo>
                          <a:pt x="665" y="106"/>
                        </a:lnTo>
                        <a:lnTo>
                          <a:pt x="696" y="99"/>
                        </a:lnTo>
                        <a:lnTo>
                          <a:pt x="726" y="90"/>
                        </a:lnTo>
                        <a:lnTo>
                          <a:pt x="751" y="83"/>
                        </a:lnTo>
                        <a:lnTo>
                          <a:pt x="778" y="71"/>
                        </a:lnTo>
                        <a:lnTo>
                          <a:pt x="800" y="62"/>
                        </a:lnTo>
                        <a:lnTo>
                          <a:pt x="817" y="54"/>
                        </a:lnTo>
                        <a:lnTo>
                          <a:pt x="836" y="41"/>
                        </a:lnTo>
                        <a:lnTo>
                          <a:pt x="824" y="54"/>
                        </a:lnTo>
                        <a:lnTo>
                          <a:pt x="809" y="69"/>
                        </a:lnTo>
                        <a:lnTo>
                          <a:pt x="792" y="84"/>
                        </a:lnTo>
                        <a:lnTo>
                          <a:pt x="770" y="100"/>
                        </a:lnTo>
                        <a:lnTo>
                          <a:pt x="747" y="119"/>
                        </a:lnTo>
                        <a:lnTo>
                          <a:pt x="723" y="135"/>
                        </a:lnTo>
                        <a:lnTo>
                          <a:pt x="700" y="151"/>
                        </a:lnTo>
                        <a:lnTo>
                          <a:pt x="677" y="165"/>
                        </a:lnTo>
                        <a:lnTo>
                          <a:pt x="653" y="179"/>
                        </a:lnTo>
                        <a:lnTo>
                          <a:pt x="631" y="193"/>
                        </a:lnTo>
                        <a:lnTo>
                          <a:pt x="604" y="210"/>
                        </a:lnTo>
                        <a:lnTo>
                          <a:pt x="585" y="219"/>
                        </a:lnTo>
                        <a:lnTo>
                          <a:pt x="559" y="234"/>
                        </a:lnTo>
                        <a:lnTo>
                          <a:pt x="532" y="246"/>
                        </a:lnTo>
                        <a:lnTo>
                          <a:pt x="508" y="256"/>
                        </a:lnTo>
                        <a:lnTo>
                          <a:pt x="480" y="268"/>
                        </a:lnTo>
                        <a:lnTo>
                          <a:pt x="456" y="275"/>
                        </a:lnTo>
                        <a:lnTo>
                          <a:pt x="432" y="282"/>
                        </a:lnTo>
                        <a:lnTo>
                          <a:pt x="406" y="287"/>
                        </a:lnTo>
                        <a:lnTo>
                          <a:pt x="379" y="292"/>
                        </a:lnTo>
                        <a:lnTo>
                          <a:pt x="348" y="294"/>
                        </a:lnTo>
                        <a:lnTo>
                          <a:pt x="314" y="292"/>
                        </a:lnTo>
                        <a:lnTo>
                          <a:pt x="283" y="290"/>
                        </a:lnTo>
                        <a:lnTo>
                          <a:pt x="249" y="283"/>
                        </a:lnTo>
                        <a:lnTo>
                          <a:pt x="219" y="272"/>
                        </a:lnTo>
                        <a:lnTo>
                          <a:pt x="200" y="336"/>
                        </a:lnTo>
                        <a:lnTo>
                          <a:pt x="16" y="90"/>
                        </a:lnTo>
                        <a:lnTo>
                          <a:pt x="0" y="82"/>
                        </a:lnTo>
                        <a:lnTo>
                          <a:pt x="39" y="172"/>
                        </a:lnTo>
                        <a:lnTo>
                          <a:pt x="232" y="440"/>
                        </a:lnTo>
                        <a:lnTo>
                          <a:pt x="254" y="377"/>
                        </a:lnTo>
                        <a:lnTo>
                          <a:pt x="283" y="381"/>
                        </a:lnTo>
                        <a:lnTo>
                          <a:pt x="312" y="382"/>
                        </a:lnTo>
                        <a:lnTo>
                          <a:pt x="344" y="381"/>
                        </a:lnTo>
                        <a:lnTo>
                          <a:pt x="382" y="379"/>
                        </a:lnTo>
                        <a:lnTo>
                          <a:pt x="411" y="374"/>
                        </a:lnTo>
                        <a:lnTo>
                          <a:pt x="445" y="366"/>
                        </a:lnTo>
                        <a:lnTo>
                          <a:pt x="480" y="353"/>
                        </a:lnTo>
                        <a:lnTo>
                          <a:pt x="511" y="340"/>
                        </a:lnTo>
                        <a:lnTo>
                          <a:pt x="540" y="325"/>
                        </a:lnTo>
                        <a:lnTo>
                          <a:pt x="570" y="307"/>
                        </a:lnTo>
                        <a:lnTo>
                          <a:pt x="603" y="288"/>
                        </a:lnTo>
                        <a:lnTo>
                          <a:pt x="635" y="266"/>
                        </a:lnTo>
                        <a:lnTo>
                          <a:pt x="669" y="243"/>
                        </a:lnTo>
                        <a:lnTo>
                          <a:pt x="704" y="218"/>
                        </a:lnTo>
                        <a:lnTo>
                          <a:pt x="737" y="193"/>
                        </a:lnTo>
                        <a:lnTo>
                          <a:pt x="769" y="168"/>
                        </a:lnTo>
                        <a:lnTo>
                          <a:pt x="817" y="126"/>
                        </a:lnTo>
                        <a:lnTo>
                          <a:pt x="856" y="15"/>
                        </a:lnTo>
                        <a:lnTo>
                          <a:pt x="826" y="35"/>
                        </a:lnTo>
                        <a:lnTo>
                          <a:pt x="792" y="54"/>
                        </a:lnTo>
                        <a:lnTo>
                          <a:pt x="760" y="67"/>
                        </a:lnTo>
                        <a:lnTo>
                          <a:pt x="726" y="79"/>
                        </a:lnTo>
                        <a:lnTo>
                          <a:pt x="689" y="89"/>
                        </a:lnTo>
                        <a:lnTo>
                          <a:pt x="655" y="97"/>
                        </a:lnTo>
                        <a:lnTo>
                          <a:pt x="616" y="103"/>
                        </a:lnTo>
                        <a:lnTo>
                          <a:pt x="577" y="107"/>
                        </a:lnTo>
                        <a:lnTo>
                          <a:pt x="540" y="108"/>
                        </a:lnTo>
                        <a:lnTo>
                          <a:pt x="500" y="109"/>
                        </a:lnTo>
                        <a:lnTo>
                          <a:pt x="468" y="107"/>
                        </a:lnTo>
                        <a:lnTo>
                          <a:pt x="402" y="101"/>
                        </a:lnTo>
                        <a:lnTo>
                          <a:pt x="370" y="96"/>
                        </a:lnTo>
                        <a:lnTo>
                          <a:pt x="341" y="88"/>
                        </a:lnTo>
                        <a:lnTo>
                          <a:pt x="313" y="82"/>
                        </a:lnTo>
                        <a:lnTo>
                          <a:pt x="300" y="0"/>
                        </a:lnTo>
                        <a:lnTo>
                          <a:pt x="0" y="82"/>
                        </a:lnTo>
                        <a:lnTo>
                          <a:pt x="16" y="90"/>
                        </a:lnTo>
                        <a:lnTo>
                          <a:pt x="16" y="9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1618" y="2379"/>
                  <a:ext cx="1125" cy="661"/>
                  <a:chOff x="1618" y="2379"/>
                  <a:chExt cx="1125" cy="661"/>
                </a:xfrm>
              </p:grpSpPr>
              <p:sp>
                <p:nvSpPr>
                  <p:cNvPr id="5326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2379"/>
                    <a:ext cx="1125" cy="65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7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741" y="2408"/>
                    <a:ext cx="923" cy="63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/>
                    <a:r>
                      <a:rPr lang="en-US" sz="2000" b="1"/>
                      <a:t>Measure-</a:t>
                    </a:r>
                    <a:br>
                      <a:rPr lang="en-US" sz="2000" b="1"/>
                    </a:br>
                    <a:r>
                      <a:rPr lang="en-US" sz="2000" b="1"/>
                      <a:t>ment &amp;</a:t>
                    </a:r>
                  </a:p>
                  <a:p>
                    <a:pPr algn="ctr" eaLnBrk="0" hangingPunct="0"/>
                    <a:r>
                      <a:rPr lang="en-US" sz="2000" b="1"/>
                      <a:t>Evaluation</a:t>
                    </a:r>
                  </a:p>
                </p:txBody>
              </p:sp>
            </p:grpSp>
          </p:grp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2359" y="1253"/>
              <a:ext cx="1125" cy="658"/>
              <a:chOff x="2359" y="1253"/>
              <a:chExt cx="1125" cy="658"/>
            </a:xfrm>
          </p:grpSpPr>
          <p:sp>
            <p:nvSpPr>
              <p:cNvPr id="53272" name="Rectangle 24"/>
              <p:cNvSpPr>
                <a:spLocks noChangeArrowheads="1"/>
              </p:cNvSpPr>
              <p:nvPr/>
            </p:nvSpPr>
            <p:spPr bwMode="auto">
              <a:xfrm>
                <a:off x="2359" y="1253"/>
                <a:ext cx="1125" cy="658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3" name="Rectangle 25"/>
              <p:cNvSpPr>
                <a:spLocks noChangeArrowheads="1"/>
              </p:cNvSpPr>
              <p:nvPr/>
            </p:nvSpPr>
            <p:spPr bwMode="auto">
              <a:xfrm>
                <a:off x="2512" y="1304"/>
                <a:ext cx="834" cy="5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800" b="1"/>
                  <a:t>Assessing</a:t>
                </a:r>
                <a:br>
                  <a:rPr lang="en-US" sz="1800" b="1"/>
                </a:br>
                <a:r>
                  <a:rPr lang="en-US" sz="1800" b="1"/>
                  <a:t>Costs &amp; </a:t>
                </a:r>
                <a:br>
                  <a:rPr lang="en-US" sz="1800" b="1"/>
                </a:br>
                <a:r>
                  <a:rPr lang="en-US" sz="1800" b="1"/>
                  <a:t>Benefits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267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/>
              <a:t>Additional techniques used to evaluate relationship programs include: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Tracking rebate requests, coupon redemptions, credit-card purchases, and product registrations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Monitoring complaints and returned products and analyzing why customers leave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Reviewing reply cards, common forms, and surveys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Monitoring "click-through" behavior on Websites to identify why they stay or leave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2ABEDAF8-77F0-4931-B14C-82A8F45A6163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Hopefuls Gird for Gridiron </a:t>
            </a:r>
            <a:br>
              <a:rPr lang="en-US" b="1" smtClean="0"/>
            </a:br>
            <a:r>
              <a:rPr lang="en-US" sz="2400" b="1" smtClean="0"/>
              <a:t>Little-Known Firms Bet on Maximum Super Bowl Impact 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763000" cy="4144963"/>
          </a:xfrm>
          <a:noFill/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000" dirty="0" smtClean="0"/>
              <a:t>Buying Super Bowl ads has helped catapult companies like online brokerage </a:t>
            </a:r>
            <a:r>
              <a:rPr lang="en-US" sz="2000" dirty="0" smtClean="0">
                <a:hlinkClick r:id="rId3" action="ppaction://hlinkfile"/>
              </a:rPr>
              <a:t>E*Trade Financial</a:t>
            </a:r>
            <a:r>
              <a:rPr lang="en-US" sz="2000" dirty="0" smtClean="0"/>
              <a:t>, Internet job board Monster.com and video site </a:t>
            </a:r>
            <a:r>
              <a:rPr lang="en-US" sz="2000" dirty="0" err="1" smtClean="0"/>
              <a:t>Hulu</a:t>
            </a:r>
            <a:r>
              <a:rPr lang="en-US" sz="2000" dirty="0" smtClean="0"/>
              <a:t> into the public eye.  That's why several little-known advertisers—including mobile pay-TV firm Flo TV, information provider KGB and vacation rental service HomeAway.com—are forking over millions of dollars to appear on this year's Big Game broadcast.</a:t>
            </a:r>
          </a:p>
          <a:p>
            <a:pPr>
              <a:buFontTx/>
              <a:buNone/>
            </a:pPr>
            <a:r>
              <a:rPr lang="en-US" sz="2000" dirty="0" smtClean="0"/>
              <a:t>Flo TV, which will be pitching a pocket-size device for watching TV on the go, has enlisted CBS Sports commentators James Brown and Jim </a:t>
            </a:r>
            <a:r>
              <a:rPr lang="en-US" sz="2000" dirty="0" err="1" smtClean="0"/>
              <a:t>Nantz</a:t>
            </a:r>
            <a:r>
              <a:rPr lang="en-US" sz="2000" dirty="0" smtClean="0"/>
              <a:t> in one of its spots, which features a man unable to watch the game because he is stuck shopping for bras with his wife.</a:t>
            </a:r>
          </a:p>
          <a:p>
            <a:pPr>
              <a:buFontTx/>
              <a:buNone/>
            </a:pPr>
            <a:r>
              <a:rPr lang="en-US" sz="2000" dirty="0" smtClean="0"/>
              <a:t>KGB, which answers consumer questions via text message for 99 cents a apiece, is still deciding which ad it will run. One possibility shows actors William Baldwin and Stephen Baldwin jumping out of a plane, while another features two women trying to find a clown to appear at their kids' birthdays. The mom who doesn't use KGB ends up with a not-so-lovable clown.</a:t>
            </a:r>
          </a:p>
          <a:p>
            <a:pPr>
              <a:buFontTx/>
              <a:buNone/>
            </a:pPr>
            <a:r>
              <a:rPr lang="en-US" sz="2000" dirty="0" err="1" smtClean="0"/>
              <a:t>HomeAway's</a:t>
            </a:r>
            <a:r>
              <a:rPr lang="en-US" sz="2000" dirty="0" smtClean="0"/>
              <a:t> spot features Chevy Chase and the rest of the Griswold family from "National Lampoon's Vacation."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0E63BCD4-B972-4D8E-B88E-76C97B2764FE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People, Real Choices</a:t>
            </a:r>
          </a:p>
        </p:txBody>
      </p:sp>
      <p:sp>
        <p:nvSpPr>
          <p:cNvPr id="6148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Reebok (Que Gaskins)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to capture the pulse of youth culture in the long run?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1: mimic Nike’s moves with Michael Jordan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2: build on Reebok’s success with Iverson, while separating the brand from other performance sneaker brands like Nike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3: maintain the Iverson emphasis and increase efforts to build credibility as a shoe for soccer and track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D4A66C6-29ED-49C3-8CCC-3907763B6D4F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4572000" y="3124200"/>
            <a:ext cx="3352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362200" y="31242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Target Marketing Strategy: Selecting and Entering a Market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Market fragmentation: The creation of many consumer groups due to the diversity of their needs and wants.</a:t>
            </a:r>
          </a:p>
          <a:p>
            <a:pPr eaLnBrk="1" hangingPunct="1"/>
            <a:r>
              <a:rPr lang="en-US" dirty="0" smtClean="0"/>
              <a:t>Target marketing strategy: dividing the total market into different segments based on customer characteristics, selecting one or more segments, and developing products to meet those segments’ needs.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09954344-C2F2-4FD6-A8FF-6D40715FC9E7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Figure 7.1: Steps in the Target Marketing Process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D72CDC3F-AE83-498B-8A61-E504D1F8CF6E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620000" cy="438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Face-to-face CRM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CRM can also be carried out in face-to-face interactions without the use of technology</a:t>
            </a:r>
          </a:p>
          <a:p>
            <a:pPr>
              <a:lnSpc>
                <a:spcPct val="80000"/>
              </a:lnSpc>
            </a:pPr>
            <a:r>
              <a:rPr lang="en-GB" sz="2400"/>
              <a:t>Staff members often remember the names and favourite services/products of regular customers and use this information to create a personalised service for them.</a:t>
            </a:r>
          </a:p>
          <a:p>
            <a:pPr>
              <a:lnSpc>
                <a:spcPct val="80000"/>
              </a:lnSpc>
            </a:pPr>
            <a:r>
              <a:rPr lang="en-GB" sz="2400"/>
              <a:t>For example, in a hospital library you will know the name of nurses that come in often and probably remember the area that they work in.</a:t>
            </a:r>
          </a:p>
          <a:p>
            <a:pPr>
              <a:lnSpc>
                <a:spcPct val="80000"/>
              </a:lnSpc>
            </a:pPr>
            <a:r>
              <a:rPr lang="en-GB" sz="2400"/>
              <a:t>However, face-to-face CRM could prove less useful when organisations have a large number of customers as it would be more difficult to remember details about each of them.</a:t>
            </a:r>
          </a:p>
        </p:txBody>
      </p:sp>
      <p:pic>
        <p:nvPicPr>
          <p:cNvPr id="13316" name="Picture 4" descr="MCj033170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96188" y="0"/>
            <a:ext cx="1047750" cy="1268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1: Segmentation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of dividing a larger market into smaller pieces based on one or more meaningful shared characteristics</a:t>
            </a:r>
          </a:p>
          <a:p>
            <a:pPr eaLnBrk="1" hangingPunct="1"/>
            <a:r>
              <a:rPr lang="en-US" smtClean="0"/>
              <a:t>Segmentation variables: dimensions that divide the total market into fairly homogeneous groups, each with different needs and preferences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A33D2DE-8234-42B7-89DE-8C7EEA6A434C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Consumer Markets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343400" cy="4144963"/>
          </a:xfrm>
        </p:spPr>
        <p:txBody>
          <a:bodyPr/>
          <a:lstStyle/>
          <a:p>
            <a:pPr eaLnBrk="1" hangingPunct="1"/>
            <a:r>
              <a:rPr lang="en-US" smtClean="0"/>
              <a:t>Segmentation variables can slice up the market</a:t>
            </a:r>
          </a:p>
          <a:p>
            <a:pPr lvl="1" eaLnBrk="1" hangingPunct="1"/>
            <a:r>
              <a:rPr lang="en-US" smtClean="0"/>
              <a:t>Demographic, psychological, and behavioral differences</a:t>
            </a: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E7304-0346-414A-AB7D-6DBF7A5BC9C9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1524000"/>
            <a:ext cx="3455988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Segmenting by Demographics </a:t>
            </a:r>
            <a:br>
              <a:rPr lang="en-US" dirty="0" smtClean="0"/>
            </a:br>
            <a:r>
              <a:rPr lang="en-US" dirty="0" smtClean="0"/>
              <a:t>Age: Generational Marketing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0688"/>
            <a:ext cx="4724400" cy="4144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Children</a:t>
            </a:r>
          </a:p>
          <a:p>
            <a:pPr eaLnBrk="1" hangingPunct="1"/>
            <a:r>
              <a:rPr lang="en-US" sz="2800" dirty="0" smtClean="0"/>
              <a:t>Teens/</a:t>
            </a:r>
            <a:r>
              <a:rPr lang="en-US" sz="2800" dirty="0" err="1" smtClean="0"/>
              <a:t>tweens</a:t>
            </a:r>
            <a:r>
              <a:rPr lang="en-US" sz="28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Generation Y: born between 1977 and 1994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Generation X: born between 1965 and 1976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Baby boomers: born between 1946 and 1964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Older consumers </a:t>
            </a:r>
          </a:p>
        </p:txBody>
      </p:sp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5EE92B-F0D6-458D-92DA-CFE2C3AA982B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00" y="1600200"/>
            <a:ext cx="3187700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by Demographics Gender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90688"/>
            <a:ext cx="4495800" cy="4144962"/>
          </a:xfrm>
        </p:spPr>
        <p:txBody>
          <a:bodyPr/>
          <a:lstStyle/>
          <a:p>
            <a:pPr eaLnBrk="1" hangingPunct="1"/>
            <a:r>
              <a:rPr lang="en-US" sz="2800" smtClean="0"/>
              <a:t>Many products appeal to one sex or the other</a:t>
            </a:r>
          </a:p>
          <a:p>
            <a:pPr eaLnBrk="1" hangingPunct="1"/>
            <a:r>
              <a:rPr lang="en-US" sz="2800" smtClean="0"/>
              <a:t>Metrosexual: a man who is heterosexual, sensitive, educated, and an urban dweller in touch with his feminine side  </a:t>
            </a:r>
          </a:p>
        </p:txBody>
      </p:sp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40322-A4BC-4110-A18B-C83330A195F6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38300"/>
            <a:ext cx="2286000" cy="438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by Demographics (cont’d)</a:t>
            </a:r>
          </a:p>
        </p:txBody>
      </p:sp>
      <p:sp>
        <p:nvSpPr>
          <p:cNvPr id="13316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Family Structure </a:t>
            </a:r>
          </a:p>
          <a:p>
            <a:pPr eaLnBrk="1" hangingPunct="1"/>
            <a:r>
              <a:rPr lang="en-US" smtClean="0"/>
              <a:t> Income</a:t>
            </a:r>
          </a:p>
          <a:p>
            <a:pPr eaLnBrk="1" hangingPunct="1"/>
            <a:r>
              <a:rPr lang="en-US" smtClean="0"/>
              <a:t> Social Class</a:t>
            </a:r>
          </a:p>
          <a:p>
            <a:pPr eaLnBrk="1" hangingPunct="1"/>
            <a:r>
              <a:rPr lang="en-US" smtClean="0"/>
              <a:t> Race and Ethnicity</a:t>
            </a:r>
          </a:p>
          <a:p>
            <a:pPr lvl="1" eaLnBrk="1" hangingPunct="1"/>
            <a:r>
              <a:rPr lang="en-US" smtClean="0"/>
              <a:t>African Americans</a:t>
            </a:r>
          </a:p>
          <a:p>
            <a:pPr lvl="1" eaLnBrk="1" hangingPunct="1"/>
            <a:r>
              <a:rPr lang="en-US" smtClean="0"/>
              <a:t>Asian Americans</a:t>
            </a:r>
          </a:p>
          <a:p>
            <a:pPr lvl="1" eaLnBrk="1" hangingPunct="1"/>
            <a:r>
              <a:rPr lang="en-US" smtClean="0"/>
              <a:t>Hispanic Americans</a:t>
            </a:r>
          </a:p>
          <a:p>
            <a:pPr eaLnBrk="1" hangingPunct="1"/>
            <a:endParaRPr lang="en-US" smtClean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A9A7BF64-C3B9-4D98-BF89-20C46626A001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03650" y="5194300"/>
            <a:ext cx="4502150" cy="825500"/>
            <a:chOff x="1532" y="3456"/>
            <a:chExt cx="2836" cy="520"/>
          </a:xfrm>
        </p:grpSpPr>
        <p:pic>
          <p:nvPicPr>
            <p:cNvPr id="627722" name="Picture 10" descr="1 WWW IC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3322" name="Text Box 11"/>
            <p:cNvSpPr txBox="1">
              <a:spLocks noChangeArrowheads="1"/>
            </p:cNvSpPr>
            <p:nvPr/>
          </p:nvSpPr>
          <p:spPr bwMode="auto">
            <a:xfrm>
              <a:off x="1532" y="3628"/>
              <a:ext cx="2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MINORITEAM ON ADULT SWIM</a:t>
              </a: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638800" y="4127500"/>
            <a:ext cx="2667000" cy="825500"/>
            <a:chOff x="2688" y="3456"/>
            <a:chExt cx="1680" cy="520"/>
          </a:xfrm>
        </p:grpSpPr>
        <p:pic>
          <p:nvPicPr>
            <p:cNvPr id="627725" name="Picture 13" descr="1 WWW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3320" name="Text Box 14"/>
            <p:cNvSpPr txBox="1">
              <a:spLocks noChangeArrowheads="1"/>
            </p:cNvSpPr>
            <p:nvPr/>
          </p:nvSpPr>
          <p:spPr bwMode="auto">
            <a:xfrm>
              <a:off x="2688" y="3628"/>
              <a:ext cx="10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VOSS WATER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Geography</a:t>
            </a:r>
          </a:p>
        </p:txBody>
      </p:sp>
      <p:sp>
        <p:nvSpPr>
          <p:cNvPr id="14340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Geodemography: combines geography with demographics</a:t>
            </a:r>
          </a:p>
          <a:p>
            <a:pPr eaLnBrk="1" hangingPunct="1"/>
            <a:r>
              <a:rPr lang="en-US" smtClean="0"/>
              <a:t>Geocoding: Customizes Web advertising so people who log on in different places see ad banners for local businesses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6481D874-E2B4-411A-92C0-0C7AF72E4AB8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5181600"/>
            <a:ext cx="2895600" cy="825500"/>
            <a:chOff x="2544" y="3456"/>
            <a:chExt cx="1824" cy="520"/>
          </a:xfrm>
        </p:grpSpPr>
        <p:pic>
          <p:nvPicPr>
            <p:cNvPr id="687109" name="Picture 5" descr="1 WWW IC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2544" y="3628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CLARITAS.COM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Psychographics</a:t>
            </a:r>
          </a:p>
        </p:txBody>
      </p:sp>
      <p:sp>
        <p:nvSpPr>
          <p:cNvPr id="15364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Psychographics: The use of psychological, sociological and anthropological factors to construct market segments.</a:t>
            </a:r>
          </a:p>
          <a:p>
            <a:pPr eaLnBrk="1" hangingPunct="1"/>
            <a:r>
              <a:rPr lang="en-US" smtClean="0"/>
              <a:t> AIOs: Psychographics segments consumers in terms of shared activities, interests, and opinions.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CE83A7D0-6102-45F3-AC93-42797D36E656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4452938"/>
            <a:ext cx="2781300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Figure 7.2: VALS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D421E24-99AE-46A5-B7F2-FB2688167905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162800" cy="541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Behavior</a:t>
            </a:r>
          </a:p>
        </p:txBody>
      </p:sp>
      <p:sp>
        <p:nvSpPr>
          <p:cNvPr id="17412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Segments consumers based on how they act toward, feel about, or use a product</a:t>
            </a:r>
          </a:p>
          <a:p>
            <a:pPr eaLnBrk="1" hangingPunct="1"/>
            <a:r>
              <a:rPr lang="en-US" smtClean="0"/>
              <a:t>80/20 rule: 20 percent of purchasers account for 80 percent of a product’s sales</a:t>
            </a:r>
          </a:p>
          <a:p>
            <a:pPr eaLnBrk="1" hangingPunct="1"/>
            <a:r>
              <a:rPr lang="en-US" smtClean="0"/>
              <a:t>Heavy, medium, and light users and nonusers of a product</a:t>
            </a:r>
          </a:p>
          <a:p>
            <a:pPr eaLnBrk="1" hangingPunct="1"/>
            <a:r>
              <a:rPr lang="en-US" smtClean="0"/>
              <a:t>Usage occasions</a:t>
            </a:r>
          </a:p>
          <a:p>
            <a:pPr eaLnBrk="1" hangingPunct="1"/>
            <a:endParaRPr lang="en-US" smtClean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9EE15DB-3EA5-445F-B6E8-BB12E42B239B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40350" y="5257800"/>
            <a:ext cx="2736850" cy="825500"/>
            <a:chOff x="2812" y="3504"/>
            <a:chExt cx="1724" cy="520"/>
          </a:xfrm>
        </p:grpSpPr>
        <p:pic>
          <p:nvPicPr>
            <p:cNvPr id="638986" name="Picture 10" descr="1 WWW IC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6" y="3504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7415" name="Text Box 11"/>
            <p:cNvSpPr txBox="1">
              <a:spLocks noChangeArrowheads="1"/>
            </p:cNvSpPr>
            <p:nvPr/>
          </p:nvSpPr>
          <p:spPr bwMode="auto">
            <a:xfrm>
              <a:off x="2812" y="3676"/>
              <a:ext cx="11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AMAZON.COM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Business-to-Business Markets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 organizational demographics</a:t>
            </a:r>
          </a:p>
          <a:p>
            <a:pPr eaLnBrk="1" hangingPunct="1"/>
            <a:r>
              <a:rPr lang="en-US" smtClean="0"/>
              <a:t>By production technology used</a:t>
            </a:r>
          </a:p>
          <a:p>
            <a:pPr eaLnBrk="1" hangingPunct="1"/>
            <a:r>
              <a:rPr lang="en-US" smtClean="0"/>
              <a:t>By whether customer is a user/nonuser of product</a:t>
            </a:r>
          </a:p>
          <a:p>
            <a:pPr eaLnBrk="1" hangingPunct="1"/>
            <a:r>
              <a:rPr lang="en-US" smtClean="0"/>
              <a:t>By North American Industry Classification System (NAICS)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0ECF728-9C09-4DC8-816A-FBB449FFB8B8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50863" y="5503863"/>
            <a:ext cx="7920037" cy="517525"/>
          </a:xfrm>
          <a:prstGeom prst="rect">
            <a:avLst/>
          </a:prstGeom>
          <a:solidFill>
            <a:srgbClr val="FCFEB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1400" b="1" i="1">
                <a:latin typeface="Arial" pitchFamily="34" charset="0"/>
              </a:rPr>
              <a:t>Customer Relationship Management is about making every customer as valuable as possible over the lifetime of the relationship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Five Key Drivers of the Lifetime Value of a Customer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Cost of Targeting;</a:t>
            </a:r>
          </a:p>
          <a:p>
            <a:r>
              <a:rPr lang="en-US"/>
              <a:t>Cost of Acquisition;</a:t>
            </a:r>
          </a:p>
          <a:p>
            <a:r>
              <a:rPr lang="en-US"/>
              <a:t>Service and Usage Revenue;</a:t>
            </a:r>
          </a:p>
          <a:p>
            <a:r>
              <a:rPr lang="en-US"/>
              <a:t>Cost of service; and </a:t>
            </a:r>
          </a:p>
          <a:p>
            <a:r>
              <a:rPr lang="en-US"/>
              <a:t>Duration of relationship.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3327400"/>
            <a:ext cx="2120900" cy="14239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Targeting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Marketers evaluate the attractiveness of each potential segment and decide in which they will invest resources to try to turn them into customers</a:t>
            </a:r>
          </a:p>
          <a:p>
            <a:pPr eaLnBrk="1" hangingPunct="1"/>
            <a:r>
              <a:rPr lang="en-US" smtClean="0"/>
              <a:t>Target market: customer group(s) selected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3EE6CCD6-3206-4B75-A78D-FB33CB4B4141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 of Market Segments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viable target segment should:</a:t>
            </a:r>
          </a:p>
          <a:p>
            <a:pPr lvl="1" eaLnBrk="1" hangingPunct="1"/>
            <a:r>
              <a:rPr lang="en-US" smtClean="0"/>
              <a:t>Have members with similar product needs/wants  </a:t>
            </a:r>
          </a:p>
          <a:p>
            <a:pPr lvl="1" eaLnBrk="1" hangingPunct="1"/>
            <a:r>
              <a:rPr lang="en-US" smtClean="0"/>
              <a:t>Be measurable in size and purchasing power</a:t>
            </a:r>
          </a:p>
          <a:p>
            <a:pPr lvl="1" eaLnBrk="1" hangingPunct="1"/>
            <a:r>
              <a:rPr lang="en-US" smtClean="0"/>
              <a:t>Be large enough to be profitable  </a:t>
            </a:r>
          </a:p>
          <a:p>
            <a:pPr lvl="1" eaLnBrk="1" hangingPunct="1"/>
            <a:r>
              <a:rPr lang="en-US" smtClean="0"/>
              <a:t>Be reachable by marketing communications</a:t>
            </a:r>
          </a:p>
          <a:p>
            <a:pPr lvl="1" eaLnBrk="1" hangingPunct="1"/>
            <a:r>
              <a:rPr lang="en-US" smtClean="0"/>
              <a:t>Have needs the marketer can adequately serve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78885775-2A62-4184-9A96-7B1A55724620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10088"/>
            <a:ext cx="31242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Developing Segment Profiles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to develop a profile or description of the “typical” customer in a segment.</a:t>
            </a:r>
          </a:p>
          <a:p>
            <a:pPr eaLnBrk="1" hangingPunct="1"/>
            <a:r>
              <a:rPr lang="en-US" smtClean="0"/>
              <a:t>Segment profile might include demographics, location, lifestyle, and product-usage frequency.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DB2DFCA-DF24-4EAC-997C-2067C6EA7045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Targeting Strategy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Undifferentiated targeting: appealing to a broad spectrum of people</a:t>
            </a:r>
          </a:p>
          <a:p>
            <a:pPr eaLnBrk="1" hangingPunct="1"/>
            <a:r>
              <a:rPr lang="en-US" smtClean="0"/>
              <a:t>Differentiated targeting: developing one or more products for each of several customer groups </a:t>
            </a:r>
          </a:p>
          <a:p>
            <a:pPr eaLnBrk="1" hangingPunct="1"/>
            <a:r>
              <a:rPr lang="en-US" smtClean="0"/>
              <a:t>Concentrated targeting: offering one or more products to a single segment</a:t>
            </a:r>
          </a:p>
          <a:p>
            <a:pPr eaLnBrk="1" hangingPunct="1"/>
            <a:endParaRPr lang="en-US" smtClean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E959E5B9-BAAC-453F-9190-B1F5828FE314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Choosing a Targeting Strategy (cont’d)</a:t>
            </a:r>
            <a:r>
              <a:rPr lang="en-US" sz="3200" smtClean="0"/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 marketing: tailoring specific products to individual customers</a:t>
            </a:r>
          </a:p>
          <a:p>
            <a:pPr eaLnBrk="1" hangingPunct="1"/>
            <a:r>
              <a:rPr lang="en-US" smtClean="0"/>
              <a:t>Mass customization: modifying a basic good or service to meet the needs of an individual 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89C692A-04C2-4A15-86D5-307B010EC723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429000" cy="2182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Figure 7.3: Choosing a Target Marketing Strategy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DDE33BCA-C7D2-437D-8EF2-9BD64C354B8D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601980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Step 3: Positioning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Developing a marketing strategy aimed at influencing how a particular market segment perceives a good/service in comparison to the competition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FB93A79-ECA9-4D04-AAA0-490D037FA544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41713"/>
            <a:ext cx="5181600" cy="2462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Steps in Developing a </a:t>
            </a:r>
            <a:br>
              <a:rPr lang="en-US" dirty="0" smtClean="0"/>
            </a:br>
            <a:r>
              <a:rPr lang="en-US" dirty="0" smtClean="0"/>
              <a:t>Positioning Strategy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0688"/>
            <a:ext cx="4876800" cy="4144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Analyze competitors’ positions.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Offer a good/service with competitive advantage.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Match elements of the marketing mix to the selected segment.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Evaluate target market’s responses and modify strategies if needed.</a:t>
            </a:r>
          </a:p>
        </p:txBody>
      </p:sp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10C895-B512-47F9-9CAD-177C54416BFE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2895600" cy="460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Positioning (cont’d)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Repositioning: redoing a product’s position to respond to marketplace changes.</a:t>
            </a:r>
          </a:p>
          <a:p>
            <a:pPr eaLnBrk="1" hangingPunct="1"/>
            <a:r>
              <a:rPr lang="en-US" smtClean="0"/>
              <a:t>Retro brand: a once-popular brand that has been revived to experience a popularity comeback, often by riding a wave of nostalgia.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56D5DCE-2993-4E55-B0CD-812361580E3F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Brand Personality</a:t>
            </a:r>
          </a:p>
        </p:txBody>
      </p:sp>
      <p:sp>
        <p:nvSpPr>
          <p:cNvPr id="28676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distinctive image that captures the brand’s character and benefits</a:t>
            </a:r>
          </a:p>
          <a:p>
            <a:pPr eaLnBrk="1" hangingPunct="1"/>
            <a:r>
              <a:rPr lang="en-US" smtClean="0"/>
              <a:t>Perceptual map: a picture of where products/brands are “located” in consumers’ minds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A30712D-4C14-4D16-B641-AF1833DFF9B6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CRM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CRM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masing</a:t>
            </a:r>
            <a:r>
              <a:rPr lang="en-US" dirty="0" smtClean="0"/>
              <a:t> – </a:t>
            </a:r>
            <a:r>
              <a:rPr lang="en-US" dirty="0" err="1" smtClean="0"/>
              <a:t>masing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ight Arrow 3">
            <a:hlinkClick r:id="" action="ppaction://noaction"/>
          </p:cNvPr>
          <p:cNvSpPr/>
          <p:nvPr/>
        </p:nvSpPr>
        <p:spPr>
          <a:xfrm>
            <a:off x="4038600" y="39624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Points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752600"/>
            <a:ext cx="5867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Customer perceptions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Aggregation of individuals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Distributions around points</a:t>
            </a:r>
          </a:p>
          <a:p>
            <a:pPr>
              <a:lnSpc>
                <a:spcPct val="90000"/>
              </a:lnSpc>
            </a:pPr>
            <a:r>
              <a:rPr lang="en-US" smtClean="0"/>
              <a:t>Different shapes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Optimal points, vectors</a:t>
            </a:r>
          </a:p>
          <a:p>
            <a:pPr>
              <a:lnSpc>
                <a:spcPct val="90000"/>
              </a:lnSpc>
            </a:pPr>
            <a:r>
              <a:rPr lang="en-US" smtClean="0"/>
              <a:t>Segment variations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Evolutionary progression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Nice to have =&gt; Must have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Preference Models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5638800" cy="4114800"/>
          </a:xfrm>
        </p:spPr>
        <p:txBody>
          <a:bodyPr/>
          <a:lstStyle/>
          <a:p>
            <a:r>
              <a:rPr lang="en-US" sz="3600" smtClean="0"/>
              <a:t>Ideal points </a:t>
            </a:r>
            <a:r>
              <a:rPr lang="en-US" sz="3600" i="1" smtClean="0">
                <a:solidFill>
                  <a:srgbClr val="808080"/>
                </a:solidFill>
              </a:rPr>
              <a:t>(individuals)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  <a:p>
            <a:r>
              <a:rPr lang="en-US" sz="3600" smtClean="0"/>
              <a:t>Clusters </a:t>
            </a:r>
            <a:r>
              <a:rPr lang="en-US" sz="3600" i="1" smtClean="0">
                <a:solidFill>
                  <a:srgbClr val="808080"/>
                </a:solidFill>
              </a:rPr>
              <a:t>(segments)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  <a:p>
            <a:r>
              <a:rPr lang="en-US" sz="3600" smtClean="0"/>
              <a:t>Proximity </a:t>
            </a:r>
            <a:r>
              <a:rPr lang="en-US" sz="3600" i="1" smtClean="0">
                <a:solidFill>
                  <a:srgbClr val="808080"/>
                </a:solidFill>
              </a:rPr>
              <a:t>(preference)</a:t>
            </a:r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general ...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305800" cy="4114800"/>
          </a:xfrm>
        </p:spPr>
        <p:txBody>
          <a:bodyPr/>
          <a:lstStyle/>
          <a:p>
            <a:r>
              <a:rPr lang="en-US" smtClean="0"/>
              <a:t>Most of a brand’s sales will come from the segments with the closest ideal points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Most of a segment’s sales (share) will go to the brands closest to its ideal point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Targeting Strategies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828800"/>
            <a:ext cx="5638800" cy="41148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 Direct hit … 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single product ‘right on’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endParaRPr lang="en-US" smtClean="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 Bracketing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multiple products ‘surround’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endParaRPr lang="en-US" smtClean="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“Tweeners”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single product ‘splitting the difference’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>  to induce a new segmentation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178550" y="35575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980113" y="3833813"/>
            <a:ext cx="703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Coors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4572000" y="2393950"/>
            <a:ext cx="1930400" cy="17145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111875" y="1830388"/>
            <a:ext cx="101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Popular with Men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4572000" y="2393950"/>
            <a:ext cx="406400" cy="17145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621213" y="2058988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Heavy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4572000" y="3651250"/>
            <a:ext cx="1625600" cy="457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932488" y="3065463"/>
            <a:ext cx="1130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Special Occasions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4572000" y="3794125"/>
            <a:ext cx="2336800" cy="3143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4572000" y="3937000"/>
            <a:ext cx="3657600" cy="1714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962775" y="3616325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Dining Out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8072438" y="3616325"/>
            <a:ext cx="99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Premium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4572000" y="4108450"/>
            <a:ext cx="3352800" cy="13144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7837488" y="5068888"/>
            <a:ext cx="993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Popular with Women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4572000" y="4108450"/>
            <a:ext cx="1930400" cy="2000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4572000" y="4108450"/>
            <a:ext cx="609600" cy="19431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4957763" y="6076950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Light</a:t>
            </a: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>
            <a:off x="3962400" y="4108450"/>
            <a:ext cx="609600" cy="12715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3365500" y="5397500"/>
            <a:ext cx="110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Pale Color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1930400" y="4108450"/>
            <a:ext cx="2641600" cy="165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1289050" y="5770563"/>
            <a:ext cx="890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On a Budget</a:t>
            </a: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 flipV="1">
            <a:off x="1727200" y="3879850"/>
            <a:ext cx="284480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511175" y="3711575"/>
            <a:ext cx="1217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Good Value</a:t>
            </a: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 flipV="1">
            <a:off x="3073400" y="3436938"/>
            <a:ext cx="1498600" cy="6715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2254250" y="3554413"/>
            <a:ext cx="118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Blue Collar</a:t>
            </a: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 flipV="1">
            <a:off x="3251200" y="2451100"/>
            <a:ext cx="1320800" cy="165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2689225" y="2138363"/>
            <a:ext cx="1195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Full Bodied</a:t>
            </a: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6838950" y="4113213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Premium</a:t>
            </a: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828675" y="4113213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Budget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4125913" y="61976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Light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4067175" y="1603375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Regular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162550" y="2128838"/>
            <a:ext cx="1531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4572000" y="2060575"/>
            <a:ext cx="0" cy="41148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914400" y="4117975"/>
            <a:ext cx="7213600" cy="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1493838" y="2994025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Meister Brau</a:t>
            </a: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3103563" y="4111625"/>
            <a:ext cx="81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Stroh’s</a:t>
            </a:r>
            <a:endParaRPr lang="en-US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2016125" y="31591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7702550" y="2586038"/>
            <a:ext cx="338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3336925" y="37861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7042150" y="2663825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Beck’s</a:t>
            </a: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7499350" y="2928938"/>
            <a:ext cx="309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7705725" y="3006725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Heineken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885825" y="242252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Old Milwaukee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1508125" y="25876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865688" y="3235325"/>
            <a:ext cx="728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Miller</a:t>
            </a:r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5467350" y="3157538"/>
            <a:ext cx="34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7212013" y="4540250"/>
            <a:ext cx="99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Michelob</a:t>
            </a: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6991350" y="44719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4964113" y="5222875"/>
            <a:ext cx="847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Miller Lite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162550" y="49291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6584950" y="5106988"/>
            <a:ext cx="806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Coors Light</a:t>
            </a:r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6381750" y="51577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2122488" y="5837238"/>
            <a:ext cx="1906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Old</a:t>
            </a:r>
            <a:br>
              <a:rPr lang="en-US" sz="1600" b="1">
                <a:solidFill>
                  <a:srgbClr val="800000"/>
                </a:solidFill>
                <a:latin typeface="Times New Roman" pitchFamily="18" charset="0"/>
              </a:rPr>
            </a:b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Milwaukee Light</a:t>
            </a:r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2930525" y="55006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5032375" y="2447925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Budweiser</a:t>
            </a:r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6000750" y="6169025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Less Filling</a:t>
            </a:r>
          </a:p>
        </p:txBody>
      </p:sp>
      <p:sp>
        <p:nvSpPr>
          <p:cNvPr id="34876" name="Rectangle 60"/>
          <p:cNvSpPr>
            <a:spLocks noGrp="1" noChangeArrowheads="1"/>
          </p:cNvSpPr>
          <p:nvPr>
            <p:ph type="title"/>
          </p:nvPr>
        </p:nvSpPr>
        <p:spPr>
          <a:xfrm>
            <a:off x="1087438" y="304800"/>
            <a:ext cx="6972300" cy="1006475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996600"/>
                </a:solidFill>
              </a:rPr>
              <a:t>Beer Market </a:t>
            </a:r>
            <a:br>
              <a:rPr lang="en-US" smtClean="0">
                <a:solidFill>
                  <a:srgbClr val="996600"/>
                </a:solidFill>
              </a:rPr>
            </a:br>
            <a:r>
              <a:rPr lang="en-US" sz="2800" i="1" smtClean="0">
                <a:solidFill>
                  <a:srgbClr val="996600"/>
                </a:solidFill>
              </a:rPr>
              <a:t>Perceptual Mapping</a:t>
            </a:r>
            <a:endParaRPr lang="en-US" smtClean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Customer Relationship Management (CRM)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Sees marketing as a process of building long-term relationships with customers to keep them satisfied and coming back. </a:t>
            </a:r>
          </a:p>
          <a:p>
            <a:pPr eaLnBrk="1" hangingPunct="1"/>
            <a:r>
              <a:rPr lang="en-US" smtClean="0"/>
              <a:t>CRM facilitates one-to-one marketing.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CBCAA5C-96D1-4D5A-A649-A08659B30777}" type="slidenum">
              <a:rPr lang="en-US" smtClean="0">
                <a:latin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Four Steps in One-to-One Marketing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 customers; know them in as much detail as possible.</a:t>
            </a:r>
          </a:p>
          <a:p>
            <a:pPr eaLnBrk="1" hangingPunct="1"/>
            <a:r>
              <a:rPr lang="en-US" smtClean="0"/>
              <a:t>Differentiate customers by their needs and value to the company.</a:t>
            </a:r>
          </a:p>
          <a:p>
            <a:pPr eaLnBrk="1" hangingPunct="1"/>
            <a:r>
              <a:rPr lang="en-US" smtClean="0"/>
              <a:t>Interact with customers; find ways to improve the interaction.</a:t>
            </a:r>
          </a:p>
          <a:p>
            <a:pPr eaLnBrk="1" hangingPunct="1"/>
            <a:r>
              <a:rPr lang="en-US" smtClean="0"/>
              <a:t>Customize some aspect of the products you offer each customer.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CD3D99C-BA37-442A-88A5-A9497C3A5DE8}" type="slidenum">
              <a:rPr lang="en-US" smtClean="0">
                <a:latin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CRM: A New Perspective on an </a:t>
            </a:r>
            <a:br>
              <a:rPr lang="en-US" smtClean="0"/>
            </a:br>
            <a:r>
              <a:rPr lang="en-US" smtClean="0"/>
              <a:t>Old Problem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CRM systems use computers, software, databases, and the Internet to capture information at each touch point between customers and companies, to allow better customer care.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CRM proposes that customers are relationship partners, with each partner learning from the other every time they interact.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CD929A4-F35F-4B64-A9CB-84D05E5C83D4}" type="slidenum">
              <a:rPr lang="en-US" smtClean="0">
                <a:latin typeface="Arial" pitchFamily="34" charset="0"/>
              </a:rPr>
              <a:pPr/>
              <a:t>67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CRM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 of customer (vs. share of market)</a:t>
            </a:r>
          </a:p>
          <a:p>
            <a:pPr eaLnBrk="1" hangingPunct="1"/>
            <a:r>
              <a:rPr lang="en-US" smtClean="0"/>
              <a:t>Lifetime value of the customer</a:t>
            </a:r>
          </a:p>
          <a:p>
            <a:pPr eaLnBrk="1" hangingPunct="1"/>
            <a:r>
              <a:rPr lang="en-US" smtClean="0"/>
              <a:t>Customer equity</a:t>
            </a:r>
          </a:p>
          <a:p>
            <a:pPr eaLnBrk="1" hangingPunct="1"/>
            <a:r>
              <a:rPr lang="en-US" smtClean="0"/>
              <a:t>Focus on high-value customers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99040EA-606A-454B-8C06-5026CF2FCDBD}" type="slidenum">
              <a:rPr lang="en-US" smtClean="0">
                <a:latin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People, Real Choices</a:t>
            </a:r>
          </a:p>
        </p:txBody>
      </p:sp>
      <p:sp>
        <p:nvSpPr>
          <p:cNvPr id="39940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Reebok (Que Gaskins)</a:t>
            </a:r>
          </a:p>
          <a:p>
            <a:pPr eaLnBrk="1" hangingPunct="1"/>
            <a:r>
              <a:rPr lang="en-US" smtClean="0"/>
              <a:t>Que chose option 2: build on Reebok’s success with Iverson, while separating the brand from other performance sneaker brands like Nike</a:t>
            </a:r>
          </a:p>
          <a:p>
            <a:pPr lvl="1" eaLnBrk="1" hangingPunct="1"/>
            <a:r>
              <a:rPr lang="en-US" smtClean="0"/>
              <a:t>Reebok created a new category called Rbk that fuses sports with youth lifestyle and entertainment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25433E47-8B06-4D88-9DDE-CD3A37F4677F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RELATIONSHIP MARKETING DAN CRM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Pilihlah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 yang </a:t>
            </a:r>
            <a:r>
              <a:rPr lang="en-US" smtClean="0"/>
              <a:t>menunjukkan</a:t>
            </a:r>
            <a:endParaRPr lang="en-US" dirty="0" smtClean="0"/>
          </a:p>
          <a:p>
            <a:pPr marL="834390" lvl="1" indent="-514350"/>
            <a:r>
              <a:rPr lang="en-US" dirty="0" err="1" smtClean="0"/>
              <a:t>Ketiga</a:t>
            </a:r>
            <a:r>
              <a:rPr lang="en-US" dirty="0" smtClean="0"/>
              <a:t> level </a:t>
            </a:r>
            <a:r>
              <a:rPr lang="en-US" dirty="0" err="1" smtClean="0"/>
              <a:t>dari</a:t>
            </a:r>
            <a:r>
              <a:rPr lang="en-US" dirty="0" smtClean="0"/>
              <a:t> Relationship Marketing</a:t>
            </a:r>
          </a:p>
          <a:p>
            <a:pPr marL="834390" lvl="1" indent="-514350"/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marL="834390" lvl="1" indent="-514350"/>
            <a:r>
              <a:rPr lang="en-US" dirty="0" err="1" smtClean="0"/>
              <a:t>Cobranding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/>
              <a:t>The Shift from Transaction-Based Marketing to Relationship Marketing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4495800"/>
          </a:xfrm>
        </p:spPr>
        <p:txBody>
          <a:bodyPr/>
          <a:lstStyle/>
          <a:p>
            <a:r>
              <a:rPr lang="en-US" b="1"/>
              <a:t>Transaction-based marketing</a:t>
            </a:r>
          </a:p>
          <a:p>
            <a:pPr lvl="1"/>
            <a:r>
              <a:rPr lang="en-US"/>
              <a:t>Buyer and Seller exchanges characterized by limited communications and little or no ongoing relationship between the parties</a:t>
            </a:r>
          </a:p>
          <a:p>
            <a:r>
              <a:rPr lang="en-US" b="1"/>
              <a:t>Relationship marketing</a:t>
            </a:r>
          </a:p>
          <a:p>
            <a:pPr lvl="1"/>
            <a:r>
              <a:rPr lang="en-US"/>
              <a:t>Development and maintenance of long-term, cost-effective relationships with individual customers, suppliers, employees, and other partners for mutual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10-</a:t>
            </a:r>
            <a:fld id="{A46175B3-0E15-4940-80CC-3AD6E309320B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086600" cy="32004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Customer relationship management</a:t>
            </a:r>
          </a:p>
          <a:p>
            <a:pPr lvl="1"/>
            <a:r>
              <a:rPr lang="en-US" dirty="0"/>
              <a:t>The combination of strategies and tools that drive relationship programs, re-orientating the entire organization to a concentrated focus on satisfying customers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10-</a:t>
            </a:r>
            <a:fld id="{315B6A39-D5E0-4BCB-B01A-C0F0025323E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2644</Words>
  <Application>Microsoft Office PowerPoint</Application>
  <PresentationFormat>On-screen Show (4:3)</PresentationFormat>
  <Paragraphs>497</Paragraphs>
  <Slides>70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Relationship Marketing dan CRM</vt:lpstr>
      <vt:lpstr>CRM Programs Can Potentially Improve</vt:lpstr>
      <vt:lpstr>What does CRM involve?</vt:lpstr>
      <vt:lpstr>Face-to-face CRM</vt:lpstr>
      <vt:lpstr>The Five Key Drivers of the Lifetime Value of a Customer</vt:lpstr>
      <vt:lpstr>Pertanyaan</vt:lpstr>
      <vt:lpstr>PowerPoint Presentation</vt:lpstr>
      <vt:lpstr>The Shift from Transaction-Based Marketing to Relationship Marketing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Relationship Marketing Continuum</vt:lpstr>
      <vt:lpstr>PowerPoint Presentation</vt:lpstr>
      <vt:lpstr>PowerPoint Presentation</vt:lpstr>
      <vt:lpstr>PowerPoint Presentation</vt:lpstr>
      <vt:lpstr>PowerPoint Presentation</vt:lpstr>
      <vt:lpstr>Second Level Social Interactions </vt:lpstr>
      <vt:lpstr>Third Level Interdependent Partnership </vt:lpstr>
      <vt:lpstr>Enhancing Customer Satisfaction</vt:lpstr>
      <vt:lpstr>Building Buyer-Seller Relationships</vt:lpstr>
      <vt:lpstr>PowerPoint Presentation</vt:lpstr>
      <vt:lpstr>PowerPoint Presentation</vt:lpstr>
      <vt:lpstr>PowerPoint Presentation</vt:lpstr>
      <vt:lpstr>PowerPoint Presentation</vt:lpstr>
      <vt:lpstr>Customer Relationship Management</vt:lpstr>
      <vt:lpstr>Buyer-Seller Relationships in  Business-to-Business Markets</vt:lpstr>
      <vt:lpstr>PowerPoint Presentation</vt:lpstr>
      <vt:lpstr>PowerPoint Presentation</vt:lpstr>
      <vt:lpstr>Improving Buyer-Seller Relationships in Business-to-Business Markets</vt:lpstr>
      <vt:lpstr>PowerPoint Presentation</vt:lpstr>
      <vt:lpstr>Evaluating Customer Relationship Programs</vt:lpstr>
      <vt:lpstr>PowerPoint Presentation</vt:lpstr>
      <vt:lpstr>Hopefuls Gird for Gridiron  Little-Known Firms Bet on Maximum Super Bowl Impact </vt:lpstr>
      <vt:lpstr>Real People, Real Choices</vt:lpstr>
      <vt:lpstr>Target Marketing Strategy: Selecting and Entering a Market</vt:lpstr>
      <vt:lpstr>Figure 7.1: Steps in the Target Marketing Process</vt:lpstr>
      <vt:lpstr>Step 1: Segmentation</vt:lpstr>
      <vt:lpstr>Segmenting Consumer Markets</vt:lpstr>
      <vt:lpstr>Segmenting by Demographics  Age: Generational Marketing</vt:lpstr>
      <vt:lpstr>Segmenting by Demographics Gender</vt:lpstr>
      <vt:lpstr>Segmenting by Demographics (cont’d)</vt:lpstr>
      <vt:lpstr>Segmenting by Geography</vt:lpstr>
      <vt:lpstr>Segmenting by Psychographics</vt:lpstr>
      <vt:lpstr>Figure 7.2: VALS</vt:lpstr>
      <vt:lpstr>Segmenting by Behavior</vt:lpstr>
      <vt:lpstr>Segmenting Business-to-Business Markets</vt:lpstr>
      <vt:lpstr>Step 2: Targeting</vt:lpstr>
      <vt:lpstr>Evaluation of Market Segments</vt:lpstr>
      <vt:lpstr>Developing Segment Profiles</vt:lpstr>
      <vt:lpstr>Choosing a Targeting Strategy</vt:lpstr>
      <vt:lpstr>Choosing a Targeting Strategy (cont’d) </vt:lpstr>
      <vt:lpstr>Figure 7.3: Choosing a Target Marketing Strategy</vt:lpstr>
      <vt:lpstr>Step 3: Positioning</vt:lpstr>
      <vt:lpstr>Steps in Developing a  Positioning Strategy</vt:lpstr>
      <vt:lpstr>Positioning (cont’d)</vt:lpstr>
      <vt:lpstr>The Brand Personality</vt:lpstr>
      <vt:lpstr>Ideal Points</vt:lpstr>
      <vt:lpstr>Preference Models</vt:lpstr>
      <vt:lpstr>In general ...</vt:lpstr>
      <vt:lpstr>Targeting Strategies</vt:lpstr>
      <vt:lpstr>Beer Market  Perceptual Mapping</vt:lpstr>
      <vt:lpstr>Customer Relationship Management (CRM)</vt:lpstr>
      <vt:lpstr>Four Steps in One-to-One Marketing</vt:lpstr>
      <vt:lpstr>CRM: A New Perspective on an  Old Problem</vt:lpstr>
      <vt:lpstr>Characteristics of CRM</vt:lpstr>
      <vt:lpstr>Real People, Real Choices</vt:lpstr>
      <vt:lpstr>Pertanyaan</vt:lpstr>
    </vt:vector>
  </TitlesOfParts>
  <Company>the punks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melz</dc:creator>
  <cp:lastModifiedBy>Phantom Assassin</cp:lastModifiedBy>
  <cp:revision>13</cp:revision>
  <cp:lastPrinted>2012-11-07T03:51:00Z</cp:lastPrinted>
  <dcterms:created xsi:type="dcterms:W3CDTF">2010-11-01T01:53:44Z</dcterms:created>
  <dcterms:modified xsi:type="dcterms:W3CDTF">2012-11-07T03:51:02Z</dcterms:modified>
</cp:coreProperties>
</file>