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60"/>
  </p:notesMasterIdLst>
  <p:sldIdLst>
    <p:sldId id="256" r:id="rId2"/>
    <p:sldId id="317" r:id="rId3"/>
    <p:sldId id="315" r:id="rId4"/>
    <p:sldId id="259" r:id="rId5"/>
    <p:sldId id="260" r:id="rId6"/>
    <p:sldId id="257" r:id="rId7"/>
    <p:sldId id="261" r:id="rId8"/>
    <p:sldId id="262" r:id="rId9"/>
    <p:sldId id="269" r:id="rId10"/>
    <p:sldId id="264" r:id="rId11"/>
    <p:sldId id="267" r:id="rId12"/>
    <p:sldId id="268" r:id="rId13"/>
    <p:sldId id="270" r:id="rId14"/>
    <p:sldId id="271" r:id="rId15"/>
    <p:sldId id="272" r:id="rId16"/>
    <p:sldId id="273" r:id="rId17"/>
    <p:sldId id="291" r:id="rId18"/>
    <p:sldId id="292" r:id="rId19"/>
    <p:sldId id="313" r:id="rId20"/>
    <p:sldId id="314" r:id="rId21"/>
    <p:sldId id="304" r:id="rId22"/>
    <p:sldId id="294" r:id="rId23"/>
    <p:sldId id="295" r:id="rId24"/>
    <p:sldId id="296" r:id="rId25"/>
    <p:sldId id="297" r:id="rId26"/>
    <p:sldId id="298" r:id="rId27"/>
    <p:sldId id="299" r:id="rId28"/>
    <p:sldId id="300" r:id="rId29"/>
    <p:sldId id="301" r:id="rId30"/>
    <p:sldId id="302" r:id="rId31"/>
    <p:sldId id="303" r:id="rId32"/>
    <p:sldId id="275" r:id="rId33"/>
    <p:sldId id="277" r:id="rId34"/>
    <p:sldId id="305" r:id="rId35"/>
    <p:sldId id="306" r:id="rId36"/>
    <p:sldId id="310" r:id="rId37"/>
    <p:sldId id="279" r:id="rId38"/>
    <p:sldId id="311" r:id="rId39"/>
    <p:sldId id="318" r:id="rId40"/>
    <p:sldId id="319" r:id="rId41"/>
    <p:sldId id="320" r:id="rId42"/>
    <p:sldId id="321" r:id="rId43"/>
    <p:sldId id="322" r:id="rId44"/>
    <p:sldId id="323" r:id="rId45"/>
    <p:sldId id="324" r:id="rId46"/>
    <p:sldId id="325" r:id="rId47"/>
    <p:sldId id="286" r:id="rId48"/>
    <p:sldId id="287" r:id="rId49"/>
    <p:sldId id="280" r:id="rId50"/>
    <p:sldId id="281" r:id="rId51"/>
    <p:sldId id="312" r:id="rId52"/>
    <p:sldId id="289" r:id="rId53"/>
    <p:sldId id="307" r:id="rId54"/>
    <p:sldId id="308" r:id="rId55"/>
    <p:sldId id="309" r:id="rId56"/>
    <p:sldId id="282" r:id="rId57"/>
    <p:sldId id="288" r:id="rId58"/>
    <p:sldId id="283" r:id="rId59"/>
  </p:sldIdLst>
  <p:sldSz cx="9144000" cy="6858000" type="screen4x3"/>
  <p:notesSz cx="6854825" cy="9750425"/>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64" autoAdjust="0"/>
  </p:normalViewPr>
  <p:slideViewPr>
    <p:cSldViewPr>
      <p:cViewPr varScale="1">
        <p:scale>
          <a:sx n="45" d="100"/>
          <a:sy n="45" d="100"/>
        </p:scale>
        <p:origin x="-1158"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100" d="100"/>
        <a:sy n="100" d="100"/>
      </p:scale>
      <p:origin x="0" y="8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3" Type="http://schemas.openxmlformats.org/officeDocument/2006/relationships/slide" Target="slides/slide6.xml"/><Relationship Id="rId7" Type="http://schemas.openxmlformats.org/officeDocument/2006/relationships/slide" Target="slides/slide10.xml"/><Relationship Id="rId12" Type="http://schemas.openxmlformats.org/officeDocument/2006/relationships/slide" Target="slides/slide16.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9.xml"/><Relationship Id="rId11" Type="http://schemas.openxmlformats.org/officeDocument/2006/relationships/slide" Target="slides/slide15.xml"/><Relationship Id="rId5" Type="http://schemas.openxmlformats.org/officeDocument/2006/relationships/slide" Target="slides/slide8.xml"/><Relationship Id="rId10" Type="http://schemas.openxmlformats.org/officeDocument/2006/relationships/slide" Target="slides/slide14.xml"/><Relationship Id="rId4" Type="http://schemas.openxmlformats.org/officeDocument/2006/relationships/slide" Target="slides/slide7.xml"/><Relationship Id="rId9"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213" cy="487363"/>
          </a:xfrm>
          <a:prstGeom prst="rect">
            <a:avLst/>
          </a:prstGeom>
        </p:spPr>
        <p:txBody>
          <a:bodyPr vert="horz" lIns="91440" tIns="45720" rIns="91440" bIns="45720" rtlCol="0"/>
          <a:lstStyle>
            <a:lvl1pPr algn="l">
              <a:defRPr sz="1200" smtClean="0">
                <a:cs typeface="Arial" pitchFamily="34" charset="0"/>
              </a:defRPr>
            </a:lvl1pPr>
          </a:lstStyle>
          <a:p>
            <a:pPr>
              <a:defRPr/>
            </a:pPr>
            <a:endParaRPr lang="en-US"/>
          </a:p>
        </p:txBody>
      </p:sp>
      <p:sp>
        <p:nvSpPr>
          <p:cNvPr id="3" name="Date Placeholder 2"/>
          <p:cNvSpPr>
            <a:spLocks noGrp="1"/>
          </p:cNvSpPr>
          <p:nvPr>
            <p:ph type="dt" idx="1"/>
          </p:nvPr>
        </p:nvSpPr>
        <p:spPr>
          <a:xfrm>
            <a:off x="3883025" y="0"/>
            <a:ext cx="2970213" cy="487363"/>
          </a:xfrm>
          <a:prstGeom prst="rect">
            <a:avLst/>
          </a:prstGeom>
        </p:spPr>
        <p:txBody>
          <a:bodyPr vert="horz" lIns="91440" tIns="45720" rIns="91440" bIns="45720" rtlCol="0"/>
          <a:lstStyle>
            <a:lvl1pPr algn="r">
              <a:defRPr sz="1200" smtClean="0">
                <a:cs typeface="Arial" pitchFamily="34" charset="0"/>
              </a:defRPr>
            </a:lvl1pPr>
          </a:lstStyle>
          <a:p>
            <a:pPr>
              <a:defRPr/>
            </a:pPr>
            <a:fld id="{9757A059-0F6B-4CE9-B786-3F899CB6B9E8}" type="datetimeFigureOut">
              <a:rPr lang="en-US"/>
              <a:pPr>
                <a:defRPr/>
              </a:pPr>
              <a:t>11/6/2012</a:t>
            </a:fld>
            <a:endParaRPr lang="en-US"/>
          </a:p>
        </p:txBody>
      </p:sp>
      <p:sp>
        <p:nvSpPr>
          <p:cNvPr id="4" name="Slide Image Placeholder 3"/>
          <p:cNvSpPr>
            <a:spLocks noGrp="1" noRot="1" noChangeAspect="1"/>
          </p:cNvSpPr>
          <p:nvPr>
            <p:ph type="sldImg" idx="2"/>
          </p:nvPr>
        </p:nvSpPr>
        <p:spPr>
          <a:xfrm>
            <a:off x="990600" y="731838"/>
            <a:ext cx="4873625" cy="3656012"/>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630738"/>
            <a:ext cx="5483225" cy="43878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261475"/>
            <a:ext cx="2970213" cy="487363"/>
          </a:xfrm>
          <a:prstGeom prst="rect">
            <a:avLst/>
          </a:prstGeom>
        </p:spPr>
        <p:txBody>
          <a:bodyPr vert="horz" lIns="91440" tIns="45720" rIns="91440" bIns="45720" rtlCol="0" anchor="b"/>
          <a:lstStyle>
            <a:lvl1pPr algn="l">
              <a:defRPr sz="1200" smtClean="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3025" y="9261475"/>
            <a:ext cx="2970213" cy="487363"/>
          </a:xfrm>
          <a:prstGeom prst="rect">
            <a:avLst/>
          </a:prstGeom>
        </p:spPr>
        <p:txBody>
          <a:bodyPr vert="horz" lIns="91440" tIns="45720" rIns="91440" bIns="45720" rtlCol="0" anchor="b"/>
          <a:lstStyle>
            <a:lvl1pPr algn="r">
              <a:defRPr sz="1200" smtClean="0">
                <a:cs typeface="Arial" pitchFamily="34" charset="0"/>
              </a:defRPr>
            </a:lvl1pPr>
          </a:lstStyle>
          <a:p>
            <a:pPr>
              <a:defRPr/>
            </a:pPr>
            <a:fld id="{0BC0FC1E-D046-4E23-8F49-8B8DD3FCB294}" type="slidenum">
              <a:rPr lang="en-US"/>
              <a:pPr>
                <a:defRPr/>
              </a:pPr>
              <a:t>‹#›</a:t>
            </a:fld>
            <a:endParaRPr lang="en-US"/>
          </a:p>
        </p:txBody>
      </p:sp>
    </p:spTree>
    <p:extLst>
      <p:ext uri="{BB962C8B-B14F-4D97-AF65-F5344CB8AC3E}">
        <p14:creationId xmlns:p14="http://schemas.microsoft.com/office/powerpoint/2010/main" val="4846067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316AB09-CA9F-4B71-A0F0-4661AE198DA2}"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BD75E945-6EEA-4996-A026-37F5712030F3}"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C869A9A-19E7-4C49-90F2-42F8D575F55F}"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ECBED6D-6CD6-42BB-A43D-E8E4E78D7052}"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D8C2174-43EA-4920-81DF-4EB205246407}"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D76EAB1-3CE3-4A10-9A28-F70762B56610}" type="slidenum">
              <a:rPr lang="en-US"/>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E2BE7B9-35E8-4CF8-8CD8-76006D7E51F3}" type="slidenum">
              <a:rPr lang="en-US"/>
              <a:pPr eaLnBrk="1" hangingPunct="1"/>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0A6C8D8-9F50-406B-AB03-339AF55B63A7}" type="slidenum">
              <a:rPr lang="en-US"/>
              <a:pPr eaLnBrk="1" hangingPunct="1"/>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37556E8-14C9-490F-9F5A-44B9EBDBE0E8}" type="slidenum">
              <a:rPr lang="en-US"/>
              <a:pPr eaLnBrk="1" hangingPunct="1"/>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0968255-F10F-4161-BB68-43C27B0552F5}" type="slidenum">
              <a:rPr lang="en-US"/>
              <a:pPr eaLnBrk="1" hangingPunct="1"/>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F1C0A77-6ABC-4464-AA97-2DF7BC2BCDE8}" type="slidenum">
              <a:rPr lang="en-US"/>
              <a:pPr eaLnBrk="1" hangingPunct="1"/>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905F002-D02F-4013-B01D-B2420C772931}" type="slidenum">
              <a:rPr lang="en-US"/>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A064197-8E8C-4571-A1C2-6C09C787A1F1}" type="slidenum">
              <a:rPr lang="en-US"/>
              <a:pPr eaLnBrk="1" hangingPunct="1"/>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C1C02F1-F705-465A-8112-913126AEA23E}" type="slidenum">
              <a:rPr lang="en-US"/>
              <a:pPr eaLnBrk="1" hangingPunct="1"/>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B09741A-93D2-4ABB-8D26-D2F4147C66F2}" type="slidenum">
              <a:rPr lang="en-US"/>
              <a:pPr eaLnBrk="1" hangingPunct="1"/>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1AE386F-5660-4CD9-BFFE-C45B77D24825}" type="slidenum">
              <a:rPr lang="en-US"/>
              <a:pPr eaLnBrk="1" hangingPunct="1"/>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E3CAA8A-A485-42B1-B30A-52E96B2800C0}" type="slidenum">
              <a:rPr lang="en-US"/>
              <a:pPr eaLnBrk="1" hangingPunct="1"/>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6832EA6-DD68-416E-B8E2-98F0F85D1B96}" type="slidenum">
              <a:rPr lang="en-US"/>
              <a:pPr eaLnBrk="1" hangingPunct="1"/>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8137F588-72F7-427A-8189-116C730BAEEA}" type="slidenum">
              <a:rPr lang="en-US"/>
              <a:pPr eaLnBrk="1" hangingPunct="1"/>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BCC852B-DB4B-43A4-A237-3B8C88A2F05C}" type="slidenum">
              <a:rPr lang="en-US"/>
              <a:pPr eaLnBrk="1" hangingPunct="1"/>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2046DF8-F541-4B66-ADAA-F35334F5447E}" type="slidenum">
              <a:rPr lang="en-US"/>
              <a:pPr eaLnBrk="1" hangingPunct="1"/>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3FD8723-93A9-406C-BABA-F02B11FBABC2}" type="slidenum">
              <a:rPr lang="en-US"/>
              <a:pPr eaLnBrk="1" hangingPunct="1"/>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C5F2181-231F-42AA-9DC1-1DCD9877ADF9}" type="slidenum">
              <a:rPr lang="en-US"/>
              <a:pPr eaLnBrk="1" hangingPunct="1"/>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36134EB-4C71-4E21-990E-2DBA5C559170}" type="slidenum">
              <a:rPr lang="en-US"/>
              <a:pPr eaLnBrk="1" hangingPunct="1"/>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EFEB0B5-7E13-4BFB-A0C1-5661AE99A72F}" type="slidenum">
              <a:rPr lang="en-US"/>
              <a:pPr eaLnBrk="1" hangingPunct="1"/>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AC6DB5E-1033-457F-98F1-7157D2BFEEDF}" type="slidenum">
              <a:rPr lang="en-US"/>
              <a:pPr eaLnBrk="1" hangingPunct="1"/>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ABEF111-9298-4B2C-B96F-3BCDAFFC0DB6}" type="slidenum">
              <a:rPr lang="en-US"/>
              <a:pPr eaLnBrk="1" hangingPunct="1"/>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EB37C14-B84D-4EE9-B17C-79D627A69EFB}" type="slidenum">
              <a:rPr lang="en-US"/>
              <a:pPr eaLnBrk="1" hangingPunct="1"/>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F7E704B-83E3-4D78-9B9C-CE4D42C835DA}" type="slidenum">
              <a:rPr lang="en-US"/>
              <a:pPr eaLnBrk="1" hangingPunct="1"/>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4586E3D-2966-48EF-9B8F-6808EBF66304}" type="slidenum">
              <a:rPr lang="en-US"/>
              <a:pPr eaLnBrk="1" hangingPunct="1"/>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24511F2-C65B-4DEA-A7CA-E376A85A7B3C}" type="slidenum">
              <a:rPr lang="en-US"/>
              <a:pPr eaLnBrk="1" hangingPunct="1"/>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86446DB-66BC-4822-8F5E-FC289A6D8892}" type="slidenum">
              <a:rPr lang="en-US"/>
              <a:pPr eaLnBrk="1" hangingPunct="1"/>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0B4FE71-7442-477D-A6D0-AA0BBAD90FA6}" type="slidenum">
              <a:rPr lang="en-US"/>
              <a:pPr eaLnBrk="1" hangingPunct="1"/>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B947654-6771-49DC-9AC8-2AA19E870B81}" type="slidenum">
              <a:rPr lang="en-US"/>
              <a:pPr eaLnBrk="1" hangingPunct="1"/>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762A2C5-6DF3-43DE-8279-EED05F56BDD1}" type="slidenum">
              <a:rPr lang="en-US"/>
              <a:pPr eaLnBrk="1" hangingPunct="1"/>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0253CA9-5DAD-4B04-B5D9-1FCD40FD29FF}" type="slidenum">
              <a:rPr lang="en-US"/>
              <a:pPr eaLnBrk="1" hangingPunct="1"/>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A15C4FB-84E1-4F55-8C8A-4C716D4408C6}" type="slidenum">
              <a:rPr lang="en-US"/>
              <a:pPr eaLnBrk="1" hangingPunct="1"/>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D4C8EC9-1C88-47FB-968F-2A34609FF5EF}" type="slidenum">
              <a:rPr lang="en-US"/>
              <a:pPr eaLnBrk="1" hangingPunct="1"/>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ECA81A2-F534-48FE-9284-DEB8BDEFCC00}" type="slidenum">
              <a:rPr lang="en-US"/>
              <a:pPr eaLnBrk="1" hangingPunct="1"/>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221D2D7-409B-48FE-8C89-A4594282B3E0}" type="slidenum">
              <a:rPr lang="en-US"/>
              <a:pPr eaLnBrk="1" hangingPunct="1"/>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C432527-5D2E-4979-AFC4-7E5DA4925BD1}" type="slidenum">
              <a:rPr lang="en-US"/>
              <a:pPr eaLnBrk="1" hangingPunct="1"/>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28A3BAF-0E16-45C4-8BDB-26DC421213FB}" type="slidenum">
              <a:rPr lang="en-US"/>
              <a:pPr eaLnBrk="1" hangingPunct="1"/>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75B6828-4065-4976-ADE8-A7AB1B1031E2}" type="slidenum">
              <a:rPr lang="en-US"/>
              <a:pPr eaLnBrk="1" hangingPunct="1"/>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B3197D6-39C3-4507-B306-48C2EDFC7510}" type="slidenum">
              <a:rPr lang="en-US"/>
              <a:pPr eaLnBrk="1" hangingPunct="1"/>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B18573D-95A2-4328-89E3-198C4322081C}" type="slidenum">
              <a:rPr lang="en-US"/>
              <a:pPr eaLnBrk="1" hangingPunct="1"/>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05F9F45-F883-40B6-AAF2-33E605D47889}" type="slidenum">
              <a:rPr lang="en-US"/>
              <a:pPr eaLnBrk="1" hangingPunct="1"/>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9D159CB-6478-4B61-9250-209FD363DE33}" type="slidenum">
              <a:rPr lang="en-US"/>
              <a:pPr eaLnBrk="1" hangingPunct="1"/>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B5920BD-3EB2-411F-A8BD-07B9DBE5AB89}" type="slidenum">
              <a:rPr lang="en-US"/>
              <a:pPr eaLnBrk="1" hangingPunct="1"/>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F997318-3597-4BB6-B1AB-781C64767E48}" type="slidenum">
              <a:rPr lang="en-US"/>
              <a:pPr eaLnBrk="1" hangingPunct="1"/>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8F01D41-6E60-4737-A074-641DD6937AEC}" type="slidenum">
              <a:rPr lang="en-US"/>
              <a:pPr eaLnBrk="1" hangingPunct="1"/>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BD7D5B8-8115-4AA6-B97B-B5C71B38A176}" type="slidenum">
              <a:rPr lang="en-US"/>
              <a:pPr eaLnBrk="1" hangingPunct="1"/>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96D492D-5240-4E0F-BD66-E495BA6BED5F}" type="slidenum">
              <a:rPr lang="en-US"/>
              <a:pPr eaLnBrk="1" hangingPunct="1"/>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E618201-F130-4F41-8C76-67DA0621593D}" type="slidenum">
              <a:rPr lang="en-US"/>
              <a:pPr eaLnBrk="1" hangingPunct="1"/>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E952860-13B8-4F37-ADC7-417C6AEBC39F}" type="slidenum">
              <a:rPr lang="en-US"/>
              <a:pPr eaLnBrk="1" hangingPunct="1"/>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6C53F7A-83B8-4DAC-96F6-502E7B95B850}"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8641897-2CC5-4223-8800-AFE10919BFE7}"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DAC1101-64C0-465A-A113-5F7C2BB9008F}"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EF770AE-CF47-4E1F-9C01-3316AC290C3B}"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44083 w 64000"/>
                <a:gd name="T1" fmla="*/ 2368 h 64000"/>
                <a:gd name="T2" fmla="*/ 64000 w 64000"/>
                <a:gd name="T3" fmla="*/ 32000 h 64000"/>
                <a:gd name="T4" fmla="*/ 44083 w 64000"/>
                <a:gd name="T5" fmla="*/ 61631 h 64000"/>
                <a:gd name="T6" fmla="*/ 44083 w 64000"/>
                <a:gd name="T7" fmla="*/ 61631 h 64000"/>
                <a:gd name="T8" fmla="*/ 44082 w 64000"/>
                <a:gd name="T9" fmla="*/ 61631 h 64000"/>
                <a:gd name="T10" fmla="*/ 44083 w 64000"/>
                <a:gd name="T11" fmla="*/ 61632 h 64000"/>
                <a:gd name="T12" fmla="*/ 44083 w 64000"/>
                <a:gd name="T13" fmla="*/ 2368 h 64000"/>
                <a:gd name="T14" fmla="*/ 44082 w 64000"/>
                <a:gd name="T15" fmla="*/ 2368 h 64000"/>
                <a:gd name="T16" fmla="*/ 44083 w 64000"/>
                <a:gd name="T17" fmla="*/ 2368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50994 w 64000"/>
                <a:gd name="T1" fmla="*/ 6246 h 64000"/>
                <a:gd name="T2" fmla="*/ 64000 w 64000"/>
                <a:gd name="T3" fmla="*/ 32000 h 64000"/>
                <a:gd name="T4" fmla="*/ 50994 w 64000"/>
                <a:gd name="T5" fmla="*/ 57753 h 64000"/>
                <a:gd name="T6" fmla="*/ 50994 w 64000"/>
                <a:gd name="T7" fmla="*/ 57753 h 64000"/>
                <a:gd name="T8" fmla="*/ 50993 w 64000"/>
                <a:gd name="T9" fmla="*/ 57753 h 64000"/>
                <a:gd name="T10" fmla="*/ 50994 w 64000"/>
                <a:gd name="T11" fmla="*/ 57754 h 64000"/>
                <a:gd name="T12" fmla="*/ 50994 w 64000"/>
                <a:gd name="T13" fmla="*/ 6246 h 64000"/>
                <a:gd name="T14" fmla="*/ 50993 w 64000"/>
                <a:gd name="T15" fmla="*/ 6246 h 64000"/>
                <a:gd name="T16" fmla="*/ 50994 w 64000"/>
                <a:gd name="T17" fmla="*/ 62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16384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638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A4D4B5AA-F6AC-44DE-9689-E6093DC687B9}" type="slidenum">
              <a:rPr lang="en-US"/>
              <a:pPr>
                <a:defRPr/>
              </a:pPr>
              <a:t>‹#›</a:t>
            </a:fld>
            <a:endParaRPr lang="en-US"/>
          </a:p>
        </p:txBody>
      </p:sp>
    </p:spTree>
    <p:extLst>
      <p:ext uri="{BB962C8B-B14F-4D97-AF65-F5344CB8AC3E}">
        <p14:creationId xmlns:p14="http://schemas.microsoft.com/office/powerpoint/2010/main" val="283914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F24EE5D-F123-46A3-B207-65DE796415A0}" type="slidenum">
              <a:rPr lang="en-US"/>
              <a:pPr>
                <a:defRPr/>
              </a:pPr>
              <a:t>‹#›</a:t>
            </a:fld>
            <a:endParaRPr lang="en-US"/>
          </a:p>
        </p:txBody>
      </p:sp>
    </p:spTree>
    <p:extLst>
      <p:ext uri="{BB962C8B-B14F-4D97-AF65-F5344CB8AC3E}">
        <p14:creationId xmlns:p14="http://schemas.microsoft.com/office/powerpoint/2010/main" val="78060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1950B20-85D2-4599-BC29-78CAE5B7BDBD}" type="slidenum">
              <a:rPr lang="en-US"/>
              <a:pPr>
                <a:defRPr/>
              </a:pPr>
              <a:t>‹#›</a:t>
            </a:fld>
            <a:endParaRPr lang="en-US"/>
          </a:p>
        </p:txBody>
      </p:sp>
    </p:spTree>
    <p:extLst>
      <p:ext uri="{BB962C8B-B14F-4D97-AF65-F5344CB8AC3E}">
        <p14:creationId xmlns:p14="http://schemas.microsoft.com/office/powerpoint/2010/main" val="60111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5"/>
            <a:ext cx="7313612"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1282F3D-8FCD-4979-82CA-761E1CC5816A}" type="slidenum">
              <a:rPr lang="en-US"/>
              <a:pPr>
                <a:defRPr/>
              </a:pPr>
              <a:t>‹#›</a:t>
            </a:fld>
            <a:endParaRPr lang="en-US"/>
          </a:p>
        </p:txBody>
      </p:sp>
    </p:spTree>
    <p:extLst>
      <p:ext uri="{BB962C8B-B14F-4D97-AF65-F5344CB8AC3E}">
        <p14:creationId xmlns:p14="http://schemas.microsoft.com/office/powerpoint/2010/main" val="144027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03B75F7-367E-4419-B1BC-043B701DBAC3}" type="slidenum">
              <a:rPr lang="en-US"/>
              <a:pPr>
                <a:defRPr/>
              </a:pPr>
              <a:t>‹#›</a:t>
            </a:fld>
            <a:endParaRPr lang="en-US"/>
          </a:p>
        </p:txBody>
      </p:sp>
    </p:spTree>
    <p:extLst>
      <p:ext uri="{BB962C8B-B14F-4D97-AF65-F5344CB8AC3E}">
        <p14:creationId xmlns:p14="http://schemas.microsoft.com/office/powerpoint/2010/main" val="30515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9DD6087-A559-439E-84EC-7C32C9157C7E}" type="slidenum">
              <a:rPr lang="en-US"/>
              <a:pPr>
                <a:defRPr/>
              </a:pPr>
              <a:t>‹#›</a:t>
            </a:fld>
            <a:endParaRPr lang="en-US"/>
          </a:p>
        </p:txBody>
      </p:sp>
    </p:spTree>
    <p:extLst>
      <p:ext uri="{BB962C8B-B14F-4D97-AF65-F5344CB8AC3E}">
        <p14:creationId xmlns:p14="http://schemas.microsoft.com/office/powerpoint/2010/main" val="365813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7996823-41DC-4E28-AAA5-FCF59E3D5A3A}" type="slidenum">
              <a:rPr lang="en-US"/>
              <a:pPr>
                <a:defRPr/>
              </a:pPr>
              <a:t>‹#›</a:t>
            </a:fld>
            <a:endParaRPr lang="en-US"/>
          </a:p>
        </p:txBody>
      </p:sp>
    </p:spTree>
    <p:extLst>
      <p:ext uri="{BB962C8B-B14F-4D97-AF65-F5344CB8AC3E}">
        <p14:creationId xmlns:p14="http://schemas.microsoft.com/office/powerpoint/2010/main" val="143487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DB609DC-54E1-4B48-948B-472018D3B605}" type="slidenum">
              <a:rPr lang="en-US"/>
              <a:pPr>
                <a:defRPr/>
              </a:pPr>
              <a:t>‹#›</a:t>
            </a:fld>
            <a:endParaRPr lang="en-US"/>
          </a:p>
        </p:txBody>
      </p:sp>
    </p:spTree>
    <p:extLst>
      <p:ext uri="{BB962C8B-B14F-4D97-AF65-F5344CB8AC3E}">
        <p14:creationId xmlns:p14="http://schemas.microsoft.com/office/powerpoint/2010/main" val="280476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51313EFB-5B92-446B-ACC6-B7CDE14FC221}" type="slidenum">
              <a:rPr lang="en-US"/>
              <a:pPr>
                <a:defRPr/>
              </a:pPr>
              <a:t>‹#›</a:t>
            </a:fld>
            <a:endParaRPr lang="en-US"/>
          </a:p>
        </p:txBody>
      </p:sp>
    </p:spTree>
    <p:extLst>
      <p:ext uri="{BB962C8B-B14F-4D97-AF65-F5344CB8AC3E}">
        <p14:creationId xmlns:p14="http://schemas.microsoft.com/office/powerpoint/2010/main" val="415374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BDF958D-91F4-4C54-9EAB-4031C1A22F26}" type="slidenum">
              <a:rPr lang="en-US"/>
              <a:pPr>
                <a:defRPr/>
              </a:pPr>
              <a:t>‹#›</a:t>
            </a:fld>
            <a:endParaRPr lang="en-US"/>
          </a:p>
        </p:txBody>
      </p:sp>
    </p:spTree>
    <p:extLst>
      <p:ext uri="{BB962C8B-B14F-4D97-AF65-F5344CB8AC3E}">
        <p14:creationId xmlns:p14="http://schemas.microsoft.com/office/powerpoint/2010/main" val="186128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A23015F-BFFF-4CE6-9B33-74D69A89D239}" type="slidenum">
              <a:rPr lang="en-US"/>
              <a:pPr>
                <a:defRPr/>
              </a:pPr>
              <a:t>‹#›</a:t>
            </a:fld>
            <a:endParaRPr lang="en-US"/>
          </a:p>
        </p:txBody>
      </p:sp>
    </p:spTree>
    <p:extLst>
      <p:ext uri="{BB962C8B-B14F-4D97-AF65-F5344CB8AC3E}">
        <p14:creationId xmlns:p14="http://schemas.microsoft.com/office/powerpoint/2010/main" val="210195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9C237B9-B66A-4DF1-9B1E-2D502F161F69}" type="slidenum">
              <a:rPr lang="en-US"/>
              <a:pPr>
                <a:defRPr/>
              </a:pPr>
              <a:t>‹#›</a:t>
            </a:fld>
            <a:endParaRPr lang="en-US"/>
          </a:p>
        </p:txBody>
      </p:sp>
    </p:spTree>
    <p:extLst>
      <p:ext uri="{BB962C8B-B14F-4D97-AF65-F5344CB8AC3E}">
        <p14:creationId xmlns:p14="http://schemas.microsoft.com/office/powerpoint/2010/main" val="227101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50296 w 64000"/>
                <a:gd name="T1" fmla="*/ 5746 h 64000"/>
                <a:gd name="T2" fmla="*/ 64000 w 64000"/>
                <a:gd name="T3" fmla="*/ 32000 h 64000"/>
                <a:gd name="T4" fmla="*/ 50296 w 64000"/>
                <a:gd name="T5" fmla="*/ 58253 h 64000"/>
                <a:gd name="T6" fmla="*/ 50296 w 64000"/>
                <a:gd name="T7" fmla="*/ 58253 h 64000"/>
                <a:gd name="T8" fmla="*/ 50295 w 64000"/>
                <a:gd name="T9" fmla="*/ 58253 h 64000"/>
                <a:gd name="T10" fmla="*/ 50296 w 64000"/>
                <a:gd name="T11" fmla="*/ 58254 h 64000"/>
                <a:gd name="T12" fmla="*/ 50296 w 64000"/>
                <a:gd name="T13" fmla="*/ 5746 h 64000"/>
                <a:gd name="T14" fmla="*/ 50295 w 64000"/>
                <a:gd name="T15" fmla="*/ 5746 h 64000"/>
                <a:gd name="T16" fmla="*/ 50296 w 64000"/>
                <a:gd name="T17" fmla="*/ 57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50077 w 64000"/>
                <a:gd name="T1" fmla="*/ 5595 h 64000"/>
                <a:gd name="T2" fmla="*/ 64000 w 64000"/>
                <a:gd name="T3" fmla="*/ 32000 h 64000"/>
                <a:gd name="T4" fmla="*/ 50077 w 64000"/>
                <a:gd name="T5" fmla="*/ 58404 h 64000"/>
                <a:gd name="T6" fmla="*/ 50077 w 64000"/>
                <a:gd name="T7" fmla="*/ 58404 h 64000"/>
                <a:gd name="T8" fmla="*/ 50076 w 64000"/>
                <a:gd name="T9" fmla="*/ 58404 h 64000"/>
                <a:gd name="T10" fmla="*/ 50077 w 64000"/>
                <a:gd name="T11" fmla="*/ 58405 h 64000"/>
                <a:gd name="T12" fmla="*/ 50077 w 64000"/>
                <a:gd name="T13" fmla="*/ 5595 h 64000"/>
                <a:gd name="T14" fmla="*/ 50076 w 64000"/>
                <a:gd name="T15" fmla="*/ 5595 h 64000"/>
                <a:gd name="T16" fmla="*/ 50077 w 64000"/>
                <a:gd name="T17" fmla="*/ 559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28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p>
        </p:txBody>
      </p:sp>
      <p:sp>
        <p:nvSpPr>
          <p:cNvPr id="1628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charset="0"/>
              </a:defRPr>
            </a:lvl1pPr>
          </a:lstStyle>
          <a:p>
            <a:pPr>
              <a:defRPr/>
            </a:pPr>
            <a:endParaRPr lang="en-US"/>
          </a:p>
        </p:txBody>
      </p:sp>
      <p:sp>
        <p:nvSpPr>
          <p:cNvPr id="16282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24C79219-AC64-4F9A-8071-5E22D3AE5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video" Target="file:///C:\Documents%20and%20Settings\Administrator\My%20Documents\Telkom%20Semarang%20Customer%20Retention\ShampooTVC.mpg" TargetMode="Externa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9.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slides/_rels/slide4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4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images.google.co.id/imgres?imgurl=http://wb4.indo-work.com/pdimage/64/s_415164_fmf3suits286.jpg&amp;imgrefurl=http://indonetwork.co.id/all/Pakaian_%26_Mode/Pakaian_Olahraga/30.html&amp;h=150&amp;w=154&amp;sz=6&amp;hl=id&amp;start=89&amp;usg=__lL5XaVeCY5bixletmTipTsTz1i8=&amp;tbnid=CaPC-R1bYTe2NM:&amp;tbnh=94&amp;tbnw=96&amp;prev=/images%3Fq%3Dpakaian%2Bkantor%2Bpria%26start%3D80%26gbv%3D2%26ndsp%3D20%26hl%3Did%26sa%3DN"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54.xml.rels><?xml version="1.0" encoding="UTF-8" standalone="yes"?>
<Relationships xmlns="http://schemas.openxmlformats.org/package/2006/relationships"><Relationship Id="rId8" Type="http://schemas.openxmlformats.org/officeDocument/2006/relationships/image" Target="../media/image31.jpeg"/><Relationship Id="rId13" Type="http://schemas.openxmlformats.org/officeDocument/2006/relationships/hyperlink" Target="http://images.google.co.id/imgres?imgurl=http://www.colgate.co.uk/Colgate/UK/PC/Products/Images/leftphoto_deodorant.jpg&amp;imgrefurl=http://www.colgate.co.uk/app/Colgate/UK/PC/Products/Deodorant.cvsp&amp;h=405&amp;w=260&amp;sz=18&amp;hl=id&amp;start=10&amp;usg=__KbTkVIrHUQBRJ-U3sG-JT6emI4E=&amp;tbnid=eTvaufH_oVPyLM:&amp;tbnh=124&amp;tbnw=80&amp;prev=/images%3Fq%3Ddeodorant%26gbv%3D2%26hl%3Did" TargetMode="External"/><Relationship Id="rId3" Type="http://schemas.openxmlformats.org/officeDocument/2006/relationships/hyperlink" Target="http://images.google.co.id/imgres?imgurl=http://www.kapanlagi.com/p/joen_ji_hyun_2.jpg&amp;imgrefurl=http://www.kapanlagi.com/h/0000168207.html&amp;h=196&amp;w=200&amp;sz=12&amp;hl=id&amp;start=9&amp;usg=__TsnekZpZ4XktxdiG6Elozt1x0jk=&amp;tbnid=LUnpgyLv-_Yc0M:&amp;tbnh=102&amp;tbnw=104&amp;prev=/images%3Fq%3Dgaya%2Brambut%26gbv%3D2%26hl%3Did" TargetMode="External"/><Relationship Id="rId7" Type="http://schemas.openxmlformats.org/officeDocument/2006/relationships/hyperlink" Target="http://images.google.co.id/imgres?imgurl=http://www.rileks.com/images/content/11907802380.jpg&amp;imgrefurl=http://www.rileks.com/lifestyle/%3Fact%3Ddetail%26artid%3D31102006115074&amp;h=395&amp;w=300&amp;sz=21&amp;hl=id&amp;start=9&amp;usg=__woplsRzs4lgX2EcS8zRv8EmTcWE=&amp;tbnid=yS0YgL04_CCRtM:&amp;tbnh=124&amp;tbnw=94&amp;prev=/images%3Fq%3Dmodel%2Brambut%2Bpria%26gbv%3D2%26hl%3Did" TargetMode="External"/><Relationship Id="rId12" Type="http://schemas.openxmlformats.org/officeDocument/2006/relationships/image" Target="../media/image33.jpe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30.jpeg"/><Relationship Id="rId11" Type="http://schemas.openxmlformats.org/officeDocument/2006/relationships/hyperlink" Target="http://images.google.co.id/imgres?imgurl=http://upload.wikimedia.org/wikipedia/commons/a/a9/Deodorant.jpg&amp;imgrefurl=http://commons.wikimedia.org/wiki/Image:Deodorant.jpg&amp;h=1884&amp;w=2296&amp;sz=306&amp;hl=id&amp;start=2&amp;usg=__K866uKrSh3Kv_iCaV20nqDW1PBg=&amp;tbnid=2GefsoGyiVpOPM:&amp;tbnh=123&amp;tbnw=150&amp;prev=/images%3Fq%3Ddeodorant%26gbv%3D2%26hl%3Did" TargetMode="External"/><Relationship Id="rId5" Type="http://schemas.openxmlformats.org/officeDocument/2006/relationships/hyperlink" Target="http://images.google.co.id/imgres?imgurl=http://www.dancemania.biz/images/P/mens-gymnastic-trampoline-pants-Z120P-exp.jpg&amp;imgrefurl=http://www.dancemania.biz/Mens-gymnastic-Stirrups-Z120-p-2614.html&amp;h=377&amp;w=300&amp;sz=30&amp;hl=id&amp;start=14&amp;usg=___fc56XX6SXKx7-hf8QrPbUEFxyk=&amp;tbnid=DRMAD9NCNY7q0M:&amp;tbnh=122&amp;tbnw=97&amp;prev=/images%3Fq%3Dgymnastic%26gbv%3D2%26ndsp%3D20%26hl%3Did%26sa%3DN" TargetMode="External"/><Relationship Id="rId10" Type="http://schemas.openxmlformats.org/officeDocument/2006/relationships/image" Target="../media/image32.jpeg"/><Relationship Id="rId4" Type="http://schemas.openxmlformats.org/officeDocument/2006/relationships/image" Target="../media/image29.jpeg"/><Relationship Id="rId9" Type="http://schemas.openxmlformats.org/officeDocument/2006/relationships/hyperlink" Target="http://images.google.co.id/imgres?imgurl=http://www.kirkcaldies.co.nz/shop/images/Parfum.jpg&amp;imgrefurl=http://www.kirkcaldies.co.nz/shop/index.php%3Fmain_page%3Dindex%26cPath%3D2&amp;h=459&amp;w=500&amp;sz=37&amp;hl=id&amp;start=9&amp;usg=__QrZmpxWxraoaRtgcUw86AKakAg8=&amp;tbnid=x3ZeCB4NFwqReM:&amp;tbnh=119&amp;tbnw=130&amp;prev=/images%3Fq%3Dparfum%26gbv%3D2%26hl%3Did" TargetMode="External"/><Relationship Id="rId14" Type="http://schemas.openxmlformats.org/officeDocument/2006/relationships/image" Target="../media/image34.jpeg"/></Relationships>
</file>

<file path=ppt/slides/_rels/slide55.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hyperlink" Target="http://images.google.co.id/imgres?imgurl=http://wb4.indo-work.com/pdimage/98/387898_edit4.jpg&amp;imgrefurl=http://yanash.indonetwork.co.id/group%2B22368/blazerpakaian-kerja.htm&amp;h=1023&amp;w=463&amp;sz=64&amp;hl=id&amp;start=1&amp;usg=___76U94xZQuUQZkylDXRpDIwvw58=&amp;tbnid=UaMNa669luFllM:&amp;tbnh=150&amp;tbnw=68&amp;prev=/images%3Fq%3Dpakaian%2Bkantor%2Bpria%26gbv%3D2%26hl%3Did%26sa%3DG" TargetMode="External"/><Relationship Id="rId7" Type="http://schemas.openxmlformats.org/officeDocument/2006/relationships/hyperlink" Target="http://images.google.co.id/imgres?imgurl=http://www.global-b2b-network.com/direct/dbimage/50179648/Men_s_Suit.jpg&amp;imgrefurl=http://www.global-b2b-network.com/b2b/69/225/101574/sell_men_s_suit.html&amp;h=360&amp;w=360&amp;sz=21&amp;hl=id&amp;start=35&amp;usg=__4kp_2mWeBWLZBYpLDYjpEkdD3Ow=&amp;tbnid=d9T3P2r19i4dMM:&amp;tbnh=121&amp;tbnw=121&amp;prev=/images%3Fq%3Dsuit%26start%3D20%26gbv%3D2%26ndsp%3D20%26hl%3Did%26sa%3DN"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image" Target="../media/image36.jpeg"/><Relationship Id="rId5" Type="http://schemas.openxmlformats.org/officeDocument/2006/relationships/hyperlink" Target="http://images.google.co.id/imgres?imgurl=http://thegreenguy.typepad.com/thegreenguy/WindowsLiveWriter/MyquestforanethicalweddingsuitMissionImp_120CB/suit%255B3%255D.jpg&amp;imgrefurl=http://thegreenguy.typepad.com/thegreenguy/2007/05/my_quest_for_an.html&amp;h=480&amp;w=367&amp;sz=55&amp;hl=id&amp;start=2&amp;usg=__jiRQ5gK-l-KWKs3nU3U7jzwfk7Y=&amp;tbnid=dY_trjISXPP3wM:&amp;tbnh=129&amp;tbnw=99&amp;prev=/images%3Fq%3Dsuit%26gbv%3D2%26hl%3Did%26sa%3DG" TargetMode="External"/><Relationship Id="rId10" Type="http://schemas.openxmlformats.org/officeDocument/2006/relationships/image" Target="../media/image38.jpeg"/><Relationship Id="rId4" Type="http://schemas.openxmlformats.org/officeDocument/2006/relationships/image" Target="../media/image35.jpeg"/><Relationship Id="rId9" Type="http://schemas.openxmlformats.org/officeDocument/2006/relationships/hyperlink" Target="http://images.google.co.id/imgres?imgurl=http://www.germes-online.com/direct/dbimage/50309492/Suit.jpg&amp;imgrefurl=http://www.germes-online.com/catalog/69/225/101544/sell_suit.html&amp;h=360&amp;w=360&amp;sz=15&amp;hl=id&amp;start=32&amp;usg=__4s524nuQwIWHXXGznFNZTL9OEIs=&amp;tbnid=zZ9McypNOGeSxM:&amp;tbnh=121&amp;tbnw=121&amp;prev=/images%3Fq%3Dsuit%26start%3D20%26gbv%3D2%26ndsp%3D20%26hl%3Did%26sa%3DN"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65375" y="1327150"/>
            <a:ext cx="6175375" cy="569913"/>
          </a:xfrm>
        </p:spPr>
        <p:txBody>
          <a:bodyPr/>
          <a:lstStyle/>
          <a:p>
            <a:pPr eaLnBrk="1" hangingPunct="1"/>
            <a:r>
              <a:rPr lang="en-US" sz="3600" b="1" smtClean="0">
                <a:solidFill>
                  <a:schemeClr val="tx1"/>
                </a:solidFill>
              </a:rPr>
              <a:t>INTERPERSONAL SKILL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52400" y="762000"/>
            <a:ext cx="8458200" cy="5562600"/>
          </a:xfrm>
        </p:spPr>
        <p:txBody>
          <a:bodyPr/>
          <a:lstStyle/>
          <a:p>
            <a:pPr eaLnBrk="1" hangingPunct="1">
              <a:buFont typeface="Wingdings" pitchFamily="2" charset="2"/>
              <a:buNone/>
            </a:pPr>
            <a:r>
              <a:rPr lang="en-US" sz="2000" b="1" smtClean="0">
                <a:solidFill>
                  <a:schemeClr val="tx1"/>
                </a:solidFill>
              </a:rPr>
              <a:t>	Gangguan yang dapat menghambat proses komunikasi </a:t>
            </a:r>
            <a:br>
              <a:rPr lang="en-US" sz="2000" b="1" smtClean="0">
                <a:solidFill>
                  <a:schemeClr val="tx1"/>
                </a:solidFill>
              </a:rPr>
            </a:br>
            <a:r>
              <a:rPr lang="en-US" sz="2000" b="1" smtClean="0">
                <a:solidFill>
                  <a:schemeClr val="tx1"/>
                </a:solidFill>
              </a:rPr>
              <a:t>	( Duncan ): </a:t>
            </a:r>
            <a:br>
              <a:rPr lang="en-US" sz="2000" b="1" smtClean="0">
                <a:solidFill>
                  <a:schemeClr val="tx1"/>
                </a:solidFill>
              </a:rPr>
            </a:br>
            <a:r>
              <a:rPr lang="en-US" sz="2000" b="1" smtClean="0">
                <a:solidFill>
                  <a:schemeClr val="tx1"/>
                </a:solidFill>
              </a:rPr>
              <a:t/>
            </a:r>
            <a:br>
              <a:rPr lang="en-US" sz="2000" b="1" smtClean="0">
                <a:solidFill>
                  <a:schemeClr val="tx1"/>
                </a:solidFill>
              </a:rPr>
            </a:br>
            <a:r>
              <a:rPr lang="en-US" sz="2000" b="1" smtClean="0">
                <a:solidFill>
                  <a:schemeClr val="tx1"/>
                </a:solidFill>
              </a:rPr>
              <a:t> </a:t>
            </a:r>
            <a:br>
              <a:rPr lang="en-US" sz="2000" b="1" smtClean="0">
                <a:solidFill>
                  <a:schemeClr val="tx1"/>
                </a:solidFill>
              </a:rPr>
            </a:br>
            <a:r>
              <a:rPr lang="en-US" sz="2000" b="1" smtClean="0">
                <a:solidFill>
                  <a:schemeClr val="tx1"/>
                </a:solidFill>
              </a:rPr>
              <a:t/>
            </a:r>
            <a:br>
              <a:rPr lang="en-US" sz="2000" b="1" smtClean="0">
                <a:solidFill>
                  <a:schemeClr val="tx1"/>
                </a:solidFill>
              </a:rPr>
            </a:br>
            <a:r>
              <a:rPr lang="en-US" sz="2000" b="1" smtClean="0">
                <a:solidFill>
                  <a:schemeClr val="tx1"/>
                </a:solidFill>
              </a:rPr>
              <a:t>	- </a:t>
            </a:r>
            <a:r>
              <a:rPr lang="en-US" sz="2000" b="1" i="1" smtClean="0">
                <a:solidFill>
                  <a:schemeClr val="tx1"/>
                </a:solidFill>
              </a:rPr>
              <a:t>Environment distortion</a:t>
            </a:r>
            <a:r>
              <a:rPr lang="en-US" sz="2000" b="1" smtClean="0">
                <a:solidFill>
                  <a:schemeClr val="tx1"/>
                </a:solidFill>
              </a:rPr>
              <a:t>, atau ada gangguan dari  </a:t>
            </a:r>
            <a:br>
              <a:rPr lang="en-US" sz="2000" b="1" smtClean="0">
                <a:solidFill>
                  <a:schemeClr val="tx1"/>
                </a:solidFill>
              </a:rPr>
            </a:br>
            <a:r>
              <a:rPr lang="en-US" sz="2000" b="1" smtClean="0">
                <a:solidFill>
                  <a:schemeClr val="tx1"/>
                </a:solidFill>
              </a:rPr>
              <a:t>   	   lingkungan.</a:t>
            </a:r>
            <a:br>
              <a:rPr lang="en-US" sz="2000" b="1" smtClean="0">
                <a:solidFill>
                  <a:schemeClr val="tx1"/>
                </a:solidFill>
              </a:rPr>
            </a:br>
            <a:r>
              <a:rPr lang="en-US" sz="2000" b="1" smtClean="0">
                <a:solidFill>
                  <a:schemeClr val="tx1"/>
                </a:solidFill>
              </a:rPr>
              <a:t/>
            </a:r>
            <a:br>
              <a:rPr lang="en-US" sz="2000" b="1" smtClean="0">
                <a:solidFill>
                  <a:schemeClr val="tx1"/>
                </a:solidFill>
              </a:rPr>
            </a:br>
            <a:r>
              <a:rPr lang="en-US" sz="2000" b="1" smtClean="0">
                <a:solidFill>
                  <a:schemeClr val="tx1"/>
                </a:solidFill>
              </a:rPr>
              <a:t>	- </a:t>
            </a:r>
            <a:r>
              <a:rPr lang="en-US" sz="2000" b="1" i="1" smtClean="0">
                <a:solidFill>
                  <a:schemeClr val="tx1"/>
                </a:solidFill>
              </a:rPr>
              <a:t>Experience by pass</a:t>
            </a:r>
            <a:r>
              <a:rPr lang="en-US" sz="2000" b="1" smtClean="0">
                <a:solidFill>
                  <a:schemeClr val="tx1"/>
                </a:solidFill>
              </a:rPr>
              <a:t>, atau berbicara tanpa </a:t>
            </a:r>
            <a:br>
              <a:rPr lang="en-US" sz="2000" b="1" smtClean="0">
                <a:solidFill>
                  <a:schemeClr val="tx1"/>
                </a:solidFill>
              </a:rPr>
            </a:br>
            <a:r>
              <a:rPr lang="en-US" sz="2000" b="1" smtClean="0">
                <a:solidFill>
                  <a:schemeClr val="tx1"/>
                </a:solidFill>
              </a:rPr>
              <a:t>  	  memperhitungkan pengalaman komunikan.</a:t>
            </a:r>
            <a:br>
              <a:rPr lang="en-US" sz="2000" b="1" smtClean="0">
                <a:solidFill>
                  <a:schemeClr val="tx1"/>
                </a:solidFill>
              </a:rPr>
            </a:br>
            <a:r>
              <a:rPr lang="en-US" sz="2000" b="1" smtClean="0">
                <a:solidFill>
                  <a:schemeClr val="tx1"/>
                </a:solidFill>
              </a:rPr>
              <a:t/>
            </a:r>
            <a:br>
              <a:rPr lang="en-US" sz="2000" b="1" smtClean="0">
                <a:solidFill>
                  <a:schemeClr val="tx1"/>
                </a:solidFill>
              </a:rPr>
            </a:br>
            <a:r>
              <a:rPr lang="en-US" sz="2000" b="1" smtClean="0">
                <a:solidFill>
                  <a:schemeClr val="tx1"/>
                </a:solidFill>
              </a:rPr>
              <a:t>	- </a:t>
            </a:r>
            <a:r>
              <a:rPr lang="en-US" sz="2000" b="1" i="1" smtClean="0">
                <a:solidFill>
                  <a:schemeClr val="tx1"/>
                </a:solidFill>
              </a:rPr>
              <a:t>Use of technical term</a:t>
            </a:r>
            <a:r>
              <a:rPr lang="en-US" sz="2000" b="1" smtClean="0">
                <a:solidFill>
                  <a:schemeClr val="tx1"/>
                </a:solidFill>
              </a:rPr>
              <a:t>, atau berbicara dengan </a:t>
            </a:r>
            <a:br>
              <a:rPr lang="en-US" sz="2000" b="1" smtClean="0">
                <a:solidFill>
                  <a:schemeClr val="tx1"/>
                </a:solidFill>
              </a:rPr>
            </a:br>
            <a:r>
              <a:rPr lang="en-US" sz="2000" b="1" smtClean="0">
                <a:solidFill>
                  <a:schemeClr val="tx1"/>
                </a:solidFill>
              </a:rPr>
              <a:t>  	  menggunakan istilah-istilah yang kurang dimengerti oleh</a:t>
            </a:r>
            <a:br>
              <a:rPr lang="en-US" sz="2000" b="1" smtClean="0">
                <a:solidFill>
                  <a:schemeClr val="tx1"/>
                </a:solidFill>
              </a:rPr>
            </a:br>
            <a:r>
              <a:rPr lang="en-US" sz="2000" b="1" smtClean="0">
                <a:solidFill>
                  <a:schemeClr val="tx1"/>
                </a:solidFill>
              </a:rPr>
              <a:t>	  komunikan.</a:t>
            </a:r>
            <a:br>
              <a:rPr lang="en-US" sz="2000" b="1" smtClean="0">
                <a:solidFill>
                  <a:schemeClr val="tx1"/>
                </a:solidFill>
              </a:rPr>
            </a:br>
            <a:r>
              <a:rPr lang="en-US" sz="2000" b="1" smtClean="0">
                <a:solidFill>
                  <a:schemeClr val="tx1"/>
                </a:solidFill>
              </a:rPr>
              <a:t/>
            </a:r>
            <a:br>
              <a:rPr lang="en-US" sz="2000" b="1" smtClean="0">
                <a:solidFill>
                  <a:schemeClr val="tx1"/>
                </a:solidFill>
              </a:rPr>
            </a:br>
            <a:r>
              <a:rPr lang="en-US" sz="2000" b="1" smtClean="0">
                <a:solidFill>
                  <a:schemeClr val="tx1"/>
                </a:solidFill>
              </a:rPr>
              <a:t>	- </a:t>
            </a:r>
            <a:r>
              <a:rPr lang="en-US" sz="2000" b="1" i="1" smtClean="0">
                <a:solidFill>
                  <a:schemeClr val="tx1"/>
                </a:solidFill>
              </a:rPr>
              <a:t>Status gap</a:t>
            </a:r>
            <a:r>
              <a:rPr lang="en-US" sz="2000" b="1" smtClean="0">
                <a:solidFill>
                  <a:schemeClr val="tx1"/>
                </a:solidFill>
              </a:rPr>
              <a:t>, atau ada perbedaan jabatan/kedudukan yang  </a:t>
            </a:r>
            <a:br>
              <a:rPr lang="en-US" sz="2000" b="1" smtClean="0">
                <a:solidFill>
                  <a:schemeClr val="tx1"/>
                </a:solidFill>
              </a:rPr>
            </a:br>
            <a:r>
              <a:rPr lang="en-US" sz="2000" b="1" smtClean="0">
                <a:solidFill>
                  <a:schemeClr val="tx1"/>
                </a:solidFill>
              </a:rPr>
              <a:t>	  terlalu  jauh antara komunikator dengan komunikan.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Kecakapan Dasar Manusia</a:t>
            </a:r>
          </a:p>
        </p:txBody>
      </p:sp>
      <p:sp>
        <p:nvSpPr>
          <p:cNvPr id="13315" name="Rectangle 3"/>
          <p:cNvSpPr>
            <a:spLocks noGrp="1" noChangeArrowheads="1"/>
          </p:cNvSpPr>
          <p:nvPr>
            <p:ph type="body" idx="1"/>
          </p:nvPr>
        </p:nvSpPr>
        <p:spPr/>
        <p:txBody>
          <a:bodyPr/>
          <a:lstStyle/>
          <a:p>
            <a:pPr eaLnBrk="1" hangingPunct="1">
              <a:lnSpc>
                <a:spcPct val="90000"/>
              </a:lnSpc>
            </a:pPr>
            <a:r>
              <a:rPr lang="en-US" sz="2100" b="1" smtClean="0"/>
              <a:t>Kompetensi  (John M Bryson dalam </a:t>
            </a:r>
            <a:r>
              <a:rPr lang="en-US" sz="2100" b="1" i="1" smtClean="0"/>
              <a:t>Strategic Planning for Public and Non-profit</a:t>
            </a:r>
            <a:r>
              <a:rPr lang="en-US" sz="2100" b="1" smtClean="0"/>
              <a:t> </a:t>
            </a:r>
            <a:r>
              <a:rPr lang="en-US" sz="2100" b="1" i="1" smtClean="0"/>
              <a:t>Organizations</a:t>
            </a:r>
            <a:r>
              <a:rPr lang="en-US" sz="2100" b="1" smtClean="0"/>
              <a:t>): kombinasi dari pengetahuan dan ketrampilan, atau keahlian yang diperlukan untuk mengerjakan suatu tugas.</a:t>
            </a:r>
          </a:p>
          <a:p>
            <a:pPr eaLnBrk="1" hangingPunct="1">
              <a:lnSpc>
                <a:spcPct val="90000"/>
              </a:lnSpc>
              <a:buFont typeface="Wingdings" pitchFamily="2" charset="2"/>
              <a:buNone/>
            </a:pPr>
            <a:endParaRPr lang="en-US" sz="2100" b="1" smtClean="0"/>
          </a:p>
          <a:p>
            <a:pPr eaLnBrk="1" hangingPunct="1">
              <a:lnSpc>
                <a:spcPct val="90000"/>
              </a:lnSpc>
            </a:pPr>
            <a:r>
              <a:rPr lang="en-US" sz="2100" b="1" smtClean="0"/>
              <a:t>Kompetensi( Derrick Casey dalam Method and Procedure for Developing Competency Standard)</a:t>
            </a:r>
          </a:p>
          <a:p>
            <a:pPr eaLnBrk="1" hangingPunct="1">
              <a:lnSpc>
                <a:spcPct val="90000"/>
              </a:lnSpc>
              <a:buFont typeface="Wingdings" pitchFamily="2" charset="2"/>
              <a:buNone/>
            </a:pPr>
            <a:r>
              <a:rPr lang="en-US" sz="2100" b="1" smtClean="0"/>
              <a:t>    kombinasi dari pengetahuan (</a:t>
            </a:r>
            <a:r>
              <a:rPr lang="en-US" sz="2100" b="1" i="1" smtClean="0"/>
              <a:t>knowledge</a:t>
            </a:r>
            <a:r>
              <a:rPr lang="en-US" sz="2100" b="1" smtClean="0"/>
              <a:t>), ketrampilan (</a:t>
            </a:r>
            <a:r>
              <a:rPr lang="en-US" sz="2100" b="1" i="1" smtClean="0"/>
              <a:t>skill)</a:t>
            </a:r>
            <a:r>
              <a:rPr lang="en-US" sz="2100" b="1" smtClean="0"/>
              <a:t> dan sikap( </a:t>
            </a:r>
            <a:r>
              <a:rPr lang="en-US" sz="2100" b="1" i="1" smtClean="0"/>
              <a:t>attitude</a:t>
            </a:r>
            <a:r>
              <a:rPr lang="en-US" sz="2100" b="1" smtClean="0"/>
              <a:t>) yang diperlukan untuk dapat melaksanakan suatu tugas.</a:t>
            </a:r>
          </a:p>
          <a:p>
            <a:pPr eaLnBrk="1" hangingPunct="1">
              <a:lnSpc>
                <a:spcPct val="90000"/>
              </a:lnSpc>
              <a:buFont typeface="Wingdings" pitchFamily="2" charset="2"/>
              <a:buNone/>
            </a:pPr>
            <a:r>
              <a:rPr lang="en-US" sz="2100" b="1"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066800" y="762000"/>
            <a:ext cx="7772400" cy="5410200"/>
          </a:xfrm>
        </p:spPr>
        <p:txBody>
          <a:bodyPr/>
          <a:lstStyle/>
          <a:p>
            <a:pPr eaLnBrk="1" hangingPunct="1">
              <a:buFont typeface="Wingdings" pitchFamily="2" charset="2"/>
              <a:buNone/>
            </a:pPr>
            <a:r>
              <a:rPr lang="en-US" sz="2400" b="1" smtClean="0"/>
              <a:t>Tiga Kecakapan Dasar Kurt Singer :</a:t>
            </a:r>
          </a:p>
          <a:p>
            <a:pPr eaLnBrk="1" hangingPunct="1">
              <a:buFont typeface="Wingdings" pitchFamily="2" charset="2"/>
              <a:buNone/>
            </a:pPr>
            <a:endParaRPr lang="en-US" sz="2400" b="1" smtClean="0"/>
          </a:p>
          <a:p>
            <a:pPr eaLnBrk="1" hangingPunct="1"/>
            <a:r>
              <a:rPr lang="en-US" sz="2400" b="1" smtClean="0"/>
              <a:t>Kecakapan negosiasi</a:t>
            </a:r>
          </a:p>
          <a:p>
            <a:pPr eaLnBrk="1" hangingPunct="1"/>
            <a:r>
              <a:rPr lang="en-US" sz="2400" b="1" smtClean="0"/>
              <a:t>Kecakapan mengelola konflik</a:t>
            </a:r>
          </a:p>
          <a:p>
            <a:pPr eaLnBrk="1" hangingPunct="1"/>
            <a:r>
              <a:rPr lang="en-US" sz="2400" b="1" smtClean="0"/>
              <a:t>Kecakapan menyantuni pluralisme</a:t>
            </a:r>
          </a:p>
          <a:p>
            <a:pPr eaLnBrk="1" hangingPunct="1">
              <a:buFont typeface="Wingdings" pitchFamily="2" charset="2"/>
              <a:buNone/>
            </a:pPr>
            <a:endParaRPr lang="en-US" sz="2400" b="1" smtClean="0"/>
          </a:p>
          <a:p>
            <a:pPr eaLnBrk="1" hangingPunct="1">
              <a:buFont typeface="Wingdings" pitchFamily="2" charset="2"/>
              <a:buNone/>
            </a:pPr>
            <a:r>
              <a:rPr lang="en-US" sz="2400" b="1" smtClean="0"/>
              <a:t>Manusia juga memerlukan Kepribadian   </a:t>
            </a:r>
          </a:p>
          <a:p>
            <a:pPr eaLnBrk="1" hangingPunct="1">
              <a:buFont typeface="Wingdings" pitchFamily="2" charset="2"/>
              <a:buNone/>
            </a:pPr>
            <a:r>
              <a:rPr lang="en-US" sz="2400" b="1" smtClean="0"/>
              <a:t>Yang dapat dicapai melalui 3 C yaitu:</a:t>
            </a:r>
          </a:p>
          <a:p>
            <a:pPr eaLnBrk="1" hangingPunct="1">
              <a:buFont typeface="Wingdings" pitchFamily="2" charset="2"/>
              <a:buNone/>
            </a:pPr>
            <a:endParaRPr lang="en-US" sz="2400" b="1" smtClean="0"/>
          </a:p>
          <a:p>
            <a:pPr eaLnBrk="1" hangingPunct="1">
              <a:buFont typeface="Wingdings" pitchFamily="2" charset="2"/>
              <a:buNone/>
            </a:pPr>
            <a:r>
              <a:rPr lang="en-US" sz="2400" b="1" smtClean="0"/>
              <a:t>   Conscience (nurani), </a:t>
            </a:r>
          </a:p>
          <a:p>
            <a:pPr eaLnBrk="1" hangingPunct="1">
              <a:buFont typeface="Wingdings" pitchFamily="2" charset="2"/>
              <a:buNone/>
            </a:pPr>
            <a:r>
              <a:rPr lang="en-US" sz="2400" b="1" smtClean="0"/>
              <a:t>   Compassion (kepedulian sosial),</a:t>
            </a:r>
          </a:p>
          <a:p>
            <a:pPr eaLnBrk="1" hangingPunct="1">
              <a:buFont typeface="Wingdings" pitchFamily="2" charset="2"/>
              <a:buNone/>
            </a:pPr>
            <a:r>
              <a:rPr lang="en-US" sz="2400" b="1" smtClean="0"/>
              <a:t>   Competence (kecakapan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1828800"/>
            <a:ext cx="7772400" cy="4724400"/>
          </a:xfrm>
        </p:spPr>
        <p:txBody>
          <a:bodyPr/>
          <a:lstStyle/>
          <a:p>
            <a:pPr eaLnBrk="1" hangingPunct="1">
              <a:lnSpc>
                <a:spcPct val="90000"/>
              </a:lnSpc>
            </a:pPr>
            <a:r>
              <a:rPr lang="en-US" sz="2400" b="1" smtClean="0"/>
              <a:t>Kecakapan Dasar Manusia di Indonesia menurut Standard  Kompetensi Kerja Nasional </a:t>
            </a:r>
          </a:p>
          <a:p>
            <a:pPr eaLnBrk="1" hangingPunct="1">
              <a:lnSpc>
                <a:spcPct val="90000"/>
              </a:lnSpc>
            </a:pPr>
            <a:endParaRPr lang="en-US" sz="2400" b="1" smtClean="0"/>
          </a:p>
          <a:p>
            <a:pPr eaLnBrk="1" hangingPunct="1">
              <a:lnSpc>
                <a:spcPct val="90000"/>
              </a:lnSpc>
            </a:pPr>
            <a:r>
              <a:rPr lang="en-US" sz="2400" b="1" smtClean="0"/>
              <a:t>merujuk dari pengertian Casey; kompetensi sebagai kemampuan kerja setiap individu, mencakup </a:t>
            </a:r>
          </a:p>
          <a:p>
            <a:pPr eaLnBrk="1" hangingPunct="1">
              <a:lnSpc>
                <a:spcPct val="90000"/>
              </a:lnSpc>
            </a:pPr>
            <a:endParaRPr lang="en-US" sz="2400" b="1" smtClean="0"/>
          </a:p>
          <a:p>
            <a:pPr eaLnBrk="1" hangingPunct="1">
              <a:lnSpc>
                <a:spcPct val="90000"/>
              </a:lnSpc>
            </a:pPr>
            <a:r>
              <a:rPr lang="en-US" sz="2400" b="1" smtClean="0"/>
              <a:t>pengetahuan (</a:t>
            </a:r>
            <a:r>
              <a:rPr lang="en-US" sz="2400" b="1" i="1" smtClean="0"/>
              <a:t>knowledge</a:t>
            </a:r>
            <a:r>
              <a:rPr lang="en-US" sz="2400" b="1" smtClean="0"/>
              <a:t>), ketrampilan (</a:t>
            </a:r>
            <a:r>
              <a:rPr lang="en-US" sz="2400" b="1" i="1" smtClean="0"/>
              <a:t>skill</a:t>
            </a:r>
            <a:r>
              <a:rPr lang="en-US" sz="2400" b="1" smtClean="0"/>
              <a:t>) dan sikap (</a:t>
            </a:r>
            <a:r>
              <a:rPr lang="en-US" sz="2400" b="1" i="1" smtClean="0"/>
              <a:t>attitude</a:t>
            </a:r>
            <a:r>
              <a:rPr lang="en-US" sz="2400" b="1" smtClean="0"/>
              <a:t>) kerja minimal yang harus dimiliki untuk dapat melaksanakan pekerjaan atau jabatan tertentu.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533400" y="838200"/>
            <a:ext cx="8382000" cy="5257800"/>
          </a:xfrm>
        </p:spPr>
        <p:txBody>
          <a:bodyPr/>
          <a:lstStyle/>
          <a:p>
            <a:pPr eaLnBrk="1" hangingPunct="1"/>
            <a:r>
              <a:rPr lang="en-US" b="1" smtClean="0"/>
              <a:t>Kompetensi dari Ki Hajar Dewantara :</a:t>
            </a:r>
          </a:p>
          <a:p>
            <a:pPr eaLnBrk="1" hangingPunct="1"/>
            <a:endParaRPr lang="en-US" b="1" smtClean="0"/>
          </a:p>
          <a:p>
            <a:pPr eaLnBrk="1" hangingPunct="1">
              <a:buFont typeface="Wingdings" pitchFamily="2" charset="2"/>
              <a:buNone/>
            </a:pPr>
            <a:r>
              <a:rPr lang="en-US" b="1" smtClean="0"/>
              <a:t>   Agar manusia dapat hidup perlu mempunyai kecakapan dasar, memiliki pengetahuan (</a:t>
            </a:r>
            <a:r>
              <a:rPr lang="en-US" b="1" i="1" smtClean="0"/>
              <a:t>knowledge</a:t>
            </a:r>
            <a:r>
              <a:rPr lang="en-US" b="1" smtClean="0"/>
              <a:t> ), ketrampilan (</a:t>
            </a:r>
            <a:r>
              <a:rPr lang="en-US" b="1" i="1" smtClean="0"/>
              <a:t>skill)</a:t>
            </a:r>
            <a:r>
              <a:rPr lang="en-US" b="1" smtClean="0"/>
              <a:t> yang dapat dipelajari dengan otak, sikap (</a:t>
            </a:r>
            <a:r>
              <a:rPr lang="en-US" b="1" i="1" smtClean="0"/>
              <a:t>attitude</a:t>
            </a:r>
            <a:r>
              <a:rPr lang="en-US" b="1" smtClean="0"/>
              <a:t> ) yang arif, rendah hati dan manusiawi.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776413" y="381000"/>
            <a:ext cx="6907212" cy="4724400"/>
          </a:xfrm>
        </p:spPr>
        <p:txBody>
          <a:bodyPr/>
          <a:lstStyle/>
          <a:p>
            <a:pPr marL="609600" indent="-609600" eaLnBrk="1" hangingPunct="1">
              <a:lnSpc>
                <a:spcPct val="90000"/>
              </a:lnSpc>
              <a:buFont typeface="Wingdings" pitchFamily="2" charset="2"/>
              <a:buNone/>
            </a:pPr>
            <a:r>
              <a:rPr lang="en-US" sz="2100" b="1" smtClean="0"/>
              <a:t>Visi pendidikan UNESCO  ( United Nations</a:t>
            </a:r>
          </a:p>
          <a:p>
            <a:pPr marL="609600" indent="-609600" eaLnBrk="1" hangingPunct="1">
              <a:lnSpc>
                <a:spcPct val="90000"/>
              </a:lnSpc>
              <a:buFont typeface="Wingdings" pitchFamily="2" charset="2"/>
              <a:buNone/>
            </a:pPr>
            <a:r>
              <a:rPr lang="en-US" sz="2100" b="1" smtClean="0"/>
              <a:t>forEducation,Science and Culture</a:t>
            </a:r>
          </a:p>
          <a:p>
            <a:pPr marL="609600" indent="-609600" eaLnBrk="1" hangingPunct="1">
              <a:lnSpc>
                <a:spcPct val="90000"/>
              </a:lnSpc>
              <a:buFont typeface="Wingdings" pitchFamily="2" charset="2"/>
              <a:buNone/>
            </a:pPr>
            <a:r>
              <a:rPr lang="en-US" sz="2100" b="1" smtClean="0"/>
              <a:t>Organization ) :</a:t>
            </a:r>
          </a:p>
          <a:p>
            <a:pPr marL="609600" indent="-609600" eaLnBrk="1" hangingPunct="1">
              <a:lnSpc>
                <a:spcPct val="90000"/>
              </a:lnSpc>
              <a:buFont typeface="Wingdings" pitchFamily="2" charset="2"/>
              <a:buNone/>
            </a:pPr>
            <a:endParaRPr lang="en-US" sz="2100" b="1" smtClean="0"/>
          </a:p>
          <a:p>
            <a:pPr marL="609600" indent="-609600" eaLnBrk="1" hangingPunct="1">
              <a:lnSpc>
                <a:spcPct val="90000"/>
              </a:lnSpc>
            </a:pPr>
            <a:r>
              <a:rPr lang="en-US" sz="2100" b="1" smtClean="0"/>
              <a:t>Belajar mengetahui atau memahami</a:t>
            </a:r>
          </a:p>
          <a:p>
            <a:pPr marL="609600" indent="-609600" eaLnBrk="1" hangingPunct="1">
              <a:lnSpc>
                <a:spcPct val="90000"/>
              </a:lnSpc>
              <a:buFont typeface="Wingdings" pitchFamily="2" charset="2"/>
              <a:buNone/>
            </a:pPr>
            <a:r>
              <a:rPr lang="en-US" sz="2100" b="1" smtClean="0"/>
              <a:t>      (learning to know )</a:t>
            </a:r>
          </a:p>
          <a:p>
            <a:pPr marL="609600" indent="-609600" eaLnBrk="1" hangingPunct="1">
              <a:lnSpc>
                <a:spcPct val="90000"/>
              </a:lnSpc>
            </a:pPr>
            <a:r>
              <a:rPr lang="en-US" sz="2100" b="1" smtClean="0"/>
              <a:t>Belajar untuk mengerjakan sesuatu </a:t>
            </a:r>
          </a:p>
          <a:p>
            <a:pPr marL="609600" indent="-609600" eaLnBrk="1" hangingPunct="1">
              <a:lnSpc>
                <a:spcPct val="90000"/>
              </a:lnSpc>
              <a:buFont typeface="Wingdings" pitchFamily="2" charset="2"/>
              <a:buNone/>
            </a:pPr>
            <a:r>
              <a:rPr lang="en-US" sz="2100" b="1" smtClean="0"/>
              <a:t>      ( learning to do )</a:t>
            </a:r>
          </a:p>
          <a:p>
            <a:pPr marL="609600" indent="-609600" eaLnBrk="1" hangingPunct="1">
              <a:lnSpc>
                <a:spcPct val="90000"/>
              </a:lnSpc>
            </a:pPr>
            <a:r>
              <a:rPr lang="en-US" sz="2100" b="1" smtClean="0"/>
              <a:t>Belajar untuk menjadi diri sendiri </a:t>
            </a:r>
          </a:p>
          <a:p>
            <a:pPr marL="609600" indent="-609600" eaLnBrk="1" hangingPunct="1">
              <a:lnSpc>
                <a:spcPct val="90000"/>
              </a:lnSpc>
              <a:buFont typeface="Wingdings" pitchFamily="2" charset="2"/>
              <a:buNone/>
            </a:pPr>
            <a:r>
              <a:rPr lang="en-US" sz="2100" b="1" smtClean="0"/>
              <a:t>       ( learning to be )</a:t>
            </a:r>
          </a:p>
          <a:p>
            <a:pPr marL="609600" indent="-609600" eaLnBrk="1" hangingPunct="1">
              <a:lnSpc>
                <a:spcPct val="90000"/>
              </a:lnSpc>
            </a:pPr>
            <a:r>
              <a:rPr lang="en-US" sz="2100" b="1" smtClean="0"/>
              <a:t>Belajar hidup bersama atau bermasyarakat </a:t>
            </a:r>
          </a:p>
          <a:p>
            <a:pPr marL="609600" indent="-609600" eaLnBrk="1" hangingPunct="1">
              <a:lnSpc>
                <a:spcPct val="90000"/>
              </a:lnSpc>
              <a:buFont typeface="Wingdings" pitchFamily="2" charset="2"/>
              <a:buNone/>
            </a:pPr>
            <a:r>
              <a:rPr lang="en-US" sz="2100" b="1" smtClean="0"/>
              <a:t>       ( learning  to live together )</a:t>
            </a:r>
          </a:p>
          <a:p>
            <a:pPr marL="609600" indent="-609600" eaLnBrk="1" hangingPunct="1">
              <a:lnSpc>
                <a:spcPct val="90000"/>
              </a:lnSpc>
              <a:buFont typeface="Wingdings" pitchFamily="2" charset="2"/>
              <a:buNone/>
            </a:pPr>
            <a:endParaRPr lang="en-US" sz="21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914400" y="609600"/>
            <a:ext cx="7772400" cy="4724400"/>
          </a:xfrm>
        </p:spPr>
        <p:txBody>
          <a:bodyPr/>
          <a:lstStyle/>
          <a:p>
            <a:pPr marL="990600" lvl="1" indent="-533400" eaLnBrk="1" hangingPunct="1">
              <a:buFont typeface="Wingdings" pitchFamily="2" charset="2"/>
              <a:buNone/>
            </a:pPr>
            <a:r>
              <a:rPr lang="en-US" b="1" smtClean="0"/>
              <a:t>7 Kebiasaan untuk mengembangkan PotensiDiri ( Stephen R. Covey ) </a:t>
            </a:r>
          </a:p>
          <a:p>
            <a:pPr marL="990600" lvl="1" indent="-533400" eaLnBrk="1" hangingPunct="1">
              <a:buFont typeface="Wingdings" pitchFamily="2" charset="2"/>
              <a:buNone/>
            </a:pPr>
            <a:endParaRPr lang="en-US" b="1" smtClean="0"/>
          </a:p>
          <a:p>
            <a:pPr marL="990600" lvl="1" indent="-533400" eaLnBrk="1" hangingPunct="1">
              <a:buClr>
                <a:schemeClr val="tx1"/>
              </a:buClr>
              <a:buFontTx/>
              <a:buAutoNum type="arabicPeriod"/>
            </a:pPr>
            <a:r>
              <a:rPr lang="en-US" b="1" smtClean="0"/>
              <a:t>Jadi proaktif </a:t>
            </a:r>
          </a:p>
          <a:p>
            <a:pPr marL="990600" lvl="1" indent="-533400" eaLnBrk="1" hangingPunct="1">
              <a:buClr>
                <a:schemeClr val="tx1"/>
              </a:buClr>
              <a:buFontTx/>
              <a:buAutoNum type="arabicPeriod"/>
            </a:pPr>
            <a:r>
              <a:rPr lang="en-US" b="1" smtClean="0"/>
              <a:t>Merujuk pada tujuan akhir </a:t>
            </a:r>
          </a:p>
          <a:p>
            <a:pPr marL="990600" lvl="1" indent="-533400" eaLnBrk="1" hangingPunct="1">
              <a:buClr>
                <a:schemeClr val="tx1"/>
              </a:buClr>
              <a:buFontTx/>
              <a:buAutoNum type="arabicPeriod"/>
            </a:pPr>
            <a:r>
              <a:rPr lang="en-US" b="1" smtClean="0"/>
              <a:t>Dahulukan yang utama </a:t>
            </a:r>
          </a:p>
          <a:p>
            <a:pPr marL="990600" lvl="1" indent="-533400" eaLnBrk="1" hangingPunct="1">
              <a:buClr>
                <a:schemeClr val="tx1"/>
              </a:buClr>
              <a:buFontTx/>
              <a:buAutoNum type="arabicPeriod"/>
            </a:pPr>
            <a:r>
              <a:rPr lang="en-US" b="1" smtClean="0"/>
              <a:t>Paradigma saling ketergantungan </a:t>
            </a:r>
          </a:p>
          <a:p>
            <a:pPr marL="990600" lvl="1" indent="-533400" eaLnBrk="1" hangingPunct="1">
              <a:buClr>
                <a:schemeClr val="tx1"/>
              </a:buClr>
              <a:buFontTx/>
              <a:buAutoNum type="arabicPeriod"/>
            </a:pPr>
            <a:r>
              <a:rPr lang="en-US" b="1" smtClean="0"/>
              <a:t>Berusaha mengerti terlebih dahulu </a:t>
            </a:r>
          </a:p>
          <a:p>
            <a:pPr marL="990600" lvl="1" indent="-533400" eaLnBrk="1" hangingPunct="1">
              <a:buClr>
                <a:schemeClr val="tx1"/>
              </a:buClr>
              <a:buFontTx/>
              <a:buAutoNum type="arabicPeriod"/>
            </a:pPr>
            <a:r>
              <a:rPr lang="en-US" b="1" smtClean="0"/>
              <a:t>Wujudkan sinergi/kerjasama</a:t>
            </a:r>
          </a:p>
          <a:p>
            <a:pPr marL="990600" lvl="1" indent="-533400" eaLnBrk="1" hangingPunct="1">
              <a:buClr>
                <a:schemeClr val="tx1"/>
              </a:buClr>
              <a:buFontTx/>
              <a:buAutoNum type="arabicPeriod"/>
            </a:pPr>
            <a:r>
              <a:rPr lang="en-US" b="1" smtClean="0"/>
              <a:t>Asah kemampuan terus - menerus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13 Ketrampilan Soft Skills….</a:t>
            </a:r>
          </a:p>
        </p:txBody>
      </p:sp>
      <p:sp>
        <p:nvSpPr>
          <p:cNvPr id="19459" name="Rectangle 3"/>
          <p:cNvSpPr>
            <a:spLocks noGrp="1" noChangeArrowheads="1"/>
          </p:cNvSpPr>
          <p:nvPr>
            <p:ph type="body" idx="1"/>
          </p:nvPr>
        </p:nvSpPr>
        <p:spPr/>
        <p:txBody>
          <a:bodyPr/>
          <a:lstStyle/>
          <a:p>
            <a:pPr eaLnBrk="1" hangingPunct="1">
              <a:lnSpc>
                <a:spcPct val="80000"/>
              </a:lnSpc>
            </a:pPr>
            <a:r>
              <a:rPr lang="en-US" sz="2100" smtClean="0"/>
              <a:t>Ketrampilan berkomunikasi yang efektif</a:t>
            </a:r>
          </a:p>
          <a:p>
            <a:pPr eaLnBrk="1" hangingPunct="1">
              <a:lnSpc>
                <a:spcPct val="80000"/>
              </a:lnSpc>
            </a:pPr>
            <a:r>
              <a:rPr lang="en-US" sz="2100" smtClean="0"/>
              <a:t>Inovasi dan kreativitas</a:t>
            </a:r>
          </a:p>
          <a:p>
            <a:pPr eaLnBrk="1" hangingPunct="1">
              <a:lnSpc>
                <a:spcPct val="80000"/>
              </a:lnSpc>
            </a:pPr>
            <a:r>
              <a:rPr lang="en-US" sz="2100" smtClean="0"/>
              <a:t>Berpikir analitis</a:t>
            </a:r>
          </a:p>
          <a:p>
            <a:pPr eaLnBrk="1" hangingPunct="1">
              <a:lnSpc>
                <a:spcPct val="80000"/>
              </a:lnSpc>
            </a:pPr>
            <a:r>
              <a:rPr lang="en-US" sz="2100" smtClean="0"/>
              <a:t>Fleksibilitas</a:t>
            </a:r>
          </a:p>
          <a:p>
            <a:pPr eaLnBrk="1" hangingPunct="1">
              <a:lnSpc>
                <a:spcPct val="80000"/>
              </a:lnSpc>
            </a:pPr>
            <a:r>
              <a:rPr lang="en-US" sz="2100" smtClean="0"/>
              <a:t>Kesiapan untuk berubah</a:t>
            </a:r>
          </a:p>
          <a:p>
            <a:pPr eaLnBrk="1" hangingPunct="1">
              <a:lnSpc>
                <a:spcPct val="80000"/>
              </a:lnSpc>
            </a:pPr>
            <a:r>
              <a:rPr lang="en-US" sz="2100" smtClean="0"/>
              <a:t>Memiliki sikap dan nilai-nilai yg benar</a:t>
            </a:r>
          </a:p>
          <a:p>
            <a:pPr eaLnBrk="1" hangingPunct="1">
              <a:lnSpc>
                <a:spcPct val="80000"/>
              </a:lnSpc>
            </a:pPr>
            <a:r>
              <a:rPr lang="en-US" sz="2100" smtClean="0"/>
              <a:t>Ketrampilan interpersonnal</a:t>
            </a:r>
          </a:p>
          <a:p>
            <a:pPr eaLnBrk="1" hangingPunct="1">
              <a:lnSpc>
                <a:spcPct val="80000"/>
              </a:lnSpc>
            </a:pPr>
            <a:r>
              <a:rPr lang="en-US" sz="2100" smtClean="0"/>
              <a:t>Ketrampilan negosiasi</a:t>
            </a:r>
          </a:p>
          <a:p>
            <a:pPr eaLnBrk="1" hangingPunct="1">
              <a:lnSpc>
                <a:spcPct val="80000"/>
              </a:lnSpc>
            </a:pPr>
            <a:r>
              <a:rPr lang="en-US" sz="2100" smtClean="0"/>
              <a:t>Ketrampilan persuasif</a:t>
            </a:r>
          </a:p>
          <a:p>
            <a:pPr eaLnBrk="1" hangingPunct="1">
              <a:lnSpc>
                <a:spcPct val="80000"/>
              </a:lnSpc>
            </a:pPr>
            <a:r>
              <a:rPr lang="en-US" sz="2100" smtClean="0"/>
              <a:t>Ketrampilan mengatur waktu</a:t>
            </a:r>
          </a:p>
          <a:p>
            <a:pPr eaLnBrk="1" hangingPunct="1">
              <a:lnSpc>
                <a:spcPct val="80000"/>
              </a:lnSpc>
            </a:pPr>
            <a:r>
              <a:rPr lang="en-US" sz="2100" smtClean="0"/>
              <a:t>Kemampuan memecahkan masalah</a:t>
            </a:r>
          </a:p>
          <a:p>
            <a:pPr eaLnBrk="1" hangingPunct="1">
              <a:lnSpc>
                <a:spcPct val="80000"/>
              </a:lnSpc>
            </a:pPr>
            <a:r>
              <a:rPr lang="en-US" sz="2100" smtClean="0"/>
              <a:t>Kemampuan beradaptasi</a:t>
            </a:r>
          </a:p>
          <a:p>
            <a:pPr eaLnBrk="1" hangingPunct="1">
              <a:lnSpc>
                <a:spcPct val="80000"/>
              </a:lnSpc>
            </a:pPr>
            <a:r>
              <a:rPr lang="en-US" sz="2100" smtClean="0"/>
              <a:t>Kemampuan memimpin dan membangun tim</a:t>
            </a:r>
          </a:p>
          <a:p>
            <a:pPr eaLnBrk="1" hangingPunct="1">
              <a:lnSpc>
                <a:spcPct val="80000"/>
              </a:lnSpc>
            </a:pPr>
            <a:endParaRPr lang="en-US" sz="2100" smtClean="0"/>
          </a:p>
          <a:p>
            <a:pPr eaLnBrk="1" hangingPunct="1">
              <a:lnSpc>
                <a:spcPct val="80000"/>
              </a:lnSpc>
            </a:pPr>
            <a:endParaRPr lang="en-US" sz="2100" smtClean="0"/>
          </a:p>
          <a:p>
            <a:pPr eaLnBrk="1" hangingPunct="1">
              <a:lnSpc>
                <a:spcPct val="80000"/>
              </a:lnSpc>
            </a:pPr>
            <a:endParaRPr lang="en-US" sz="21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t>8 Kompetensi Dasar yang dibutuhkan untuk sukses</a:t>
            </a:r>
          </a:p>
        </p:txBody>
      </p:sp>
      <p:sp>
        <p:nvSpPr>
          <p:cNvPr id="20483" name="Rectangle 3"/>
          <p:cNvSpPr>
            <a:spLocks noGrp="1" noChangeArrowheads="1"/>
          </p:cNvSpPr>
          <p:nvPr>
            <p:ph type="body" idx="1"/>
          </p:nvPr>
        </p:nvSpPr>
        <p:spPr/>
        <p:txBody>
          <a:bodyPr/>
          <a:lstStyle/>
          <a:p>
            <a:pPr eaLnBrk="1" hangingPunct="1">
              <a:lnSpc>
                <a:spcPct val="80000"/>
              </a:lnSpc>
            </a:pPr>
            <a:r>
              <a:rPr lang="en-US" sz="2500" b="1" smtClean="0"/>
              <a:t>Kemampuan Beradaptasi</a:t>
            </a:r>
          </a:p>
          <a:p>
            <a:pPr eaLnBrk="1" hangingPunct="1">
              <a:lnSpc>
                <a:spcPct val="80000"/>
              </a:lnSpc>
            </a:pPr>
            <a:r>
              <a:rPr lang="en-US" sz="2500" b="1" smtClean="0"/>
              <a:t>Kemampuan melayani klien</a:t>
            </a:r>
          </a:p>
          <a:p>
            <a:pPr eaLnBrk="1" hangingPunct="1">
              <a:lnSpc>
                <a:spcPct val="80000"/>
              </a:lnSpc>
            </a:pPr>
            <a:r>
              <a:rPr lang="en-US" sz="2500" b="1" smtClean="0"/>
              <a:t>Komunikasi</a:t>
            </a:r>
          </a:p>
          <a:p>
            <a:pPr eaLnBrk="1" hangingPunct="1">
              <a:lnSpc>
                <a:spcPct val="80000"/>
              </a:lnSpc>
            </a:pPr>
            <a:r>
              <a:rPr lang="en-US" sz="2500" b="1" smtClean="0"/>
              <a:t>Kemampuan memecahkan masalah dengan kreatif</a:t>
            </a:r>
          </a:p>
          <a:p>
            <a:pPr eaLnBrk="1" hangingPunct="1">
              <a:lnSpc>
                <a:spcPct val="80000"/>
              </a:lnSpc>
            </a:pPr>
            <a:r>
              <a:rPr lang="en-US" sz="2500" b="1" smtClean="0"/>
              <a:t>Kemampuan untuk bekerja dalam team dan berkolaborasi</a:t>
            </a:r>
          </a:p>
          <a:p>
            <a:pPr eaLnBrk="1" hangingPunct="1">
              <a:lnSpc>
                <a:spcPct val="80000"/>
              </a:lnSpc>
            </a:pPr>
            <a:r>
              <a:rPr lang="en-US" sz="2500" b="1" smtClean="0"/>
              <a:t>Bisa dipercaya</a:t>
            </a:r>
          </a:p>
          <a:p>
            <a:pPr eaLnBrk="1" hangingPunct="1">
              <a:lnSpc>
                <a:spcPct val="80000"/>
              </a:lnSpc>
            </a:pPr>
            <a:r>
              <a:rPr lang="en-US" sz="2500" b="1" smtClean="0"/>
              <a:t>Bertanggung jawab</a:t>
            </a:r>
          </a:p>
          <a:p>
            <a:pPr eaLnBrk="1" hangingPunct="1">
              <a:lnSpc>
                <a:spcPct val="80000"/>
              </a:lnSpc>
            </a:pPr>
            <a:r>
              <a:rPr lang="en-US" sz="2500" b="1" smtClean="0"/>
              <a:t>Dorongan untuk berprestasi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noFill/>
        </p:spPr>
        <p:txBody>
          <a:bodyPr/>
          <a:lstStyle/>
          <a:p>
            <a:pPr eaLnBrk="1" hangingPunct="1"/>
            <a:r>
              <a:rPr lang="en-US" b="1" smtClean="0"/>
              <a:t>Komunikasi Asertif</a:t>
            </a:r>
          </a:p>
        </p:txBody>
      </p:sp>
      <p:sp>
        <p:nvSpPr>
          <p:cNvPr id="21507" name="Rectangle 5"/>
          <p:cNvSpPr>
            <a:spLocks noGrp="1" noChangeArrowheads="1"/>
          </p:cNvSpPr>
          <p:nvPr>
            <p:ph type="body" idx="1"/>
          </p:nvPr>
        </p:nvSpPr>
        <p:spPr>
          <a:xfrm>
            <a:off x="2181225" y="2035175"/>
            <a:ext cx="6499225" cy="3735388"/>
          </a:xfrm>
          <a:noFill/>
        </p:spPr>
        <p:txBody>
          <a:bodyPr/>
          <a:lstStyle/>
          <a:p>
            <a:pPr eaLnBrk="1" hangingPunct="1"/>
            <a:r>
              <a:rPr lang="en-US" sz="2100" b="1" smtClean="0"/>
              <a:t>Asertif secara sederhana berarti mampu secara aktif menyatakan gagasan, harapan atau perasaan baik yang positif atau negatif secara langsung dan apa adanya, tanpa menyerang atau merugikan orang lain</a:t>
            </a:r>
          </a:p>
          <a:p>
            <a:pPr eaLnBrk="1" hangingPunct="1"/>
            <a:endParaRPr lang="en-US" sz="2100" b="1" smtClean="0"/>
          </a:p>
          <a:p>
            <a:pPr eaLnBrk="1" hangingPunct="1"/>
            <a:r>
              <a:rPr lang="en-US" sz="2100" b="1" smtClean="0"/>
              <a:t>Menghargai hak orang lain untuk menyampaikan gagasan atau pendapat untuk didengarkan dan diperlakukan dengan penuh respek serta untuk berbeda pendapat</a:t>
            </a:r>
          </a:p>
          <a:p>
            <a:pPr eaLnBrk="1" hangingPunct="1">
              <a:lnSpc>
                <a:spcPct val="90000"/>
              </a:lnSpc>
            </a:pPr>
            <a:endParaRPr lang="en-US" sz="21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noFill/>
        </p:spPr>
        <p:txBody>
          <a:bodyPr/>
          <a:lstStyle/>
          <a:p>
            <a:pPr eaLnBrk="1" hangingPunct="1"/>
            <a:r>
              <a:rPr lang="en-US" smtClean="0"/>
              <a:t>      </a:t>
            </a:r>
            <a:r>
              <a:rPr lang="en-US" b="1" smtClean="0"/>
              <a:t>Interpersonal Skill</a:t>
            </a:r>
          </a:p>
        </p:txBody>
      </p:sp>
      <p:sp>
        <p:nvSpPr>
          <p:cNvPr id="4099" name="Rectangle 5"/>
          <p:cNvSpPr>
            <a:spLocks noGrp="1" noChangeArrowheads="1"/>
          </p:cNvSpPr>
          <p:nvPr>
            <p:ph type="body" idx="1"/>
          </p:nvPr>
        </p:nvSpPr>
        <p:spPr>
          <a:xfrm>
            <a:off x="2181225" y="1501775"/>
            <a:ext cx="6499225" cy="5280025"/>
          </a:xfrm>
          <a:noFill/>
        </p:spPr>
        <p:txBody>
          <a:bodyPr/>
          <a:lstStyle/>
          <a:p>
            <a:pPr eaLnBrk="1" hangingPunct="1"/>
            <a:r>
              <a:rPr lang="en-US" sz="1800" b="1" smtClean="0"/>
              <a:t>Kemampuan, kesanggupan, kepandaian atau kemahiran seseorang dalam mengerjakan sesuatu </a:t>
            </a:r>
          </a:p>
          <a:p>
            <a:pPr eaLnBrk="1" hangingPunct="1"/>
            <a:r>
              <a:rPr lang="en-US" sz="1800" b="1" smtClean="0"/>
              <a:t>Memiliki konsep diri  dan berkepribadian </a:t>
            </a:r>
          </a:p>
          <a:p>
            <a:pPr eaLnBrk="1" hangingPunct="1">
              <a:buFont typeface="Wingdings" pitchFamily="2" charset="2"/>
              <a:buNone/>
            </a:pPr>
            <a:r>
              <a:rPr lang="en-US" sz="1800" b="1" smtClean="0"/>
              <a:t>     yang kuat </a:t>
            </a:r>
          </a:p>
          <a:p>
            <a:pPr eaLnBrk="1" hangingPunct="1"/>
            <a:r>
              <a:rPr lang="en-US" sz="1800" b="1" smtClean="0"/>
              <a:t>Meningkatkan potensi diri menjadi pribadi yang mempunyai kompetensi dibidangnya</a:t>
            </a:r>
          </a:p>
          <a:p>
            <a:pPr eaLnBrk="1" hangingPunct="1"/>
            <a:r>
              <a:rPr lang="en-US" sz="1800" b="1" smtClean="0"/>
              <a:t>Percaya diri dan mengasah kemampuan berkomunikasi </a:t>
            </a:r>
          </a:p>
          <a:p>
            <a:pPr eaLnBrk="1" hangingPunct="1"/>
            <a:r>
              <a:rPr lang="en-US" sz="1800" b="1" smtClean="0"/>
              <a:t>Berpenampilan menarik dan menyenangkan</a:t>
            </a:r>
          </a:p>
          <a:p>
            <a:pPr eaLnBrk="1" hangingPunct="1"/>
            <a:r>
              <a:rPr lang="en-US" sz="1800" b="1" smtClean="0"/>
              <a:t>Meningkatkan human relations dalam kehidupan bermasyarakat dan organisasi</a:t>
            </a:r>
          </a:p>
          <a:p>
            <a:pPr eaLnBrk="1" hangingPunct="1"/>
            <a:r>
              <a:rPr lang="en-US" sz="1800" b="1" smtClean="0"/>
              <a:t>Meningkatkan kemampuan menjadi pemimpin dan dapat bekerjasama dalam team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1390650" y="685800"/>
            <a:ext cx="4857750" cy="687388"/>
          </a:xfrm>
          <a:noFill/>
        </p:spPr>
        <p:txBody>
          <a:bodyPr/>
          <a:lstStyle/>
          <a:p>
            <a:pPr eaLnBrk="1" hangingPunct="1"/>
            <a:r>
              <a:rPr lang="en-US" b="1" smtClean="0"/>
              <a:t>Komunikasi Efektif</a:t>
            </a:r>
          </a:p>
        </p:txBody>
      </p:sp>
      <p:sp>
        <p:nvSpPr>
          <p:cNvPr id="22531" name="Rectangle 5"/>
          <p:cNvSpPr>
            <a:spLocks noGrp="1" noChangeArrowheads="1"/>
          </p:cNvSpPr>
          <p:nvPr>
            <p:ph type="body" idx="1"/>
          </p:nvPr>
        </p:nvSpPr>
        <p:spPr>
          <a:xfrm>
            <a:off x="2181225" y="2035175"/>
            <a:ext cx="6499225" cy="4518025"/>
          </a:xfrm>
          <a:noFill/>
        </p:spPr>
        <p:txBody>
          <a:bodyPr/>
          <a:lstStyle/>
          <a:p>
            <a:pPr eaLnBrk="1" hangingPunct="1"/>
            <a:r>
              <a:rPr lang="en-US" sz="1900" b="1" smtClean="0"/>
              <a:t>Komunikasi secara sederhana dapat diartikan sebagai proses mengirimkan dan menerima pesan</a:t>
            </a:r>
          </a:p>
          <a:p>
            <a:pPr eaLnBrk="1" hangingPunct="1"/>
            <a:endParaRPr lang="en-US" sz="1900" b="1" smtClean="0"/>
          </a:p>
          <a:p>
            <a:pPr eaLnBrk="1" hangingPunct="1"/>
            <a:r>
              <a:rPr lang="en-US" sz="1900" b="1" smtClean="0"/>
              <a:t>Keberhasilan sebuah usaha/bisnis juga bergantung pada kemampuan karyawan dan manajer dalam berkomunikasi dengan publik secara efektif</a:t>
            </a:r>
          </a:p>
          <a:p>
            <a:pPr eaLnBrk="1" hangingPunct="1"/>
            <a:endParaRPr lang="en-US" sz="1900" b="1" smtClean="0"/>
          </a:p>
          <a:p>
            <a:pPr eaLnBrk="1" hangingPunct="1"/>
            <a:r>
              <a:rPr lang="en-US" sz="1900" b="1" smtClean="0"/>
              <a:t>Komunikasi efektif terjadi jika tercapai pemahaman yang sama, merangsang pihak yang lain melakukan tindakan dan mendorong orang untuk berfikir dengan cara yang baru.</a:t>
            </a:r>
          </a:p>
          <a:p>
            <a:pPr eaLnBrk="1" hangingPunct="1">
              <a:lnSpc>
                <a:spcPct val="90000"/>
              </a:lnSpc>
            </a:pPr>
            <a:endParaRPr lang="en-US" sz="19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ChangeArrowheads="1"/>
          </p:cNvSpPr>
          <p:nvPr/>
        </p:nvSpPr>
        <p:spPr bwMode="auto">
          <a:xfrm>
            <a:off x="250825" y="1341438"/>
            <a:ext cx="8713788" cy="5183187"/>
          </a:xfrm>
          <a:prstGeom prst="roundRect">
            <a:avLst>
              <a:gd name="adj" fmla="val 16667"/>
            </a:avLst>
          </a:prstGeom>
          <a:solidFill>
            <a:srgbClr val="FFEEDD"/>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555" name="Rectangle 5"/>
          <p:cNvSpPr>
            <a:spLocks noChangeArrowheads="1"/>
          </p:cNvSpPr>
          <p:nvPr/>
        </p:nvSpPr>
        <p:spPr bwMode="auto">
          <a:xfrm>
            <a:off x="917575" y="523875"/>
            <a:ext cx="617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500" b="1">
                <a:solidFill>
                  <a:srgbClr val="000000"/>
                </a:solidFill>
              </a:rPr>
              <a:t>Seni Berkomunikasi Effektif</a:t>
            </a:r>
          </a:p>
        </p:txBody>
      </p:sp>
      <p:sp>
        <p:nvSpPr>
          <p:cNvPr id="23556" name="Text Box 6"/>
          <p:cNvSpPr txBox="1">
            <a:spLocks noChangeArrowheads="1"/>
          </p:cNvSpPr>
          <p:nvPr/>
        </p:nvSpPr>
        <p:spPr bwMode="auto">
          <a:xfrm>
            <a:off x="412750" y="14478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Looking</a:t>
            </a:r>
            <a:r>
              <a:rPr lang="en-US" sz="2200">
                <a:solidFill>
                  <a:srgbClr val="000000"/>
                </a:solidFill>
              </a:rPr>
              <a:t> (memandang)</a:t>
            </a:r>
          </a:p>
        </p:txBody>
      </p:sp>
      <p:sp>
        <p:nvSpPr>
          <p:cNvPr id="23557" name="Text Box 7"/>
          <p:cNvSpPr txBox="1">
            <a:spLocks noChangeArrowheads="1"/>
          </p:cNvSpPr>
          <p:nvPr/>
        </p:nvSpPr>
        <p:spPr bwMode="auto">
          <a:xfrm>
            <a:off x="412750" y="19050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Smiling </a:t>
            </a:r>
            <a:r>
              <a:rPr lang="en-US" sz="2200">
                <a:solidFill>
                  <a:srgbClr val="000000"/>
                </a:solidFill>
              </a:rPr>
              <a:t>(tersenyum)</a:t>
            </a:r>
          </a:p>
        </p:txBody>
      </p:sp>
      <p:sp>
        <p:nvSpPr>
          <p:cNvPr id="23558" name="Text Box 8"/>
          <p:cNvSpPr txBox="1">
            <a:spLocks noChangeArrowheads="1"/>
          </p:cNvSpPr>
          <p:nvPr/>
        </p:nvSpPr>
        <p:spPr bwMode="auto">
          <a:xfrm>
            <a:off x="412750" y="23622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Listening</a:t>
            </a:r>
            <a:r>
              <a:rPr lang="en-US" sz="2200">
                <a:solidFill>
                  <a:srgbClr val="000000"/>
                </a:solidFill>
              </a:rPr>
              <a:t> (mendengar)</a:t>
            </a:r>
          </a:p>
        </p:txBody>
      </p:sp>
      <p:sp>
        <p:nvSpPr>
          <p:cNvPr id="23559" name="Text Box 9"/>
          <p:cNvSpPr txBox="1">
            <a:spLocks noChangeArrowheads="1"/>
          </p:cNvSpPr>
          <p:nvPr/>
        </p:nvSpPr>
        <p:spPr bwMode="auto">
          <a:xfrm>
            <a:off x="412750" y="28194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Questioning </a:t>
            </a:r>
            <a:r>
              <a:rPr lang="en-US" sz="2200">
                <a:solidFill>
                  <a:srgbClr val="000000"/>
                </a:solidFill>
              </a:rPr>
              <a:t>(bertanya)</a:t>
            </a:r>
          </a:p>
        </p:txBody>
      </p:sp>
      <p:sp>
        <p:nvSpPr>
          <p:cNvPr id="23560" name="Text Box 10"/>
          <p:cNvSpPr txBox="1">
            <a:spLocks noChangeArrowheads="1"/>
          </p:cNvSpPr>
          <p:nvPr/>
        </p:nvSpPr>
        <p:spPr bwMode="auto">
          <a:xfrm>
            <a:off x="412750" y="32766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Answering </a:t>
            </a:r>
            <a:r>
              <a:rPr lang="en-US" sz="2200">
                <a:solidFill>
                  <a:srgbClr val="000000"/>
                </a:solidFill>
              </a:rPr>
              <a:t>(menjawab)</a:t>
            </a:r>
          </a:p>
        </p:txBody>
      </p:sp>
      <p:sp>
        <p:nvSpPr>
          <p:cNvPr id="23561" name="Text Box 11"/>
          <p:cNvSpPr txBox="1">
            <a:spLocks noChangeArrowheads="1"/>
          </p:cNvSpPr>
          <p:nvPr/>
        </p:nvSpPr>
        <p:spPr bwMode="auto">
          <a:xfrm>
            <a:off x="412750" y="37338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Surprising </a:t>
            </a:r>
            <a:r>
              <a:rPr lang="en-US" sz="2200">
                <a:solidFill>
                  <a:srgbClr val="000000"/>
                </a:solidFill>
              </a:rPr>
              <a:t>(kejutan positif)</a:t>
            </a:r>
          </a:p>
        </p:txBody>
      </p:sp>
      <p:sp>
        <p:nvSpPr>
          <p:cNvPr id="23562" name="Text Box 12"/>
          <p:cNvSpPr txBox="1">
            <a:spLocks noChangeArrowheads="1"/>
          </p:cNvSpPr>
          <p:nvPr/>
        </p:nvSpPr>
        <p:spPr bwMode="auto">
          <a:xfrm>
            <a:off x="412750" y="41910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Admitting Mistake</a:t>
            </a:r>
            <a:r>
              <a:rPr lang="en-US" sz="2200">
                <a:solidFill>
                  <a:srgbClr val="000000"/>
                </a:solidFill>
              </a:rPr>
              <a:t> (mengakui kesalahan)</a:t>
            </a:r>
          </a:p>
        </p:txBody>
      </p:sp>
      <p:sp>
        <p:nvSpPr>
          <p:cNvPr id="23563" name="Text Box 13"/>
          <p:cNvSpPr txBox="1">
            <a:spLocks noChangeArrowheads="1"/>
          </p:cNvSpPr>
          <p:nvPr/>
        </p:nvSpPr>
        <p:spPr bwMode="auto">
          <a:xfrm>
            <a:off x="412750" y="46482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Asking Apology</a:t>
            </a:r>
            <a:r>
              <a:rPr lang="en-US" sz="2200">
                <a:solidFill>
                  <a:srgbClr val="000000"/>
                </a:solidFill>
              </a:rPr>
              <a:t> (meminta maaf)</a:t>
            </a:r>
          </a:p>
        </p:txBody>
      </p:sp>
      <p:sp>
        <p:nvSpPr>
          <p:cNvPr id="23564" name="Text Box 14"/>
          <p:cNvSpPr txBox="1">
            <a:spLocks noChangeArrowheads="1"/>
          </p:cNvSpPr>
          <p:nvPr/>
        </p:nvSpPr>
        <p:spPr bwMode="auto">
          <a:xfrm>
            <a:off x="412750" y="50673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Stating Empathy </a:t>
            </a:r>
            <a:r>
              <a:rPr lang="en-US" sz="2200">
                <a:solidFill>
                  <a:srgbClr val="000000"/>
                </a:solidFill>
              </a:rPr>
              <a:t>(pernyataan empati)</a:t>
            </a:r>
          </a:p>
        </p:txBody>
      </p:sp>
      <p:sp>
        <p:nvSpPr>
          <p:cNvPr id="23565" name="Text Box 15"/>
          <p:cNvSpPr txBox="1">
            <a:spLocks noChangeArrowheads="1"/>
          </p:cNvSpPr>
          <p:nvPr/>
        </p:nvSpPr>
        <p:spPr bwMode="auto">
          <a:xfrm>
            <a:off x="412750" y="5524500"/>
            <a:ext cx="924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200" i="1">
                <a:solidFill>
                  <a:srgbClr val="000000"/>
                </a:solidFill>
              </a:rPr>
              <a:t>The art of Closing Conversation</a:t>
            </a:r>
            <a:r>
              <a:rPr lang="en-US" sz="2200">
                <a:solidFill>
                  <a:srgbClr val="000000"/>
                </a:solidFill>
              </a:rPr>
              <a:t> (menutup pembicaraan)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glfgi00482rm"/>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371600" y="2509838"/>
            <a:ext cx="3200400" cy="2546350"/>
          </a:xfrm>
          <a:noFill/>
        </p:spPr>
      </p:pic>
      <p:sp>
        <p:nvSpPr>
          <p:cNvPr id="24579" name="Rectangle 5"/>
          <p:cNvSpPr>
            <a:spLocks noGrp="1" noChangeArrowheads="1"/>
          </p:cNvSpPr>
          <p:nvPr>
            <p:ph type="title"/>
          </p:nvPr>
        </p:nvSpPr>
        <p:spPr>
          <a:noFill/>
        </p:spPr>
        <p:txBody>
          <a:bodyPr/>
          <a:lstStyle/>
          <a:p>
            <a:pPr eaLnBrk="1" hangingPunct="1"/>
            <a:r>
              <a:rPr lang="en-US" smtClean="0"/>
              <a:t>Seni Berkomunikasi Efektif</a:t>
            </a:r>
          </a:p>
        </p:txBody>
      </p:sp>
      <p:sp>
        <p:nvSpPr>
          <p:cNvPr id="24580" name="Rectangle 6"/>
          <p:cNvSpPr>
            <a:spLocks noChangeArrowheads="1"/>
          </p:cNvSpPr>
          <p:nvPr/>
        </p:nvSpPr>
        <p:spPr bwMode="auto">
          <a:xfrm>
            <a:off x="1258888" y="1557338"/>
            <a:ext cx="540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Clr>
                <a:srgbClr val="993300"/>
              </a:buClr>
              <a:buFont typeface="Wingdings" pitchFamily="2" charset="2"/>
              <a:buChar char="§"/>
            </a:pPr>
            <a:r>
              <a:rPr lang="en-US" sz="2400" b="1" i="1">
                <a:solidFill>
                  <a:srgbClr val="801D00"/>
                </a:solidFill>
                <a:latin typeface="Arial" charset="0"/>
              </a:rPr>
              <a:t>The art of Looking</a:t>
            </a:r>
            <a:r>
              <a:rPr lang="en-US" sz="2400" b="1">
                <a:solidFill>
                  <a:srgbClr val="801D00"/>
                </a:solidFill>
                <a:latin typeface="Arial" charset="0"/>
              </a:rPr>
              <a:t> (memandang)</a:t>
            </a:r>
          </a:p>
        </p:txBody>
      </p:sp>
      <p:sp>
        <p:nvSpPr>
          <p:cNvPr id="24581" name="Rectangle 7"/>
          <p:cNvSpPr>
            <a:spLocks noChangeArrowheads="1"/>
          </p:cNvSpPr>
          <p:nvPr/>
        </p:nvSpPr>
        <p:spPr bwMode="auto">
          <a:xfrm>
            <a:off x="4859338" y="2565400"/>
            <a:ext cx="33845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000000"/>
                </a:solidFill>
                <a:latin typeface="Arial" charset="0"/>
              </a:rPr>
              <a:t>Pandang mata Publik Anda dengan ramah dan bersahabat</a:t>
            </a:r>
          </a:p>
          <a:p>
            <a:endParaRPr lang="en-US" sz="2400" b="1">
              <a:solidFill>
                <a:srgbClr val="000000"/>
              </a:solidFill>
              <a:latin typeface="Arial" charset="0"/>
            </a:endParaRPr>
          </a:p>
          <a:p>
            <a:r>
              <a:rPr lang="en-US" sz="2400" b="1">
                <a:solidFill>
                  <a:srgbClr val="000000"/>
                </a:solidFill>
                <a:latin typeface="Arial" charset="0"/>
              </a:rPr>
              <a:t>Jaga kontak mata</a:t>
            </a:r>
          </a:p>
        </p:txBody>
      </p:sp>
      <p:sp>
        <p:nvSpPr>
          <p:cNvPr id="24582" name="Rectangle 8"/>
          <p:cNvSpPr>
            <a:spLocks noChangeArrowheads="1"/>
          </p:cNvSpPr>
          <p:nvPr/>
        </p:nvSpPr>
        <p:spPr bwMode="auto">
          <a:xfrm>
            <a:off x="1042988" y="5510213"/>
            <a:ext cx="6265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400" b="1">
                <a:solidFill>
                  <a:srgbClr val="000000"/>
                </a:solidFill>
                <a:latin typeface="Arial" charset="0"/>
              </a:rPr>
              <a:t>“Tatapan mata mengungkap berjuta kata”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noFill/>
        </p:spPr>
        <p:txBody>
          <a:bodyPr/>
          <a:lstStyle/>
          <a:p>
            <a:pPr eaLnBrk="1" hangingPunct="1"/>
            <a:r>
              <a:rPr lang="en-US" b="1" smtClean="0"/>
              <a:t>Seni Berkomunikasi Effektif</a:t>
            </a:r>
          </a:p>
        </p:txBody>
      </p:sp>
      <p:sp>
        <p:nvSpPr>
          <p:cNvPr id="25603" name="Rectangle 5"/>
          <p:cNvSpPr>
            <a:spLocks noGrp="1" noChangeArrowheads="1"/>
          </p:cNvSpPr>
          <p:nvPr>
            <p:ph type="body" idx="1"/>
          </p:nvPr>
        </p:nvSpPr>
        <p:spPr>
          <a:xfrm>
            <a:off x="2211388" y="1676400"/>
            <a:ext cx="6399212" cy="968375"/>
          </a:xfrm>
          <a:noFill/>
        </p:spPr>
        <p:txBody>
          <a:bodyPr/>
          <a:lstStyle/>
          <a:p>
            <a:pPr eaLnBrk="1" hangingPunct="1">
              <a:spcBef>
                <a:spcPct val="50000"/>
              </a:spcBef>
              <a:buClr>
                <a:srgbClr val="993300"/>
              </a:buClr>
              <a:buFont typeface="Wingdings" pitchFamily="2" charset="2"/>
              <a:buChar char="§"/>
            </a:pPr>
            <a:r>
              <a:rPr lang="en-US" b="1" i="1" smtClean="0"/>
              <a:t>The art of Smiling</a:t>
            </a:r>
            <a:r>
              <a:rPr lang="en-US" b="1" smtClean="0"/>
              <a:t> (tersenyum)</a:t>
            </a:r>
          </a:p>
        </p:txBody>
      </p:sp>
      <p:sp>
        <p:nvSpPr>
          <p:cNvPr id="25604" name="Text Box 6"/>
          <p:cNvSpPr txBox="1">
            <a:spLocks noChangeArrowheads="1"/>
          </p:cNvSpPr>
          <p:nvPr/>
        </p:nvSpPr>
        <p:spPr bwMode="auto">
          <a:xfrm>
            <a:off x="3779838" y="2924175"/>
            <a:ext cx="49688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Tinggalkan semua beban pikiran </a:t>
            </a:r>
          </a:p>
          <a:p>
            <a:pPr eaLnBrk="1" hangingPunct="1">
              <a:spcBef>
                <a:spcPct val="50000"/>
              </a:spcBef>
            </a:pPr>
            <a:r>
              <a:rPr lang="en-US" sz="2000" b="1">
                <a:solidFill>
                  <a:srgbClr val="000000"/>
                </a:solidFill>
              </a:rPr>
              <a:t>Anda sebelum menuju tempat bekerja</a:t>
            </a:r>
          </a:p>
          <a:p>
            <a:pPr eaLnBrk="1" hangingPunct="1">
              <a:spcBef>
                <a:spcPct val="50000"/>
              </a:spcBef>
            </a:pPr>
            <a:r>
              <a:rPr lang="en-US" sz="2000" b="1">
                <a:solidFill>
                  <a:srgbClr val="000000"/>
                </a:solidFill>
              </a:rPr>
              <a:t>Jangan memikirkan hal lain selain keinginan untuk memberikan yang terbaik bagi publik</a:t>
            </a:r>
          </a:p>
        </p:txBody>
      </p:sp>
      <p:graphicFrame>
        <p:nvGraphicFramePr>
          <p:cNvPr id="25605" name="Object 7"/>
          <p:cNvGraphicFramePr>
            <a:graphicFrameLocks noChangeAspect="1"/>
          </p:cNvGraphicFramePr>
          <p:nvPr/>
        </p:nvGraphicFramePr>
        <p:xfrm>
          <a:off x="914400" y="2895600"/>
          <a:ext cx="2698750" cy="2660650"/>
        </p:xfrm>
        <a:graphic>
          <a:graphicData uri="http://schemas.openxmlformats.org/presentationml/2006/ole">
            <mc:AlternateContent xmlns:mc="http://schemas.openxmlformats.org/markup-compatibility/2006">
              <mc:Choice xmlns:v="urn:schemas-microsoft-com:vml" Requires="v">
                <p:oleObj spid="_x0000_s25608" name="Bitmap Image" r:id="rId4" imgW="1609524" imgH="1085714" progId="Paint.Picture">
                  <p:embed/>
                </p:oleObj>
              </mc:Choice>
              <mc:Fallback>
                <p:oleObj name="Bitmap Image" r:id="rId4" imgW="1609524" imgH="1085714"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895600"/>
                        <a:ext cx="2698750" cy="266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pic>
                </p:oleObj>
              </mc:Fallback>
            </mc:AlternateContent>
          </a:graphicData>
        </a:graphic>
      </p:graphicFrame>
      <p:sp>
        <p:nvSpPr>
          <p:cNvPr id="25606" name="Text Box 8"/>
          <p:cNvSpPr txBox="1">
            <a:spLocks noChangeArrowheads="1"/>
          </p:cNvSpPr>
          <p:nvPr/>
        </p:nvSpPr>
        <p:spPr bwMode="auto">
          <a:xfrm>
            <a:off x="495300" y="5791200"/>
            <a:ext cx="8997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endParaRPr lang="en-US" sz="2800" b="1">
              <a:solidFill>
                <a:srgbClr val="801D00"/>
              </a:solidFill>
            </a:endParaRPr>
          </a:p>
        </p:txBody>
      </p:sp>
      <p:sp>
        <p:nvSpPr>
          <p:cNvPr id="25607" name="Text Box 9"/>
          <p:cNvSpPr txBox="1">
            <a:spLocks noChangeArrowheads="1"/>
          </p:cNvSpPr>
          <p:nvPr/>
        </p:nvSpPr>
        <p:spPr bwMode="auto">
          <a:xfrm>
            <a:off x="495300" y="5867400"/>
            <a:ext cx="899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600" b="1" i="1">
                <a:latin typeface="Monotype Corsiva" pitchFamily="66" charset="0"/>
              </a:rPr>
              <a:t>		</a:t>
            </a:r>
            <a:r>
              <a:rPr lang="en-US" sz="3600" b="1" i="1">
                <a:solidFill>
                  <a:srgbClr val="000000"/>
                </a:solidFill>
                <a:latin typeface="Monotype Corsiva" pitchFamily="66" charset="0"/>
              </a:rPr>
              <a:t>“</a:t>
            </a:r>
            <a:r>
              <a:rPr lang="en-US" sz="3600" i="1">
                <a:solidFill>
                  <a:srgbClr val="000000"/>
                </a:solidFill>
                <a:latin typeface="Monotype Corsiva" pitchFamily="66" charset="0"/>
              </a:rPr>
              <a:t>Ketulusan terungkap melalui senyum</a:t>
            </a:r>
            <a:r>
              <a:rPr lang="en-US" sz="2800" i="1">
                <a:solidFill>
                  <a:srgbClr val="000000"/>
                </a:solidFill>
              </a:rPr>
              <a:t>”</a:t>
            </a:r>
            <a:endParaRPr lang="en-US" sz="280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1403350" y="333375"/>
            <a:ext cx="7094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chemeClr val="hlink"/>
                </a:solidFill>
              </a:rPr>
              <a:t>Seni Berkomunikasi Effektif</a:t>
            </a:r>
          </a:p>
        </p:txBody>
      </p:sp>
      <p:sp>
        <p:nvSpPr>
          <p:cNvPr id="26627" name="Text Box 5"/>
          <p:cNvSpPr txBox="1">
            <a:spLocks noChangeArrowheads="1"/>
          </p:cNvSpPr>
          <p:nvPr/>
        </p:nvSpPr>
        <p:spPr bwMode="auto">
          <a:xfrm>
            <a:off x="844550" y="981075"/>
            <a:ext cx="7688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Listening</a:t>
            </a:r>
            <a:r>
              <a:rPr lang="en-US" sz="2800" b="1">
                <a:solidFill>
                  <a:srgbClr val="801D00"/>
                </a:solidFill>
              </a:rPr>
              <a:t> (mendengar)</a:t>
            </a:r>
          </a:p>
        </p:txBody>
      </p:sp>
      <p:sp>
        <p:nvSpPr>
          <p:cNvPr id="26628" name="Text Box 6"/>
          <p:cNvSpPr txBox="1">
            <a:spLocks noChangeArrowheads="1"/>
          </p:cNvSpPr>
          <p:nvPr/>
        </p:nvSpPr>
        <p:spPr bwMode="auto">
          <a:xfrm>
            <a:off x="3132138" y="2708275"/>
            <a:ext cx="62896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Pusatkan perhatian pada apa yang dikatakan publik </a:t>
            </a:r>
          </a:p>
          <a:p>
            <a:pPr eaLnBrk="1" hangingPunct="1">
              <a:spcBef>
                <a:spcPct val="50000"/>
              </a:spcBef>
            </a:pPr>
            <a:r>
              <a:rPr lang="en-US" sz="2000" b="1">
                <a:solidFill>
                  <a:srgbClr val="000000"/>
                </a:solidFill>
              </a:rPr>
              <a:t>Dengarkan nada suara publik</a:t>
            </a:r>
          </a:p>
          <a:p>
            <a:pPr eaLnBrk="1" hangingPunct="1">
              <a:spcBef>
                <a:spcPct val="50000"/>
              </a:spcBef>
            </a:pPr>
            <a:r>
              <a:rPr lang="en-US" sz="2000" b="1">
                <a:solidFill>
                  <a:srgbClr val="000000"/>
                </a:solidFill>
              </a:rPr>
              <a:t>Tunjukkan pada publik</a:t>
            </a:r>
            <a:r>
              <a:rPr lang="en-US" sz="2000" b="1" i="1">
                <a:solidFill>
                  <a:srgbClr val="000000"/>
                </a:solidFill>
              </a:rPr>
              <a:t> </a:t>
            </a:r>
            <a:r>
              <a:rPr lang="en-US" sz="2000" b="1">
                <a:solidFill>
                  <a:srgbClr val="000000"/>
                </a:solidFill>
              </a:rPr>
              <a:t>bahwa Anda mendengarkannya</a:t>
            </a:r>
          </a:p>
        </p:txBody>
      </p:sp>
      <p:pic>
        <p:nvPicPr>
          <p:cNvPr id="26629" name="Picture 7" descr="20035623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00" y="2781300"/>
            <a:ext cx="2119313"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 Box 8"/>
          <p:cNvSpPr txBox="1">
            <a:spLocks noChangeArrowheads="1"/>
          </p:cNvSpPr>
          <p:nvPr/>
        </p:nvSpPr>
        <p:spPr bwMode="auto">
          <a:xfrm>
            <a:off x="412750" y="5791200"/>
            <a:ext cx="924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600" i="1">
                <a:latin typeface="Monotype Corsiva" pitchFamily="66" charset="0"/>
              </a:rPr>
              <a:t>	</a:t>
            </a:r>
            <a:r>
              <a:rPr lang="en-US" sz="3600" i="1">
                <a:solidFill>
                  <a:srgbClr val="000000"/>
                </a:solidFill>
                <a:latin typeface="Monotype Corsiva" pitchFamily="66" charset="0"/>
              </a:rPr>
              <a:t>Kesediaan mendengar menjadikan lebih pintar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1042988" y="457200"/>
            <a:ext cx="648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27651" name="Text Box 5"/>
          <p:cNvSpPr txBox="1">
            <a:spLocks noChangeArrowheads="1"/>
          </p:cNvSpPr>
          <p:nvPr/>
        </p:nvSpPr>
        <p:spPr bwMode="auto">
          <a:xfrm>
            <a:off x="693738" y="1038225"/>
            <a:ext cx="7688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Answering</a:t>
            </a:r>
            <a:r>
              <a:rPr lang="en-US" sz="2800" b="1">
                <a:solidFill>
                  <a:srgbClr val="801D00"/>
                </a:solidFill>
              </a:rPr>
              <a:t> (menjawab)</a:t>
            </a:r>
          </a:p>
        </p:txBody>
      </p:sp>
      <p:sp>
        <p:nvSpPr>
          <p:cNvPr id="27652" name="Text Box 6"/>
          <p:cNvSpPr txBox="1">
            <a:spLocks noChangeArrowheads="1"/>
          </p:cNvSpPr>
          <p:nvPr/>
        </p:nvSpPr>
        <p:spPr bwMode="auto">
          <a:xfrm>
            <a:off x="3635375" y="2133600"/>
            <a:ext cx="6270625"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Hindari menjawab publik</a:t>
            </a:r>
            <a:r>
              <a:rPr lang="en-US" sz="2000" b="1" i="1">
                <a:solidFill>
                  <a:srgbClr val="000000"/>
                </a:solidFill>
              </a:rPr>
              <a:t> </a:t>
            </a:r>
          </a:p>
          <a:p>
            <a:pPr eaLnBrk="1" hangingPunct="1">
              <a:spcBef>
                <a:spcPct val="50000"/>
              </a:spcBef>
            </a:pPr>
            <a:r>
              <a:rPr lang="en-US" sz="2000" b="1">
                <a:solidFill>
                  <a:srgbClr val="000000"/>
                </a:solidFill>
              </a:rPr>
              <a:t>dengan memberikan janji kosong</a:t>
            </a:r>
          </a:p>
          <a:p>
            <a:pPr eaLnBrk="1" hangingPunct="1">
              <a:spcBef>
                <a:spcPct val="50000"/>
              </a:spcBef>
            </a:pPr>
            <a:r>
              <a:rPr lang="en-US" sz="2000" b="1">
                <a:solidFill>
                  <a:srgbClr val="000000"/>
                </a:solidFill>
              </a:rPr>
              <a:t>Tahan diri untuk tidak memotong pembicaraan publik</a:t>
            </a:r>
          </a:p>
          <a:p>
            <a:pPr eaLnBrk="1" hangingPunct="1">
              <a:spcBef>
                <a:spcPct val="50000"/>
              </a:spcBef>
            </a:pPr>
            <a:endParaRPr lang="en-US" sz="2000" b="1">
              <a:solidFill>
                <a:srgbClr val="000000"/>
              </a:solidFill>
            </a:endParaRPr>
          </a:p>
          <a:p>
            <a:pPr eaLnBrk="1" hangingPunct="1">
              <a:spcBef>
                <a:spcPct val="50000"/>
              </a:spcBef>
            </a:pPr>
            <a:r>
              <a:rPr lang="en-US" sz="2000" b="1">
                <a:solidFill>
                  <a:srgbClr val="000000"/>
                </a:solidFill>
              </a:rPr>
              <a:t>Berikanlah jawaban yang lengkap </a:t>
            </a:r>
          </a:p>
          <a:p>
            <a:pPr eaLnBrk="1" hangingPunct="1">
              <a:spcBef>
                <a:spcPct val="50000"/>
              </a:spcBef>
            </a:pPr>
            <a:r>
              <a:rPr lang="en-US" sz="2000" b="1">
                <a:solidFill>
                  <a:srgbClr val="000000"/>
                </a:solidFill>
              </a:rPr>
              <a:t>dan jelas</a:t>
            </a:r>
            <a:endParaRPr lang="en-US" sz="2000" b="1" i="1">
              <a:solidFill>
                <a:srgbClr val="000000"/>
              </a:solidFill>
            </a:endParaRPr>
          </a:p>
        </p:txBody>
      </p:sp>
      <p:pic>
        <p:nvPicPr>
          <p:cNvPr id="27653" name="Picture 7" descr="717433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3150" y="2135188"/>
            <a:ext cx="220345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8"/>
          <p:cNvSpPr txBox="1">
            <a:spLocks noChangeArrowheads="1"/>
          </p:cNvSpPr>
          <p:nvPr/>
        </p:nvSpPr>
        <p:spPr bwMode="auto">
          <a:xfrm>
            <a:off x="412750" y="5867400"/>
            <a:ext cx="924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endParaRPr lang="en-US" sz="2800" b="1">
              <a:solidFill>
                <a:srgbClr val="801D00"/>
              </a:solidFill>
            </a:endParaRPr>
          </a:p>
        </p:txBody>
      </p:sp>
      <p:sp>
        <p:nvSpPr>
          <p:cNvPr id="27655" name="Text Box 9"/>
          <p:cNvSpPr txBox="1">
            <a:spLocks noChangeArrowheads="1"/>
          </p:cNvSpPr>
          <p:nvPr/>
        </p:nvSpPr>
        <p:spPr bwMode="auto">
          <a:xfrm>
            <a:off x="330200" y="5715000"/>
            <a:ext cx="924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lvl="1" eaLnBrk="1" hangingPunct="1">
              <a:spcBef>
                <a:spcPct val="50000"/>
              </a:spcBef>
              <a:buClr>
                <a:srgbClr val="993300"/>
              </a:buClr>
              <a:buFont typeface="Wingdings" pitchFamily="2" charset="2"/>
              <a:buNone/>
            </a:pPr>
            <a:r>
              <a:rPr lang="en-US" sz="3600" b="1">
                <a:latin typeface="Monotype Corsiva" pitchFamily="66" charset="0"/>
              </a:rPr>
              <a:t>      </a:t>
            </a:r>
            <a:r>
              <a:rPr lang="en-US" sz="3600">
                <a:solidFill>
                  <a:srgbClr val="000000"/>
                </a:solidFill>
                <a:latin typeface="Monotype Corsiva" pitchFamily="66" charset="0"/>
              </a:rPr>
              <a:t>Jawaban pasti tentu lebih berarti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915988" y="520700"/>
            <a:ext cx="675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28675" name="Text Box 5"/>
          <p:cNvSpPr txBox="1">
            <a:spLocks noChangeArrowheads="1"/>
          </p:cNvSpPr>
          <p:nvPr/>
        </p:nvSpPr>
        <p:spPr bwMode="auto">
          <a:xfrm>
            <a:off x="846138" y="1082675"/>
            <a:ext cx="7688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Questioning</a:t>
            </a:r>
            <a:r>
              <a:rPr lang="en-US" sz="2800" b="1">
                <a:solidFill>
                  <a:srgbClr val="801D00"/>
                </a:solidFill>
              </a:rPr>
              <a:t> (bertanya)</a:t>
            </a:r>
          </a:p>
        </p:txBody>
      </p:sp>
      <p:sp>
        <p:nvSpPr>
          <p:cNvPr id="28676" name="Text Box 6"/>
          <p:cNvSpPr txBox="1">
            <a:spLocks noChangeArrowheads="1"/>
          </p:cNvSpPr>
          <p:nvPr/>
        </p:nvSpPr>
        <p:spPr bwMode="auto">
          <a:xfrm>
            <a:off x="3962400" y="2330450"/>
            <a:ext cx="54483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400" b="1">
                <a:solidFill>
                  <a:srgbClr val="000000"/>
                </a:solidFill>
              </a:rPr>
              <a:t>Gunakanlah kalimat pendek dan bahasa yang mudah dimengerti oleh publik</a:t>
            </a:r>
          </a:p>
          <a:p>
            <a:pPr eaLnBrk="1" hangingPunct="1">
              <a:spcBef>
                <a:spcPct val="50000"/>
              </a:spcBef>
            </a:pPr>
            <a:r>
              <a:rPr lang="en-US" sz="2400" b="1">
                <a:solidFill>
                  <a:srgbClr val="000000"/>
                </a:solidFill>
              </a:rPr>
              <a:t>Fokuskan pertanyaan untuk kelengkapan data atau untuk membantu penyelesaian masalah</a:t>
            </a:r>
            <a:endParaRPr lang="en-US" sz="2400" b="1" i="1">
              <a:solidFill>
                <a:srgbClr val="000000"/>
              </a:solidFill>
            </a:endParaRPr>
          </a:p>
        </p:txBody>
      </p:sp>
      <p:pic>
        <p:nvPicPr>
          <p:cNvPr id="28677" name="Picture 7" descr="200386823-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408238"/>
            <a:ext cx="2641600" cy="319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 Box 8"/>
          <p:cNvSpPr txBox="1">
            <a:spLocks noChangeArrowheads="1"/>
          </p:cNvSpPr>
          <p:nvPr/>
        </p:nvSpPr>
        <p:spPr bwMode="auto">
          <a:xfrm>
            <a:off x="330200" y="5988050"/>
            <a:ext cx="924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600">
                <a:latin typeface="Monotype Corsiva" pitchFamily="66" charset="0"/>
              </a:rPr>
              <a:t>			</a:t>
            </a:r>
            <a:r>
              <a:rPr lang="en-US" sz="3600">
                <a:solidFill>
                  <a:srgbClr val="000000"/>
                </a:solidFill>
                <a:latin typeface="Monotype Corsiva" pitchFamily="66" charset="0"/>
              </a:rPr>
              <a:t>Bertanya memperkaya wacana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1187450" y="476250"/>
            <a:ext cx="6535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29699" name="Text Box 5"/>
          <p:cNvSpPr txBox="1">
            <a:spLocks noChangeArrowheads="1"/>
          </p:cNvSpPr>
          <p:nvPr/>
        </p:nvSpPr>
        <p:spPr bwMode="auto">
          <a:xfrm>
            <a:off x="881063" y="1038225"/>
            <a:ext cx="8262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Surprising</a:t>
            </a:r>
            <a:r>
              <a:rPr lang="en-US" sz="2800" b="1">
                <a:solidFill>
                  <a:srgbClr val="801D00"/>
                </a:solidFill>
              </a:rPr>
              <a:t> (kejutan positif)</a:t>
            </a:r>
          </a:p>
        </p:txBody>
      </p:sp>
      <p:sp>
        <p:nvSpPr>
          <p:cNvPr id="29700" name="Text Box 6"/>
          <p:cNvSpPr txBox="1">
            <a:spLocks noChangeArrowheads="1"/>
          </p:cNvSpPr>
          <p:nvPr/>
        </p:nvSpPr>
        <p:spPr bwMode="auto">
          <a:xfrm>
            <a:off x="3714750" y="2133600"/>
            <a:ext cx="59436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Berikan perhatian ekstra pada </a:t>
            </a:r>
          </a:p>
          <a:p>
            <a:pPr eaLnBrk="1" hangingPunct="1">
              <a:spcBef>
                <a:spcPct val="50000"/>
              </a:spcBef>
            </a:pPr>
            <a:r>
              <a:rPr lang="en-US" sz="2000" b="1">
                <a:solidFill>
                  <a:srgbClr val="000000"/>
                </a:solidFill>
              </a:rPr>
              <a:t>publik</a:t>
            </a:r>
          </a:p>
          <a:p>
            <a:pPr eaLnBrk="1" hangingPunct="1">
              <a:spcBef>
                <a:spcPct val="50000"/>
              </a:spcBef>
            </a:pPr>
            <a:endParaRPr lang="en-US" sz="2000" b="1">
              <a:solidFill>
                <a:srgbClr val="000000"/>
              </a:solidFill>
            </a:endParaRPr>
          </a:p>
          <a:p>
            <a:pPr eaLnBrk="1" hangingPunct="1">
              <a:spcBef>
                <a:spcPct val="50000"/>
              </a:spcBef>
            </a:pPr>
            <a:r>
              <a:rPr lang="en-US" sz="2000" b="1">
                <a:solidFill>
                  <a:srgbClr val="000000"/>
                </a:solidFill>
              </a:rPr>
              <a:t>Pahami masalah publik sebelum</a:t>
            </a:r>
          </a:p>
          <a:p>
            <a:pPr eaLnBrk="1" hangingPunct="1">
              <a:spcBef>
                <a:spcPct val="50000"/>
              </a:spcBef>
            </a:pPr>
            <a:r>
              <a:rPr lang="en-US" sz="2000" b="1">
                <a:solidFill>
                  <a:srgbClr val="000000"/>
                </a:solidFill>
              </a:rPr>
              <a:t>ia bertanya pada Anda</a:t>
            </a:r>
          </a:p>
          <a:p>
            <a:pPr eaLnBrk="1" hangingPunct="1">
              <a:spcBef>
                <a:spcPct val="50000"/>
              </a:spcBef>
            </a:pPr>
            <a:endParaRPr lang="en-US" sz="2000" b="1">
              <a:solidFill>
                <a:srgbClr val="000000"/>
              </a:solidFill>
            </a:endParaRPr>
          </a:p>
          <a:p>
            <a:pPr eaLnBrk="1" hangingPunct="1">
              <a:spcBef>
                <a:spcPct val="50000"/>
              </a:spcBef>
            </a:pPr>
            <a:r>
              <a:rPr lang="en-US" sz="2000" b="1">
                <a:solidFill>
                  <a:srgbClr val="000000"/>
                </a:solidFill>
              </a:rPr>
              <a:t>Rencanakan dan siapkan </a:t>
            </a:r>
          </a:p>
          <a:p>
            <a:pPr eaLnBrk="1" hangingPunct="1">
              <a:spcBef>
                <a:spcPct val="50000"/>
              </a:spcBef>
            </a:pPr>
            <a:r>
              <a:rPr lang="en-US" sz="2000" b="1">
                <a:solidFill>
                  <a:srgbClr val="000000"/>
                </a:solidFill>
              </a:rPr>
              <a:t>kejutan positif yang berkesan</a:t>
            </a:r>
            <a:endParaRPr lang="en-US" sz="2000" b="1" i="1">
              <a:solidFill>
                <a:srgbClr val="000000"/>
              </a:solidFill>
            </a:endParaRPr>
          </a:p>
        </p:txBody>
      </p:sp>
      <p:pic>
        <p:nvPicPr>
          <p:cNvPr id="29701" name="Picture 7" descr="200412945-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88" y="2276475"/>
            <a:ext cx="2551112"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Text Box 8"/>
          <p:cNvSpPr txBox="1">
            <a:spLocks noChangeArrowheads="1"/>
          </p:cNvSpPr>
          <p:nvPr/>
        </p:nvSpPr>
        <p:spPr bwMode="auto">
          <a:xfrm>
            <a:off x="412750" y="5867400"/>
            <a:ext cx="924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endParaRPr lang="en-US" sz="2800" b="1">
              <a:solidFill>
                <a:srgbClr val="801D00"/>
              </a:solidFill>
            </a:endParaRPr>
          </a:p>
        </p:txBody>
      </p:sp>
      <p:sp>
        <p:nvSpPr>
          <p:cNvPr id="29703" name="Text Box 9"/>
          <p:cNvSpPr txBox="1">
            <a:spLocks noChangeArrowheads="1"/>
          </p:cNvSpPr>
          <p:nvPr/>
        </p:nvSpPr>
        <p:spPr bwMode="auto">
          <a:xfrm>
            <a:off x="412750" y="5791200"/>
            <a:ext cx="924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600" b="1">
                <a:solidFill>
                  <a:srgbClr val="801D00"/>
                </a:solidFill>
                <a:latin typeface="Monotype Corsiva" pitchFamily="66" charset="0"/>
              </a:rPr>
              <a:t>		    </a:t>
            </a:r>
            <a:r>
              <a:rPr lang="en-US" sz="3600">
                <a:solidFill>
                  <a:srgbClr val="000000"/>
                </a:solidFill>
                <a:latin typeface="Monotype Corsiva" pitchFamily="66" charset="0"/>
              </a:rPr>
              <a:t>Kejutan mengesankan kepedulian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917575" y="549275"/>
            <a:ext cx="639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30723" name="Text Box 5"/>
          <p:cNvSpPr txBox="1">
            <a:spLocks noChangeArrowheads="1"/>
          </p:cNvSpPr>
          <p:nvPr/>
        </p:nvSpPr>
        <p:spPr bwMode="auto">
          <a:xfrm>
            <a:off x="3851275" y="2492375"/>
            <a:ext cx="55594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Jangan malu untuk mengakui kesalahan</a:t>
            </a:r>
          </a:p>
          <a:p>
            <a:pPr eaLnBrk="1" hangingPunct="1">
              <a:spcBef>
                <a:spcPct val="50000"/>
              </a:spcBef>
            </a:pPr>
            <a:r>
              <a:rPr lang="en-US" sz="2000" b="1">
                <a:solidFill>
                  <a:srgbClr val="000000"/>
                </a:solidFill>
              </a:rPr>
              <a:t>Akui kesalahan dengan jujur dan pastikan tidak akan terulang lagi</a:t>
            </a:r>
          </a:p>
          <a:p>
            <a:pPr eaLnBrk="1" hangingPunct="1">
              <a:spcBef>
                <a:spcPct val="50000"/>
              </a:spcBef>
            </a:pPr>
            <a:r>
              <a:rPr lang="en-US" sz="2000" b="1">
                <a:solidFill>
                  <a:srgbClr val="000000"/>
                </a:solidFill>
              </a:rPr>
              <a:t>Mengakui kesalahan bukan berarti kinerja dan kredibilitas Anda buruk</a:t>
            </a:r>
          </a:p>
        </p:txBody>
      </p:sp>
      <p:pic>
        <p:nvPicPr>
          <p:cNvPr id="30724" name="Picture 6" descr="200122102-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2565400"/>
            <a:ext cx="2630487"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7"/>
          <p:cNvSpPr txBox="1">
            <a:spLocks noChangeArrowheads="1"/>
          </p:cNvSpPr>
          <p:nvPr/>
        </p:nvSpPr>
        <p:spPr bwMode="auto">
          <a:xfrm>
            <a:off x="701675" y="1042988"/>
            <a:ext cx="73993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Admitting Mistake</a:t>
            </a:r>
            <a:r>
              <a:rPr lang="en-US" sz="2800" b="1">
                <a:solidFill>
                  <a:srgbClr val="801D00"/>
                </a:solidFill>
              </a:rPr>
              <a:t> (mengakui kesalahan)</a:t>
            </a:r>
          </a:p>
        </p:txBody>
      </p:sp>
      <p:sp>
        <p:nvSpPr>
          <p:cNvPr id="30726" name="Text Box 8"/>
          <p:cNvSpPr txBox="1">
            <a:spLocks noChangeArrowheads="1"/>
          </p:cNvSpPr>
          <p:nvPr/>
        </p:nvSpPr>
        <p:spPr bwMode="auto">
          <a:xfrm>
            <a:off x="247650" y="5410200"/>
            <a:ext cx="9245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spcBef>
                <a:spcPct val="50000"/>
              </a:spcBef>
              <a:buClr>
                <a:srgbClr val="993300"/>
              </a:buClr>
              <a:buFont typeface="Wingdings" pitchFamily="2" charset="2"/>
              <a:buNone/>
            </a:pPr>
            <a:r>
              <a:rPr lang="en-US" sz="3200" b="1">
                <a:solidFill>
                  <a:srgbClr val="000000"/>
                </a:solidFill>
                <a:latin typeface="Monotype Corsiva" pitchFamily="66" charset="0"/>
              </a:rPr>
              <a:t>Mengakui kesalahan mencerminkankan kerendahan hati </a:t>
            </a:r>
          </a:p>
          <a:p>
            <a:pPr algn="ctr" eaLnBrk="1" hangingPunct="1">
              <a:spcBef>
                <a:spcPct val="50000"/>
              </a:spcBef>
              <a:buClr>
                <a:srgbClr val="993300"/>
              </a:buClr>
              <a:buFont typeface="Wingdings" pitchFamily="2" charset="2"/>
              <a:buNone/>
            </a:pPr>
            <a:r>
              <a:rPr lang="en-US" sz="3200" b="1">
                <a:solidFill>
                  <a:srgbClr val="000000"/>
                </a:solidFill>
                <a:latin typeface="Monotype Corsiva" pitchFamily="66" charset="0"/>
              </a:rPr>
              <a:t>dan kebesaran jiwa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827088" y="404813"/>
            <a:ext cx="6823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31747" name="Text Box 5"/>
          <p:cNvSpPr txBox="1">
            <a:spLocks noChangeArrowheads="1"/>
          </p:cNvSpPr>
          <p:nvPr/>
        </p:nvSpPr>
        <p:spPr bwMode="auto">
          <a:xfrm>
            <a:off x="700088" y="1042988"/>
            <a:ext cx="79041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800" b="1" i="1">
                <a:solidFill>
                  <a:srgbClr val="801D00"/>
                </a:solidFill>
              </a:rPr>
              <a:t>The art of Asking Apology </a:t>
            </a:r>
            <a:r>
              <a:rPr lang="en-US" sz="2800" b="1">
                <a:solidFill>
                  <a:srgbClr val="801D00"/>
                </a:solidFill>
              </a:rPr>
              <a:t>(meminta maaf)</a:t>
            </a:r>
          </a:p>
        </p:txBody>
      </p:sp>
      <p:sp>
        <p:nvSpPr>
          <p:cNvPr id="31748" name="Text Box 6"/>
          <p:cNvSpPr txBox="1">
            <a:spLocks noChangeArrowheads="1"/>
          </p:cNvSpPr>
          <p:nvPr/>
        </p:nvSpPr>
        <p:spPr bwMode="auto">
          <a:xfrm>
            <a:off x="3365500" y="2133600"/>
            <a:ext cx="57785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Bila publik mengeluh, segera minta maaf walaupun itu bukan kesalahan Anda</a:t>
            </a:r>
          </a:p>
          <a:p>
            <a:pPr eaLnBrk="1" hangingPunct="1">
              <a:spcBef>
                <a:spcPct val="50000"/>
              </a:spcBef>
            </a:pPr>
            <a:r>
              <a:rPr lang="en-US" sz="2000" b="1">
                <a:solidFill>
                  <a:srgbClr val="000000"/>
                </a:solidFill>
              </a:rPr>
              <a:t>Hindari konfrontasi dengan publik</a:t>
            </a:r>
          </a:p>
          <a:p>
            <a:pPr eaLnBrk="1" hangingPunct="1">
              <a:spcBef>
                <a:spcPct val="50000"/>
              </a:spcBef>
            </a:pPr>
            <a:r>
              <a:rPr lang="en-US" sz="2000" b="1">
                <a:solidFill>
                  <a:srgbClr val="000000"/>
                </a:solidFill>
              </a:rPr>
              <a:t>Minta maaflah, dan bangun kembali kepercayaan publik</a:t>
            </a:r>
            <a:r>
              <a:rPr lang="en-US" sz="2000" b="1" i="1">
                <a:solidFill>
                  <a:srgbClr val="000000"/>
                </a:solidFill>
              </a:rPr>
              <a:t> </a:t>
            </a:r>
            <a:r>
              <a:rPr lang="en-US" sz="2000" b="1">
                <a:solidFill>
                  <a:srgbClr val="000000"/>
                </a:solidFill>
              </a:rPr>
              <a:t>dengan segera</a:t>
            </a:r>
          </a:p>
        </p:txBody>
      </p:sp>
      <p:pic>
        <p:nvPicPr>
          <p:cNvPr id="31749" name="Picture 7" descr="3700-0085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86000"/>
            <a:ext cx="2365375"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Text Box 8"/>
          <p:cNvSpPr txBox="1">
            <a:spLocks noChangeArrowheads="1"/>
          </p:cNvSpPr>
          <p:nvPr/>
        </p:nvSpPr>
        <p:spPr bwMode="auto">
          <a:xfrm>
            <a:off x="412750" y="5791200"/>
            <a:ext cx="899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200" b="1">
                <a:solidFill>
                  <a:srgbClr val="801D00"/>
                </a:solidFill>
                <a:latin typeface="Monotype Corsiva" pitchFamily="66" charset="0"/>
              </a:rPr>
              <a:t>		</a:t>
            </a:r>
            <a:r>
              <a:rPr lang="en-US" sz="3600">
                <a:solidFill>
                  <a:srgbClr val="000000"/>
                </a:solidFill>
                <a:latin typeface="Monotype Corsiva" pitchFamily="66" charset="0"/>
              </a:rPr>
              <a:t>Permintaan maaf mengajarkan rasa ikhlas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noFill/>
        </p:spPr>
        <p:txBody>
          <a:bodyPr/>
          <a:lstStyle/>
          <a:p>
            <a:pPr eaLnBrk="1" hangingPunct="1"/>
            <a:r>
              <a:rPr lang="en-US" b="1" smtClean="0"/>
              <a:t>Interpersonal Skill</a:t>
            </a:r>
          </a:p>
        </p:txBody>
      </p:sp>
      <p:sp>
        <p:nvSpPr>
          <p:cNvPr id="5123" name="Rectangle 5"/>
          <p:cNvSpPr>
            <a:spLocks noGrp="1" noChangeArrowheads="1"/>
          </p:cNvSpPr>
          <p:nvPr>
            <p:ph type="body" idx="1"/>
          </p:nvPr>
        </p:nvSpPr>
        <p:spPr>
          <a:xfrm>
            <a:off x="2181225" y="2035175"/>
            <a:ext cx="6499225" cy="3735388"/>
          </a:xfrm>
          <a:noFill/>
        </p:spPr>
        <p:txBody>
          <a:bodyPr/>
          <a:lstStyle/>
          <a:p>
            <a:pPr eaLnBrk="1" hangingPunct="1"/>
            <a:r>
              <a:rPr lang="en-US" sz="2100" b="1" smtClean="0"/>
              <a:t>Merupakan salah satu soft skill yang banyak diminta oleh perusahaan untuk berbagai jabatan dan posisi</a:t>
            </a:r>
          </a:p>
          <a:p>
            <a:pPr eaLnBrk="1" hangingPunct="1"/>
            <a:r>
              <a:rPr lang="en-US" sz="2100" b="1" smtClean="0"/>
              <a:t>Interpersonal Skill bukan merupakan bagian dari karakter kepribadian yang bersifat bawaan, melainkan merupakan ketrampilan yang bisa dipelajari</a:t>
            </a:r>
          </a:p>
          <a:p>
            <a:pPr eaLnBrk="1" hangingPunct="1"/>
            <a:r>
              <a:rPr lang="en-US" sz="2100" b="1" smtClean="0"/>
              <a:t>Interpersonal Skill yang baik dapat dibangun dari kemampuan mengembangkan perilaku dan komunikasi yang asertif dan efektif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1133475" y="333375"/>
            <a:ext cx="624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500" b="1">
                <a:solidFill>
                  <a:srgbClr val="000000"/>
                </a:solidFill>
              </a:rPr>
              <a:t>Effektif Seni Berkomunikasi</a:t>
            </a:r>
            <a:r>
              <a:rPr lang="en-US" sz="2500" b="1"/>
              <a:t> </a:t>
            </a:r>
          </a:p>
        </p:txBody>
      </p:sp>
      <p:sp>
        <p:nvSpPr>
          <p:cNvPr id="32771" name="Text Box 5"/>
          <p:cNvSpPr txBox="1">
            <a:spLocks noChangeArrowheads="1"/>
          </p:cNvSpPr>
          <p:nvPr/>
        </p:nvSpPr>
        <p:spPr bwMode="auto">
          <a:xfrm>
            <a:off x="3219450" y="2690813"/>
            <a:ext cx="56007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Posisikan diri Anda di tempat publik </a:t>
            </a:r>
          </a:p>
          <a:p>
            <a:pPr eaLnBrk="1" hangingPunct="1">
              <a:spcBef>
                <a:spcPct val="50000"/>
              </a:spcBef>
            </a:pPr>
            <a:r>
              <a:rPr lang="en-US" sz="2000" b="1">
                <a:solidFill>
                  <a:srgbClr val="000000"/>
                </a:solidFill>
              </a:rPr>
              <a:t>yang mengalami kesulitan</a:t>
            </a:r>
          </a:p>
          <a:p>
            <a:pPr eaLnBrk="1" hangingPunct="1">
              <a:spcBef>
                <a:spcPct val="50000"/>
              </a:spcBef>
            </a:pPr>
            <a:r>
              <a:rPr lang="en-US" sz="2000" b="1">
                <a:solidFill>
                  <a:srgbClr val="000000"/>
                </a:solidFill>
              </a:rPr>
              <a:t>Tawarkan bantuan segera sebatas kemampuan saat publik membutuhkan</a:t>
            </a:r>
          </a:p>
          <a:p>
            <a:pPr eaLnBrk="1" hangingPunct="1">
              <a:spcBef>
                <a:spcPct val="50000"/>
              </a:spcBef>
            </a:pPr>
            <a:r>
              <a:rPr lang="en-US" sz="2000" b="1">
                <a:solidFill>
                  <a:srgbClr val="000000"/>
                </a:solidFill>
              </a:rPr>
              <a:t>Beri pujian jika memang pantas mendapatkannya</a:t>
            </a:r>
            <a:endParaRPr lang="en-US" sz="2000" b="1" i="1">
              <a:solidFill>
                <a:srgbClr val="000000"/>
              </a:solidFill>
            </a:endParaRPr>
          </a:p>
        </p:txBody>
      </p:sp>
      <p:pic>
        <p:nvPicPr>
          <p:cNvPr id="32772" name="Picture 6" descr="20046597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438" y="2565400"/>
            <a:ext cx="2214562"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7"/>
          <p:cNvSpPr txBox="1">
            <a:spLocks noChangeArrowheads="1"/>
          </p:cNvSpPr>
          <p:nvPr/>
        </p:nvSpPr>
        <p:spPr bwMode="auto">
          <a:xfrm>
            <a:off x="808038" y="1093788"/>
            <a:ext cx="7508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400" b="1" i="1">
                <a:solidFill>
                  <a:srgbClr val="000000"/>
                </a:solidFill>
              </a:rPr>
              <a:t>The art of Stating Empathy </a:t>
            </a:r>
            <a:r>
              <a:rPr lang="en-US" sz="2400" b="1">
                <a:solidFill>
                  <a:srgbClr val="000000"/>
                </a:solidFill>
              </a:rPr>
              <a:t>(pernyataan empati)</a:t>
            </a:r>
          </a:p>
        </p:txBody>
      </p:sp>
      <p:sp>
        <p:nvSpPr>
          <p:cNvPr id="32774" name="Text Box 8"/>
          <p:cNvSpPr txBox="1">
            <a:spLocks noChangeArrowheads="1"/>
          </p:cNvSpPr>
          <p:nvPr/>
        </p:nvSpPr>
        <p:spPr bwMode="auto">
          <a:xfrm>
            <a:off x="330200" y="5867400"/>
            <a:ext cx="924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200" b="1" i="1">
                <a:latin typeface="Monotype Corsiva" pitchFamily="66" charset="0"/>
              </a:rPr>
              <a:t>	</a:t>
            </a:r>
            <a:r>
              <a:rPr lang="en-US" sz="3600" i="1">
                <a:solidFill>
                  <a:srgbClr val="000000"/>
                </a:solidFill>
                <a:latin typeface="Monotype Corsiva" pitchFamily="66" charset="0"/>
              </a:rPr>
              <a:t>Pernyataan Emphaty sangat menyejukkan hati</a:t>
            </a:r>
            <a:r>
              <a:rPr lang="en-US" sz="3200" b="1" i="1">
                <a:latin typeface="Monotype Corsiva" pitchFamily="66" charset="0"/>
              </a:rPr>
              <a:t> </a:t>
            </a:r>
            <a:endParaRPr lang="en-US" sz="3200" b="1">
              <a:latin typeface="Monotype Corsiva"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1276350" y="379413"/>
            <a:ext cx="689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buClr>
                <a:schemeClr val="tx2"/>
              </a:buClr>
              <a:buSzPct val="70000"/>
              <a:buFont typeface="Wingdings" pitchFamily="2" charset="2"/>
              <a:buNone/>
            </a:pPr>
            <a:r>
              <a:rPr lang="en-US" sz="2900" b="1">
                <a:solidFill>
                  <a:srgbClr val="000000"/>
                </a:solidFill>
              </a:rPr>
              <a:t>Seni Berkomunikasi Effektif</a:t>
            </a:r>
          </a:p>
        </p:txBody>
      </p:sp>
      <p:sp>
        <p:nvSpPr>
          <p:cNvPr id="33795" name="Text Box 5"/>
          <p:cNvSpPr txBox="1">
            <a:spLocks noChangeArrowheads="1"/>
          </p:cNvSpPr>
          <p:nvPr/>
        </p:nvSpPr>
        <p:spPr bwMode="auto">
          <a:xfrm>
            <a:off x="917575" y="1052513"/>
            <a:ext cx="8191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Char char="§"/>
            </a:pPr>
            <a:r>
              <a:rPr lang="en-US" sz="2400" b="1" i="1">
                <a:solidFill>
                  <a:srgbClr val="801D00"/>
                </a:solidFill>
              </a:rPr>
              <a:t>The art of Closing Conversation </a:t>
            </a:r>
            <a:r>
              <a:rPr lang="en-US" sz="2400" b="1">
                <a:solidFill>
                  <a:srgbClr val="801D00"/>
                </a:solidFill>
              </a:rPr>
              <a:t>(menutup pembicaraan)</a:t>
            </a:r>
          </a:p>
        </p:txBody>
      </p:sp>
      <p:sp>
        <p:nvSpPr>
          <p:cNvPr id="33796" name="Text Box 6"/>
          <p:cNvSpPr txBox="1">
            <a:spLocks noChangeArrowheads="1"/>
          </p:cNvSpPr>
          <p:nvPr/>
        </p:nvSpPr>
        <p:spPr bwMode="auto">
          <a:xfrm>
            <a:off x="3467100" y="2438400"/>
            <a:ext cx="5943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pPr>
            <a:r>
              <a:rPr lang="en-US" sz="2000" b="1">
                <a:solidFill>
                  <a:srgbClr val="000000"/>
                </a:solidFill>
              </a:rPr>
              <a:t>Pastikan semua kebutuhan dan keinginan publik</a:t>
            </a:r>
            <a:r>
              <a:rPr lang="en-US" sz="2000" b="1" i="1">
                <a:solidFill>
                  <a:srgbClr val="000000"/>
                </a:solidFill>
              </a:rPr>
              <a:t> </a:t>
            </a:r>
            <a:r>
              <a:rPr lang="en-US" sz="2000" b="1">
                <a:solidFill>
                  <a:srgbClr val="000000"/>
                </a:solidFill>
              </a:rPr>
              <a:t>telah terpenuhi sebelum menutup pembicaraan</a:t>
            </a:r>
          </a:p>
          <a:p>
            <a:pPr eaLnBrk="1" hangingPunct="1">
              <a:spcBef>
                <a:spcPct val="50000"/>
              </a:spcBef>
            </a:pPr>
            <a:r>
              <a:rPr lang="en-US" sz="2000" b="1">
                <a:solidFill>
                  <a:srgbClr val="000000"/>
                </a:solidFill>
              </a:rPr>
              <a:t>Simpulkan pembicaraan untuk tindak-lanjut sesuai kesepakatan</a:t>
            </a:r>
          </a:p>
          <a:p>
            <a:pPr eaLnBrk="1" hangingPunct="1">
              <a:spcBef>
                <a:spcPct val="50000"/>
              </a:spcBef>
            </a:pPr>
            <a:r>
              <a:rPr lang="en-US" sz="2000" b="1">
                <a:solidFill>
                  <a:srgbClr val="000000"/>
                </a:solidFill>
              </a:rPr>
              <a:t>Ucapkan terima kasih atas kunjungan publik</a:t>
            </a:r>
            <a:r>
              <a:rPr lang="en-US" sz="2000" b="1" i="1">
                <a:solidFill>
                  <a:srgbClr val="000000"/>
                </a:solidFill>
              </a:rPr>
              <a:t> dan </a:t>
            </a:r>
            <a:r>
              <a:rPr lang="en-US" sz="2000" b="1">
                <a:solidFill>
                  <a:srgbClr val="000000"/>
                </a:solidFill>
              </a:rPr>
              <a:t>ucapkan </a:t>
            </a:r>
            <a:r>
              <a:rPr lang="en-US" sz="2000" b="1" i="1">
                <a:solidFill>
                  <a:srgbClr val="000000"/>
                </a:solidFill>
              </a:rPr>
              <a:t>“selamat jalan”</a:t>
            </a:r>
            <a:r>
              <a:rPr lang="en-US" sz="2400" b="1" i="1">
                <a:solidFill>
                  <a:srgbClr val="000000"/>
                </a:solidFill>
              </a:rPr>
              <a:t> </a:t>
            </a:r>
          </a:p>
        </p:txBody>
      </p:sp>
      <p:pic>
        <p:nvPicPr>
          <p:cNvPr id="33797" name="Picture 7" descr="BA178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565400"/>
            <a:ext cx="2124075"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8"/>
          <p:cNvSpPr txBox="1">
            <a:spLocks noChangeArrowheads="1"/>
          </p:cNvSpPr>
          <p:nvPr/>
        </p:nvSpPr>
        <p:spPr bwMode="auto">
          <a:xfrm>
            <a:off x="330200" y="5791200"/>
            <a:ext cx="927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Clr>
                <a:srgbClr val="993300"/>
              </a:buClr>
              <a:buFont typeface="Wingdings" pitchFamily="2" charset="2"/>
              <a:buNone/>
            </a:pPr>
            <a:r>
              <a:rPr lang="en-US" sz="3600">
                <a:solidFill>
                  <a:srgbClr val="000000"/>
                </a:solidFill>
                <a:latin typeface="Monotype Corsiva" pitchFamily="66" charset="0"/>
              </a:rPr>
              <a:t>Ungkapkan kata perpisahan yang membawa kesan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70013" y="312738"/>
            <a:ext cx="7313612" cy="1131887"/>
          </a:xfrm>
        </p:spPr>
        <p:txBody>
          <a:bodyPr/>
          <a:lstStyle/>
          <a:p>
            <a:pPr eaLnBrk="1" hangingPunct="1"/>
            <a:r>
              <a:rPr lang="en-US" sz="3200" smtClean="0"/>
              <a:t>7 syarat keberhasilan SUCCESS</a:t>
            </a:r>
            <a:br>
              <a:rPr lang="en-US" sz="3200" smtClean="0"/>
            </a:br>
            <a:r>
              <a:rPr lang="en-US" sz="3200" smtClean="0"/>
              <a:t>Dr.Maxwell Maltz</a:t>
            </a:r>
          </a:p>
        </p:txBody>
      </p:sp>
      <p:sp>
        <p:nvSpPr>
          <p:cNvPr id="34819" name="Rectangle 3"/>
          <p:cNvSpPr>
            <a:spLocks noGrp="1" noChangeArrowheads="1"/>
          </p:cNvSpPr>
          <p:nvPr>
            <p:ph type="body" idx="1"/>
          </p:nvPr>
        </p:nvSpPr>
        <p:spPr>
          <a:xfrm>
            <a:off x="1370013" y="1828800"/>
            <a:ext cx="7313612" cy="4114800"/>
          </a:xfrm>
        </p:spPr>
        <p:txBody>
          <a:bodyPr/>
          <a:lstStyle/>
          <a:p>
            <a:pPr eaLnBrk="1" hangingPunct="1">
              <a:lnSpc>
                <a:spcPct val="90000"/>
              </a:lnSpc>
            </a:pPr>
            <a:r>
              <a:rPr lang="en-US" sz="2100" smtClean="0"/>
              <a:t>Sense of direction (kecakapan menetapkan tujuan) </a:t>
            </a:r>
          </a:p>
          <a:p>
            <a:pPr eaLnBrk="1" hangingPunct="1">
              <a:lnSpc>
                <a:spcPct val="90000"/>
              </a:lnSpc>
            </a:pPr>
            <a:r>
              <a:rPr lang="en-US" sz="2100" smtClean="0"/>
              <a:t>Understanding (kemampuan memahami dengan memanfaatkan pengalaman atau pengetahuan)</a:t>
            </a:r>
          </a:p>
          <a:p>
            <a:pPr eaLnBrk="1" hangingPunct="1">
              <a:lnSpc>
                <a:spcPct val="90000"/>
              </a:lnSpc>
            </a:pPr>
            <a:r>
              <a:rPr lang="en-US" sz="2100" smtClean="0"/>
              <a:t>Courage ( keberanian untuk berbuat sesuatu)</a:t>
            </a:r>
          </a:p>
          <a:p>
            <a:pPr eaLnBrk="1" hangingPunct="1">
              <a:lnSpc>
                <a:spcPct val="90000"/>
              </a:lnSpc>
            </a:pPr>
            <a:r>
              <a:rPr lang="en-US" sz="2100" smtClean="0"/>
              <a:t>Charity ( bersikap murah hati /ramah )</a:t>
            </a:r>
          </a:p>
          <a:p>
            <a:pPr eaLnBrk="1" hangingPunct="1">
              <a:lnSpc>
                <a:spcPct val="90000"/>
              </a:lnSpc>
            </a:pPr>
            <a:r>
              <a:rPr lang="en-US" sz="2100" smtClean="0"/>
              <a:t>Esteem(mempunyai jati diri/kepribadian )</a:t>
            </a:r>
          </a:p>
          <a:p>
            <a:pPr eaLnBrk="1" hangingPunct="1">
              <a:lnSpc>
                <a:spcPct val="90000"/>
              </a:lnSpc>
            </a:pPr>
            <a:r>
              <a:rPr lang="en-US" sz="2100" smtClean="0"/>
              <a:t>Self confidence (mempunyai kepercayaan diri)</a:t>
            </a:r>
          </a:p>
          <a:p>
            <a:pPr eaLnBrk="1" hangingPunct="1">
              <a:lnSpc>
                <a:spcPct val="90000"/>
              </a:lnSpc>
            </a:pPr>
            <a:r>
              <a:rPr lang="en-US" sz="2100" smtClean="0"/>
              <a:t>Self acceptence (dapat menerima dan menyadari keadaan dirinya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200" smtClean="0"/>
              <a:t> 7 sikap negatif yang dapat menyebabkan kegagalan/Failure</a:t>
            </a:r>
          </a:p>
        </p:txBody>
      </p:sp>
      <p:sp>
        <p:nvSpPr>
          <p:cNvPr id="35843" name="Rectangle 3"/>
          <p:cNvSpPr>
            <a:spLocks noGrp="1" noChangeArrowheads="1"/>
          </p:cNvSpPr>
          <p:nvPr>
            <p:ph type="body" idx="1"/>
          </p:nvPr>
        </p:nvSpPr>
        <p:spPr/>
        <p:txBody>
          <a:bodyPr/>
          <a:lstStyle/>
          <a:p>
            <a:pPr eaLnBrk="1" hangingPunct="1">
              <a:lnSpc>
                <a:spcPct val="90000"/>
              </a:lnSpc>
            </a:pPr>
            <a:r>
              <a:rPr lang="en-US" sz="2100" b="1" smtClean="0"/>
              <a:t>Frustration ( putus asa - frustasi ) </a:t>
            </a:r>
          </a:p>
          <a:p>
            <a:pPr eaLnBrk="1" hangingPunct="1">
              <a:lnSpc>
                <a:spcPct val="90000"/>
              </a:lnSpc>
            </a:pPr>
            <a:r>
              <a:rPr lang="en-US" sz="2100" b="1" smtClean="0"/>
              <a:t>Agressiveness ( sikap suka menentang dan menantang/sikap galak )</a:t>
            </a:r>
          </a:p>
          <a:p>
            <a:pPr eaLnBrk="1" hangingPunct="1">
              <a:lnSpc>
                <a:spcPct val="90000"/>
              </a:lnSpc>
            </a:pPr>
            <a:r>
              <a:rPr lang="en-US" sz="2100" b="1" smtClean="0"/>
              <a:t>Insecurity (sikap cemas/merasa tidak aman)</a:t>
            </a:r>
          </a:p>
          <a:p>
            <a:pPr eaLnBrk="1" hangingPunct="1">
              <a:lnSpc>
                <a:spcPct val="90000"/>
              </a:lnSpc>
            </a:pPr>
            <a:r>
              <a:rPr lang="en-US" sz="2100" b="1" smtClean="0"/>
              <a:t>Lonelyness (sikap suka menyendiri)</a:t>
            </a:r>
          </a:p>
          <a:p>
            <a:pPr eaLnBrk="1" hangingPunct="1">
              <a:lnSpc>
                <a:spcPct val="90000"/>
              </a:lnSpc>
            </a:pPr>
            <a:r>
              <a:rPr lang="en-US" sz="2100" b="1" smtClean="0"/>
              <a:t>Uncertainity (gelisah karena ketidakpastian)</a:t>
            </a:r>
          </a:p>
          <a:p>
            <a:pPr eaLnBrk="1" hangingPunct="1">
              <a:lnSpc>
                <a:spcPct val="90000"/>
              </a:lnSpc>
            </a:pPr>
            <a:r>
              <a:rPr lang="en-US" sz="2100" b="1" smtClean="0"/>
              <a:t>Resenment (sikap suka uring-uringan,marah tanpa alasan yang jelas)</a:t>
            </a:r>
          </a:p>
          <a:p>
            <a:pPr eaLnBrk="1" hangingPunct="1">
              <a:lnSpc>
                <a:spcPct val="90000"/>
              </a:lnSpc>
            </a:pPr>
            <a:r>
              <a:rPr lang="en-US" sz="2100" b="1" smtClean="0"/>
              <a:t>Emptiness (sikap suka bengong, tidak mampu berpikir dan berbuat apa-apa)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noFill/>
        </p:spPr>
        <p:txBody>
          <a:bodyPr/>
          <a:lstStyle/>
          <a:p>
            <a:pPr eaLnBrk="1" hangingPunct="1"/>
            <a:r>
              <a:rPr lang="en-US" b="1" smtClean="0"/>
              <a:t>S I K A P </a:t>
            </a:r>
            <a:r>
              <a:rPr lang="en-US" smtClean="0"/>
              <a:t>adalah segalanya</a:t>
            </a:r>
          </a:p>
        </p:txBody>
      </p:sp>
      <p:sp>
        <p:nvSpPr>
          <p:cNvPr id="36867" name="Rectangle 5"/>
          <p:cNvSpPr>
            <a:spLocks noGrp="1" noChangeArrowheads="1"/>
          </p:cNvSpPr>
          <p:nvPr>
            <p:ph type="body" idx="1"/>
          </p:nvPr>
        </p:nvSpPr>
        <p:spPr>
          <a:noFill/>
        </p:spPr>
        <p:txBody>
          <a:bodyPr/>
          <a:lstStyle/>
          <a:p>
            <a:pPr eaLnBrk="1" hangingPunct="1"/>
            <a:r>
              <a:rPr lang="en-US" sz="2100" b="1" smtClean="0"/>
              <a:t>Bila Anda melayani publik, Anda mempunyai kemampuan untuk membentuk persepsi publik.</a:t>
            </a:r>
          </a:p>
          <a:p>
            <a:pPr eaLnBrk="1" hangingPunct="1">
              <a:buFont typeface="Wingdings" pitchFamily="2" charset="2"/>
              <a:buNone/>
            </a:pPr>
            <a:r>
              <a:rPr lang="en-US" sz="2100" b="1" smtClean="0"/>
              <a:t> </a:t>
            </a:r>
          </a:p>
          <a:p>
            <a:pPr eaLnBrk="1" hangingPunct="1"/>
            <a:r>
              <a:rPr lang="en-US" sz="2100" b="1" smtClean="0"/>
              <a:t>Kata-kata dan sikap Anda sangatlah ampuh untuk menciptakan persepsi dan opini publik tentang Anda dan perusahaan tempat Anda bekerja. Sehingga persepsi dan opini yang terbentuk seharusnya adalah Persepsi dan Opini yang positif</a:t>
            </a:r>
          </a:p>
          <a:p>
            <a:pPr eaLnBrk="1" hangingPunct="1"/>
            <a:endParaRPr lang="en-US" sz="21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noFill/>
        </p:spPr>
        <p:txBody>
          <a:bodyPr/>
          <a:lstStyle/>
          <a:p>
            <a:pPr eaLnBrk="1" hangingPunct="1"/>
            <a:r>
              <a:rPr lang="en-US" sz="2800" b="1" smtClean="0"/>
              <a:t>Sikap Orang Lain Kepada Anda </a:t>
            </a:r>
            <a:br>
              <a:rPr lang="en-US" sz="2800" b="1" smtClean="0"/>
            </a:br>
            <a:r>
              <a:rPr lang="en-US" sz="2800" b="1" smtClean="0"/>
              <a:t>Adalah Cermin Sikap Anda</a:t>
            </a:r>
          </a:p>
        </p:txBody>
      </p:sp>
      <p:sp>
        <p:nvSpPr>
          <p:cNvPr id="37891" name="Rectangle 5"/>
          <p:cNvSpPr>
            <a:spLocks noGrp="1" noChangeArrowheads="1"/>
          </p:cNvSpPr>
          <p:nvPr>
            <p:ph type="body" idx="1"/>
          </p:nvPr>
        </p:nvSpPr>
        <p:spPr>
          <a:noFill/>
        </p:spPr>
        <p:txBody>
          <a:bodyPr/>
          <a:lstStyle/>
          <a:p>
            <a:pPr eaLnBrk="1" hangingPunct="1">
              <a:lnSpc>
                <a:spcPct val="90000"/>
              </a:lnSpc>
            </a:pPr>
            <a:r>
              <a:rPr lang="en-US" sz="2600" b="1" smtClean="0"/>
              <a:t>You are You</a:t>
            </a:r>
          </a:p>
          <a:p>
            <a:pPr eaLnBrk="1" hangingPunct="1">
              <a:lnSpc>
                <a:spcPct val="90000"/>
              </a:lnSpc>
            </a:pPr>
            <a:r>
              <a:rPr lang="en-US" sz="2600" b="1" smtClean="0"/>
              <a:t>Sikap Anda adalah penentu segalanya</a:t>
            </a:r>
          </a:p>
          <a:p>
            <a:pPr eaLnBrk="1" hangingPunct="1">
              <a:lnSpc>
                <a:spcPct val="90000"/>
              </a:lnSpc>
            </a:pPr>
            <a:r>
              <a:rPr lang="en-US" sz="2600" b="1" smtClean="0"/>
              <a:t>Hargai diri Anda dan orang lain</a:t>
            </a:r>
          </a:p>
          <a:p>
            <a:pPr eaLnBrk="1" hangingPunct="1">
              <a:lnSpc>
                <a:spcPct val="90000"/>
              </a:lnSpc>
            </a:pPr>
            <a:r>
              <a:rPr lang="en-US" sz="2600" b="1" smtClean="0"/>
              <a:t>Percaya pada diri sendiri</a:t>
            </a:r>
          </a:p>
          <a:p>
            <a:pPr eaLnBrk="1" hangingPunct="1">
              <a:lnSpc>
                <a:spcPct val="90000"/>
              </a:lnSpc>
            </a:pPr>
            <a:r>
              <a:rPr lang="en-US" sz="2600" b="1" smtClean="0"/>
              <a:t>Percaya Anda bisa membuat sesuatu yang berbeda</a:t>
            </a:r>
          </a:p>
          <a:p>
            <a:pPr eaLnBrk="1" hangingPunct="1">
              <a:lnSpc>
                <a:spcPct val="90000"/>
              </a:lnSpc>
            </a:pPr>
            <a:r>
              <a:rPr lang="en-US" sz="2600" b="1" smtClean="0"/>
              <a:t>Niatkan untuk memberikan dan melakukan yang terbaik dalam segala hal sejak awal</a:t>
            </a:r>
          </a:p>
          <a:p>
            <a:pPr eaLnBrk="1" hangingPunct="1">
              <a:lnSpc>
                <a:spcPct val="90000"/>
              </a:lnSpc>
            </a:pPr>
            <a:endParaRPr lang="en-US" sz="26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noFill/>
        </p:spPr>
        <p:txBody>
          <a:bodyPr/>
          <a:lstStyle/>
          <a:p>
            <a:pPr eaLnBrk="1" hangingPunct="1"/>
            <a:r>
              <a:rPr lang="en-US" sz="2800" b="1" smtClean="0"/>
              <a:t>Serve Your Public With CARE</a:t>
            </a:r>
          </a:p>
        </p:txBody>
      </p:sp>
      <p:sp>
        <p:nvSpPr>
          <p:cNvPr id="38915" name="Rectangle 5"/>
          <p:cNvSpPr>
            <a:spLocks noGrp="1" noChangeArrowheads="1"/>
          </p:cNvSpPr>
          <p:nvPr>
            <p:ph type="body" idx="1"/>
          </p:nvPr>
        </p:nvSpPr>
        <p:spPr>
          <a:noFill/>
        </p:spPr>
        <p:txBody>
          <a:bodyPr/>
          <a:lstStyle/>
          <a:p>
            <a:pPr eaLnBrk="1" hangingPunct="1"/>
            <a:r>
              <a:rPr lang="en-US" sz="1700" b="1" smtClean="0"/>
              <a:t>Communication</a:t>
            </a:r>
          </a:p>
          <a:p>
            <a:pPr eaLnBrk="1" hangingPunct="1">
              <a:buFont typeface="Wingdings" pitchFamily="2" charset="2"/>
              <a:buNone/>
            </a:pPr>
            <a:r>
              <a:rPr lang="en-US" sz="1700" b="1" smtClean="0"/>
              <a:t>     Kemampuan menciptakan komunikasi yang informatif dan efektif, sangat menentukan penilaian performance seorang Pelayan Publik</a:t>
            </a:r>
          </a:p>
          <a:p>
            <a:pPr eaLnBrk="1" hangingPunct="1"/>
            <a:r>
              <a:rPr lang="en-US" sz="1700" b="1" smtClean="0"/>
              <a:t>Attention</a:t>
            </a:r>
          </a:p>
          <a:p>
            <a:pPr eaLnBrk="1" hangingPunct="1">
              <a:buFont typeface="Wingdings" pitchFamily="2" charset="2"/>
              <a:buNone/>
            </a:pPr>
            <a:r>
              <a:rPr lang="en-US" sz="1700" b="1" smtClean="0"/>
              <a:t>    Kesediaan memberikan perhatian yang sangat menyentuh namun tidak berlebihan, akan sangat berkesan dalam ingatan Publik</a:t>
            </a:r>
          </a:p>
          <a:p>
            <a:pPr eaLnBrk="1" hangingPunct="1"/>
            <a:r>
              <a:rPr lang="en-US" sz="1700" b="1" smtClean="0"/>
              <a:t>Relationship</a:t>
            </a:r>
          </a:p>
          <a:p>
            <a:pPr eaLnBrk="1" hangingPunct="1">
              <a:buFont typeface="Wingdings" pitchFamily="2" charset="2"/>
              <a:buNone/>
            </a:pPr>
            <a:r>
              <a:rPr lang="en-US" sz="1700" b="1" smtClean="0"/>
              <a:t>     Hubungan bisnis yang hangat dan profesional harus tetap terbina dan terpelihara secara berkesinambungan</a:t>
            </a:r>
          </a:p>
          <a:p>
            <a:pPr eaLnBrk="1" hangingPunct="1"/>
            <a:r>
              <a:rPr lang="en-US" sz="1700" b="1" smtClean="0"/>
              <a:t>Emotion</a:t>
            </a:r>
          </a:p>
          <a:p>
            <a:pPr eaLnBrk="1" hangingPunct="1">
              <a:buFont typeface="Wingdings" pitchFamily="2" charset="2"/>
              <a:buNone/>
            </a:pPr>
            <a:r>
              <a:rPr lang="en-US" sz="1700" b="1" smtClean="0"/>
              <a:t>     Kemampuan membangkitkan kedekatan secara emosional harus terus dikembangkan agar mampu menjadi perekat bisnis yang tidak tergoyahkan</a:t>
            </a:r>
          </a:p>
          <a:p>
            <a:pPr eaLnBrk="1" hangingPunct="1">
              <a:lnSpc>
                <a:spcPct val="80000"/>
              </a:lnSpc>
            </a:pPr>
            <a:endParaRPr lang="en-US" sz="1700" b="1"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t>Human Relations</a:t>
            </a:r>
          </a:p>
        </p:txBody>
      </p:sp>
      <p:sp>
        <p:nvSpPr>
          <p:cNvPr id="39939" name="Rectangle 3"/>
          <p:cNvSpPr>
            <a:spLocks noGrp="1" noChangeArrowheads="1"/>
          </p:cNvSpPr>
          <p:nvPr>
            <p:ph type="body" idx="1"/>
          </p:nvPr>
        </p:nvSpPr>
        <p:spPr/>
        <p:txBody>
          <a:bodyPr/>
          <a:lstStyle/>
          <a:p>
            <a:pPr eaLnBrk="1" hangingPunct="1">
              <a:lnSpc>
                <a:spcPct val="90000"/>
              </a:lnSpc>
            </a:pPr>
            <a:r>
              <a:rPr lang="en-US" sz="2500" b="1" smtClean="0"/>
              <a:t>Komunikasi persuasif yang dilakukan oleh seseorang kepada orang lain secara tatap muka dalam situasi kerja organisasi, di semua bidang kehidupan dengan tujuan untuk menggugah kegairahan, kegiatan bekerja, semangat kerjasama yang produktif dengan perasaan bahagia dan puas hati</a:t>
            </a:r>
          </a:p>
          <a:p>
            <a:pPr eaLnBrk="1" hangingPunct="1">
              <a:lnSpc>
                <a:spcPct val="90000"/>
              </a:lnSpc>
            </a:pPr>
            <a:r>
              <a:rPr lang="en-US" sz="2500" b="1" smtClean="0"/>
              <a:t>Motivasi adalah kunci aktivitas human relations </a:t>
            </a:r>
          </a:p>
          <a:p>
            <a:pPr eaLnBrk="1" hangingPunct="1">
              <a:lnSpc>
                <a:spcPct val="90000"/>
              </a:lnSpc>
            </a:pPr>
            <a:r>
              <a:rPr lang="en-US" sz="2500" b="1" smtClean="0"/>
              <a:t>Konseling sebagai teknik human relations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8" name="ShampooTVC.mpg">
            <a:hlinkClick r:id="" action="ppaction://media"/>
          </p:cNvPr>
          <p:cNvPicPr>
            <a:picLocks noRot="1" noChangeAspect="1" noChangeArrowheads="1"/>
          </p:cNvPicPr>
          <p:nvPr>
            <p:ph/>
            <a:videoFile r:link="rId1"/>
          </p:nvPr>
        </p:nvPicPr>
        <p:blipFill>
          <a:blip r:embed="rId4">
            <a:extLst>
              <a:ext uri="{28A0092B-C50C-407E-A947-70E740481C1C}">
                <a14:useLocalDpi xmlns:a14="http://schemas.microsoft.com/office/drawing/2010/main" val="0"/>
              </a:ext>
            </a:extLst>
          </a:blip>
          <a:srcRect/>
          <a:stretch>
            <a:fillRect/>
          </a:stretch>
        </p:blipFill>
        <p:spPr>
          <a:xfrm>
            <a:off x="304800" y="609600"/>
            <a:ext cx="8610600" cy="63246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9028"/>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129028"/>
                                        </p:tgtEl>
                                      </p:cBhvr>
                                    </p:cmd>
                                  </p:childTnLst>
                                </p:cTn>
                              </p:par>
                            </p:childTnLst>
                          </p:cTn>
                        </p:par>
                      </p:childTnLst>
                    </p:cTn>
                  </p:par>
                </p:childTnLst>
              </p:cTn>
              <p:nextCondLst>
                <p:cond evt="onClick" delay="0">
                  <p:tgtEl>
                    <p:spTgt spid="129028"/>
                  </p:tgtEl>
                </p:cond>
              </p:nextCondLst>
            </p:seq>
            <p:video>
              <p:cMediaNode>
                <p:cTn id="7" fill="hold" display="0">
                  <p:stCondLst>
                    <p:cond delay="indefinite"/>
                  </p:stCondLst>
                  <p:endCondLst>
                    <p:cond evt="onNext" delay="0">
                      <p:tgtEl>
                        <p:sldTgt/>
                      </p:tgtEl>
                    </p:cond>
                    <p:cond evt="onPrev" delay="0">
                      <p:tgtEl>
                        <p:sldTgt/>
                      </p:tgtEl>
                    </p:cond>
                  </p:endCondLst>
                </p:cTn>
                <p:tgtEl>
                  <p:spTgt spid="129028"/>
                </p:tgtEl>
              </p:cMediaNode>
            </p:vide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468313" y="1052513"/>
            <a:ext cx="8675687" cy="5805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9509" name="Text Box 5"/>
          <p:cNvSpPr txBox="1">
            <a:spLocks noChangeArrowheads="1"/>
          </p:cNvSpPr>
          <p:nvPr/>
        </p:nvSpPr>
        <p:spPr bwMode="auto">
          <a:xfrm>
            <a:off x="1309688" y="995363"/>
            <a:ext cx="2376487" cy="549275"/>
          </a:xfrm>
          <a:prstGeom prst="rect">
            <a:avLst/>
          </a:prstGeom>
          <a:noFill/>
          <a:ln w="9525">
            <a:noFill/>
            <a:miter lim="800000"/>
            <a:headEnd/>
            <a:tailEnd/>
          </a:ln>
          <a:effectLst/>
        </p:spPr>
        <p:txBody>
          <a:bodyPr wrap="none">
            <a:spAutoFit/>
          </a:bodyPr>
          <a:lstStyle/>
          <a:p>
            <a:pPr algn="ctr" eaLnBrk="0" hangingPunct="0">
              <a:defRPr/>
            </a:pPr>
            <a:r>
              <a:rPr lang="en-US" sz="1600" b="1" u="sng">
                <a:effectLst>
                  <a:outerShdw blurRad="38100" dist="38100" dir="2700000" algn="tl">
                    <a:srgbClr val="C0C0C0"/>
                  </a:outerShdw>
                </a:effectLst>
                <a:latin typeface="VAG Rounded Lt" pitchFamily="34" charset="0"/>
              </a:rPr>
              <a:t>E</a:t>
            </a:r>
            <a:r>
              <a:rPr lang="en-US" sz="1400" b="1" u="sng">
                <a:effectLst>
                  <a:outerShdw blurRad="38100" dist="38100" dir="2700000" algn="tl">
                    <a:srgbClr val="C0C0C0"/>
                  </a:outerShdw>
                </a:effectLst>
                <a:latin typeface="VAG Rounded Lt" pitchFamily="34" charset="0"/>
              </a:rPr>
              <a:t>MPAT</a:t>
            </a:r>
            <a:r>
              <a:rPr lang="en-US" sz="1600" b="1" u="sng">
                <a:effectLst>
                  <a:outerShdw blurRad="38100" dist="38100" dir="2700000" algn="tl">
                    <a:srgbClr val="C0C0C0"/>
                  </a:outerShdw>
                </a:effectLst>
                <a:latin typeface="VAG Rounded Lt" pitchFamily="34" charset="0"/>
              </a:rPr>
              <a:t> G</a:t>
            </a:r>
            <a:r>
              <a:rPr lang="en-US" sz="1400" b="1" u="sng">
                <a:effectLst>
                  <a:outerShdw blurRad="38100" dist="38100" dir="2700000" algn="tl">
                    <a:srgbClr val="C0C0C0"/>
                  </a:outerShdw>
                </a:effectLst>
                <a:latin typeface="VAG Rounded Lt" pitchFamily="34" charset="0"/>
              </a:rPr>
              <a:t>AYA</a:t>
            </a:r>
            <a:r>
              <a:rPr lang="en-US" sz="1600" b="1" u="sng">
                <a:effectLst>
                  <a:outerShdw blurRad="38100" dist="38100" dir="2700000" algn="tl">
                    <a:srgbClr val="C0C0C0"/>
                  </a:outerShdw>
                </a:effectLst>
                <a:latin typeface="VAG Rounded Lt" pitchFamily="34" charset="0"/>
              </a:rPr>
              <a:t> P</a:t>
            </a:r>
            <a:r>
              <a:rPr lang="en-US" sz="1400" b="1" u="sng">
                <a:effectLst>
                  <a:outerShdw blurRad="38100" dist="38100" dir="2700000" algn="tl">
                    <a:srgbClr val="C0C0C0"/>
                  </a:outerShdw>
                </a:effectLst>
                <a:latin typeface="VAG Rounded Lt" pitchFamily="34" charset="0"/>
              </a:rPr>
              <a:t>ERILAKU</a:t>
            </a:r>
            <a:endParaRPr lang="en-US" sz="1600" b="1">
              <a:effectLst>
                <a:outerShdw blurRad="38100" dist="38100" dir="2700000" algn="tl">
                  <a:srgbClr val="C0C0C0"/>
                </a:outerShdw>
              </a:effectLst>
              <a:latin typeface="VAG Rounded Lt" pitchFamily="34" charset="0"/>
            </a:endParaRPr>
          </a:p>
          <a:p>
            <a:pPr algn="ctr" eaLnBrk="0" hangingPunct="0">
              <a:defRPr/>
            </a:pPr>
            <a:r>
              <a:rPr lang="en-US" sz="1400" b="1">
                <a:effectLst>
                  <a:outerShdw blurRad="38100" dist="38100" dir="2700000" algn="tl">
                    <a:srgbClr val="C0C0C0"/>
                  </a:outerShdw>
                </a:effectLst>
                <a:latin typeface="VAG Rounded Lt" pitchFamily="34" charset="0"/>
              </a:rPr>
              <a:t>T</a:t>
            </a:r>
            <a:r>
              <a:rPr lang="en-US" sz="1200" b="1">
                <a:effectLst>
                  <a:outerShdw blurRad="38100" dist="38100" dir="2700000" algn="tl">
                    <a:srgbClr val="C0C0C0"/>
                  </a:outerShdw>
                </a:effectLst>
                <a:latin typeface="VAG Rounded Lt" pitchFamily="34" charset="0"/>
              </a:rPr>
              <a:t>IPOLOGI</a:t>
            </a:r>
            <a:endParaRPr lang="en-US" sz="1600" b="1">
              <a:effectLst>
                <a:outerShdw blurRad="38100" dist="38100" dir="2700000" algn="tl">
                  <a:srgbClr val="C0C0C0"/>
                </a:outerShdw>
              </a:effectLst>
              <a:latin typeface="VAG Rounded Lt" pitchFamily="34" charset="0"/>
            </a:endParaRPr>
          </a:p>
        </p:txBody>
      </p:sp>
      <p:sp>
        <p:nvSpPr>
          <p:cNvPr id="41988" name="AutoShape 6"/>
          <p:cNvSpPr>
            <a:spLocks noChangeArrowheads="1"/>
          </p:cNvSpPr>
          <p:nvPr/>
        </p:nvSpPr>
        <p:spPr bwMode="auto">
          <a:xfrm>
            <a:off x="2063750" y="3676650"/>
            <a:ext cx="6026150" cy="152400"/>
          </a:xfrm>
          <a:prstGeom prst="leftRightArrow">
            <a:avLst>
              <a:gd name="adj1" fmla="val 62500"/>
              <a:gd name="adj2" fmla="val 53088"/>
            </a:avLst>
          </a:prstGeom>
          <a:solidFill>
            <a:schemeClr val="accent1"/>
          </a:solidFill>
          <a:ln w="9525">
            <a:solidFill>
              <a:schemeClr val="tx1"/>
            </a:solidFill>
            <a:miter lim="800000"/>
            <a:headEnd/>
            <a:tailEnd/>
          </a:ln>
        </p:spPr>
        <p:txBody>
          <a:bodyPr wrap="none" anchor="ctr"/>
          <a:lstStyle/>
          <a:p>
            <a:endParaRPr lang="en-US"/>
          </a:p>
        </p:txBody>
      </p:sp>
      <p:sp>
        <p:nvSpPr>
          <p:cNvPr id="41989" name="Text Box 7"/>
          <p:cNvSpPr txBox="1">
            <a:spLocks noChangeArrowheads="1"/>
          </p:cNvSpPr>
          <p:nvPr/>
        </p:nvSpPr>
        <p:spPr bwMode="auto">
          <a:xfrm>
            <a:off x="2963863" y="4875213"/>
            <a:ext cx="18780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a:r>
              <a:rPr lang="id-ID" sz="2000" b="1" u="sng">
                <a:latin typeface="VAG Rounded Lt" pitchFamily="34" charset="0"/>
              </a:rPr>
              <a:t>TIPE PEMIKIR</a:t>
            </a:r>
          </a:p>
          <a:p>
            <a:pPr algn="r"/>
            <a:endParaRPr lang="id-ID" sz="2000">
              <a:latin typeface="VAG Rounded Lt" pitchFamily="34" charset="0"/>
            </a:endParaRPr>
          </a:p>
        </p:txBody>
      </p:sp>
      <p:graphicFrame>
        <p:nvGraphicFramePr>
          <p:cNvPr id="41990" name="Object 8"/>
          <p:cNvGraphicFramePr>
            <a:graphicFrameLocks noChangeAspect="1"/>
          </p:cNvGraphicFramePr>
          <p:nvPr/>
        </p:nvGraphicFramePr>
        <p:xfrm>
          <a:off x="4127500" y="3905250"/>
          <a:ext cx="741363" cy="752475"/>
        </p:xfrm>
        <a:graphic>
          <a:graphicData uri="http://schemas.openxmlformats.org/presentationml/2006/ole">
            <mc:AlternateContent xmlns:mc="http://schemas.openxmlformats.org/markup-compatibility/2006">
              <mc:Choice xmlns:v="urn:schemas-microsoft-com:vml" Requires="v">
                <p:oleObj spid="_x0000_s42012" name="Clip" r:id="rId4" imgW="3025775" imgH="3252788" progId="MS_ClipArt_Gallery.2">
                  <p:embed/>
                </p:oleObj>
              </mc:Choice>
              <mc:Fallback>
                <p:oleObj name="Clip" r:id="rId4" imgW="3025775" imgH="3252788"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7500" y="3905250"/>
                        <a:ext cx="741363" cy="7524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1" name="Text Box 9"/>
          <p:cNvSpPr txBox="1">
            <a:spLocks noChangeArrowheads="1"/>
          </p:cNvSpPr>
          <p:nvPr/>
        </p:nvSpPr>
        <p:spPr bwMode="auto">
          <a:xfrm>
            <a:off x="2381250" y="5302250"/>
            <a:ext cx="24685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a:r>
              <a:rPr lang="id-ID" sz="1200" b="1" i="1">
                <a:latin typeface="VAG Rounded Lt" pitchFamily="34" charset="0"/>
              </a:rPr>
              <a:t>cerdik-banyak akal-berhati-hati </a:t>
            </a:r>
          </a:p>
        </p:txBody>
      </p:sp>
      <p:sp>
        <p:nvSpPr>
          <p:cNvPr id="41992" name="Text Box 10"/>
          <p:cNvSpPr txBox="1">
            <a:spLocks noChangeArrowheads="1"/>
          </p:cNvSpPr>
          <p:nvPr/>
        </p:nvSpPr>
        <p:spPr bwMode="auto">
          <a:xfrm>
            <a:off x="2728913" y="1624013"/>
            <a:ext cx="20335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a:r>
              <a:rPr lang="id-ID" sz="2000" b="1" u="sng">
                <a:latin typeface="VAG Rounded Lt" pitchFamily="34" charset="0"/>
              </a:rPr>
              <a:t>TIPE HARMONI</a:t>
            </a:r>
          </a:p>
          <a:p>
            <a:pPr algn="r"/>
            <a:r>
              <a:rPr lang="id-ID">
                <a:latin typeface="VAG Rounded Lt" pitchFamily="34" charset="0"/>
              </a:rPr>
              <a:t>   </a:t>
            </a:r>
          </a:p>
        </p:txBody>
      </p:sp>
      <p:graphicFrame>
        <p:nvGraphicFramePr>
          <p:cNvPr id="41993" name="Object 11"/>
          <p:cNvGraphicFramePr>
            <a:graphicFrameLocks noChangeAspect="1"/>
          </p:cNvGraphicFramePr>
          <p:nvPr/>
        </p:nvGraphicFramePr>
        <p:xfrm>
          <a:off x="4127500" y="2914650"/>
          <a:ext cx="696913" cy="685800"/>
        </p:xfrm>
        <a:graphic>
          <a:graphicData uri="http://schemas.openxmlformats.org/presentationml/2006/ole">
            <mc:AlternateContent xmlns:mc="http://schemas.openxmlformats.org/markup-compatibility/2006">
              <mc:Choice xmlns:v="urn:schemas-microsoft-com:vml" Requires="v">
                <p:oleObj spid="_x0000_s42013" name="Clip" r:id="rId6" imgW="1047619" imgH="1428571" progId="MS_ClipArt_Gallery.2">
                  <p:embed/>
                </p:oleObj>
              </mc:Choice>
              <mc:Fallback>
                <p:oleObj name="Clip" r:id="rId6" imgW="1047619" imgH="1428571" progId="MS_ClipArt_Gallery.2">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27500" y="2914650"/>
                        <a:ext cx="696913" cy="68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4" name="Text Box 12"/>
          <p:cNvSpPr txBox="1">
            <a:spLocks noChangeArrowheads="1"/>
          </p:cNvSpPr>
          <p:nvPr/>
        </p:nvSpPr>
        <p:spPr bwMode="auto">
          <a:xfrm>
            <a:off x="1238250" y="2000250"/>
            <a:ext cx="346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a:r>
              <a:rPr lang="id-ID" sz="1200" b="1" i="1">
                <a:latin typeface="VAG Rounded Lt" pitchFamily="34" charset="0"/>
              </a:rPr>
              <a:t>pendirian  tenang  dan  pasti I </a:t>
            </a:r>
          </a:p>
          <a:p>
            <a:pPr algn="r"/>
            <a:r>
              <a:rPr lang="id-ID" sz="1200" b="1" i="1">
                <a:latin typeface="VAG Rounded Lt" pitchFamily="34" charset="0"/>
              </a:rPr>
              <a:t>-mudah didekati dan penuh kehangatan</a:t>
            </a:r>
          </a:p>
        </p:txBody>
      </p:sp>
      <p:sp>
        <p:nvSpPr>
          <p:cNvPr id="41995" name="Text Box 13"/>
          <p:cNvSpPr txBox="1">
            <a:spLocks noChangeArrowheads="1"/>
          </p:cNvSpPr>
          <p:nvPr/>
        </p:nvSpPr>
        <p:spPr bwMode="auto">
          <a:xfrm>
            <a:off x="5283200" y="1624013"/>
            <a:ext cx="1539875"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2000" b="1" u="sng">
                <a:latin typeface="VAG Rounded Lt" pitchFamily="34" charset="0"/>
              </a:rPr>
              <a:t>TIPE GAUL</a:t>
            </a:r>
          </a:p>
          <a:p>
            <a:r>
              <a:rPr lang="id-ID">
                <a:latin typeface="VAG Rounded Lt" pitchFamily="34" charset="0"/>
              </a:rPr>
              <a:t> </a:t>
            </a:r>
          </a:p>
        </p:txBody>
      </p:sp>
      <p:graphicFrame>
        <p:nvGraphicFramePr>
          <p:cNvPr id="41996" name="Object 14"/>
          <p:cNvGraphicFramePr>
            <a:graphicFrameLocks noChangeAspect="1"/>
          </p:cNvGraphicFramePr>
          <p:nvPr/>
        </p:nvGraphicFramePr>
        <p:xfrm>
          <a:off x="5200650" y="2914650"/>
          <a:ext cx="742950" cy="685800"/>
        </p:xfrm>
        <a:graphic>
          <a:graphicData uri="http://schemas.openxmlformats.org/presentationml/2006/ole">
            <mc:AlternateContent xmlns:mc="http://schemas.openxmlformats.org/markup-compatibility/2006">
              <mc:Choice xmlns:v="urn:schemas-microsoft-com:vml" Requires="v">
                <p:oleObj spid="_x0000_s42014" name="Clip" r:id="rId8" imgW="1171429" imgH="1409524" progId="MS_ClipArt_Gallery.2">
                  <p:embed/>
                </p:oleObj>
              </mc:Choice>
              <mc:Fallback>
                <p:oleObj name="Clip" r:id="rId8" imgW="1171429" imgH="1409524" progId="MS_ClipArt_Gallery.2">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00650" y="2914650"/>
                        <a:ext cx="742950" cy="68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7" name="Text Box 15"/>
          <p:cNvSpPr txBox="1">
            <a:spLocks noChangeArrowheads="1"/>
          </p:cNvSpPr>
          <p:nvPr/>
        </p:nvSpPr>
        <p:spPr bwMode="auto">
          <a:xfrm>
            <a:off x="5824538" y="2052638"/>
            <a:ext cx="33305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a:r>
              <a:rPr lang="id-ID" sz="1200" b="1" i="1">
                <a:latin typeface="VAG Rounded Lt" pitchFamily="34" charset="0"/>
              </a:rPr>
              <a:t>suka bermain-main,-ramah-suka berceloteh</a:t>
            </a:r>
          </a:p>
        </p:txBody>
      </p:sp>
      <p:sp>
        <p:nvSpPr>
          <p:cNvPr id="41998" name="Text Box 16"/>
          <p:cNvSpPr txBox="1">
            <a:spLocks noChangeArrowheads="1"/>
          </p:cNvSpPr>
          <p:nvPr/>
        </p:nvSpPr>
        <p:spPr bwMode="auto">
          <a:xfrm>
            <a:off x="5283200" y="4875213"/>
            <a:ext cx="1725613"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2000" b="1" u="sng">
                <a:latin typeface="VAG Rounded Lt" pitchFamily="34" charset="0"/>
              </a:rPr>
              <a:t>TIPE KUASA</a:t>
            </a:r>
          </a:p>
          <a:p>
            <a:r>
              <a:rPr lang="id-ID">
                <a:latin typeface="VAG Rounded Lt" pitchFamily="34" charset="0"/>
              </a:rPr>
              <a:t> </a:t>
            </a:r>
          </a:p>
        </p:txBody>
      </p:sp>
      <p:graphicFrame>
        <p:nvGraphicFramePr>
          <p:cNvPr id="41999" name="Object 17"/>
          <p:cNvGraphicFramePr>
            <a:graphicFrameLocks noChangeAspect="1"/>
          </p:cNvGraphicFramePr>
          <p:nvPr/>
        </p:nvGraphicFramePr>
        <p:xfrm>
          <a:off x="5200650" y="3905250"/>
          <a:ext cx="742950" cy="762000"/>
        </p:xfrm>
        <a:graphic>
          <a:graphicData uri="http://schemas.openxmlformats.org/presentationml/2006/ole">
            <mc:AlternateContent xmlns:mc="http://schemas.openxmlformats.org/markup-compatibility/2006">
              <mc:Choice xmlns:v="urn:schemas-microsoft-com:vml" Requires="v">
                <p:oleObj spid="_x0000_s42015" name="Clip" r:id="rId10" imgW="4046538" imgH="3352800" progId="MS_ClipArt_Gallery.2">
                  <p:embed/>
                </p:oleObj>
              </mc:Choice>
              <mc:Fallback>
                <p:oleObj name="Clip" r:id="rId10" imgW="4046538" imgH="3352800" progId="MS_ClipArt_Gallery.2">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00650" y="3905250"/>
                        <a:ext cx="742950" cy="7620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000" name="Text Box 18"/>
          <p:cNvSpPr txBox="1">
            <a:spLocks noChangeArrowheads="1"/>
          </p:cNvSpPr>
          <p:nvPr/>
        </p:nvSpPr>
        <p:spPr bwMode="auto">
          <a:xfrm>
            <a:off x="5283200" y="5313363"/>
            <a:ext cx="3535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200" b="1" i="1">
                <a:latin typeface="VAG Rounded Lt" pitchFamily="34" charset="0"/>
              </a:rPr>
              <a:t>pemimpin dan penguasa dengan keinginanan </a:t>
            </a:r>
          </a:p>
          <a:p>
            <a:r>
              <a:rPr lang="id-ID" sz="1200" b="1" i="1">
                <a:latin typeface="VAG Rounded Lt" pitchFamily="34" charset="0"/>
              </a:rPr>
              <a:t>dalam hati untuk menjadi nomor satu</a:t>
            </a:r>
          </a:p>
        </p:txBody>
      </p:sp>
      <p:sp>
        <p:nvSpPr>
          <p:cNvPr id="42001" name="Text Box 19"/>
          <p:cNvSpPr txBox="1">
            <a:spLocks noChangeArrowheads="1"/>
          </p:cNvSpPr>
          <p:nvPr/>
        </p:nvSpPr>
        <p:spPr bwMode="auto">
          <a:xfrm>
            <a:off x="4540250" y="1036638"/>
            <a:ext cx="9525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200" b="1">
                <a:latin typeface="VAG Rounded Lt" pitchFamily="34" charset="0"/>
              </a:rPr>
              <a:t>TERBUKA</a:t>
            </a:r>
          </a:p>
          <a:p>
            <a:r>
              <a:rPr lang="id-ID" sz="1000">
                <a:latin typeface="VAG Rounded Lt" pitchFamily="34" charset="0"/>
              </a:rPr>
              <a:t>DUNIA LUAR</a:t>
            </a:r>
            <a:endParaRPr lang="id-ID">
              <a:latin typeface="VAG Rounded Lt" pitchFamily="34" charset="0"/>
            </a:endParaRPr>
          </a:p>
        </p:txBody>
      </p:sp>
      <p:sp>
        <p:nvSpPr>
          <p:cNvPr id="42002" name="Text Box 20"/>
          <p:cNvSpPr txBox="1">
            <a:spLocks noChangeArrowheads="1"/>
          </p:cNvSpPr>
          <p:nvPr/>
        </p:nvSpPr>
        <p:spPr bwMode="auto">
          <a:xfrm>
            <a:off x="4292600" y="6142038"/>
            <a:ext cx="1300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200" b="1">
                <a:latin typeface="VAG Rounded Lt" pitchFamily="34" charset="0"/>
              </a:rPr>
              <a:t>MENAHAN DIRI</a:t>
            </a:r>
          </a:p>
          <a:p>
            <a:r>
              <a:rPr lang="id-ID" sz="1200">
                <a:latin typeface="VAG Rounded Lt" pitchFamily="34" charset="0"/>
              </a:rPr>
              <a:t>DUNIA DIRI </a:t>
            </a:r>
          </a:p>
        </p:txBody>
      </p:sp>
      <p:sp>
        <p:nvSpPr>
          <p:cNvPr id="42003" name="Text Box 21"/>
          <p:cNvSpPr txBox="1">
            <a:spLocks noChangeArrowheads="1"/>
          </p:cNvSpPr>
          <p:nvPr/>
        </p:nvSpPr>
        <p:spPr bwMode="auto">
          <a:xfrm>
            <a:off x="8089900" y="3575050"/>
            <a:ext cx="906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b="1">
                <a:latin typeface="VAG Rounded Lt" pitchFamily="34" charset="0"/>
              </a:rPr>
              <a:t>LANGSUNG</a:t>
            </a:r>
          </a:p>
          <a:p>
            <a:r>
              <a:rPr lang="id-ID" sz="1000">
                <a:latin typeface="VAG Rounded Lt" pitchFamily="34" charset="0"/>
              </a:rPr>
              <a:t>SPONTAN</a:t>
            </a:r>
          </a:p>
        </p:txBody>
      </p:sp>
      <p:sp>
        <p:nvSpPr>
          <p:cNvPr id="42004" name="Text Box 22"/>
          <p:cNvSpPr txBox="1">
            <a:spLocks noChangeArrowheads="1"/>
          </p:cNvSpPr>
          <p:nvPr/>
        </p:nvSpPr>
        <p:spPr bwMode="auto">
          <a:xfrm>
            <a:off x="1003300" y="3492500"/>
            <a:ext cx="9064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b="1">
                <a:latin typeface="VAG Rounded Lt" pitchFamily="34" charset="0"/>
              </a:rPr>
              <a:t>TIDAK</a:t>
            </a:r>
          </a:p>
          <a:p>
            <a:r>
              <a:rPr lang="id-ID" sz="1000" b="1">
                <a:latin typeface="VAG Rounded Lt" pitchFamily="34" charset="0"/>
              </a:rPr>
              <a:t>LANGSUNG</a:t>
            </a:r>
          </a:p>
          <a:p>
            <a:r>
              <a:rPr lang="id-ID" sz="1000">
                <a:latin typeface="VAG Rounded Lt" pitchFamily="34" charset="0"/>
              </a:rPr>
              <a:t>HATI-HAT</a:t>
            </a:r>
            <a:r>
              <a:rPr lang="en-US" sz="1000">
                <a:latin typeface="VAG Rounded Lt" pitchFamily="34" charset="0"/>
              </a:rPr>
              <a:t>I</a:t>
            </a:r>
            <a:endParaRPr lang="id-ID" sz="1000">
              <a:latin typeface="VAG Rounded Lt" pitchFamily="34" charset="0"/>
            </a:endParaRPr>
          </a:p>
        </p:txBody>
      </p:sp>
      <p:sp>
        <p:nvSpPr>
          <p:cNvPr id="42005" name="Text Box 23"/>
          <p:cNvSpPr txBox="1">
            <a:spLocks noChangeArrowheads="1"/>
          </p:cNvSpPr>
          <p:nvPr/>
        </p:nvSpPr>
        <p:spPr bwMode="auto">
          <a:xfrm>
            <a:off x="6108700" y="3816350"/>
            <a:ext cx="11763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a:latin typeface="VAG Rounded Lt" pitchFamily="34" charset="0"/>
              </a:rPr>
              <a:t>Eksekutif</a:t>
            </a:r>
          </a:p>
          <a:p>
            <a:r>
              <a:rPr lang="id-ID" sz="1000">
                <a:latin typeface="VAG Rounded Lt" pitchFamily="34" charset="0"/>
              </a:rPr>
              <a:t>Manager</a:t>
            </a:r>
          </a:p>
          <a:p>
            <a:r>
              <a:rPr lang="id-ID" sz="1000">
                <a:latin typeface="VAG Rounded Lt" pitchFamily="34" charset="0"/>
              </a:rPr>
              <a:t>Politikus</a:t>
            </a:r>
          </a:p>
          <a:p>
            <a:r>
              <a:rPr lang="id-ID" sz="1000">
                <a:latin typeface="VAG Rounded Lt" pitchFamily="34" charset="0"/>
              </a:rPr>
              <a:t>Pengusaha</a:t>
            </a:r>
          </a:p>
          <a:p>
            <a:r>
              <a:rPr lang="id-ID" sz="1000">
                <a:latin typeface="VAG Rounded Lt" pitchFamily="34" charset="0"/>
              </a:rPr>
              <a:t>Kontraktor Umum</a:t>
            </a:r>
          </a:p>
          <a:p>
            <a:r>
              <a:rPr lang="id-ID" sz="1000">
                <a:latin typeface="VAG Rounded Lt" pitchFamily="34" charset="0"/>
              </a:rPr>
              <a:t>Militer</a:t>
            </a:r>
          </a:p>
        </p:txBody>
      </p:sp>
      <p:sp>
        <p:nvSpPr>
          <p:cNvPr id="42006" name="Text Box 24"/>
          <p:cNvSpPr txBox="1">
            <a:spLocks noChangeArrowheads="1"/>
          </p:cNvSpPr>
          <p:nvPr/>
        </p:nvSpPr>
        <p:spPr bwMode="auto">
          <a:xfrm>
            <a:off x="2724150" y="2784475"/>
            <a:ext cx="12573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b="1">
                <a:latin typeface="VAG Rounded Lt" pitchFamily="34" charset="0"/>
              </a:rPr>
              <a:t>Cu</a:t>
            </a:r>
            <a:r>
              <a:rPr lang="en-US" sz="1000" b="1">
                <a:latin typeface="VAG Rounded Lt" pitchFamily="34" charset="0"/>
              </a:rPr>
              <a:t>s</a:t>
            </a:r>
            <a:r>
              <a:rPr lang="id-ID" sz="1000" b="1">
                <a:latin typeface="VAG Rounded Lt" pitchFamily="34" charset="0"/>
              </a:rPr>
              <a:t>tomer Service</a:t>
            </a:r>
          </a:p>
          <a:p>
            <a:r>
              <a:rPr lang="id-ID" sz="1000" b="1">
                <a:latin typeface="VAG Rounded Lt" pitchFamily="34" charset="0"/>
              </a:rPr>
              <a:t>Sekretaris</a:t>
            </a:r>
          </a:p>
          <a:p>
            <a:r>
              <a:rPr lang="id-ID" sz="1000" b="1">
                <a:latin typeface="VAG Rounded Lt" pitchFamily="34" charset="0"/>
              </a:rPr>
              <a:t>Socialworker</a:t>
            </a:r>
          </a:p>
          <a:p>
            <a:r>
              <a:rPr lang="id-ID" sz="1000" b="1">
                <a:latin typeface="VAG Rounded Lt" pitchFamily="34" charset="0"/>
              </a:rPr>
              <a:t>Finance Advisor</a:t>
            </a:r>
          </a:p>
          <a:p>
            <a:r>
              <a:rPr lang="id-ID" sz="1000" b="1">
                <a:latin typeface="VAG Rounded Lt" pitchFamily="34" charset="0"/>
              </a:rPr>
              <a:t>Guru</a:t>
            </a:r>
          </a:p>
          <a:p>
            <a:r>
              <a:rPr lang="id-ID" sz="1000" b="1">
                <a:latin typeface="VAG Rounded Lt" pitchFamily="34" charset="0"/>
              </a:rPr>
              <a:t>Perawat</a:t>
            </a:r>
          </a:p>
        </p:txBody>
      </p:sp>
      <p:sp>
        <p:nvSpPr>
          <p:cNvPr id="42007" name="Text Box 25"/>
          <p:cNvSpPr txBox="1">
            <a:spLocks noChangeArrowheads="1"/>
          </p:cNvSpPr>
          <p:nvPr/>
        </p:nvSpPr>
        <p:spPr bwMode="auto">
          <a:xfrm>
            <a:off x="2724150" y="3816350"/>
            <a:ext cx="92233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a:latin typeface="VAG Rounded Lt" pitchFamily="34" charset="0"/>
              </a:rPr>
              <a:t>Ahli Riset</a:t>
            </a:r>
          </a:p>
          <a:p>
            <a:r>
              <a:rPr lang="id-ID" sz="1000">
                <a:latin typeface="VAG Rounded Lt" pitchFamily="34" charset="0"/>
              </a:rPr>
              <a:t>IT</a:t>
            </a:r>
          </a:p>
          <a:p>
            <a:r>
              <a:rPr lang="id-ID" sz="1000">
                <a:latin typeface="VAG Rounded Lt" pitchFamily="34" charset="0"/>
              </a:rPr>
              <a:t>Analisis Data</a:t>
            </a:r>
          </a:p>
          <a:p>
            <a:r>
              <a:rPr lang="id-ID" sz="1000">
                <a:latin typeface="VAG Rounded Lt" pitchFamily="34" charset="0"/>
              </a:rPr>
              <a:t>Akuntan</a:t>
            </a:r>
          </a:p>
          <a:p>
            <a:r>
              <a:rPr lang="id-ID" sz="1000">
                <a:latin typeface="VAG Rounded Lt" pitchFamily="34" charset="0"/>
              </a:rPr>
              <a:t>Kritikus</a:t>
            </a:r>
          </a:p>
          <a:p>
            <a:r>
              <a:rPr lang="id-ID" sz="1000">
                <a:latin typeface="VAG Rounded Lt" pitchFamily="34" charset="0"/>
              </a:rPr>
              <a:t>Inovator</a:t>
            </a:r>
          </a:p>
          <a:p>
            <a:endParaRPr lang="id-ID" sz="1000">
              <a:latin typeface="VAG Rounded Lt" pitchFamily="34" charset="0"/>
            </a:endParaRPr>
          </a:p>
        </p:txBody>
      </p:sp>
      <p:sp>
        <p:nvSpPr>
          <p:cNvPr id="42008" name="Text Box 26"/>
          <p:cNvSpPr txBox="1">
            <a:spLocks noChangeArrowheads="1"/>
          </p:cNvSpPr>
          <p:nvPr/>
        </p:nvSpPr>
        <p:spPr bwMode="auto">
          <a:xfrm>
            <a:off x="6108700" y="2751138"/>
            <a:ext cx="12493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1000" b="1">
                <a:latin typeface="VAG Rounded Lt" pitchFamily="34" charset="0"/>
              </a:rPr>
              <a:t>Artis - Entertainer</a:t>
            </a:r>
          </a:p>
          <a:p>
            <a:r>
              <a:rPr lang="id-ID" sz="1000" b="1">
                <a:latin typeface="VAG Rounded Lt" pitchFamily="34" charset="0"/>
              </a:rPr>
              <a:t>PR</a:t>
            </a:r>
          </a:p>
          <a:p>
            <a:r>
              <a:rPr lang="id-ID" sz="1000" b="1">
                <a:latin typeface="VAG Rounded Lt" pitchFamily="34" charset="0"/>
              </a:rPr>
              <a:t>MC</a:t>
            </a:r>
          </a:p>
          <a:p>
            <a:r>
              <a:rPr lang="id-ID" sz="1000" b="1">
                <a:latin typeface="VAG Rounded Lt" pitchFamily="34" charset="0"/>
              </a:rPr>
              <a:t>Salesman</a:t>
            </a:r>
          </a:p>
        </p:txBody>
      </p:sp>
      <p:sp>
        <p:nvSpPr>
          <p:cNvPr id="42009" name="AutoShape 27"/>
          <p:cNvSpPr>
            <a:spLocks noChangeArrowheads="1"/>
          </p:cNvSpPr>
          <p:nvPr/>
        </p:nvSpPr>
        <p:spPr bwMode="auto">
          <a:xfrm rot="5400000">
            <a:off x="2787650" y="3708400"/>
            <a:ext cx="4495800" cy="165100"/>
          </a:xfrm>
          <a:prstGeom prst="leftRightArrow">
            <a:avLst>
              <a:gd name="adj1" fmla="val 62500"/>
              <a:gd name="adj2" fmla="val 36560"/>
            </a:avLst>
          </a:prstGeom>
          <a:solidFill>
            <a:schemeClr val="accent1"/>
          </a:solidFill>
          <a:ln w="9525">
            <a:solidFill>
              <a:schemeClr val="tx1"/>
            </a:solidFill>
            <a:miter lim="800000"/>
            <a:headEnd/>
            <a:tailEnd/>
          </a:ln>
        </p:spPr>
        <p:txBody>
          <a:bodyPr wrap="none" anchor="ctr"/>
          <a:lstStyle/>
          <a:p>
            <a:endParaRPr lang="en-US"/>
          </a:p>
        </p:txBody>
      </p:sp>
      <p:sp>
        <p:nvSpPr>
          <p:cNvPr id="42010" name="Text Box 28"/>
          <p:cNvSpPr txBox="1">
            <a:spLocks noChangeArrowheads="1"/>
          </p:cNvSpPr>
          <p:nvPr/>
        </p:nvSpPr>
        <p:spPr bwMode="auto">
          <a:xfrm>
            <a:off x="763588" y="506413"/>
            <a:ext cx="3808412"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Communication Style Model &lt;cont’d&gt;</a:t>
            </a:r>
          </a:p>
        </p:txBody>
      </p:sp>
      <p:sp>
        <p:nvSpPr>
          <p:cNvPr id="42011" name="AutoShape 29"/>
          <p:cNvSpPr>
            <a:spLocks noChangeArrowheads="1"/>
          </p:cNvSpPr>
          <p:nvPr/>
        </p:nvSpPr>
        <p:spPr bwMode="auto">
          <a:xfrm>
            <a:off x="179388" y="558800"/>
            <a:ext cx="103187"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066800" y="228600"/>
            <a:ext cx="7543800" cy="1066800"/>
          </a:xfrm>
        </p:spPr>
        <p:txBody>
          <a:bodyPr/>
          <a:lstStyle/>
          <a:p>
            <a:pPr eaLnBrk="1" hangingPunct="1"/>
            <a:r>
              <a:rPr lang="en-US" smtClean="0"/>
              <a:t>Teori –Teori Hubungan Manusia</a:t>
            </a:r>
          </a:p>
        </p:txBody>
      </p:sp>
      <p:sp>
        <p:nvSpPr>
          <p:cNvPr id="6147" name="Text Box 9"/>
          <p:cNvSpPr txBox="1">
            <a:spLocks noChangeArrowheads="1"/>
          </p:cNvSpPr>
          <p:nvPr/>
        </p:nvSpPr>
        <p:spPr bwMode="auto">
          <a:xfrm>
            <a:off x="914400" y="1736725"/>
            <a:ext cx="7848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50000"/>
              </a:spcBef>
              <a:buFontTx/>
              <a:buAutoNum type="arabicPeriod"/>
            </a:pPr>
            <a:r>
              <a:rPr lang="en-US" sz="2000" b="1">
                <a:latin typeface="Times New Roman" pitchFamily="18" charset="0"/>
              </a:rPr>
              <a:t>Teori  hubungan Biologis : manusia dapat berhubungan dengan manusia lain dengan menggunakan anggota badan.</a:t>
            </a:r>
          </a:p>
          <a:p>
            <a:pPr eaLnBrk="1" hangingPunct="1">
              <a:spcBef>
                <a:spcPct val="50000"/>
              </a:spcBef>
            </a:pPr>
            <a:r>
              <a:rPr lang="en-US" sz="2000" b="1">
                <a:latin typeface="Times New Roman" pitchFamily="18" charset="0"/>
              </a:rPr>
              <a:t>	Hubungan sesama manusia dengan menggunakan anggota badan disebut sebagai komunikasi non verbal atau komunikasi yang dilakukan tanpa kata-kata atau bahasa.</a:t>
            </a:r>
          </a:p>
          <a:p>
            <a:pPr eaLnBrk="1" hangingPunct="1">
              <a:spcBef>
                <a:spcPct val="50000"/>
              </a:spcBef>
            </a:pPr>
            <a:r>
              <a:rPr lang="en-US" sz="2000" b="1">
                <a:latin typeface="Times New Roman" pitchFamily="18" charset="0"/>
              </a:rPr>
              <a:t>	Jenis-jenis  komunikasi nonverbal ini meliputi :</a:t>
            </a:r>
          </a:p>
          <a:p>
            <a:pPr eaLnBrk="1" hangingPunct="1">
              <a:spcBef>
                <a:spcPct val="50000"/>
              </a:spcBef>
            </a:pPr>
            <a:r>
              <a:rPr lang="en-US" sz="2000" b="1">
                <a:latin typeface="Times New Roman" pitchFamily="18" charset="0"/>
              </a:rPr>
              <a:t>	a. Kinesic, ialah komunikasi nonverbal yang dilakukan dengan anggota  badan.</a:t>
            </a:r>
          </a:p>
          <a:p>
            <a:pPr eaLnBrk="1" hangingPunct="1">
              <a:spcBef>
                <a:spcPct val="50000"/>
              </a:spcBef>
            </a:pPr>
            <a:r>
              <a:rPr lang="en-US" sz="2000" b="1">
                <a:latin typeface="Times New Roman" pitchFamily="18" charset="0"/>
              </a:rPr>
              <a:t>	b.Occulesic, ialah komunikasi nonverbal yang dilakukan dengan mata</a:t>
            </a:r>
          </a:p>
          <a:p>
            <a:pPr eaLnBrk="1" hangingPunct="1">
              <a:spcBef>
                <a:spcPct val="50000"/>
              </a:spcBef>
            </a:pPr>
            <a:r>
              <a:rPr lang="en-US" sz="2000" b="1">
                <a:latin typeface="Times New Roman" pitchFamily="18" charset="0"/>
              </a:rPr>
              <a:t>	d. Proxemic, ialah komunikasi nonverbal yang dilakukan dengan mengatur jarak tubuh.</a:t>
            </a:r>
          </a:p>
          <a:p>
            <a:pPr eaLnBrk="1" hangingPunct="1">
              <a:spcBef>
                <a:spcPct val="50000"/>
              </a:spcBef>
              <a:buFontTx/>
              <a:buAutoNum type="arabicPeriod"/>
            </a:pPr>
            <a:endParaRPr lang="en-US" sz="2000" b="1">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1227138" y="765175"/>
            <a:ext cx="23368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17475" eaLnBrk="0" hangingPunct="0">
              <a:defRPr>
                <a:solidFill>
                  <a:schemeClr val="tx1"/>
                </a:solidFill>
                <a:latin typeface="Verdana" pitchFamily="34" charset="0"/>
                <a:cs typeface="Arial" charset="0"/>
              </a:defRPr>
            </a:lvl1pPr>
            <a:lvl2pPr marL="742950" indent="-285750" defTabSz="117475" eaLnBrk="0" hangingPunct="0">
              <a:defRPr>
                <a:solidFill>
                  <a:schemeClr val="tx1"/>
                </a:solidFill>
                <a:latin typeface="Verdana" pitchFamily="34" charset="0"/>
                <a:cs typeface="Arial" charset="0"/>
              </a:defRPr>
            </a:lvl2pPr>
            <a:lvl3pPr marL="1143000" indent="-228600" defTabSz="117475" eaLnBrk="0" hangingPunct="0">
              <a:defRPr>
                <a:solidFill>
                  <a:schemeClr val="tx1"/>
                </a:solidFill>
                <a:latin typeface="Verdana" pitchFamily="34" charset="0"/>
                <a:cs typeface="Arial" charset="0"/>
              </a:defRPr>
            </a:lvl3pPr>
            <a:lvl4pPr marL="1600200" indent="-228600" defTabSz="117475" eaLnBrk="0" hangingPunct="0">
              <a:defRPr>
                <a:solidFill>
                  <a:schemeClr val="tx1"/>
                </a:solidFill>
                <a:latin typeface="Verdana" pitchFamily="34" charset="0"/>
                <a:cs typeface="Arial" charset="0"/>
              </a:defRPr>
            </a:lvl4pPr>
            <a:lvl5pPr marL="2057400" indent="-228600" defTabSz="117475" eaLnBrk="0" hangingPunct="0">
              <a:defRPr>
                <a:solidFill>
                  <a:schemeClr val="tx1"/>
                </a:solidFill>
                <a:latin typeface="Verdana" pitchFamily="34" charset="0"/>
                <a:cs typeface="Arial" charset="0"/>
              </a:defRPr>
            </a:lvl5pPr>
            <a:lvl6pPr marL="2514600" indent="-228600" defTabSz="117475" eaLnBrk="0" fontAlgn="base" hangingPunct="0">
              <a:spcBef>
                <a:spcPct val="0"/>
              </a:spcBef>
              <a:spcAft>
                <a:spcPct val="0"/>
              </a:spcAft>
              <a:defRPr>
                <a:solidFill>
                  <a:schemeClr val="tx1"/>
                </a:solidFill>
                <a:latin typeface="Verdana" pitchFamily="34" charset="0"/>
                <a:cs typeface="Arial" charset="0"/>
              </a:defRPr>
            </a:lvl6pPr>
            <a:lvl7pPr marL="2971800" indent="-228600" defTabSz="117475" eaLnBrk="0" fontAlgn="base" hangingPunct="0">
              <a:spcBef>
                <a:spcPct val="0"/>
              </a:spcBef>
              <a:spcAft>
                <a:spcPct val="0"/>
              </a:spcAft>
              <a:defRPr>
                <a:solidFill>
                  <a:schemeClr val="tx1"/>
                </a:solidFill>
                <a:latin typeface="Verdana" pitchFamily="34" charset="0"/>
                <a:cs typeface="Arial" charset="0"/>
              </a:defRPr>
            </a:lvl7pPr>
            <a:lvl8pPr marL="3429000" indent="-228600" defTabSz="117475" eaLnBrk="0" fontAlgn="base" hangingPunct="0">
              <a:spcBef>
                <a:spcPct val="0"/>
              </a:spcBef>
              <a:spcAft>
                <a:spcPct val="0"/>
              </a:spcAft>
              <a:defRPr>
                <a:solidFill>
                  <a:schemeClr val="tx1"/>
                </a:solidFill>
                <a:latin typeface="Verdana" pitchFamily="34" charset="0"/>
                <a:cs typeface="Arial" charset="0"/>
              </a:defRPr>
            </a:lvl8pPr>
            <a:lvl9pPr marL="3886200" indent="-228600" defTabSz="117475" eaLnBrk="0" fontAlgn="base" hangingPunct="0">
              <a:spcBef>
                <a:spcPct val="0"/>
              </a:spcBef>
              <a:spcAft>
                <a:spcPct val="0"/>
              </a:spcAft>
              <a:defRPr>
                <a:solidFill>
                  <a:schemeClr val="tx1"/>
                </a:solidFill>
                <a:latin typeface="Verdana" pitchFamily="34" charset="0"/>
                <a:cs typeface="Arial" charset="0"/>
              </a:defRPr>
            </a:lvl9pPr>
          </a:lstStyle>
          <a:p>
            <a:r>
              <a:rPr lang="id-ID" sz="2800" b="1" u="sng">
                <a:solidFill>
                  <a:srgbClr val="000099"/>
                </a:solidFill>
                <a:latin typeface="VAG Rounded Lt" pitchFamily="34" charset="0"/>
              </a:rPr>
              <a:t>TIPE KUASA</a:t>
            </a:r>
            <a:endParaRPr lang="en-US" sz="2800" b="1" u="sng">
              <a:solidFill>
                <a:srgbClr val="000099"/>
              </a:solidFill>
              <a:latin typeface="VAG Rounded Lt" pitchFamily="34" charset="0"/>
            </a:endParaRPr>
          </a:p>
          <a:p>
            <a:r>
              <a:rPr lang="id-ID">
                <a:latin typeface="VAG Rounded Lt" pitchFamily="34" charset="0"/>
              </a:rPr>
              <a:t>DRIVER-</a:t>
            </a:r>
            <a:r>
              <a:rPr lang="id-ID" sz="1400">
                <a:latin typeface="VAG Rounded Lt" pitchFamily="34" charset="0"/>
              </a:rPr>
              <a:t>Singa</a:t>
            </a:r>
            <a:r>
              <a:rPr lang="id-ID">
                <a:latin typeface="VAG Rounded Lt" pitchFamily="34" charset="0"/>
              </a:rPr>
              <a:t> </a:t>
            </a:r>
          </a:p>
        </p:txBody>
      </p:sp>
      <p:sp>
        <p:nvSpPr>
          <p:cNvPr id="43011" name="Text Box 5"/>
          <p:cNvSpPr txBox="1">
            <a:spLocks noChangeArrowheads="1"/>
          </p:cNvSpPr>
          <p:nvPr/>
        </p:nvSpPr>
        <p:spPr bwMode="auto">
          <a:xfrm>
            <a:off x="1073150" y="2759075"/>
            <a:ext cx="7842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Berorientasi </a:t>
            </a:r>
            <a:r>
              <a:rPr lang="id-ID" sz="1600" b="1">
                <a:latin typeface="VAG Rounded Lt" pitchFamily="34" charset="0"/>
              </a:rPr>
              <a:t>pengendalian</a:t>
            </a:r>
          </a:p>
          <a:p>
            <a:r>
              <a:rPr lang="en-US" sz="1600">
                <a:latin typeface="VAG Rounded Lt" pitchFamily="34" charset="0"/>
              </a:rPr>
              <a:t>	T</a:t>
            </a:r>
            <a:r>
              <a:rPr lang="id-ID" sz="1600">
                <a:latin typeface="VAG Rounded Lt" pitchFamily="34" charset="0"/>
              </a:rPr>
              <a:t>akut kehilangan kekuasaan pribadi atau status</a:t>
            </a:r>
          </a:p>
        </p:txBody>
      </p:sp>
      <p:sp>
        <p:nvSpPr>
          <p:cNvPr id="43012" name="Text Box 6"/>
          <p:cNvSpPr txBox="1">
            <a:spLocks noChangeArrowheads="1"/>
          </p:cNvSpPr>
          <p:nvPr/>
        </p:nvSpPr>
        <p:spPr bwMode="auto">
          <a:xfrm>
            <a:off x="1073150" y="3429000"/>
            <a:ext cx="7842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Suka </a:t>
            </a:r>
            <a:r>
              <a:rPr lang="id-ID" sz="1600" b="1">
                <a:latin typeface="VAG Rounded Lt" pitchFamily="34" charset="0"/>
              </a:rPr>
              <a:t>bersaing</a:t>
            </a:r>
            <a:r>
              <a:rPr lang="id-ID" sz="1600">
                <a:latin typeface="VAG Rounded Lt" pitchFamily="34" charset="0"/>
              </a:rPr>
              <a:t> dan termotivasi jadi </a:t>
            </a:r>
            <a:r>
              <a:rPr lang="id-ID" sz="1600" b="1">
                <a:latin typeface="VAG Rounded Lt" pitchFamily="34" charset="0"/>
              </a:rPr>
              <a:t>nomor satu</a:t>
            </a:r>
          </a:p>
          <a:p>
            <a:r>
              <a:rPr lang="en-US" sz="1600">
                <a:latin typeface="VAG Rounded Lt" pitchFamily="34" charset="0"/>
              </a:rPr>
              <a:t>	S</a:t>
            </a:r>
            <a:r>
              <a:rPr lang="id-ID" sz="1600">
                <a:latin typeface="VAG Rounded Lt" pitchFamily="34" charset="0"/>
              </a:rPr>
              <a:t>elalu ingin menang dan “berada di puncak” apakah orang lain setuju atau tidak </a:t>
            </a:r>
          </a:p>
        </p:txBody>
      </p:sp>
      <p:sp>
        <p:nvSpPr>
          <p:cNvPr id="43013" name="Text Box 7"/>
          <p:cNvSpPr txBox="1">
            <a:spLocks noChangeArrowheads="1"/>
          </p:cNvSpPr>
          <p:nvPr/>
        </p:nvSpPr>
        <p:spPr bwMode="auto">
          <a:xfrm>
            <a:off x="1073150" y="4038600"/>
            <a:ext cx="78422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Berkemauan </a:t>
            </a:r>
            <a:r>
              <a:rPr lang="id-ID" sz="1600" b="1">
                <a:latin typeface="VAG Rounded Lt" pitchFamily="34" charset="0"/>
              </a:rPr>
              <a:t>keras</a:t>
            </a:r>
            <a:endParaRPr lang="en-US" sz="1600" b="1">
              <a:latin typeface="VAG Rounded Lt" pitchFamily="34" charset="0"/>
            </a:endParaRPr>
          </a:p>
          <a:p>
            <a:r>
              <a:rPr lang="en-US" sz="1600">
                <a:latin typeface="VAG Rounded Lt" pitchFamily="34" charset="0"/>
              </a:rPr>
              <a:t>	M</a:t>
            </a:r>
            <a:r>
              <a:rPr lang="id-ID" sz="1600">
                <a:latin typeface="VAG Rounded Lt" pitchFamily="34" charset="0"/>
              </a:rPr>
              <a:t>embulatkan pikiran, memegang teguh gagasannya, bahkan cenderung ngotot dan keras kepala, </a:t>
            </a:r>
            <a:r>
              <a:rPr lang="en-US" sz="1600">
                <a:latin typeface="VAG Rounded Lt" pitchFamily="34" charset="0"/>
              </a:rPr>
              <a:t>   </a:t>
            </a:r>
            <a:r>
              <a:rPr lang="id-ID" sz="1600">
                <a:latin typeface="VAG Rounded Lt" pitchFamily="34" charset="0"/>
              </a:rPr>
              <a:t>terutama dibawah tekanan </a:t>
            </a:r>
            <a:r>
              <a:rPr lang="en-US" sz="1600">
                <a:latin typeface="VAG Rounded Lt" pitchFamily="34" charset="0"/>
              </a:rPr>
              <a:t>dalam m</a:t>
            </a:r>
            <a:r>
              <a:rPr lang="id-ID" sz="1600">
                <a:latin typeface="VAG Rounded Lt" pitchFamily="34" charset="0"/>
              </a:rPr>
              <a:t>emandang kehidupan</a:t>
            </a:r>
          </a:p>
        </p:txBody>
      </p:sp>
      <p:sp>
        <p:nvSpPr>
          <p:cNvPr id="43014" name="Text Box 8"/>
          <p:cNvSpPr txBox="1">
            <a:spLocks noChangeArrowheads="1"/>
          </p:cNvSpPr>
          <p:nvPr/>
        </p:nvSpPr>
        <p:spPr bwMode="auto">
          <a:xfrm>
            <a:off x="1073150" y="4905375"/>
            <a:ext cx="7842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Tidak </a:t>
            </a:r>
            <a:r>
              <a:rPr lang="id-ID" sz="1600" b="1">
                <a:latin typeface="VAG Rounded Lt" pitchFamily="34" charset="0"/>
              </a:rPr>
              <a:t>sabaran</a:t>
            </a:r>
            <a:endParaRPr lang="en-US" sz="1600" b="1">
              <a:latin typeface="VAG Rounded Lt" pitchFamily="34" charset="0"/>
            </a:endParaRPr>
          </a:p>
          <a:p>
            <a:r>
              <a:rPr lang="en-US" sz="1600">
                <a:latin typeface="VAG Rounded Lt" pitchFamily="34" charset="0"/>
              </a:rPr>
              <a:t>	M</a:t>
            </a:r>
            <a:r>
              <a:rPr lang="id-ID" sz="1600">
                <a:latin typeface="VAG Rounded Lt" pitchFamily="34" charset="0"/>
              </a:rPr>
              <a:t>engharapkan orang lain membantu mereka mendapatkan hasil, sekarang juga</a:t>
            </a:r>
          </a:p>
        </p:txBody>
      </p:sp>
      <p:sp>
        <p:nvSpPr>
          <p:cNvPr id="43015" name="Text Box 9"/>
          <p:cNvSpPr txBox="1">
            <a:spLocks noChangeArrowheads="1"/>
          </p:cNvSpPr>
          <p:nvPr/>
        </p:nvSpPr>
        <p:spPr bwMode="auto">
          <a:xfrm>
            <a:off x="1073150" y="5514975"/>
            <a:ext cx="7842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en-US" sz="1600" b="1">
                <a:latin typeface="VAG Rounded Lt" pitchFamily="34" charset="0"/>
              </a:rPr>
              <a:t>S</a:t>
            </a:r>
            <a:r>
              <a:rPr lang="id-ID" sz="1600" b="1">
                <a:latin typeface="VAG Rounded Lt" pitchFamily="34" charset="0"/>
              </a:rPr>
              <a:t>ibuk</a:t>
            </a:r>
            <a:endParaRPr lang="en-US" sz="1600" b="1">
              <a:latin typeface="VAG Rounded Lt" pitchFamily="34" charset="0"/>
            </a:endParaRPr>
          </a:p>
          <a:p>
            <a:r>
              <a:rPr lang="en-US" sz="1600">
                <a:latin typeface="VAG Rounded Lt" pitchFamily="34" charset="0"/>
              </a:rPr>
              <a:t>	M</a:t>
            </a:r>
            <a:r>
              <a:rPr lang="id-ID" sz="1600">
                <a:latin typeface="VAG Rounded Lt" pitchFamily="34" charset="0"/>
              </a:rPr>
              <a:t>elibatkan diri dengan banyak proyek secara simultan, kadang “kecanduan kerja”</a:t>
            </a:r>
          </a:p>
        </p:txBody>
      </p:sp>
      <p:pic>
        <p:nvPicPr>
          <p:cNvPr id="43016" name="Picture 10" descr="StevenBalmer"/>
          <p:cNvPicPr>
            <a:picLocks noChangeAspect="1" noChangeArrowheads="1"/>
          </p:cNvPicPr>
          <p:nvPr/>
        </p:nvPicPr>
        <p:blipFill>
          <a:blip r:embed="rId3">
            <a:lum bright="40000"/>
            <a:extLst>
              <a:ext uri="{28A0092B-C50C-407E-A947-70E740481C1C}">
                <a14:useLocalDpi xmlns:a14="http://schemas.microsoft.com/office/drawing/2010/main" val="0"/>
              </a:ext>
            </a:extLst>
          </a:blip>
          <a:srcRect/>
          <a:stretch>
            <a:fillRect/>
          </a:stretch>
        </p:blipFill>
        <p:spPr bwMode="auto">
          <a:xfrm>
            <a:off x="5076825" y="260350"/>
            <a:ext cx="3821113" cy="2376488"/>
          </a:xfrm>
          <a:prstGeom prst="rect">
            <a:avLst/>
          </a:prstGeom>
          <a:noFill/>
          <a:ln>
            <a:noFill/>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7" name="Text Box 11"/>
          <p:cNvSpPr txBox="1">
            <a:spLocks noChangeArrowheads="1"/>
          </p:cNvSpPr>
          <p:nvPr/>
        </p:nvSpPr>
        <p:spPr bwMode="auto">
          <a:xfrm>
            <a:off x="1050925" y="333375"/>
            <a:ext cx="3808413"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Communication Style Model &lt;cont’d&gt;</a:t>
            </a:r>
          </a:p>
        </p:txBody>
      </p:sp>
      <p:sp>
        <p:nvSpPr>
          <p:cNvPr id="43018" name="AutoShape 12"/>
          <p:cNvSpPr>
            <a:spLocks noChangeArrowheads="1"/>
          </p:cNvSpPr>
          <p:nvPr/>
        </p:nvSpPr>
        <p:spPr bwMode="auto">
          <a:xfrm>
            <a:off x="179388" y="558800"/>
            <a:ext cx="103187"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1279525" y="692150"/>
            <a:ext cx="22129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2800" b="1" u="sng">
                <a:solidFill>
                  <a:srgbClr val="000099"/>
                </a:solidFill>
                <a:latin typeface="VAG Rounded Lt" pitchFamily="34" charset="0"/>
              </a:rPr>
              <a:t>TIPE GAUL</a:t>
            </a:r>
          </a:p>
          <a:p>
            <a:r>
              <a:rPr lang="id-ID">
                <a:latin typeface="VAG Rounded Lt" pitchFamily="34" charset="0"/>
              </a:rPr>
              <a:t>  ARTIS-</a:t>
            </a:r>
            <a:r>
              <a:rPr lang="id-ID" sz="1400">
                <a:latin typeface="VAG Rounded Lt" pitchFamily="34" charset="0"/>
              </a:rPr>
              <a:t>Lumba-lumba</a:t>
            </a:r>
            <a:r>
              <a:rPr lang="id-ID">
                <a:latin typeface="VAG Rounded Lt" pitchFamily="34" charset="0"/>
              </a:rPr>
              <a:t> </a:t>
            </a:r>
          </a:p>
        </p:txBody>
      </p:sp>
      <p:sp>
        <p:nvSpPr>
          <p:cNvPr id="44035" name="Text Box 5"/>
          <p:cNvSpPr txBox="1">
            <a:spLocks noChangeArrowheads="1"/>
          </p:cNvSpPr>
          <p:nvPr/>
        </p:nvSpPr>
        <p:spPr bwMode="auto">
          <a:xfrm>
            <a:off x="990600" y="22860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Optimistis</a:t>
            </a:r>
          </a:p>
          <a:p>
            <a:r>
              <a:rPr lang="en-US" sz="1600">
                <a:latin typeface="VAG Rounded Lt" pitchFamily="34" charset="0"/>
              </a:rPr>
              <a:t>	M</a:t>
            </a:r>
            <a:r>
              <a:rPr lang="id-ID" sz="1600">
                <a:latin typeface="VAG Rounded Lt" pitchFamily="34" charset="0"/>
              </a:rPr>
              <a:t>emilih untuk memandang apa yang positif dalam kehidupan dan sering menghambat</a:t>
            </a:r>
            <a:r>
              <a:rPr lang="en-US" sz="1600">
                <a:latin typeface="VAG Rounded Lt" pitchFamily="34" charset="0"/>
              </a:rPr>
              <a:t> </a:t>
            </a:r>
            <a:r>
              <a:rPr lang="id-ID" sz="1600">
                <a:latin typeface="VAG Rounded Lt" pitchFamily="34" charset="0"/>
              </a:rPr>
              <a:t>situasi, fakta, dan pemikiran negatif</a:t>
            </a:r>
          </a:p>
        </p:txBody>
      </p:sp>
      <p:sp>
        <p:nvSpPr>
          <p:cNvPr id="44036" name="Text Box 6"/>
          <p:cNvSpPr txBox="1">
            <a:spLocks noChangeArrowheads="1"/>
          </p:cNvSpPr>
          <p:nvPr/>
        </p:nvSpPr>
        <p:spPr bwMode="auto">
          <a:xfrm>
            <a:off x="990600" y="3197225"/>
            <a:ext cx="7924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just">
              <a:buFontTx/>
              <a:buChar char="•"/>
            </a:pPr>
            <a:r>
              <a:rPr lang="id-ID" sz="1600">
                <a:latin typeface="VAG Rounded Lt" pitchFamily="34" charset="0"/>
              </a:rPr>
              <a:t>Punya langkah </a:t>
            </a:r>
            <a:r>
              <a:rPr lang="id-ID" sz="1600" b="1">
                <a:latin typeface="VAG Rounded Lt" pitchFamily="34" charset="0"/>
              </a:rPr>
              <a:t>cepat, spontan</a:t>
            </a:r>
            <a:r>
              <a:rPr lang="id-ID" sz="1600">
                <a:latin typeface="VAG Rounded Lt" pitchFamily="34" charset="0"/>
              </a:rPr>
              <a:t> dan </a:t>
            </a:r>
            <a:r>
              <a:rPr lang="id-ID" sz="1600" b="1">
                <a:latin typeface="VAG Rounded Lt" pitchFamily="34" charset="0"/>
              </a:rPr>
              <a:t>ekspresif</a:t>
            </a:r>
          </a:p>
          <a:p>
            <a:pPr algn="just"/>
            <a:r>
              <a:rPr lang="id-ID" sz="1600">
                <a:latin typeface="VAG Rounded Lt" pitchFamily="34" charset="0"/>
              </a:rPr>
              <a:t>  </a:t>
            </a:r>
            <a:r>
              <a:rPr lang="en-US" sz="1600">
                <a:latin typeface="VAG Rounded Lt" pitchFamily="34" charset="0"/>
              </a:rPr>
              <a:t>	B</a:t>
            </a:r>
            <a:r>
              <a:rPr lang="id-ID" sz="1600">
                <a:latin typeface="VAG Rounded Lt" pitchFamily="34" charset="0"/>
              </a:rPr>
              <a:t>icara, bergerak, serta melakukan sebagian besar kegiatan dengan cepat dan spontan bahkan terkadang bisa mengatakan terlalu banyak kepada orang yang tidak semestinya. </a:t>
            </a:r>
          </a:p>
        </p:txBody>
      </p:sp>
      <p:sp>
        <p:nvSpPr>
          <p:cNvPr id="44037" name="Text Box 7"/>
          <p:cNvSpPr txBox="1">
            <a:spLocks noChangeArrowheads="1"/>
          </p:cNvSpPr>
          <p:nvPr/>
        </p:nvSpPr>
        <p:spPr bwMode="auto">
          <a:xfrm>
            <a:off x="990600" y="42672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Emosional</a:t>
            </a:r>
            <a:r>
              <a:rPr lang="id-ID" sz="1600">
                <a:latin typeface="VAG Rounded Lt" pitchFamily="34" charset="0"/>
              </a:rPr>
              <a:t>  </a:t>
            </a:r>
          </a:p>
          <a:p>
            <a:pPr algn="just"/>
            <a:r>
              <a:rPr lang="en-US" sz="1600">
                <a:latin typeface="VAG Rounded Lt" pitchFamily="34" charset="0"/>
              </a:rPr>
              <a:t>	M</a:t>
            </a:r>
            <a:r>
              <a:rPr lang="id-ID" sz="1600">
                <a:latin typeface="VAG Rounded Lt" pitchFamily="34" charset="0"/>
              </a:rPr>
              <a:t>emperlihatkan secara terbuka perasaan mereka dan menanggapi perasaan orang lain</a:t>
            </a:r>
          </a:p>
        </p:txBody>
      </p:sp>
      <p:sp>
        <p:nvSpPr>
          <p:cNvPr id="44038" name="Text Box 8"/>
          <p:cNvSpPr txBox="1">
            <a:spLocks noChangeArrowheads="1"/>
          </p:cNvSpPr>
          <p:nvPr/>
        </p:nvSpPr>
        <p:spPr bwMode="auto">
          <a:xfrm>
            <a:off x="920750" y="5029200"/>
            <a:ext cx="78422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Mencari </a:t>
            </a:r>
            <a:r>
              <a:rPr lang="id-ID" sz="1600" b="1">
                <a:latin typeface="VAG Rounded Lt" pitchFamily="34" charset="0"/>
              </a:rPr>
              <a:t>persetujuan atau penerimaan</a:t>
            </a:r>
            <a:endParaRPr lang="en-US" sz="1600" b="1">
              <a:latin typeface="VAG Rounded Lt" pitchFamily="34" charset="0"/>
            </a:endParaRPr>
          </a:p>
          <a:p>
            <a:r>
              <a:rPr lang="en-US" sz="1600">
                <a:latin typeface="VAG Rounded Lt" pitchFamily="34" charset="0"/>
              </a:rPr>
              <a:t>	M</a:t>
            </a:r>
            <a:r>
              <a:rPr lang="id-ID" sz="1600">
                <a:latin typeface="VAG Rounded Lt" pitchFamily="34" charset="0"/>
              </a:rPr>
              <a:t>elihat kepada orang lain untuk mendapatkan penerimaan dan pemberian energi kembali; menginginkan orang lain menyetujui dan saling menyukai</a:t>
            </a:r>
          </a:p>
        </p:txBody>
      </p:sp>
      <p:sp>
        <p:nvSpPr>
          <p:cNvPr id="44039" name="Text Box 9"/>
          <p:cNvSpPr txBox="1">
            <a:spLocks noChangeArrowheads="1"/>
          </p:cNvSpPr>
          <p:nvPr/>
        </p:nvSpPr>
        <p:spPr bwMode="auto">
          <a:xfrm>
            <a:off x="914400" y="5895975"/>
            <a:ext cx="7842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Menyukai </a:t>
            </a:r>
            <a:r>
              <a:rPr lang="id-ID" sz="1600" b="1">
                <a:latin typeface="VAG Rounded Lt" pitchFamily="34" charset="0"/>
              </a:rPr>
              <a:t>kesenangan </a:t>
            </a:r>
          </a:p>
          <a:p>
            <a:r>
              <a:rPr lang="id-ID" sz="1600">
                <a:latin typeface="VAG Rounded Lt" pitchFamily="34" charset="0"/>
              </a:rPr>
              <a:t>  </a:t>
            </a:r>
            <a:r>
              <a:rPr lang="en-US" sz="1600">
                <a:latin typeface="VAG Rounded Lt" pitchFamily="34" charset="0"/>
              </a:rPr>
              <a:t>	M</a:t>
            </a:r>
            <a:r>
              <a:rPr lang="id-ID" sz="1600">
                <a:latin typeface="VAG Rounded Lt" pitchFamily="34" charset="0"/>
              </a:rPr>
              <a:t>encari suasana yang bergairah, positif dan santai terutama dengan teman-teman</a:t>
            </a:r>
          </a:p>
        </p:txBody>
      </p:sp>
      <p:pic>
        <p:nvPicPr>
          <p:cNvPr id="44040" name="Picture 10" descr="Madonna"/>
          <p:cNvPicPr>
            <a:picLocks noChangeAspect="1" noChangeArrowheads="1"/>
          </p:cNvPicPr>
          <p:nvPr/>
        </p:nvPicPr>
        <p:blipFill>
          <a:blip r:embed="rId3">
            <a:lum bright="40000"/>
            <a:extLst>
              <a:ext uri="{28A0092B-C50C-407E-A947-70E740481C1C}">
                <a14:useLocalDpi xmlns:a14="http://schemas.microsoft.com/office/drawing/2010/main" val="0"/>
              </a:ext>
            </a:extLst>
          </a:blip>
          <a:srcRect/>
          <a:stretch>
            <a:fillRect/>
          </a:stretch>
        </p:blipFill>
        <p:spPr bwMode="auto">
          <a:xfrm>
            <a:off x="4787900" y="188913"/>
            <a:ext cx="3887788" cy="2020887"/>
          </a:xfrm>
          <a:prstGeom prst="rect">
            <a:avLst/>
          </a:prstGeom>
          <a:noFill/>
          <a:ln>
            <a:noFill/>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Text Box 11"/>
          <p:cNvSpPr txBox="1">
            <a:spLocks noChangeArrowheads="1"/>
          </p:cNvSpPr>
          <p:nvPr/>
        </p:nvSpPr>
        <p:spPr bwMode="auto">
          <a:xfrm>
            <a:off x="547688" y="260350"/>
            <a:ext cx="3808412"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Communication Style Model &lt;cont’d&gt;</a:t>
            </a:r>
          </a:p>
        </p:txBody>
      </p:sp>
      <p:sp>
        <p:nvSpPr>
          <p:cNvPr id="44042" name="AutoShape 12"/>
          <p:cNvSpPr>
            <a:spLocks noChangeArrowheads="1"/>
          </p:cNvSpPr>
          <p:nvPr/>
        </p:nvSpPr>
        <p:spPr bwMode="auto">
          <a:xfrm>
            <a:off x="179388" y="558800"/>
            <a:ext cx="103187"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936625" y="765175"/>
            <a:ext cx="27717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2800" b="1" u="sng">
                <a:solidFill>
                  <a:srgbClr val="000099"/>
                </a:solidFill>
                <a:latin typeface="VAG Rounded Lt" pitchFamily="34" charset="0"/>
              </a:rPr>
              <a:t>TIPE HARMONI</a:t>
            </a:r>
          </a:p>
          <a:p>
            <a:r>
              <a:rPr lang="id-ID">
                <a:latin typeface="VAG Rounded Lt" pitchFamily="34" charset="0"/>
              </a:rPr>
              <a:t>  WISE- </a:t>
            </a:r>
            <a:r>
              <a:rPr lang="id-ID" sz="1400">
                <a:latin typeface="VAG Rounded Lt" pitchFamily="34" charset="0"/>
              </a:rPr>
              <a:t>Koala</a:t>
            </a:r>
            <a:r>
              <a:rPr lang="id-ID" sz="1600">
                <a:latin typeface="VAG Rounded Lt" pitchFamily="34" charset="0"/>
              </a:rPr>
              <a:t> </a:t>
            </a:r>
            <a:endParaRPr lang="id-ID">
              <a:latin typeface="VAG Rounded Lt" pitchFamily="34" charset="0"/>
            </a:endParaRPr>
          </a:p>
        </p:txBody>
      </p:sp>
      <p:sp>
        <p:nvSpPr>
          <p:cNvPr id="45059" name="Text Box 5"/>
          <p:cNvSpPr txBox="1">
            <a:spLocks noChangeArrowheads="1"/>
          </p:cNvSpPr>
          <p:nvPr/>
        </p:nvSpPr>
        <p:spPr bwMode="auto">
          <a:xfrm>
            <a:off x="990600" y="23622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Mudah </a:t>
            </a:r>
            <a:r>
              <a:rPr lang="id-ID" sz="1600" b="1">
                <a:latin typeface="VAG Rounded Lt" pitchFamily="34" charset="0"/>
              </a:rPr>
              <a:t>bergaul, rendah hati dan diplomatis</a:t>
            </a:r>
          </a:p>
          <a:p>
            <a:r>
              <a:rPr lang="id-ID" sz="1600">
                <a:latin typeface="VAG Rounded Lt" pitchFamily="34" charset="0"/>
              </a:rPr>
              <a:t>   </a:t>
            </a:r>
            <a:r>
              <a:rPr lang="en-US" sz="1600">
                <a:latin typeface="VAG Rounded Lt" pitchFamily="34" charset="0"/>
              </a:rPr>
              <a:t>	M</a:t>
            </a:r>
            <a:r>
              <a:rPr lang="id-ID" sz="1600">
                <a:latin typeface="VAG Rounded Lt" pitchFamily="34" charset="0"/>
              </a:rPr>
              <a:t>emperlihatkan perilaku dan pandangan yang tenang, terkendali, menghargai orang</a:t>
            </a:r>
            <a:r>
              <a:rPr lang="en-US" sz="1600">
                <a:latin typeface="VAG Rounded Lt" pitchFamily="34" charset="0"/>
              </a:rPr>
              <a:t> </a:t>
            </a:r>
            <a:r>
              <a:rPr lang="id-ID" sz="1600">
                <a:latin typeface="VAG Rounded Lt" pitchFamily="34" charset="0"/>
              </a:rPr>
              <a:t>lain yang secara tulus mengakui sumbangan mereka.  </a:t>
            </a:r>
          </a:p>
        </p:txBody>
      </p:sp>
      <p:sp>
        <p:nvSpPr>
          <p:cNvPr id="45060" name="Text Box 6"/>
          <p:cNvSpPr txBox="1">
            <a:spLocks noChangeArrowheads="1"/>
          </p:cNvSpPr>
          <p:nvPr/>
        </p:nvSpPr>
        <p:spPr bwMode="auto">
          <a:xfrm>
            <a:off x="990600" y="31242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Mempunyai </a:t>
            </a:r>
            <a:r>
              <a:rPr lang="id-ID" sz="1600" b="1">
                <a:latin typeface="VAG Rounded Lt" pitchFamily="34" charset="0"/>
              </a:rPr>
              <a:t>langkah lebih lambat</a:t>
            </a:r>
          </a:p>
          <a:p>
            <a:r>
              <a:rPr lang="en-US" sz="1600">
                <a:latin typeface="VAG Rounded Lt" pitchFamily="34" charset="0"/>
              </a:rPr>
              <a:t>	M</a:t>
            </a:r>
            <a:r>
              <a:rPr lang="id-ID" sz="1600">
                <a:latin typeface="VAG Rounded Lt" pitchFamily="34" charset="0"/>
              </a:rPr>
              <a:t>enunggu sampai mereka mengetahui langkah-langkah atau petunjuk sebelum bertindak</a:t>
            </a:r>
            <a:r>
              <a:rPr lang="en-US" sz="1600">
                <a:latin typeface="VAG Rounded Lt" pitchFamily="34" charset="0"/>
              </a:rPr>
              <a:t>.</a:t>
            </a:r>
            <a:endParaRPr lang="id-ID" sz="1600">
              <a:latin typeface="VAG Rounded Lt" pitchFamily="34" charset="0"/>
            </a:endParaRPr>
          </a:p>
        </p:txBody>
      </p:sp>
      <p:sp>
        <p:nvSpPr>
          <p:cNvPr id="45061" name="Text Box 7"/>
          <p:cNvSpPr txBox="1">
            <a:spLocks noChangeArrowheads="1"/>
          </p:cNvSpPr>
          <p:nvPr/>
        </p:nvSpPr>
        <p:spPr bwMode="auto">
          <a:xfrm>
            <a:off x="990600" y="40386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Gigih</a:t>
            </a:r>
          </a:p>
          <a:p>
            <a:r>
              <a:rPr lang="id-ID" sz="1600">
                <a:latin typeface="VAG Rounded Lt" pitchFamily="34" charset="0"/>
              </a:rPr>
              <a:t>    </a:t>
            </a:r>
            <a:r>
              <a:rPr lang="en-US" sz="1600">
                <a:latin typeface="VAG Rounded Lt" pitchFamily="34" charset="0"/>
              </a:rPr>
              <a:t>	M</a:t>
            </a:r>
            <a:r>
              <a:rPr lang="id-ID" sz="1600">
                <a:latin typeface="VAG Rounded Lt" pitchFamily="34" charset="0"/>
              </a:rPr>
              <a:t>enekuni sebuah proyek dalam jangka waktu lama atau paling tidak sampai hasil yang kongkrit bisa dicapai</a:t>
            </a:r>
          </a:p>
        </p:txBody>
      </p:sp>
      <p:sp>
        <p:nvSpPr>
          <p:cNvPr id="45062" name="Text Box 8"/>
          <p:cNvSpPr txBox="1">
            <a:spLocks noChangeArrowheads="1"/>
          </p:cNvSpPr>
          <p:nvPr/>
        </p:nvSpPr>
        <p:spPr bwMode="auto">
          <a:xfrm>
            <a:off x="990600" y="48768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Bisa </a:t>
            </a:r>
            <a:r>
              <a:rPr lang="id-ID" sz="1600" b="1">
                <a:latin typeface="VAG Rounded Lt" pitchFamily="34" charset="0"/>
              </a:rPr>
              <a:t>menampung</a:t>
            </a:r>
          </a:p>
          <a:p>
            <a:r>
              <a:rPr lang="id-ID" sz="1600">
                <a:latin typeface="VAG Rounded Lt" pitchFamily="34" charset="0"/>
              </a:rPr>
              <a:t>   </a:t>
            </a:r>
            <a:r>
              <a:rPr lang="en-US" sz="1600">
                <a:latin typeface="VAG Rounded Lt" pitchFamily="34" charset="0"/>
              </a:rPr>
              <a:t>	S</a:t>
            </a:r>
            <a:r>
              <a:rPr lang="id-ID" sz="1600">
                <a:latin typeface="VAG Rounded Lt" pitchFamily="34" charset="0"/>
              </a:rPr>
              <a:t>uka berjalan bergandengan tangan dengan orang lain melalui hubungan peranan yang</a:t>
            </a:r>
            <a:r>
              <a:rPr lang="en-US" sz="1600">
                <a:latin typeface="VAG Rounded Lt" pitchFamily="34" charset="0"/>
              </a:rPr>
              <a:t> </a:t>
            </a:r>
            <a:r>
              <a:rPr lang="id-ID" sz="1600">
                <a:latin typeface="VAG Rounded Lt" pitchFamily="34" charset="0"/>
              </a:rPr>
              <a:t>bisa diramalkan</a:t>
            </a:r>
          </a:p>
        </p:txBody>
      </p:sp>
      <p:sp>
        <p:nvSpPr>
          <p:cNvPr id="45063" name="Text Box 9"/>
          <p:cNvSpPr txBox="1">
            <a:spLocks noChangeArrowheads="1"/>
          </p:cNvSpPr>
          <p:nvPr/>
        </p:nvSpPr>
        <p:spPr bwMode="auto">
          <a:xfrm>
            <a:off x="990600" y="5715000"/>
            <a:ext cx="7924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Suka bertetangga</a:t>
            </a:r>
          </a:p>
          <a:p>
            <a:r>
              <a:rPr lang="id-ID" sz="1600">
                <a:latin typeface="VAG Rounded Lt" pitchFamily="34" charset="0"/>
              </a:rPr>
              <a:t>    </a:t>
            </a:r>
            <a:r>
              <a:rPr lang="en-US" sz="1600">
                <a:latin typeface="VAG Rounded Lt" pitchFamily="34" charset="0"/>
              </a:rPr>
              <a:t>	M</a:t>
            </a:r>
            <a:r>
              <a:rPr lang="id-ID" sz="1600">
                <a:latin typeface="VAG Rounded Lt" pitchFamily="34" charset="0"/>
              </a:rPr>
              <a:t>enyukai hubungan dalam pekerjaan yang ramah, menyenangkan, dan bermanfaat</a:t>
            </a:r>
          </a:p>
        </p:txBody>
      </p:sp>
      <p:pic>
        <p:nvPicPr>
          <p:cNvPr id="45064" name="Picture 10" descr="LadyDiana"/>
          <p:cNvPicPr>
            <a:picLocks noChangeAspect="1" noChangeArrowheads="1"/>
          </p:cNvPicPr>
          <p:nvPr/>
        </p:nvPicPr>
        <p:blipFill>
          <a:blip r:embed="rId3">
            <a:lum bright="40000"/>
            <a:extLst>
              <a:ext uri="{28A0092B-C50C-407E-A947-70E740481C1C}">
                <a14:useLocalDpi xmlns:a14="http://schemas.microsoft.com/office/drawing/2010/main" val="0"/>
              </a:ext>
            </a:extLst>
          </a:blip>
          <a:srcRect/>
          <a:stretch>
            <a:fillRect/>
          </a:stretch>
        </p:blipFill>
        <p:spPr bwMode="auto">
          <a:xfrm>
            <a:off x="4859338" y="260350"/>
            <a:ext cx="3600450" cy="1873250"/>
          </a:xfrm>
          <a:prstGeom prst="rect">
            <a:avLst/>
          </a:prstGeom>
          <a:noFill/>
          <a:ln>
            <a:noFill/>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5" name="Text Box 11"/>
          <p:cNvSpPr txBox="1">
            <a:spLocks noChangeArrowheads="1"/>
          </p:cNvSpPr>
          <p:nvPr/>
        </p:nvSpPr>
        <p:spPr bwMode="auto">
          <a:xfrm>
            <a:off x="763588" y="260350"/>
            <a:ext cx="3808412"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Communication Style Model &lt;cont’d&gt;</a:t>
            </a:r>
          </a:p>
        </p:txBody>
      </p:sp>
      <p:sp>
        <p:nvSpPr>
          <p:cNvPr id="45066" name="AutoShape 12"/>
          <p:cNvSpPr>
            <a:spLocks noChangeArrowheads="1"/>
          </p:cNvSpPr>
          <p:nvPr/>
        </p:nvSpPr>
        <p:spPr bwMode="auto">
          <a:xfrm>
            <a:off x="179388" y="558800"/>
            <a:ext cx="103187"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1200150" y="765175"/>
            <a:ext cx="25796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id-ID" sz="2800" b="1" u="sng">
                <a:solidFill>
                  <a:schemeClr val="accent2"/>
                </a:solidFill>
                <a:latin typeface="VAG Rounded Lt" pitchFamily="34" charset="0"/>
              </a:rPr>
              <a:t>TIPE PEMIKIR</a:t>
            </a:r>
          </a:p>
          <a:p>
            <a:r>
              <a:rPr lang="id-ID">
                <a:latin typeface="VAG Rounded Lt" pitchFamily="34" charset="0"/>
              </a:rPr>
              <a:t>  ANALYTHYCAL- </a:t>
            </a:r>
            <a:r>
              <a:rPr lang="id-ID" sz="1400">
                <a:latin typeface="VAG Rounded Lt" pitchFamily="34" charset="0"/>
              </a:rPr>
              <a:t>Kancil</a:t>
            </a:r>
            <a:endParaRPr lang="id-ID">
              <a:latin typeface="VAG Rounded Lt" pitchFamily="34" charset="0"/>
            </a:endParaRPr>
          </a:p>
        </p:txBody>
      </p:sp>
      <p:sp>
        <p:nvSpPr>
          <p:cNvPr id="46083" name="Text Box 5"/>
          <p:cNvSpPr txBox="1">
            <a:spLocks noChangeArrowheads="1"/>
          </p:cNvSpPr>
          <p:nvPr/>
        </p:nvSpPr>
        <p:spPr bwMode="auto">
          <a:xfrm>
            <a:off x="990600" y="2133600"/>
            <a:ext cx="7924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Logis dan kontemplatif</a:t>
            </a:r>
            <a:endParaRPr lang="en-US" sz="1600" b="1">
              <a:latin typeface="VAG Rounded Lt" pitchFamily="34" charset="0"/>
            </a:endParaRPr>
          </a:p>
          <a:p>
            <a:r>
              <a:rPr lang="en-US" sz="1600">
                <a:latin typeface="VAG Rounded Lt" pitchFamily="34" charset="0"/>
              </a:rPr>
              <a:t>	P</a:t>
            </a:r>
            <a:r>
              <a:rPr lang="id-ID" sz="1600">
                <a:latin typeface="VAG Rounded Lt" pitchFamily="34" charset="0"/>
              </a:rPr>
              <a:t>encari pertimbangan akal-rasio yang berorientasi pada data dan proses, bersifat tertutup</a:t>
            </a:r>
            <a:r>
              <a:rPr lang="en-US" sz="1600">
                <a:latin typeface="VAG Rounded Lt" pitchFamily="34" charset="0"/>
              </a:rPr>
              <a:t> </a:t>
            </a:r>
            <a:r>
              <a:rPr lang="id-ID" sz="1600">
                <a:latin typeface="VAG Rounded Lt" pitchFamily="34" charset="0"/>
              </a:rPr>
              <a:t>dan suka berpikir, merenungkan unsur “mengapa”  - “bagaimana” dalam semua situasi</a:t>
            </a:r>
          </a:p>
        </p:txBody>
      </p:sp>
      <p:sp>
        <p:nvSpPr>
          <p:cNvPr id="46084" name="Text Box 6"/>
          <p:cNvSpPr txBox="1">
            <a:spLocks noChangeArrowheads="1"/>
          </p:cNvSpPr>
          <p:nvPr/>
        </p:nvSpPr>
        <p:spPr bwMode="auto">
          <a:xfrm>
            <a:off x="914400" y="3124200"/>
            <a:ext cx="7924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Hati-hati dan menahan diri</a:t>
            </a:r>
          </a:p>
          <a:p>
            <a:r>
              <a:rPr lang="id-ID" sz="1600">
                <a:latin typeface="VAG Rounded Lt" pitchFamily="34" charset="0"/>
              </a:rPr>
              <a:t>   </a:t>
            </a:r>
            <a:r>
              <a:rPr lang="en-US" sz="1600">
                <a:latin typeface="VAG Rounded Lt" pitchFamily="34" charset="0"/>
              </a:rPr>
              <a:t>	B</a:t>
            </a:r>
            <a:r>
              <a:rPr lang="id-ID" sz="1600">
                <a:latin typeface="VAG Rounded Lt" pitchFamily="34" charset="0"/>
              </a:rPr>
              <a:t>erpegang teguh pada metode, hati-hati, dan tidak menubruk banyak hal dengan cepat,    menahan pemikiran mereka dalam hati dan tidak bersedia mengungkapkan pemikir</a:t>
            </a:r>
            <a:r>
              <a:rPr lang="en-US" sz="1600">
                <a:latin typeface="VAG Rounded Lt" pitchFamily="34" charset="0"/>
              </a:rPr>
              <a:t>a</a:t>
            </a:r>
            <a:r>
              <a:rPr lang="id-ID" sz="1600">
                <a:latin typeface="VAG Rounded Lt" pitchFamily="34" charset="0"/>
              </a:rPr>
              <a:t>n dan</a:t>
            </a:r>
            <a:r>
              <a:rPr lang="en-US" sz="1600">
                <a:latin typeface="VAG Rounded Lt" pitchFamily="34" charset="0"/>
              </a:rPr>
              <a:t> </a:t>
            </a:r>
            <a:r>
              <a:rPr lang="id-ID" sz="1600">
                <a:latin typeface="VAG Rounded Lt" pitchFamily="34" charset="0"/>
              </a:rPr>
              <a:t>   perasaan mereka sendiri atau orang lain</a:t>
            </a:r>
          </a:p>
        </p:txBody>
      </p:sp>
      <p:sp>
        <p:nvSpPr>
          <p:cNvPr id="46085" name="Text Box 7"/>
          <p:cNvSpPr txBox="1">
            <a:spLocks noChangeArrowheads="1"/>
          </p:cNvSpPr>
          <p:nvPr/>
        </p:nvSpPr>
        <p:spPr bwMode="auto">
          <a:xfrm>
            <a:off x="914400" y="4191000"/>
            <a:ext cx="80073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Semestinya</a:t>
            </a:r>
          </a:p>
          <a:p>
            <a:r>
              <a:rPr lang="id-ID" sz="1600">
                <a:latin typeface="VAG Rounded Lt" pitchFamily="34" charset="0"/>
              </a:rPr>
              <a:t>   </a:t>
            </a:r>
            <a:r>
              <a:rPr lang="en-US" sz="1600">
                <a:latin typeface="VAG Rounded Lt" pitchFamily="34" charset="0"/>
              </a:rPr>
              <a:t>	L</a:t>
            </a:r>
            <a:r>
              <a:rPr lang="id-ID" sz="1600">
                <a:latin typeface="VAG Rounded Lt" pitchFamily="34" charset="0"/>
              </a:rPr>
              <a:t>ebih formal, idealis, sesuai yang “seharusnya”</a:t>
            </a:r>
          </a:p>
        </p:txBody>
      </p:sp>
      <p:sp>
        <p:nvSpPr>
          <p:cNvPr id="46086" name="Text Box 8"/>
          <p:cNvSpPr txBox="1">
            <a:spLocks noChangeArrowheads="1"/>
          </p:cNvSpPr>
          <p:nvPr/>
        </p:nvSpPr>
        <p:spPr bwMode="auto">
          <a:xfrm>
            <a:off x="914400" y="48006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b="1">
                <a:latin typeface="VAG Rounded Lt" pitchFamily="34" charset="0"/>
              </a:rPr>
              <a:t>Individual</a:t>
            </a:r>
          </a:p>
          <a:p>
            <a:r>
              <a:rPr lang="en-US" sz="1600">
                <a:latin typeface="VAG Rounded Lt" pitchFamily="34" charset="0"/>
              </a:rPr>
              <a:t>	M</a:t>
            </a:r>
            <a:r>
              <a:rPr lang="id-ID" sz="1600">
                <a:latin typeface="VAG Rounded Lt" pitchFamily="34" charset="0"/>
              </a:rPr>
              <a:t>enahan pemikiran mereka dalam hati dan tidak bersedia mengungkapkan pemikiran dan perasaan mereka sendiri atau orang lain</a:t>
            </a:r>
          </a:p>
        </p:txBody>
      </p:sp>
      <p:sp>
        <p:nvSpPr>
          <p:cNvPr id="46087" name="Text Box 9"/>
          <p:cNvSpPr txBox="1">
            <a:spLocks noChangeArrowheads="1"/>
          </p:cNvSpPr>
          <p:nvPr/>
        </p:nvSpPr>
        <p:spPr bwMode="auto">
          <a:xfrm>
            <a:off x="914400" y="56388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buFontTx/>
              <a:buChar char="•"/>
            </a:pPr>
            <a:r>
              <a:rPr lang="id-ID" sz="1600">
                <a:latin typeface="VAG Rounded Lt" pitchFamily="34" charset="0"/>
              </a:rPr>
              <a:t>A</a:t>
            </a:r>
            <a:r>
              <a:rPr lang="id-ID" sz="1600" b="1">
                <a:latin typeface="VAG Rounded Lt" pitchFamily="34" charset="0"/>
              </a:rPr>
              <a:t>kurat</a:t>
            </a:r>
          </a:p>
          <a:p>
            <a:r>
              <a:rPr lang="en-US" sz="1600">
                <a:latin typeface="VAG Rounded Lt" pitchFamily="34" charset="0"/>
              </a:rPr>
              <a:t>	M</a:t>
            </a:r>
            <a:r>
              <a:rPr lang="id-ID" sz="1600">
                <a:latin typeface="VAG Rounded Lt" pitchFamily="34" charset="0"/>
              </a:rPr>
              <a:t>emeriksa dan memeriksa kembali, berusaha menemukan jawaban yang benar atau terbaik </a:t>
            </a:r>
            <a:r>
              <a:rPr lang="en-US" sz="1600">
                <a:latin typeface="VAG Rounded Lt" pitchFamily="34" charset="0"/>
              </a:rPr>
              <a:t>y</a:t>
            </a:r>
            <a:r>
              <a:rPr lang="id-ID" sz="1600">
                <a:latin typeface="VAG Rounded Lt" pitchFamily="34" charset="0"/>
              </a:rPr>
              <a:t>ang bisa diperoleh</a:t>
            </a:r>
          </a:p>
        </p:txBody>
      </p:sp>
      <p:pic>
        <p:nvPicPr>
          <p:cNvPr id="46088" name="Picture 10" descr="untitledc"/>
          <p:cNvPicPr>
            <a:picLocks noChangeAspect="1" noChangeArrowheads="1"/>
          </p:cNvPicPr>
          <p:nvPr/>
        </p:nvPicPr>
        <p:blipFill>
          <a:blip r:embed="rId3">
            <a:lum bright="40000"/>
            <a:extLst>
              <a:ext uri="{28A0092B-C50C-407E-A947-70E740481C1C}">
                <a14:useLocalDpi xmlns:a14="http://schemas.microsoft.com/office/drawing/2010/main" val="0"/>
              </a:ext>
            </a:extLst>
          </a:blip>
          <a:srcRect/>
          <a:stretch>
            <a:fillRect/>
          </a:stretch>
        </p:blipFill>
        <p:spPr bwMode="auto">
          <a:xfrm>
            <a:off x="4932363" y="188913"/>
            <a:ext cx="3605212" cy="2017712"/>
          </a:xfrm>
          <a:prstGeom prst="rect">
            <a:avLst/>
          </a:prstGeom>
          <a:noFill/>
          <a:ln>
            <a:noFill/>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9" name="Text Box 11"/>
          <p:cNvSpPr txBox="1">
            <a:spLocks noChangeArrowheads="1"/>
          </p:cNvSpPr>
          <p:nvPr/>
        </p:nvSpPr>
        <p:spPr bwMode="auto">
          <a:xfrm>
            <a:off x="835025" y="284163"/>
            <a:ext cx="3808413"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Communication Style Model &lt;cont’d&gt;</a:t>
            </a:r>
          </a:p>
        </p:txBody>
      </p:sp>
      <p:sp>
        <p:nvSpPr>
          <p:cNvPr id="46090" name="AutoShape 12"/>
          <p:cNvSpPr>
            <a:spLocks noChangeArrowheads="1"/>
          </p:cNvSpPr>
          <p:nvPr/>
        </p:nvSpPr>
        <p:spPr bwMode="auto">
          <a:xfrm>
            <a:off x="179388" y="558800"/>
            <a:ext cx="103187"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3048000" y="2205038"/>
            <a:ext cx="399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b="1">
                <a:latin typeface="VAG Rounded Lt" pitchFamily="34" charset="0"/>
              </a:rPr>
              <a:t>1. Bagaimana mereka berpakaian ?</a:t>
            </a:r>
          </a:p>
        </p:txBody>
      </p:sp>
      <p:sp>
        <p:nvSpPr>
          <p:cNvPr id="47107" name="Rectangle 5"/>
          <p:cNvSpPr>
            <a:spLocks noChangeArrowheads="1"/>
          </p:cNvSpPr>
          <p:nvPr/>
        </p:nvSpPr>
        <p:spPr bwMode="auto">
          <a:xfrm>
            <a:off x="330200" y="2692400"/>
            <a:ext cx="8489950" cy="1117600"/>
          </a:xfrm>
          <a:prstGeom prst="rect">
            <a:avLst/>
          </a:prstGeom>
          <a:solidFill>
            <a:srgbClr val="FDE9E3"/>
          </a:solidFill>
          <a:ln w="9525">
            <a:solidFill>
              <a:srgbClr val="000000"/>
            </a:solidFill>
            <a:miter lim="800000"/>
            <a:headEnd/>
            <a:tailEnd/>
          </a:ln>
        </p:spPr>
        <p:txBody>
          <a:bodyPr wrap="none" anchor="ctr"/>
          <a:lstStyle/>
          <a:p>
            <a:endParaRPr lang="en-US"/>
          </a:p>
        </p:txBody>
      </p:sp>
      <p:sp>
        <p:nvSpPr>
          <p:cNvPr id="47108" name="Line 6"/>
          <p:cNvSpPr>
            <a:spLocks noChangeShapeType="1"/>
          </p:cNvSpPr>
          <p:nvPr/>
        </p:nvSpPr>
        <p:spPr bwMode="auto">
          <a:xfrm>
            <a:off x="4870450" y="2692400"/>
            <a:ext cx="0" cy="1066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09" name="Line 7"/>
          <p:cNvSpPr>
            <a:spLocks noChangeShapeType="1"/>
          </p:cNvSpPr>
          <p:nvPr/>
        </p:nvSpPr>
        <p:spPr bwMode="auto">
          <a:xfrm>
            <a:off x="7264400" y="2692400"/>
            <a:ext cx="0" cy="1066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0" name="Line 8"/>
          <p:cNvSpPr>
            <a:spLocks noChangeShapeType="1"/>
          </p:cNvSpPr>
          <p:nvPr/>
        </p:nvSpPr>
        <p:spPr bwMode="auto">
          <a:xfrm>
            <a:off x="2311400" y="2692400"/>
            <a:ext cx="0" cy="1066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1" name="Rectangle 9"/>
          <p:cNvSpPr>
            <a:spLocks noChangeArrowheads="1"/>
          </p:cNvSpPr>
          <p:nvPr/>
        </p:nvSpPr>
        <p:spPr bwMode="auto">
          <a:xfrm>
            <a:off x="323850" y="1773238"/>
            <a:ext cx="8424863" cy="265112"/>
          </a:xfrm>
          <a:prstGeom prst="rect">
            <a:avLst/>
          </a:prstGeom>
          <a:solidFill>
            <a:srgbClr val="FFF0C5"/>
          </a:solidFill>
          <a:ln w="9525">
            <a:solidFill>
              <a:srgbClr val="000000"/>
            </a:solidFill>
            <a:miter lim="800000"/>
            <a:headEnd/>
            <a:tailEnd/>
          </a:ln>
        </p:spPr>
        <p:txBody>
          <a:bodyPr wrap="none" anchor="ctr"/>
          <a:lstStyle/>
          <a:p>
            <a:endParaRPr lang="en-US"/>
          </a:p>
        </p:txBody>
      </p:sp>
      <p:sp>
        <p:nvSpPr>
          <p:cNvPr id="47112" name="Line 10"/>
          <p:cNvSpPr>
            <a:spLocks noChangeShapeType="1"/>
          </p:cNvSpPr>
          <p:nvPr/>
        </p:nvSpPr>
        <p:spPr bwMode="auto">
          <a:xfrm>
            <a:off x="4870450" y="17621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3" name="Line 11"/>
          <p:cNvSpPr>
            <a:spLocks noChangeShapeType="1"/>
          </p:cNvSpPr>
          <p:nvPr/>
        </p:nvSpPr>
        <p:spPr bwMode="auto">
          <a:xfrm>
            <a:off x="7346950" y="17621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4" name="Line 12"/>
          <p:cNvSpPr>
            <a:spLocks noChangeShapeType="1"/>
          </p:cNvSpPr>
          <p:nvPr/>
        </p:nvSpPr>
        <p:spPr bwMode="auto">
          <a:xfrm>
            <a:off x="2393950" y="17621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5" name="Text Box 13"/>
          <p:cNvSpPr txBox="1">
            <a:spLocks noChangeArrowheads="1"/>
          </p:cNvSpPr>
          <p:nvPr/>
        </p:nvSpPr>
        <p:spPr bwMode="auto">
          <a:xfrm>
            <a:off x="830263" y="1757363"/>
            <a:ext cx="75723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KUASA</a:t>
            </a:r>
          </a:p>
        </p:txBody>
      </p:sp>
      <p:sp>
        <p:nvSpPr>
          <p:cNvPr id="47116" name="Text Box 14"/>
          <p:cNvSpPr txBox="1">
            <a:spLocks noChangeArrowheads="1"/>
          </p:cNvSpPr>
          <p:nvPr/>
        </p:nvSpPr>
        <p:spPr bwMode="auto">
          <a:xfrm>
            <a:off x="7667625" y="1766888"/>
            <a:ext cx="871538"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PEMIKIR</a:t>
            </a:r>
          </a:p>
        </p:txBody>
      </p:sp>
      <p:sp>
        <p:nvSpPr>
          <p:cNvPr id="47117" name="Text Box 15"/>
          <p:cNvSpPr txBox="1">
            <a:spLocks noChangeArrowheads="1"/>
          </p:cNvSpPr>
          <p:nvPr/>
        </p:nvSpPr>
        <p:spPr bwMode="auto">
          <a:xfrm>
            <a:off x="5538788" y="1757363"/>
            <a:ext cx="96678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HARMONI</a:t>
            </a:r>
          </a:p>
        </p:txBody>
      </p:sp>
      <p:sp>
        <p:nvSpPr>
          <p:cNvPr id="47118" name="Text Box 16"/>
          <p:cNvSpPr txBox="1">
            <a:spLocks noChangeArrowheads="1"/>
          </p:cNvSpPr>
          <p:nvPr/>
        </p:nvSpPr>
        <p:spPr bwMode="auto">
          <a:xfrm>
            <a:off x="3278188" y="1766888"/>
            <a:ext cx="646112"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GAUL</a:t>
            </a:r>
          </a:p>
        </p:txBody>
      </p:sp>
      <p:sp>
        <p:nvSpPr>
          <p:cNvPr id="47119" name="Text Box 17"/>
          <p:cNvSpPr txBox="1">
            <a:spLocks noChangeArrowheads="1"/>
          </p:cNvSpPr>
          <p:nvPr/>
        </p:nvSpPr>
        <p:spPr bwMode="auto">
          <a:xfrm>
            <a:off x="412750" y="3079750"/>
            <a:ext cx="151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900" b="1">
                <a:latin typeface="VAG Rounded Lt" pitchFamily="34" charset="0"/>
              </a:rPr>
              <a:t>Konservatif</a:t>
            </a:r>
          </a:p>
        </p:txBody>
      </p:sp>
      <p:sp>
        <p:nvSpPr>
          <p:cNvPr id="47120" name="Text Box 18"/>
          <p:cNvSpPr txBox="1">
            <a:spLocks noChangeArrowheads="1"/>
          </p:cNvSpPr>
          <p:nvPr/>
        </p:nvSpPr>
        <p:spPr bwMode="auto">
          <a:xfrm>
            <a:off x="7235825" y="3079750"/>
            <a:ext cx="151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900" b="1">
                <a:latin typeface="VAG Rounded Lt" pitchFamily="34" charset="0"/>
              </a:rPr>
              <a:t>Konservatif</a:t>
            </a:r>
          </a:p>
        </p:txBody>
      </p:sp>
      <p:sp>
        <p:nvSpPr>
          <p:cNvPr id="47121" name="Text Box 19"/>
          <p:cNvSpPr txBox="1">
            <a:spLocks noChangeArrowheads="1"/>
          </p:cNvSpPr>
          <p:nvPr/>
        </p:nvSpPr>
        <p:spPr bwMode="auto">
          <a:xfrm>
            <a:off x="5095875" y="3079750"/>
            <a:ext cx="18526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900" b="1">
                <a:latin typeface="VAG Rounded Lt" pitchFamily="34" charset="0"/>
              </a:rPr>
              <a:t>Biasa (Casual)</a:t>
            </a:r>
          </a:p>
        </p:txBody>
      </p:sp>
      <p:sp>
        <p:nvSpPr>
          <p:cNvPr id="47122" name="Text Box 20"/>
          <p:cNvSpPr txBox="1">
            <a:spLocks noChangeArrowheads="1"/>
          </p:cNvSpPr>
          <p:nvPr/>
        </p:nvSpPr>
        <p:spPr bwMode="auto">
          <a:xfrm>
            <a:off x="2716213" y="2851150"/>
            <a:ext cx="16033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sz="1900" b="1">
                <a:latin typeface="VAG Rounded Lt" pitchFamily="34" charset="0"/>
              </a:rPr>
              <a:t>Cerah/</a:t>
            </a:r>
          </a:p>
          <a:p>
            <a:pPr algn="ctr"/>
            <a:r>
              <a:rPr lang="en-US" sz="1900" b="1">
                <a:latin typeface="VAG Rounded Lt" pitchFamily="34" charset="0"/>
              </a:rPr>
              <a:t>warna-warni</a:t>
            </a:r>
          </a:p>
        </p:txBody>
      </p:sp>
      <p:pic>
        <p:nvPicPr>
          <p:cNvPr id="47123" name="Picture 21" descr="CLEPP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0" y="3810000"/>
            <a:ext cx="1585913"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4" name="Picture 22" descr="CLEPP0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3886200"/>
            <a:ext cx="1306513"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5" name="Picture 23" descr="CLEPP0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9375" y="3886200"/>
            <a:ext cx="1292225"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6" name="Picture 24" descr="CLECH0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0850" y="3810000"/>
            <a:ext cx="79216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7" name="Text Box 25"/>
          <p:cNvSpPr txBox="1">
            <a:spLocks noChangeArrowheads="1"/>
          </p:cNvSpPr>
          <p:nvPr/>
        </p:nvSpPr>
        <p:spPr bwMode="auto">
          <a:xfrm>
            <a:off x="768350" y="654050"/>
            <a:ext cx="43084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Bagaimana mengenali tipe customer kita ?</a:t>
            </a:r>
          </a:p>
        </p:txBody>
      </p:sp>
      <p:sp>
        <p:nvSpPr>
          <p:cNvPr id="47128" name="AutoShape 26"/>
          <p:cNvSpPr>
            <a:spLocks noChangeArrowheads="1"/>
          </p:cNvSpPr>
          <p:nvPr/>
        </p:nvSpPr>
        <p:spPr bwMode="auto">
          <a:xfrm>
            <a:off x="412750" y="706438"/>
            <a:ext cx="103188"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
        <p:nvSpPr>
          <p:cNvPr id="154651" name="Text Box 27"/>
          <p:cNvSpPr txBox="1">
            <a:spLocks noChangeArrowheads="1"/>
          </p:cNvSpPr>
          <p:nvPr/>
        </p:nvSpPr>
        <p:spPr bwMode="auto">
          <a:xfrm>
            <a:off x="1225550" y="1196975"/>
            <a:ext cx="3417888" cy="366713"/>
          </a:xfrm>
          <a:prstGeom prst="rect">
            <a:avLst/>
          </a:prstGeom>
          <a:noFill/>
          <a:ln w="9525">
            <a:noFill/>
            <a:miter lim="800000"/>
            <a:headEnd/>
            <a:tailEnd/>
          </a:ln>
          <a:effectLst/>
        </p:spPr>
        <p:txBody>
          <a:bodyPr wrap="none">
            <a:spAutoFit/>
          </a:bodyPr>
          <a:lstStyle/>
          <a:p>
            <a:pPr eaLnBrk="0" hangingPunct="0">
              <a:defRPr/>
            </a:pPr>
            <a:r>
              <a:rPr lang="en-US" b="1">
                <a:solidFill>
                  <a:schemeClr val="accent2"/>
                </a:solidFill>
                <a:effectLst>
                  <a:outerShdw blurRad="38100" dist="38100" dir="2700000" algn="tl">
                    <a:srgbClr val="C0C0C0"/>
                  </a:outerShdw>
                </a:effectLst>
                <a:latin typeface="VAG Rounded Lt" pitchFamily="34" charset="0"/>
              </a:rPr>
              <a:t>K</a:t>
            </a:r>
            <a:r>
              <a:rPr lang="en-US" sz="1600" b="1">
                <a:solidFill>
                  <a:schemeClr val="accent2"/>
                </a:solidFill>
                <a:effectLst>
                  <a:outerShdw blurRad="38100" dist="38100" dir="2700000" algn="tl">
                    <a:srgbClr val="C0C0C0"/>
                  </a:outerShdw>
                </a:effectLst>
                <a:latin typeface="VAG Rounded Lt" pitchFamily="34" charset="0"/>
              </a:rPr>
              <a:t>ENALI</a:t>
            </a:r>
            <a:r>
              <a:rPr lang="en-US" b="1">
                <a:solidFill>
                  <a:schemeClr val="accent2"/>
                </a:solidFill>
                <a:effectLst>
                  <a:outerShdw blurRad="38100" dist="38100" dir="2700000" algn="tl">
                    <a:srgbClr val="C0C0C0"/>
                  </a:outerShdw>
                </a:effectLst>
                <a:latin typeface="VAG Rounded Lt" pitchFamily="34" charset="0"/>
              </a:rPr>
              <a:t> L</a:t>
            </a:r>
            <a:r>
              <a:rPr lang="en-US" sz="1600" b="1">
                <a:solidFill>
                  <a:schemeClr val="accent2"/>
                </a:solidFill>
                <a:effectLst>
                  <a:outerShdw blurRad="38100" dist="38100" dir="2700000" algn="tl">
                    <a:srgbClr val="C0C0C0"/>
                  </a:outerShdw>
                </a:effectLst>
                <a:latin typeface="VAG Rounded Lt" pitchFamily="34" charset="0"/>
              </a:rPr>
              <a:t>EWAT</a:t>
            </a:r>
            <a:r>
              <a:rPr lang="en-US" b="1">
                <a:solidFill>
                  <a:schemeClr val="accent2"/>
                </a:solidFill>
                <a:effectLst>
                  <a:outerShdw blurRad="38100" dist="38100" dir="2700000" algn="tl">
                    <a:srgbClr val="C0C0C0"/>
                  </a:outerShdw>
                </a:effectLst>
                <a:latin typeface="VAG Rounded Lt" pitchFamily="34" charset="0"/>
              </a:rPr>
              <a:t> 4 P</a:t>
            </a:r>
            <a:r>
              <a:rPr lang="en-US" sz="1600" b="1">
                <a:solidFill>
                  <a:schemeClr val="accent2"/>
                </a:solidFill>
                <a:effectLst>
                  <a:outerShdw blurRad="38100" dist="38100" dir="2700000" algn="tl">
                    <a:srgbClr val="C0C0C0"/>
                  </a:outerShdw>
                </a:effectLst>
                <a:latin typeface="VAG Rounded Lt" pitchFamily="34" charset="0"/>
              </a:rPr>
              <a:t>ERTANYAAN</a:t>
            </a:r>
            <a:endParaRPr lang="en-US" b="1">
              <a:solidFill>
                <a:schemeClr val="accent2"/>
              </a:solidFill>
              <a:effectLst>
                <a:outerShdw blurRad="38100" dist="38100" dir="2700000" algn="tl">
                  <a:srgbClr val="C0C0C0"/>
                </a:outerShdw>
              </a:effectLst>
              <a:latin typeface="VAG Rounded Lt"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1298575" y="1196975"/>
            <a:ext cx="3417888" cy="366713"/>
          </a:xfrm>
          <a:prstGeom prst="rect">
            <a:avLst/>
          </a:prstGeom>
          <a:noFill/>
          <a:ln w="9525">
            <a:noFill/>
            <a:miter lim="800000"/>
            <a:headEnd/>
            <a:tailEnd/>
          </a:ln>
          <a:effectLst/>
        </p:spPr>
        <p:txBody>
          <a:bodyPr wrap="none">
            <a:spAutoFit/>
          </a:bodyPr>
          <a:lstStyle/>
          <a:p>
            <a:pPr eaLnBrk="0" hangingPunct="0">
              <a:defRPr/>
            </a:pPr>
            <a:r>
              <a:rPr lang="en-US" b="1">
                <a:solidFill>
                  <a:schemeClr val="accent2"/>
                </a:solidFill>
                <a:effectLst>
                  <a:outerShdw blurRad="38100" dist="38100" dir="2700000" algn="tl">
                    <a:srgbClr val="C0C0C0"/>
                  </a:outerShdw>
                </a:effectLst>
                <a:latin typeface="VAG Rounded Lt" pitchFamily="34" charset="0"/>
              </a:rPr>
              <a:t>K</a:t>
            </a:r>
            <a:r>
              <a:rPr lang="en-US" sz="1600" b="1">
                <a:solidFill>
                  <a:schemeClr val="accent2"/>
                </a:solidFill>
                <a:effectLst>
                  <a:outerShdw blurRad="38100" dist="38100" dir="2700000" algn="tl">
                    <a:srgbClr val="C0C0C0"/>
                  </a:outerShdw>
                </a:effectLst>
                <a:latin typeface="VAG Rounded Lt" pitchFamily="34" charset="0"/>
              </a:rPr>
              <a:t>ENALI</a:t>
            </a:r>
            <a:r>
              <a:rPr lang="en-US" b="1">
                <a:solidFill>
                  <a:schemeClr val="accent2"/>
                </a:solidFill>
                <a:effectLst>
                  <a:outerShdw blurRad="38100" dist="38100" dir="2700000" algn="tl">
                    <a:srgbClr val="C0C0C0"/>
                  </a:outerShdw>
                </a:effectLst>
                <a:latin typeface="VAG Rounded Lt" pitchFamily="34" charset="0"/>
              </a:rPr>
              <a:t> L</a:t>
            </a:r>
            <a:r>
              <a:rPr lang="en-US" sz="1600" b="1">
                <a:solidFill>
                  <a:schemeClr val="accent2"/>
                </a:solidFill>
                <a:effectLst>
                  <a:outerShdw blurRad="38100" dist="38100" dir="2700000" algn="tl">
                    <a:srgbClr val="C0C0C0"/>
                  </a:outerShdw>
                </a:effectLst>
                <a:latin typeface="VAG Rounded Lt" pitchFamily="34" charset="0"/>
              </a:rPr>
              <a:t>EWAT</a:t>
            </a:r>
            <a:r>
              <a:rPr lang="en-US" b="1">
                <a:solidFill>
                  <a:schemeClr val="accent2"/>
                </a:solidFill>
                <a:effectLst>
                  <a:outerShdw blurRad="38100" dist="38100" dir="2700000" algn="tl">
                    <a:srgbClr val="C0C0C0"/>
                  </a:outerShdw>
                </a:effectLst>
                <a:latin typeface="VAG Rounded Lt" pitchFamily="34" charset="0"/>
              </a:rPr>
              <a:t> 4 P</a:t>
            </a:r>
            <a:r>
              <a:rPr lang="en-US" sz="1600" b="1">
                <a:solidFill>
                  <a:schemeClr val="accent2"/>
                </a:solidFill>
                <a:effectLst>
                  <a:outerShdw blurRad="38100" dist="38100" dir="2700000" algn="tl">
                    <a:srgbClr val="C0C0C0"/>
                  </a:outerShdw>
                </a:effectLst>
                <a:latin typeface="VAG Rounded Lt" pitchFamily="34" charset="0"/>
              </a:rPr>
              <a:t>ERTANYAAN</a:t>
            </a:r>
            <a:endParaRPr lang="en-US" b="1">
              <a:solidFill>
                <a:schemeClr val="accent2"/>
              </a:solidFill>
              <a:effectLst>
                <a:outerShdw blurRad="38100" dist="38100" dir="2700000" algn="tl">
                  <a:srgbClr val="C0C0C0"/>
                </a:outerShdw>
              </a:effectLst>
              <a:latin typeface="VAG Rounded Lt" pitchFamily="34" charset="0"/>
            </a:endParaRPr>
          </a:p>
        </p:txBody>
      </p:sp>
      <p:sp>
        <p:nvSpPr>
          <p:cNvPr id="48131" name="Text Box 5"/>
          <p:cNvSpPr txBox="1">
            <a:spLocks noChangeArrowheads="1"/>
          </p:cNvSpPr>
          <p:nvPr/>
        </p:nvSpPr>
        <p:spPr bwMode="auto">
          <a:xfrm>
            <a:off x="2895600" y="2209800"/>
            <a:ext cx="398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b="1">
                <a:latin typeface="VAG Rounded Lt" pitchFamily="34" charset="0"/>
              </a:rPr>
              <a:t>2.  Apakah latar belakang mereka ?</a:t>
            </a:r>
          </a:p>
        </p:txBody>
      </p:sp>
      <p:sp>
        <p:nvSpPr>
          <p:cNvPr id="48132" name="Rectangle 6"/>
          <p:cNvSpPr>
            <a:spLocks noChangeArrowheads="1"/>
          </p:cNvSpPr>
          <p:nvPr/>
        </p:nvSpPr>
        <p:spPr bwMode="auto">
          <a:xfrm>
            <a:off x="304800" y="2971800"/>
            <a:ext cx="8515350" cy="1219200"/>
          </a:xfrm>
          <a:prstGeom prst="rect">
            <a:avLst/>
          </a:prstGeom>
          <a:solidFill>
            <a:srgbClr val="FDE9E3"/>
          </a:solidFill>
          <a:ln w="9525">
            <a:solidFill>
              <a:srgbClr val="000000"/>
            </a:solidFill>
            <a:miter lim="800000"/>
            <a:headEnd/>
            <a:tailEnd/>
          </a:ln>
        </p:spPr>
        <p:txBody>
          <a:bodyPr wrap="none" anchor="ctr"/>
          <a:lstStyle/>
          <a:p>
            <a:endParaRPr lang="en-US"/>
          </a:p>
        </p:txBody>
      </p:sp>
      <p:sp>
        <p:nvSpPr>
          <p:cNvPr id="48133" name="Line 7"/>
          <p:cNvSpPr>
            <a:spLocks noChangeShapeType="1"/>
          </p:cNvSpPr>
          <p:nvPr/>
        </p:nvSpPr>
        <p:spPr bwMode="auto">
          <a:xfrm>
            <a:off x="2362200" y="2997200"/>
            <a:ext cx="635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4" name="Rectangle 8"/>
          <p:cNvSpPr>
            <a:spLocks noChangeArrowheads="1"/>
          </p:cNvSpPr>
          <p:nvPr/>
        </p:nvSpPr>
        <p:spPr bwMode="auto">
          <a:xfrm>
            <a:off x="330200" y="1800225"/>
            <a:ext cx="8489950" cy="260350"/>
          </a:xfrm>
          <a:prstGeom prst="rect">
            <a:avLst/>
          </a:prstGeom>
          <a:solidFill>
            <a:srgbClr val="FFF0C5"/>
          </a:solidFill>
          <a:ln w="9525">
            <a:solidFill>
              <a:srgbClr val="000000"/>
            </a:solidFill>
            <a:miter lim="800000"/>
            <a:headEnd/>
            <a:tailEnd/>
          </a:ln>
        </p:spPr>
        <p:txBody>
          <a:bodyPr wrap="none" anchor="ctr"/>
          <a:lstStyle/>
          <a:p>
            <a:endParaRPr lang="en-US"/>
          </a:p>
        </p:txBody>
      </p:sp>
      <p:sp>
        <p:nvSpPr>
          <p:cNvPr id="48135" name="Line 9"/>
          <p:cNvSpPr>
            <a:spLocks noChangeShapeType="1"/>
          </p:cNvSpPr>
          <p:nvPr/>
        </p:nvSpPr>
        <p:spPr bwMode="auto">
          <a:xfrm>
            <a:off x="48704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6" name="Line 10"/>
          <p:cNvSpPr>
            <a:spLocks noChangeShapeType="1"/>
          </p:cNvSpPr>
          <p:nvPr/>
        </p:nvSpPr>
        <p:spPr bwMode="auto">
          <a:xfrm>
            <a:off x="73469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7" name="Line 11"/>
          <p:cNvSpPr>
            <a:spLocks noChangeShapeType="1"/>
          </p:cNvSpPr>
          <p:nvPr/>
        </p:nvSpPr>
        <p:spPr bwMode="auto">
          <a:xfrm>
            <a:off x="23939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8" name="Text Box 12"/>
          <p:cNvSpPr txBox="1">
            <a:spLocks noChangeArrowheads="1"/>
          </p:cNvSpPr>
          <p:nvPr/>
        </p:nvSpPr>
        <p:spPr bwMode="auto">
          <a:xfrm>
            <a:off x="830263" y="1795463"/>
            <a:ext cx="75723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KUASA</a:t>
            </a:r>
          </a:p>
        </p:txBody>
      </p:sp>
      <p:sp>
        <p:nvSpPr>
          <p:cNvPr id="48139" name="Text Box 13"/>
          <p:cNvSpPr txBox="1">
            <a:spLocks noChangeArrowheads="1"/>
          </p:cNvSpPr>
          <p:nvPr/>
        </p:nvSpPr>
        <p:spPr bwMode="auto">
          <a:xfrm>
            <a:off x="3054350" y="1801813"/>
            <a:ext cx="871538"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PEMIKIR</a:t>
            </a:r>
          </a:p>
        </p:txBody>
      </p:sp>
      <p:sp>
        <p:nvSpPr>
          <p:cNvPr id="48140" name="Text Box 14"/>
          <p:cNvSpPr txBox="1">
            <a:spLocks noChangeArrowheads="1"/>
          </p:cNvSpPr>
          <p:nvPr/>
        </p:nvSpPr>
        <p:spPr bwMode="auto">
          <a:xfrm>
            <a:off x="5538788" y="1795463"/>
            <a:ext cx="96678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HARMONI</a:t>
            </a:r>
          </a:p>
        </p:txBody>
      </p:sp>
      <p:sp>
        <p:nvSpPr>
          <p:cNvPr id="48141" name="Text Box 15"/>
          <p:cNvSpPr txBox="1">
            <a:spLocks noChangeArrowheads="1"/>
          </p:cNvSpPr>
          <p:nvPr/>
        </p:nvSpPr>
        <p:spPr bwMode="auto">
          <a:xfrm>
            <a:off x="7812088" y="1801813"/>
            <a:ext cx="646112"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GAUL</a:t>
            </a:r>
          </a:p>
        </p:txBody>
      </p:sp>
      <p:sp>
        <p:nvSpPr>
          <p:cNvPr id="48142" name="Text Box 16"/>
          <p:cNvSpPr txBox="1">
            <a:spLocks noChangeArrowheads="1"/>
          </p:cNvSpPr>
          <p:nvPr/>
        </p:nvSpPr>
        <p:spPr bwMode="auto">
          <a:xfrm>
            <a:off x="628650" y="3228975"/>
            <a:ext cx="14462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b="1">
                <a:latin typeface="VAG Rounded Lt" pitchFamily="34" charset="0"/>
              </a:rPr>
              <a:t>Wiraswasta</a:t>
            </a:r>
          </a:p>
          <a:p>
            <a:pPr algn="ctr"/>
            <a:r>
              <a:rPr lang="en-US" b="1">
                <a:latin typeface="VAG Rounded Lt" pitchFamily="34" charset="0"/>
              </a:rPr>
              <a:t>Pejabat</a:t>
            </a:r>
          </a:p>
        </p:txBody>
      </p:sp>
      <p:sp>
        <p:nvSpPr>
          <p:cNvPr id="48143" name="Text Box 17"/>
          <p:cNvSpPr txBox="1">
            <a:spLocks noChangeArrowheads="1"/>
          </p:cNvSpPr>
          <p:nvPr/>
        </p:nvSpPr>
        <p:spPr bwMode="auto">
          <a:xfrm>
            <a:off x="3097213" y="3228975"/>
            <a:ext cx="104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b="1">
                <a:latin typeface="VAG Rounded Lt" pitchFamily="34" charset="0"/>
              </a:rPr>
              <a:t>Science</a:t>
            </a:r>
          </a:p>
          <a:p>
            <a:pPr algn="ctr"/>
            <a:r>
              <a:rPr lang="en-US" b="1">
                <a:latin typeface="VAG Rounded Lt" pitchFamily="34" charset="0"/>
              </a:rPr>
              <a:t>Teknik</a:t>
            </a:r>
          </a:p>
        </p:txBody>
      </p:sp>
      <p:sp>
        <p:nvSpPr>
          <p:cNvPr id="48144" name="Text Box 18"/>
          <p:cNvSpPr txBox="1">
            <a:spLocks noChangeArrowheads="1"/>
          </p:cNvSpPr>
          <p:nvPr/>
        </p:nvSpPr>
        <p:spPr bwMode="auto">
          <a:xfrm>
            <a:off x="5183188" y="3228975"/>
            <a:ext cx="178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b="1">
                <a:latin typeface="VAG Rounded Lt" pitchFamily="34" charset="0"/>
              </a:rPr>
              <a:t>Public Contact</a:t>
            </a:r>
          </a:p>
          <a:p>
            <a:pPr algn="ctr"/>
            <a:r>
              <a:rPr lang="en-US" b="1">
                <a:latin typeface="VAG Rounded Lt" pitchFamily="34" charset="0"/>
              </a:rPr>
              <a:t>Liberal Arts</a:t>
            </a:r>
          </a:p>
        </p:txBody>
      </p:sp>
      <p:sp>
        <p:nvSpPr>
          <p:cNvPr id="48145" name="Text Box 19"/>
          <p:cNvSpPr txBox="1">
            <a:spLocks noChangeArrowheads="1"/>
          </p:cNvSpPr>
          <p:nvPr/>
        </p:nvSpPr>
        <p:spPr bwMode="auto">
          <a:xfrm>
            <a:off x="7451725" y="3046413"/>
            <a:ext cx="125412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b="1">
                <a:latin typeface="VAG Rounded Lt" pitchFamily="34" charset="0"/>
              </a:rPr>
              <a:t>Penjual</a:t>
            </a:r>
          </a:p>
          <a:p>
            <a:pPr algn="ctr"/>
            <a:r>
              <a:rPr lang="en-US" b="1">
                <a:latin typeface="VAG Rounded Lt" pitchFamily="34" charset="0"/>
              </a:rPr>
              <a:t>Seni Liberal</a:t>
            </a:r>
          </a:p>
        </p:txBody>
      </p:sp>
      <p:sp>
        <p:nvSpPr>
          <p:cNvPr id="48146" name="Text Box 20"/>
          <p:cNvSpPr txBox="1">
            <a:spLocks noChangeArrowheads="1"/>
          </p:cNvSpPr>
          <p:nvPr/>
        </p:nvSpPr>
        <p:spPr bwMode="auto">
          <a:xfrm>
            <a:off x="768350" y="654050"/>
            <a:ext cx="43084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Bagaimana mengenali tipe customer kita ?</a:t>
            </a:r>
          </a:p>
        </p:txBody>
      </p:sp>
      <p:sp>
        <p:nvSpPr>
          <p:cNvPr id="48147" name="AutoShape 21"/>
          <p:cNvSpPr>
            <a:spLocks noChangeArrowheads="1"/>
          </p:cNvSpPr>
          <p:nvPr/>
        </p:nvSpPr>
        <p:spPr bwMode="auto">
          <a:xfrm>
            <a:off x="412750" y="706438"/>
            <a:ext cx="103188"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
        <p:nvSpPr>
          <p:cNvPr id="48148" name="Line 22"/>
          <p:cNvSpPr>
            <a:spLocks noChangeShapeType="1"/>
          </p:cNvSpPr>
          <p:nvPr/>
        </p:nvSpPr>
        <p:spPr bwMode="auto">
          <a:xfrm>
            <a:off x="4870450" y="2984500"/>
            <a:ext cx="635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9" name="Line 23"/>
          <p:cNvSpPr>
            <a:spLocks noChangeShapeType="1"/>
          </p:cNvSpPr>
          <p:nvPr/>
        </p:nvSpPr>
        <p:spPr bwMode="auto">
          <a:xfrm>
            <a:off x="7346950" y="2997200"/>
            <a:ext cx="635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48150" name="Picture 24" descr="GB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3213" y="4343400"/>
            <a:ext cx="1349375" cy="1565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51" name="Picture 25" descr="GB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2263" y="4311650"/>
            <a:ext cx="1349375" cy="1565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52" name="Picture 26" descr="GB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4343400"/>
            <a:ext cx="1457325" cy="1565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53" name="Picture 27" descr="GB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0388" y="4343400"/>
            <a:ext cx="1216025" cy="1566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ext Box 4"/>
          <p:cNvSpPr txBox="1">
            <a:spLocks noChangeArrowheads="1"/>
          </p:cNvSpPr>
          <p:nvPr/>
        </p:nvSpPr>
        <p:spPr bwMode="auto">
          <a:xfrm>
            <a:off x="1225550" y="1196975"/>
            <a:ext cx="3417888" cy="366713"/>
          </a:xfrm>
          <a:prstGeom prst="rect">
            <a:avLst/>
          </a:prstGeom>
          <a:noFill/>
          <a:ln w="9525">
            <a:noFill/>
            <a:miter lim="800000"/>
            <a:headEnd/>
            <a:tailEnd/>
          </a:ln>
          <a:effectLst/>
        </p:spPr>
        <p:txBody>
          <a:bodyPr wrap="none">
            <a:spAutoFit/>
          </a:bodyPr>
          <a:lstStyle/>
          <a:p>
            <a:pPr eaLnBrk="0" hangingPunct="0">
              <a:defRPr/>
            </a:pPr>
            <a:r>
              <a:rPr lang="en-US" b="1">
                <a:solidFill>
                  <a:schemeClr val="accent2"/>
                </a:solidFill>
                <a:effectLst>
                  <a:outerShdw blurRad="38100" dist="38100" dir="2700000" algn="tl">
                    <a:srgbClr val="C0C0C0"/>
                  </a:outerShdw>
                </a:effectLst>
                <a:latin typeface="VAG Rounded Lt" pitchFamily="34" charset="0"/>
              </a:rPr>
              <a:t>K</a:t>
            </a:r>
            <a:r>
              <a:rPr lang="en-US" sz="1600" b="1">
                <a:solidFill>
                  <a:schemeClr val="accent2"/>
                </a:solidFill>
                <a:effectLst>
                  <a:outerShdw blurRad="38100" dist="38100" dir="2700000" algn="tl">
                    <a:srgbClr val="C0C0C0"/>
                  </a:outerShdw>
                </a:effectLst>
                <a:latin typeface="VAG Rounded Lt" pitchFamily="34" charset="0"/>
              </a:rPr>
              <a:t>ENALI</a:t>
            </a:r>
            <a:r>
              <a:rPr lang="en-US" b="1">
                <a:solidFill>
                  <a:schemeClr val="accent2"/>
                </a:solidFill>
                <a:effectLst>
                  <a:outerShdw blurRad="38100" dist="38100" dir="2700000" algn="tl">
                    <a:srgbClr val="C0C0C0"/>
                  </a:outerShdw>
                </a:effectLst>
                <a:latin typeface="VAG Rounded Lt" pitchFamily="34" charset="0"/>
              </a:rPr>
              <a:t> L</a:t>
            </a:r>
            <a:r>
              <a:rPr lang="en-US" sz="1600" b="1">
                <a:solidFill>
                  <a:schemeClr val="accent2"/>
                </a:solidFill>
                <a:effectLst>
                  <a:outerShdw blurRad="38100" dist="38100" dir="2700000" algn="tl">
                    <a:srgbClr val="C0C0C0"/>
                  </a:outerShdw>
                </a:effectLst>
                <a:latin typeface="VAG Rounded Lt" pitchFamily="34" charset="0"/>
              </a:rPr>
              <a:t>EWAT</a:t>
            </a:r>
            <a:r>
              <a:rPr lang="en-US" b="1">
                <a:solidFill>
                  <a:schemeClr val="accent2"/>
                </a:solidFill>
                <a:effectLst>
                  <a:outerShdw blurRad="38100" dist="38100" dir="2700000" algn="tl">
                    <a:srgbClr val="C0C0C0"/>
                  </a:outerShdw>
                </a:effectLst>
                <a:latin typeface="VAG Rounded Lt" pitchFamily="34" charset="0"/>
              </a:rPr>
              <a:t> 4 P</a:t>
            </a:r>
            <a:r>
              <a:rPr lang="en-US" sz="1600" b="1">
                <a:solidFill>
                  <a:schemeClr val="accent2"/>
                </a:solidFill>
                <a:effectLst>
                  <a:outerShdw blurRad="38100" dist="38100" dir="2700000" algn="tl">
                    <a:srgbClr val="C0C0C0"/>
                  </a:outerShdw>
                </a:effectLst>
                <a:latin typeface="VAG Rounded Lt" pitchFamily="34" charset="0"/>
              </a:rPr>
              <a:t>ERTANYAAN</a:t>
            </a:r>
            <a:endParaRPr lang="en-US" b="1">
              <a:solidFill>
                <a:schemeClr val="accent2"/>
              </a:solidFill>
              <a:effectLst>
                <a:outerShdw blurRad="38100" dist="38100" dir="2700000" algn="tl">
                  <a:srgbClr val="C0C0C0"/>
                </a:outerShdw>
              </a:effectLst>
              <a:latin typeface="VAG Rounded Lt" pitchFamily="34" charset="0"/>
            </a:endParaRPr>
          </a:p>
        </p:txBody>
      </p:sp>
      <p:sp>
        <p:nvSpPr>
          <p:cNvPr id="49155" name="Rectangle 5"/>
          <p:cNvSpPr>
            <a:spLocks noChangeArrowheads="1"/>
          </p:cNvSpPr>
          <p:nvPr/>
        </p:nvSpPr>
        <p:spPr bwMode="auto">
          <a:xfrm>
            <a:off x="395288" y="2852738"/>
            <a:ext cx="8353425" cy="2163762"/>
          </a:xfrm>
          <a:prstGeom prst="rect">
            <a:avLst/>
          </a:prstGeom>
          <a:solidFill>
            <a:srgbClr val="FDE9E3"/>
          </a:solidFill>
          <a:ln w="9525">
            <a:solidFill>
              <a:srgbClr val="000000"/>
            </a:solidFill>
            <a:miter lim="800000"/>
            <a:headEnd/>
            <a:tailEnd/>
          </a:ln>
        </p:spPr>
        <p:txBody>
          <a:bodyPr wrap="none" anchor="ctr"/>
          <a:lstStyle/>
          <a:p>
            <a:endParaRPr lang="en-US"/>
          </a:p>
        </p:txBody>
      </p:sp>
      <p:grpSp>
        <p:nvGrpSpPr>
          <p:cNvPr id="49156" name="Group 6"/>
          <p:cNvGrpSpPr>
            <a:grpSpLocks/>
          </p:cNvGrpSpPr>
          <p:nvPr/>
        </p:nvGrpSpPr>
        <p:grpSpPr bwMode="auto">
          <a:xfrm>
            <a:off x="2195513" y="3048000"/>
            <a:ext cx="4392612" cy="1063625"/>
            <a:chOff x="1397" y="2018"/>
            <a:chExt cx="2880" cy="815"/>
          </a:xfrm>
        </p:grpSpPr>
        <p:sp>
          <p:nvSpPr>
            <p:cNvPr id="49176" name="Line 7"/>
            <p:cNvSpPr>
              <a:spLocks noChangeShapeType="1"/>
            </p:cNvSpPr>
            <p:nvPr/>
          </p:nvSpPr>
          <p:spPr bwMode="auto">
            <a:xfrm>
              <a:off x="4277" y="2018"/>
              <a:ext cx="0" cy="8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7" name="Line 8"/>
            <p:cNvSpPr>
              <a:spLocks noChangeShapeType="1"/>
            </p:cNvSpPr>
            <p:nvPr/>
          </p:nvSpPr>
          <p:spPr bwMode="auto">
            <a:xfrm>
              <a:off x="2837" y="2018"/>
              <a:ext cx="0" cy="8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8" name="Line 9"/>
            <p:cNvSpPr>
              <a:spLocks noChangeShapeType="1"/>
            </p:cNvSpPr>
            <p:nvPr/>
          </p:nvSpPr>
          <p:spPr bwMode="auto">
            <a:xfrm>
              <a:off x="1397" y="2018"/>
              <a:ext cx="0" cy="8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157" name="Rectangle 10"/>
          <p:cNvSpPr>
            <a:spLocks noChangeArrowheads="1"/>
          </p:cNvSpPr>
          <p:nvPr/>
        </p:nvSpPr>
        <p:spPr bwMode="auto">
          <a:xfrm>
            <a:off x="330200" y="1800225"/>
            <a:ext cx="8418513" cy="260350"/>
          </a:xfrm>
          <a:prstGeom prst="rect">
            <a:avLst/>
          </a:prstGeom>
          <a:solidFill>
            <a:srgbClr val="FFF0C5"/>
          </a:solidFill>
          <a:ln w="9525">
            <a:solidFill>
              <a:srgbClr val="000000"/>
            </a:solidFill>
            <a:miter lim="800000"/>
            <a:headEnd/>
            <a:tailEnd/>
          </a:ln>
        </p:spPr>
        <p:txBody>
          <a:bodyPr wrap="none" anchor="ctr"/>
          <a:lstStyle/>
          <a:p>
            <a:endParaRPr lang="en-US"/>
          </a:p>
        </p:txBody>
      </p:sp>
      <p:sp>
        <p:nvSpPr>
          <p:cNvPr id="49158" name="Line 11"/>
          <p:cNvSpPr>
            <a:spLocks noChangeShapeType="1"/>
          </p:cNvSpPr>
          <p:nvPr/>
        </p:nvSpPr>
        <p:spPr bwMode="auto">
          <a:xfrm>
            <a:off x="48704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59" name="Line 12"/>
          <p:cNvSpPr>
            <a:spLocks noChangeShapeType="1"/>
          </p:cNvSpPr>
          <p:nvPr/>
        </p:nvSpPr>
        <p:spPr bwMode="auto">
          <a:xfrm>
            <a:off x="73469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0" name="Line 13"/>
          <p:cNvSpPr>
            <a:spLocks noChangeShapeType="1"/>
          </p:cNvSpPr>
          <p:nvPr/>
        </p:nvSpPr>
        <p:spPr bwMode="auto">
          <a:xfrm>
            <a:off x="2393950" y="1800225"/>
            <a:ext cx="0" cy="265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1" name="Text Box 14"/>
          <p:cNvSpPr txBox="1">
            <a:spLocks noChangeArrowheads="1"/>
          </p:cNvSpPr>
          <p:nvPr/>
        </p:nvSpPr>
        <p:spPr bwMode="auto">
          <a:xfrm>
            <a:off x="830263" y="1795463"/>
            <a:ext cx="75723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KUASA</a:t>
            </a:r>
          </a:p>
        </p:txBody>
      </p:sp>
      <p:sp>
        <p:nvSpPr>
          <p:cNvPr id="49162" name="Text Box 15"/>
          <p:cNvSpPr txBox="1">
            <a:spLocks noChangeArrowheads="1"/>
          </p:cNvSpPr>
          <p:nvPr/>
        </p:nvSpPr>
        <p:spPr bwMode="auto">
          <a:xfrm>
            <a:off x="3054350" y="1801813"/>
            <a:ext cx="871538"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PEMIKIR</a:t>
            </a:r>
          </a:p>
        </p:txBody>
      </p:sp>
      <p:sp>
        <p:nvSpPr>
          <p:cNvPr id="49163" name="Text Box 16"/>
          <p:cNvSpPr txBox="1">
            <a:spLocks noChangeArrowheads="1"/>
          </p:cNvSpPr>
          <p:nvPr/>
        </p:nvSpPr>
        <p:spPr bwMode="auto">
          <a:xfrm>
            <a:off x="5538788" y="1795463"/>
            <a:ext cx="96678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HARMONI</a:t>
            </a:r>
          </a:p>
        </p:txBody>
      </p:sp>
      <p:sp>
        <p:nvSpPr>
          <p:cNvPr id="49164" name="Text Box 17"/>
          <p:cNvSpPr txBox="1">
            <a:spLocks noChangeArrowheads="1"/>
          </p:cNvSpPr>
          <p:nvPr/>
        </p:nvSpPr>
        <p:spPr bwMode="auto">
          <a:xfrm>
            <a:off x="7740650" y="1801813"/>
            <a:ext cx="6461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300" b="1">
                <a:latin typeface="VAG Rounded Lt" pitchFamily="34" charset="0"/>
              </a:rPr>
              <a:t>GAUL</a:t>
            </a:r>
          </a:p>
        </p:txBody>
      </p:sp>
      <p:sp>
        <p:nvSpPr>
          <p:cNvPr id="49165" name="Text Box 18"/>
          <p:cNvSpPr txBox="1">
            <a:spLocks noChangeArrowheads="1"/>
          </p:cNvSpPr>
          <p:nvPr/>
        </p:nvSpPr>
        <p:spPr bwMode="auto">
          <a:xfrm>
            <a:off x="915988" y="3175000"/>
            <a:ext cx="131603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nSpc>
                <a:spcPct val="135000"/>
              </a:lnSpc>
              <a:buFontTx/>
              <a:buChar char="•"/>
            </a:pPr>
            <a:r>
              <a:rPr lang="en-US" sz="1200" b="1">
                <a:latin typeface="VAG Rounded Lt" pitchFamily="34" charset="0"/>
              </a:rPr>
              <a:t>Meja yang luas</a:t>
            </a:r>
          </a:p>
          <a:p>
            <a:pPr>
              <a:lnSpc>
                <a:spcPct val="135000"/>
              </a:lnSpc>
              <a:buFontTx/>
              <a:buChar char="•"/>
            </a:pPr>
            <a:r>
              <a:rPr lang="en-US" sz="1200" b="1">
                <a:latin typeface="VAG Rounded Lt" pitchFamily="34" charset="0"/>
              </a:rPr>
              <a:t>Bersih</a:t>
            </a:r>
          </a:p>
          <a:p>
            <a:pPr>
              <a:lnSpc>
                <a:spcPct val="135000"/>
              </a:lnSpc>
              <a:buFontTx/>
              <a:buChar char="•"/>
            </a:pPr>
            <a:r>
              <a:rPr lang="en-US" sz="1200" b="1">
                <a:latin typeface="VAG Rounded Lt" pitchFamily="34" charset="0"/>
              </a:rPr>
              <a:t>Ada jam</a:t>
            </a:r>
          </a:p>
          <a:p>
            <a:pPr>
              <a:lnSpc>
                <a:spcPct val="135000"/>
              </a:lnSpc>
              <a:buFontTx/>
              <a:buChar char="•"/>
            </a:pPr>
            <a:r>
              <a:rPr lang="en-US" sz="1200" b="1">
                <a:latin typeface="VAG Rounded Lt" pitchFamily="34" charset="0"/>
              </a:rPr>
              <a:t>Penghargaan</a:t>
            </a:r>
          </a:p>
          <a:p>
            <a:pPr>
              <a:lnSpc>
                <a:spcPct val="135000"/>
              </a:lnSpc>
              <a:buFontTx/>
              <a:buChar char="•"/>
            </a:pPr>
            <a:r>
              <a:rPr lang="en-US" sz="1200" b="1">
                <a:latin typeface="VAG Rounded Lt" pitchFamily="34" charset="0"/>
              </a:rPr>
              <a:t>Tak ada poster</a:t>
            </a:r>
          </a:p>
          <a:p>
            <a:pPr>
              <a:lnSpc>
                <a:spcPct val="135000"/>
              </a:lnSpc>
            </a:pPr>
            <a:endParaRPr lang="en-US" sz="1200" b="1">
              <a:latin typeface="VAG Rounded Lt" pitchFamily="34" charset="0"/>
            </a:endParaRPr>
          </a:p>
        </p:txBody>
      </p:sp>
      <p:sp>
        <p:nvSpPr>
          <p:cNvPr id="49166" name="Text Box 19"/>
          <p:cNvSpPr txBox="1">
            <a:spLocks noChangeArrowheads="1"/>
          </p:cNvSpPr>
          <p:nvPr/>
        </p:nvSpPr>
        <p:spPr bwMode="auto">
          <a:xfrm>
            <a:off x="2843213" y="3167063"/>
            <a:ext cx="1495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nSpc>
                <a:spcPct val="135000"/>
              </a:lnSpc>
              <a:buFontTx/>
              <a:buChar char="•"/>
            </a:pPr>
            <a:r>
              <a:rPr lang="en-US" sz="1200" b="1">
                <a:latin typeface="VAG Rounded Lt" pitchFamily="34" charset="0"/>
              </a:rPr>
              <a:t>Ijasah-ijasah</a:t>
            </a:r>
          </a:p>
          <a:p>
            <a:pPr>
              <a:lnSpc>
                <a:spcPct val="135000"/>
              </a:lnSpc>
              <a:buFontTx/>
              <a:buChar char="•"/>
            </a:pPr>
            <a:r>
              <a:rPr lang="en-US" sz="1200" b="1">
                <a:latin typeface="VAG Rounded Lt" pitchFamily="34" charset="0"/>
              </a:rPr>
              <a:t>Simbol-simbol</a:t>
            </a:r>
          </a:p>
          <a:p>
            <a:pPr>
              <a:lnSpc>
                <a:spcPct val="135000"/>
              </a:lnSpc>
              <a:buFontTx/>
              <a:buChar char="•"/>
            </a:pPr>
            <a:r>
              <a:rPr lang="en-US" sz="1200" b="1">
                <a:latin typeface="VAG Rounded Lt" pitchFamily="34" charset="0"/>
              </a:rPr>
              <a:t>Plakat-plakat</a:t>
            </a:r>
          </a:p>
          <a:p>
            <a:pPr>
              <a:lnSpc>
                <a:spcPct val="135000"/>
              </a:lnSpc>
              <a:buFontTx/>
              <a:buChar char="•"/>
            </a:pPr>
            <a:r>
              <a:rPr lang="en-US" sz="1200" b="1">
                <a:latin typeface="VAG Rounded Lt" pitchFamily="34" charset="0"/>
              </a:rPr>
              <a:t>Tumpukan kertas</a:t>
            </a:r>
          </a:p>
        </p:txBody>
      </p:sp>
      <p:sp>
        <p:nvSpPr>
          <p:cNvPr id="49167" name="Text Box 20"/>
          <p:cNvSpPr txBox="1">
            <a:spLocks noChangeArrowheads="1"/>
          </p:cNvSpPr>
          <p:nvPr/>
        </p:nvSpPr>
        <p:spPr bwMode="auto">
          <a:xfrm>
            <a:off x="5076825" y="3141663"/>
            <a:ext cx="165576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nSpc>
                <a:spcPct val="135000"/>
              </a:lnSpc>
              <a:buFontTx/>
              <a:buChar char="•"/>
            </a:pPr>
            <a:r>
              <a:rPr lang="en-US" sz="1200" b="1">
                <a:latin typeface="VAG Rounded Lt" pitchFamily="34" charset="0"/>
              </a:rPr>
              <a:t>Seperti di rumah</a:t>
            </a:r>
          </a:p>
          <a:p>
            <a:pPr>
              <a:lnSpc>
                <a:spcPct val="135000"/>
              </a:lnSpc>
              <a:buFontTx/>
              <a:buChar char="•"/>
            </a:pPr>
            <a:r>
              <a:rPr lang="en-US" sz="1200" b="1">
                <a:latin typeface="VAG Rounded Lt" pitchFamily="34" charset="0"/>
              </a:rPr>
              <a:t>Foto keluarga</a:t>
            </a:r>
          </a:p>
          <a:p>
            <a:pPr>
              <a:lnSpc>
                <a:spcPct val="135000"/>
              </a:lnSpc>
              <a:buFontTx/>
              <a:buChar char="•"/>
            </a:pPr>
            <a:r>
              <a:rPr lang="en-US" sz="1200" b="1">
                <a:latin typeface="VAG Rounded Lt" pitchFamily="34" charset="0"/>
              </a:rPr>
              <a:t>Poster-poster</a:t>
            </a:r>
          </a:p>
          <a:p>
            <a:pPr>
              <a:lnSpc>
                <a:spcPct val="135000"/>
              </a:lnSpc>
              <a:buFontTx/>
              <a:buChar char="•"/>
            </a:pPr>
            <a:r>
              <a:rPr lang="en-US" sz="1200" b="1">
                <a:latin typeface="VAG Rounded Lt" pitchFamily="34" charset="0"/>
              </a:rPr>
              <a:t>Souvenir</a:t>
            </a:r>
          </a:p>
          <a:p>
            <a:pPr>
              <a:lnSpc>
                <a:spcPct val="135000"/>
              </a:lnSpc>
              <a:buFontTx/>
              <a:buChar char="•"/>
            </a:pPr>
            <a:r>
              <a:rPr lang="en-US" sz="1200" b="1">
                <a:latin typeface="VAG Rounded Lt" pitchFamily="34" charset="0"/>
              </a:rPr>
              <a:t>Kenang-kenangan</a:t>
            </a:r>
          </a:p>
        </p:txBody>
      </p:sp>
      <p:sp>
        <p:nvSpPr>
          <p:cNvPr id="49168" name="Text Box 21"/>
          <p:cNvSpPr txBox="1">
            <a:spLocks noChangeArrowheads="1"/>
          </p:cNvSpPr>
          <p:nvPr/>
        </p:nvSpPr>
        <p:spPr bwMode="auto">
          <a:xfrm>
            <a:off x="7235825" y="3184525"/>
            <a:ext cx="15049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nSpc>
                <a:spcPct val="135000"/>
              </a:lnSpc>
              <a:buFontTx/>
              <a:buChar char="•"/>
            </a:pPr>
            <a:r>
              <a:rPr lang="en-US" sz="1200" b="1">
                <a:latin typeface="VAG Rounded Lt" pitchFamily="34" charset="0"/>
              </a:rPr>
              <a:t>Meja berantakan</a:t>
            </a:r>
          </a:p>
          <a:p>
            <a:pPr>
              <a:lnSpc>
                <a:spcPct val="135000"/>
              </a:lnSpc>
              <a:buFontTx/>
              <a:buChar char="•"/>
            </a:pPr>
            <a:r>
              <a:rPr lang="en-US" sz="1200" b="1">
                <a:latin typeface="VAG Rounded Lt" pitchFamily="34" charset="0"/>
              </a:rPr>
              <a:t>Piala-piala</a:t>
            </a:r>
          </a:p>
          <a:p>
            <a:pPr>
              <a:lnSpc>
                <a:spcPct val="135000"/>
              </a:lnSpc>
              <a:buFontTx/>
              <a:buChar char="•"/>
            </a:pPr>
            <a:r>
              <a:rPr lang="en-US" sz="1200" b="1">
                <a:latin typeface="VAG Rounded Lt" pitchFamily="34" charset="0"/>
              </a:rPr>
              <a:t>Poster</a:t>
            </a:r>
          </a:p>
          <a:p>
            <a:pPr>
              <a:lnSpc>
                <a:spcPct val="135000"/>
              </a:lnSpc>
              <a:buFontTx/>
              <a:buChar char="•"/>
            </a:pPr>
            <a:r>
              <a:rPr lang="en-US" sz="1200" b="1">
                <a:latin typeface="VAG Rounded Lt" pitchFamily="34" charset="0"/>
              </a:rPr>
              <a:t>Foto-foto orang   </a:t>
            </a:r>
          </a:p>
          <a:p>
            <a:pPr>
              <a:lnSpc>
                <a:spcPct val="135000"/>
              </a:lnSpc>
              <a:buFontTx/>
              <a:buChar char="•"/>
            </a:pPr>
            <a:r>
              <a:rPr lang="en-US" sz="1200" b="1">
                <a:latin typeface="VAG Rounded Lt" pitchFamily="34" charset="0"/>
              </a:rPr>
              <a:t>terkenal</a:t>
            </a:r>
          </a:p>
        </p:txBody>
      </p:sp>
      <p:pic>
        <p:nvPicPr>
          <p:cNvPr id="49169" name="Picture 22" descr="GB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3119438"/>
            <a:ext cx="495300" cy="57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170" name="Picture 23" descr="GB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475" y="3119438"/>
            <a:ext cx="495300" cy="57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171" name="Picture 24" descr="GB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3119438"/>
            <a:ext cx="534987" cy="57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172" name="Picture 25" descr="GB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463" y="3119438"/>
            <a:ext cx="446087" cy="57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9173" name="Text Box 26"/>
          <p:cNvSpPr txBox="1">
            <a:spLocks noChangeArrowheads="1"/>
          </p:cNvSpPr>
          <p:nvPr/>
        </p:nvSpPr>
        <p:spPr bwMode="auto">
          <a:xfrm>
            <a:off x="984250" y="654050"/>
            <a:ext cx="43084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sz="1600" b="1">
                <a:latin typeface="VAG Rounded Lt" pitchFamily="34" charset="0"/>
              </a:rPr>
              <a:t>Bagaimana mengenali tipe customer kita ?</a:t>
            </a:r>
          </a:p>
        </p:txBody>
      </p:sp>
      <p:sp>
        <p:nvSpPr>
          <p:cNvPr id="49174" name="AutoShape 27"/>
          <p:cNvSpPr>
            <a:spLocks noChangeArrowheads="1"/>
          </p:cNvSpPr>
          <p:nvPr/>
        </p:nvSpPr>
        <p:spPr bwMode="auto">
          <a:xfrm>
            <a:off x="412750" y="706438"/>
            <a:ext cx="103188" cy="228600"/>
          </a:xfrm>
          <a:prstGeom prst="rightArrow">
            <a:avLst>
              <a:gd name="adj1" fmla="val 50000"/>
              <a:gd name="adj2" fmla="val 100000"/>
            </a:avLst>
          </a:prstGeom>
          <a:solidFill>
            <a:srgbClr val="61191C"/>
          </a:solidFill>
          <a:ln w="9525">
            <a:solidFill>
              <a:srgbClr val="61191C"/>
            </a:solidFill>
            <a:miter lim="800000"/>
            <a:headEnd/>
            <a:tailEnd/>
          </a:ln>
        </p:spPr>
        <p:txBody>
          <a:bodyPr wrap="none" anchor="ctr"/>
          <a:lstStyle/>
          <a:p>
            <a:pPr algn="ctr" eaLnBrk="0" hangingPunct="0"/>
            <a:endParaRPr lang="en-US" sz="2400">
              <a:latin typeface="VAG Rounded Lt" pitchFamily="34" charset="0"/>
            </a:endParaRPr>
          </a:p>
        </p:txBody>
      </p:sp>
      <p:sp>
        <p:nvSpPr>
          <p:cNvPr id="49175" name="Text Box 28"/>
          <p:cNvSpPr txBox="1">
            <a:spLocks noChangeArrowheads="1"/>
          </p:cNvSpPr>
          <p:nvPr/>
        </p:nvSpPr>
        <p:spPr bwMode="auto">
          <a:xfrm>
            <a:off x="2895600" y="2209800"/>
            <a:ext cx="4260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r>
              <a:rPr lang="en-US" b="1">
                <a:latin typeface="VAG Rounded Lt" pitchFamily="34" charset="0"/>
              </a:rPr>
              <a:t>3.  Bagaimana suasana ruangannya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200" b="1" smtClean="0"/>
              <a:t>Hal-Hal Yang Dihindarkan Dalam Percakapan</a:t>
            </a:r>
          </a:p>
        </p:txBody>
      </p:sp>
      <p:sp>
        <p:nvSpPr>
          <p:cNvPr id="50179" name="Rectangle 3"/>
          <p:cNvSpPr>
            <a:spLocks noGrp="1" noChangeArrowheads="1"/>
          </p:cNvSpPr>
          <p:nvPr>
            <p:ph type="body" idx="1"/>
          </p:nvPr>
        </p:nvSpPr>
        <p:spPr/>
        <p:txBody>
          <a:bodyPr/>
          <a:lstStyle/>
          <a:p>
            <a:pPr eaLnBrk="1" hangingPunct="1">
              <a:lnSpc>
                <a:spcPct val="80000"/>
              </a:lnSpc>
            </a:pPr>
            <a:r>
              <a:rPr lang="en-US" sz="2500" b="1" smtClean="0"/>
              <a:t>Memotong pembicaraan orang lain</a:t>
            </a:r>
          </a:p>
          <a:p>
            <a:pPr eaLnBrk="1" hangingPunct="1">
              <a:lnSpc>
                <a:spcPct val="80000"/>
              </a:lnSpc>
            </a:pPr>
            <a:r>
              <a:rPr lang="en-US" sz="2500" b="1" smtClean="0"/>
              <a:t>Memonopoli pembicaraan</a:t>
            </a:r>
          </a:p>
          <a:p>
            <a:pPr eaLnBrk="1" hangingPunct="1">
              <a:lnSpc>
                <a:spcPct val="80000"/>
              </a:lnSpc>
            </a:pPr>
            <a:r>
              <a:rPr lang="en-US" sz="2500" b="1" smtClean="0"/>
              <a:t>Membual tentang diri sendiri</a:t>
            </a:r>
          </a:p>
          <a:p>
            <a:pPr eaLnBrk="1" hangingPunct="1">
              <a:lnSpc>
                <a:spcPct val="80000"/>
              </a:lnSpc>
            </a:pPr>
            <a:r>
              <a:rPr lang="en-US" sz="2500" b="1" smtClean="0"/>
              <a:t>Membicarakan hal-hal yang dapat menimbulkan pertentangan</a:t>
            </a:r>
          </a:p>
          <a:p>
            <a:pPr eaLnBrk="1" hangingPunct="1">
              <a:lnSpc>
                <a:spcPct val="80000"/>
              </a:lnSpc>
            </a:pPr>
            <a:r>
              <a:rPr lang="en-US" sz="2500" b="1" smtClean="0"/>
              <a:t>Pembicaraan tentang penyakit, kematian dll</a:t>
            </a:r>
          </a:p>
          <a:p>
            <a:pPr eaLnBrk="1" hangingPunct="1">
              <a:lnSpc>
                <a:spcPct val="80000"/>
              </a:lnSpc>
            </a:pPr>
            <a:r>
              <a:rPr lang="en-US" sz="2500" b="1" smtClean="0"/>
              <a:t>Menanyakan harga barang orang lain</a:t>
            </a:r>
          </a:p>
          <a:p>
            <a:pPr eaLnBrk="1" hangingPunct="1">
              <a:lnSpc>
                <a:spcPct val="80000"/>
              </a:lnSpc>
            </a:pPr>
            <a:r>
              <a:rPr lang="en-US" sz="2500" b="1" smtClean="0"/>
              <a:t>Menanyakan masalah yang sifatnya pribadi</a:t>
            </a:r>
          </a:p>
          <a:p>
            <a:pPr eaLnBrk="1" hangingPunct="1">
              <a:lnSpc>
                <a:spcPct val="80000"/>
              </a:lnSpc>
            </a:pPr>
            <a:r>
              <a:rPr lang="en-US" sz="2500" b="1" smtClean="0"/>
              <a:t>Bergosip yang belum tentu kebenarannya</a:t>
            </a:r>
          </a:p>
          <a:p>
            <a:pPr eaLnBrk="1" hangingPunct="1">
              <a:lnSpc>
                <a:spcPct val="80000"/>
              </a:lnSpc>
            </a:pPr>
            <a:endParaRPr lang="en-US" sz="2500" b="1" smtClean="0"/>
          </a:p>
          <a:p>
            <a:pPr eaLnBrk="1" hangingPunct="1">
              <a:lnSpc>
                <a:spcPct val="80000"/>
              </a:lnSpc>
            </a:pPr>
            <a:endParaRPr lang="en-US" sz="2500" b="1" smtClean="0"/>
          </a:p>
          <a:p>
            <a:pPr eaLnBrk="1" hangingPunct="1">
              <a:lnSpc>
                <a:spcPct val="80000"/>
              </a:lnSpc>
            </a:pPr>
            <a:endParaRPr lang="en-US" sz="2500" b="1"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8 Langkah Bicara Yang Efektif</a:t>
            </a:r>
          </a:p>
        </p:txBody>
      </p:sp>
      <p:sp>
        <p:nvSpPr>
          <p:cNvPr id="51203" name="Rectangle 3"/>
          <p:cNvSpPr>
            <a:spLocks noGrp="1" noChangeArrowheads="1"/>
          </p:cNvSpPr>
          <p:nvPr>
            <p:ph type="body" idx="1"/>
          </p:nvPr>
        </p:nvSpPr>
        <p:spPr/>
        <p:txBody>
          <a:bodyPr/>
          <a:lstStyle/>
          <a:p>
            <a:pPr eaLnBrk="1" hangingPunct="1">
              <a:lnSpc>
                <a:spcPct val="80000"/>
              </a:lnSpc>
            </a:pPr>
            <a:r>
              <a:rPr lang="en-US" sz="2100" b="1" smtClean="0"/>
              <a:t>Rangkai kata-kata dengan baik. Gunakan tutur bahasa yang pantas dan berbasa-basilah seperlunya</a:t>
            </a:r>
          </a:p>
          <a:p>
            <a:pPr eaLnBrk="1" hangingPunct="1">
              <a:lnSpc>
                <a:spcPct val="80000"/>
              </a:lnSpc>
            </a:pPr>
            <a:r>
              <a:rPr lang="en-US" sz="2100" b="1" smtClean="0"/>
              <a:t>Sesuaikan volume suara saat berbicara</a:t>
            </a:r>
          </a:p>
          <a:p>
            <a:pPr eaLnBrk="1" hangingPunct="1">
              <a:lnSpc>
                <a:spcPct val="80000"/>
              </a:lnSpc>
            </a:pPr>
            <a:r>
              <a:rPr lang="en-US" sz="2100" b="1" smtClean="0"/>
              <a:t>Perhatikan nada suara, jangan monoton</a:t>
            </a:r>
          </a:p>
          <a:p>
            <a:pPr eaLnBrk="1" hangingPunct="1">
              <a:lnSpc>
                <a:spcPct val="80000"/>
              </a:lnSpc>
            </a:pPr>
            <a:r>
              <a:rPr lang="en-US" sz="2100" b="1" smtClean="0"/>
              <a:t>Sesuaikan kecepatan dan gaya berbicara</a:t>
            </a:r>
          </a:p>
          <a:p>
            <a:pPr eaLnBrk="1" hangingPunct="1">
              <a:lnSpc>
                <a:spcPct val="80000"/>
              </a:lnSpc>
            </a:pPr>
            <a:r>
              <a:rPr lang="en-US" sz="2100" b="1" smtClean="0"/>
              <a:t>Perhatikan siapa yang anda ajak bicara, dalam suasana apa dan materinya apa</a:t>
            </a:r>
          </a:p>
          <a:p>
            <a:pPr eaLnBrk="1" hangingPunct="1">
              <a:lnSpc>
                <a:spcPct val="80000"/>
              </a:lnSpc>
            </a:pPr>
            <a:r>
              <a:rPr lang="en-US" sz="2100" b="1" smtClean="0"/>
              <a:t>Sikap duduk, berdiri, pandangan mata</a:t>
            </a:r>
          </a:p>
          <a:p>
            <a:pPr eaLnBrk="1" hangingPunct="1">
              <a:lnSpc>
                <a:spcPct val="80000"/>
              </a:lnSpc>
            </a:pPr>
            <a:r>
              <a:rPr lang="en-US" sz="2100" b="1" smtClean="0"/>
              <a:t>Gerak tangan dan tubuh, ekspresi wajah yang tepat</a:t>
            </a:r>
          </a:p>
          <a:p>
            <a:pPr eaLnBrk="1" hangingPunct="1">
              <a:lnSpc>
                <a:spcPct val="80000"/>
              </a:lnSpc>
            </a:pPr>
            <a:r>
              <a:rPr lang="en-US" sz="2100" b="1" smtClean="0"/>
              <a:t>Bila berbicara di depan umum, lakukan pembicaraan dua arah ( interaktif )</a:t>
            </a:r>
          </a:p>
          <a:p>
            <a:pPr eaLnBrk="1" hangingPunct="1">
              <a:lnSpc>
                <a:spcPct val="80000"/>
              </a:lnSpc>
            </a:pPr>
            <a:endParaRPr lang="en-US" sz="2100" b="1" smtClean="0"/>
          </a:p>
          <a:p>
            <a:pPr eaLnBrk="1" hangingPunct="1">
              <a:lnSpc>
                <a:spcPct val="80000"/>
              </a:lnSpc>
              <a:buFont typeface="Wingdings" pitchFamily="2" charset="2"/>
              <a:buNone/>
            </a:pPr>
            <a:endParaRPr lang="en-US" sz="2100" b="1" smtClean="0"/>
          </a:p>
          <a:p>
            <a:pPr eaLnBrk="1" hangingPunct="1">
              <a:lnSpc>
                <a:spcPct val="80000"/>
              </a:lnSpc>
            </a:pPr>
            <a:endParaRPr lang="en-US" sz="2100" b="1" smtClean="0"/>
          </a:p>
          <a:p>
            <a:pPr eaLnBrk="1" hangingPunct="1">
              <a:lnSpc>
                <a:spcPct val="80000"/>
              </a:lnSpc>
            </a:pPr>
            <a:endParaRPr lang="en-US" sz="2100" smtClean="0"/>
          </a:p>
          <a:p>
            <a:pPr eaLnBrk="1" hangingPunct="1">
              <a:lnSpc>
                <a:spcPct val="80000"/>
              </a:lnSpc>
              <a:buFont typeface="Wingdings" pitchFamily="2" charset="2"/>
              <a:buNone/>
            </a:pPr>
            <a:endParaRPr lang="en-US" sz="2100" smtClean="0"/>
          </a:p>
          <a:p>
            <a:pPr eaLnBrk="1" hangingPunct="1">
              <a:lnSpc>
                <a:spcPct val="80000"/>
              </a:lnSpc>
            </a:pPr>
            <a:endParaRPr lang="en-US" sz="21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3200" b="1" smtClean="0"/>
              <a:t>Intrapersonal Communication</a:t>
            </a:r>
            <a:br>
              <a:rPr lang="en-US" sz="3200" b="1" smtClean="0"/>
            </a:br>
            <a:r>
              <a:rPr lang="en-US" sz="3200" b="1" smtClean="0"/>
              <a:t>Komunikasi Diri Sendiri</a:t>
            </a:r>
          </a:p>
        </p:txBody>
      </p:sp>
      <p:sp>
        <p:nvSpPr>
          <p:cNvPr id="52227" name="Rectangle 3"/>
          <p:cNvSpPr>
            <a:spLocks noGrp="1" noChangeArrowheads="1"/>
          </p:cNvSpPr>
          <p:nvPr>
            <p:ph type="body" idx="1"/>
          </p:nvPr>
        </p:nvSpPr>
        <p:spPr>
          <a:xfrm>
            <a:off x="1371600" y="1524000"/>
            <a:ext cx="7313613" cy="5181600"/>
          </a:xfrm>
        </p:spPr>
        <p:txBody>
          <a:bodyPr/>
          <a:lstStyle/>
          <a:p>
            <a:pPr eaLnBrk="1" hangingPunct="1">
              <a:lnSpc>
                <a:spcPct val="90000"/>
              </a:lnSpc>
            </a:pPr>
            <a:r>
              <a:rPr lang="en-US" sz="2400" b="1" smtClean="0"/>
              <a:t>Suatu proses komunikasi yang terjadi didalam diri individu ( komunikasi dengan diri sendiri )</a:t>
            </a:r>
          </a:p>
          <a:p>
            <a:pPr eaLnBrk="1" hangingPunct="1">
              <a:lnSpc>
                <a:spcPct val="90000"/>
              </a:lnSpc>
            </a:pPr>
            <a:endParaRPr lang="en-US" sz="2400" b="1" smtClean="0"/>
          </a:p>
          <a:p>
            <a:pPr eaLnBrk="1" hangingPunct="1">
              <a:lnSpc>
                <a:spcPct val="90000"/>
              </a:lnSpc>
            </a:pPr>
            <a:r>
              <a:rPr lang="en-US" sz="2400" b="1" smtClean="0"/>
              <a:t>Proses komunikasi terjadi karena seseorang memberi arti terhadap suatu objek yang di amatinya atau terbetik dalam pikirannya sendiri</a:t>
            </a:r>
          </a:p>
          <a:p>
            <a:pPr eaLnBrk="1" hangingPunct="1">
              <a:lnSpc>
                <a:spcPct val="90000"/>
              </a:lnSpc>
            </a:pPr>
            <a:endParaRPr lang="en-US" sz="2400" b="1" smtClean="0"/>
          </a:p>
          <a:p>
            <a:pPr eaLnBrk="1" hangingPunct="1">
              <a:lnSpc>
                <a:spcPct val="90000"/>
              </a:lnSpc>
            </a:pPr>
            <a:r>
              <a:rPr lang="en-US" sz="2400" b="1" smtClean="0"/>
              <a:t>Berfungsi mengembangkan kreativitas imajinasi, memahami dan mengendalikan diri sendiri serta meningkatkan kematangan berpikir sebelum mengambil keputusan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048000"/>
            <a:ext cx="7772400" cy="5181600"/>
          </a:xfrm>
        </p:spPr>
        <p:txBody>
          <a:bodyPr/>
          <a:lstStyle/>
          <a:p>
            <a:pPr marL="838200" indent="-838200" eaLnBrk="1" hangingPunct="1"/>
            <a:r>
              <a:rPr lang="en-US" sz="1800" smtClean="0">
                <a:solidFill>
                  <a:schemeClr val="tx1"/>
                </a:solidFill>
                <a:latin typeface="Times New Roman" pitchFamily="18" charset="0"/>
              </a:rPr>
              <a:t/>
            </a:r>
            <a:br>
              <a:rPr lang="en-US" sz="1800" smtClean="0">
                <a:solidFill>
                  <a:schemeClr val="tx1"/>
                </a:solidFill>
                <a:latin typeface="Times New Roman" pitchFamily="18" charset="0"/>
              </a:rPr>
            </a:br>
            <a:r>
              <a:rPr lang="en-US" sz="1800" smtClean="0">
                <a:solidFill>
                  <a:schemeClr val="tx1"/>
                </a:solidFill>
                <a:latin typeface="Times New Roman" pitchFamily="18" charset="0"/>
              </a:rPr>
              <a:t>.</a:t>
            </a:r>
          </a:p>
        </p:txBody>
      </p:sp>
      <p:sp>
        <p:nvSpPr>
          <p:cNvPr id="7171" name="Rectangle 6"/>
          <p:cNvSpPr>
            <a:spLocks noChangeArrowheads="1"/>
          </p:cNvSpPr>
          <p:nvPr/>
        </p:nvSpPr>
        <p:spPr bwMode="auto">
          <a:xfrm>
            <a:off x="685800" y="1565275"/>
            <a:ext cx="83058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latin typeface="Times New Roman" pitchFamily="18" charset="0"/>
              </a:rPr>
              <a:t>2. </a:t>
            </a:r>
            <a:r>
              <a:rPr lang="en-US" sz="2400" b="1">
                <a:latin typeface="Times New Roman" pitchFamily="18" charset="0"/>
              </a:rPr>
              <a:t>Teori hubungan Ekonomis : manusia itu akan berhubungan  dengan manusia lain karena terdesak kebutuhan ekonomi.</a:t>
            </a:r>
          </a:p>
          <a:p>
            <a:endParaRPr lang="en-US" sz="2400" b="1">
              <a:latin typeface="Times New Roman" pitchFamily="18" charset="0"/>
            </a:endParaRPr>
          </a:p>
          <a:p>
            <a:r>
              <a:rPr lang="en-US" sz="2400" b="1">
                <a:latin typeface="Times New Roman" pitchFamily="18" charset="0"/>
              </a:rPr>
              <a:t>3. Teori hubungan Estetis : estetika yang berarti keindahan, dan menurut teori ini manusia itu akan selalu ingin berhubungan dengan manusia lain yang dianggap mempunyai keindahan.</a:t>
            </a:r>
            <a:br>
              <a:rPr lang="en-US" sz="2400" b="1">
                <a:latin typeface="Times New Roman" pitchFamily="18" charset="0"/>
              </a:rPr>
            </a:br>
            <a:endParaRPr lang="en-US" sz="2400" b="1">
              <a:latin typeface="Times New Roman" pitchFamily="18" charset="0"/>
            </a:endParaRPr>
          </a:p>
          <a:p>
            <a:r>
              <a:rPr lang="en-US" sz="2400" b="1">
                <a:latin typeface="Times New Roman" pitchFamily="18" charset="0"/>
              </a:rPr>
              <a:t>4. Teori hubungan Etis : menurut teori ini hubungan sesama manusia itu bersifat wajib </a:t>
            </a:r>
          </a:p>
          <a:p>
            <a:r>
              <a:rPr lang="en-US" sz="2400" b="1">
                <a:latin typeface="Times New Roman" pitchFamily="18" charset="0"/>
              </a:rPr>
              <a:t>(Emmanuel Levinas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71600" y="228600"/>
            <a:ext cx="7313613" cy="1066800"/>
          </a:xfrm>
        </p:spPr>
        <p:txBody>
          <a:bodyPr/>
          <a:lstStyle/>
          <a:p>
            <a:pPr eaLnBrk="1" hangingPunct="1"/>
            <a:r>
              <a:rPr lang="en-US" sz="3200" b="1" smtClean="0"/>
              <a:t>Interpersonal Communication</a:t>
            </a:r>
            <a:br>
              <a:rPr lang="en-US" sz="3200" b="1" smtClean="0"/>
            </a:br>
            <a:r>
              <a:rPr lang="en-US" sz="3200" b="1" smtClean="0"/>
              <a:t>Komunikasi Antar Pribadi</a:t>
            </a:r>
          </a:p>
        </p:txBody>
      </p:sp>
      <p:sp>
        <p:nvSpPr>
          <p:cNvPr id="53251" name="Rectangle 3"/>
          <p:cNvSpPr>
            <a:spLocks noGrp="1" noChangeArrowheads="1"/>
          </p:cNvSpPr>
          <p:nvPr>
            <p:ph type="body" idx="1"/>
          </p:nvPr>
        </p:nvSpPr>
        <p:spPr>
          <a:xfrm>
            <a:off x="914400" y="1600200"/>
            <a:ext cx="8001000" cy="4876800"/>
          </a:xfrm>
        </p:spPr>
        <p:txBody>
          <a:bodyPr/>
          <a:lstStyle/>
          <a:p>
            <a:pPr eaLnBrk="1" hangingPunct="1">
              <a:lnSpc>
                <a:spcPct val="80000"/>
              </a:lnSpc>
            </a:pPr>
            <a:r>
              <a:rPr lang="en-US" sz="2500" b="1" smtClean="0"/>
              <a:t>Proses komunikasi yang berlangsung dua orang atau lebih</a:t>
            </a:r>
          </a:p>
          <a:p>
            <a:pPr eaLnBrk="1" hangingPunct="1">
              <a:lnSpc>
                <a:spcPct val="80000"/>
              </a:lnSpc>
            </a:pPr>
            <a:endParaRPr lang="en-US" sz="2500" b="1" smtClean="0"/>
          </a:p>
          <a:p>
            <a:pPr eaLnBrk="1" hangingPunct="1">
              <a:lnSpc>
                <a:spcPct val="80000"/>
              </a:lnSpc>
            </a:pPr>
            <a:r>
              <a:rPr lang="en-US" sz="2500" b="1" smtClean="0"/>
              <a:t>Komunikasi antara dua orang dalam situasi tatap muka disebut komunikasi diadik</a:t>
            </a:r>
          </a:p>
          <a:p>
            <a:pPr eaLnBrk="1" hangingPunct="1">
              <a:lnSpc>
                <a:spcPct val="80000"/>
              </a:lnSpc>
            </a:pPr>
            <a:endParaRPr lang="en-US" sz="2500" b="1" smtClean="0"/>
          </a:p>
          <a:p>
            <a:pPr eaLnBrk="1" hangingPunct="1">
              <a:lnSpc>
                <a:spcPct val="80000"/>
              </a:lnSpc>
            </a:pPr>
            <a:r>
              <a:rPr lang="en-US" sz="2500" b="1" smtClean="0"/>
              <a:t>Mempunyai fungsi untuk meningkatkan human relations ( hubungan manusiawi )</a:t>
            </a:r>
          </a:p>
          <a:p>
            <a:pPr eaLnBrk="1" hangingPunct="1">
              <a:lnSpc>
                <a:spcPct val="80000"/>
              </a:lnSpc>
            </a:pPr>
            <a:endParaRPr lang="en-US" sz="2500" b="1" smtClean="0"/>
          </a:p>
          <a:p>
            <a:pPr eaLnBrk="1" hangingPunct="1">
              <a:lnSpc>
                <a:spcPct val="80000"/>
              </a:lnSpc>
            </a:pPr>
            <a:r>
              <a:rPr lang="en-US" sz="2500" b="1" smtClean="0"/>
              <a:t>Menghindari dan mengatasi konflik pribadi, mengurangi ketidakpastian, berbagi ilmu pengetahuan dan pengalaman dengan orang lain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noFill/>
        </p:spPr>
        <p:txBody>
          <a:bodyPr/>
          <a:lstStyle/>
          <a:p>
            <a:pPr eaLnBrk="1" hangingPunct="1"/>
            <a:r>
              <a:rPr lang="en-US" b="1" smtClean="0"/>
              <a:t>10 Kiat Menjadi Pribadi </a:t>
            </a:r>
            <a:br>
              <a:rPr lang="en-US" b="1" smtClean="0"/>
            </a:br>
            <a:r>
              <a:rPr lang="en-US" b="1" smtClean="0"/>
              <a:t>Yang Disukai</a:t>
            </a:r>
          </a:p>
        </p:txBody>
      </p:sp>
      <p:sp>
        <p:nvSpPr>
          <p:cNvPr id="54275" name="Rectangle 5"/>
          <p:cNvSpPr>
            <a:spLocks noGrp="1" noChangeArrowheads="1"/>
          </p:cNvSpPr>
          <p:nvPr>
            <p:ph type="body" idx="1"/>
          </p:nvPr>
        </p:nvSpPr>
        <p:spPr>
          <a:xfrm>
            <a:off x="2181225" y="2035175"/>
            <a:ext cx="6499225" cy="3735388"/>
          </a:xfrm>
          <a:noFill/>
        </p:spPr>
        <p:txBody>
          <a:bodyPr/>
          <a:lstStyle/>
          <a:p>
            <a:pPr eaLnBrk="1" hangingPunct="1"/>
            <a:r>
              <a:rPr lang="en-US" sz="1700" b="1" smtClean="0"/>
              <a:t>Royallah dalam memberi pujian</a:t>
            </a:r>
          </a:p>
          <a:p>
            <a:pPr eaLnBrk="1" hangingPunct="1"/>
            <a:r>
              <a:rPr lang="en-US" sz="1700" b="1" smtClean="0"/>
              <a:t>Buatlah orang lain merasa dirinya sebagai orang penting</a:t>
            </a:r>
          </a:p>
          <a:p>
            <a:pPr eaLnBrk="1" hangingPunct="1"/>
            <a:r>
              <a:rPr lang="en-US" sz="1700" b="1" smtClean="0"/>
              <a:t>Jadilah pendengar yang baik</a:t>
            </a:r>
          </a:p>
          <a:p>
            <a:pPr eaLnBrk="1" hangingPunct="1"/>
            <a:r>
              <a:rPr lang="en-US" sz="1700" b="1" smtClean="0"/>
              <a:t>Usahakanlah untuk selalu menyebutkan nama orang dengan benar</a:t>
            </a:r>
          </a:p>
          <a:p>
            <a:pPr eaLnBrk="1" hangingPunct="1"/>
            <a:r>
              <a:rPr lang="en-US" sz="1700" b="1" smtClean="0"/>
              <a:t>Bersikaplah ramah</a:t>
            </a:r>
          </a:p>
          <a:p>
            <a:pPr eaLnBrk="1" hangingPunct="1"/>
            <a:r>
              <a:rPr lang="en-US" sz="1700" b="1" smtClean="0"/>
              <a:t>Bermurah hatilah</a:t>
            </a:r>
          </a:p>
          <a:p>
            <a:pPr eaLnBrk="1" hangingPunct="1"/>
            <a:r>
              <a:rPr lang="en-US" sz="1700" b="1" smtClean="0"/>
              <a:t>Hindari kebiasaan mengkritik, mencela atau menganggap remeh orang lain</a:t>
            </a:r>
          </a:p>
          <a:p>
            <a:pPr eaLnBrk="1" hangingPunct="1"/>
            <a:r>
              <a:rPr lang="en-US" sz="1700" b="1" smtClean="0"/>
              <a:t>Bersikaplah asertif</a:t>
            </a:r>
          </a:p>
          <a:p>
            <a:pPr eaLnBrk="1" hangingPunct="1"/>
            <a:r>
              <a:rPr lang="en-US" sz="1700" b="1" smtClean="0"/>
              <a:t>Berbuatlah apa yang anda ingin orang lain berbuat kepada anda</a:t>
            </a:r>
          </a:p>
          <a:p>
            <a:pPr eaLnBrk="1" hangingPunct="1"/>
            <a:r>
              <a:rPr lang="en-US" sz="1700" b="1" smtClean="0"/>
              <a:t>Cintailah diri sendiri</a:t>
            </a:r>
          </a:p>
          <a:p>
            <a:pPr eaLnBrk="1" hangingPunct="1"/>
            <a:endParaRPr lang="en-US" sz="1700" b="1" smtClean="0"/>
          </a:p>
          <a:p>
            <a:pPr eaLnBrk="1" hangingPunct="1">
              <a:lnSpc>
                <a:spcPct val="80000"/>
              </a:lnSpc>
            </a:pPr>
            <a:endParaRPr lang="en-US" sz="1700" b="1"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3200" b="1" smtClean="0"/>
              <a:t>Upaya Untuk Dapat Berhasil Dalam Kehidupan</a:t>
            </a:r>
          </a:p>
        </p:txBody>
      </p:sp>
      <p:sp>
        <p:nvSpPr>
          <p:cNvPr id="55299" name="Rectangle 3"/>
          <p:cNvSpPr>
            <a:spLocks noGrp="1" noChangeArrowheads="1"/>
          </p:cNvSpPr>
          <p:nvPr>
            <p:ph type="body" idx="1"/>
          </p:nvPr>
        </p:nvSpPr>
        <p:spPr/>
        <p:txBody>
          <a:bodyPr/>
          <a:lstStyle/>
          <a:p>
            <a:pPr eaLnBrk="1" hangingPunct="1"/>
            <a:r>
              <a:rPr lang="en-US" sz="2500" b="1" smtClean="0"/>
              <a:t>Self confidence ( percaya diri yang kuat )</a:t>
            </a:r>
          </a:p>
          <a:p>
            <a:pPr eaLnBrk="1" hangingPunct="1"/>
            <a:r>
              <a:rPr lang="en-US" sz="2500" b="1" smtClean="0"/>
              <a:t>Self control (kemarahan, rasa tidak puas, tidak sabar,kecewa, perlu dikontrol dan jangan terpancing oleh kekasaran orang lain)</a:t>
            </a:r>
          </a:p>
          <a:p>
            <a:pPr eaLnBrk="1" hangingPunct="1"/>
            <a:r>
              <a:rPr lang="en-US" sz="2500" b="1" smtClean="0"/>
              <a:t>Body language ( bahasa tubuh )</a:t>
            </a:r>
          </a:p>
          <a:p>
            <a:pPr eaLnBrk="1" hangingPunct="1"/>
            <a:r>
              <a:rPr lang="en-US" sz="2500" b="1" smtClean="0"/>
              <a:t>First impression ( apabila kita berjumpa dengan orang yang baru, usahakanlah untuk meninggalkan kesan yang baik)</a:t>
            </a:r>
          </a:p>
          <a:p>
            <a:pPr eaLnBrk="1" hangingPunct="1"/>
            <a:endParaRPr lang="en-US" sz="2500" b="1" smtClean="0"/>
          </a:p>
          <a:p>
            <a:pPr eaLnBrk="1" hangingPunct="1">
              <a:buFont typeface="Wingdings" pitchFamily="2" charset="2"/>
              <a:buNone/>
            </a:pPr>
            <a:endParaRPr lang="en-US" sz="2500" b="1" smtClean="0"/>
          </a:p>
          <a:p>
            <a:pPr eaLnBrk="1" hangingPunct="1"/>
            <a:endParaRPr lang="en-US" sz="2500" b="1" smtClean="0"/>
          </a:p>
          <a:p>
            <a:pPr eaLnBrk="1" hangingPunct="1"/>
            <a:endParaRPr lang="en-US" sz="2500" b="1"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a:xfrm>
            <a:off x="1379538" y="647700"/>
            <a:ext cx="6638925" cy="762000"/>
          </a:xfrm>
          <a:noFill/>
        </p:spPr>
        <p:txBody>
          <a:bodyPr anchor="ctr"/>
          <a:lstStyle/>
          <a:p>
            <a:pPr eaLnBrk="1" hangingPunct="1"/>
            <a:r>
              <a:rPr lang="en-US" smtClean="0"/>
              <a:t>. </a:t>
            </a:r>
            <a:r>
              <a:rPr lang="en-US" i="1" smtClean="0"/>
              <a:t>Hello Effect</a:t>
            </a:r>
          </a:p>
        </p:txBody>
      </p:sp>
      <p:sp>
        <p:nvSpPr>
          <p:cNvPr id="124933" name="Rectangle 5"/>
          <p:cNvSpPr>
            <a:spLocks noGrp="1" noChangeArrowheads="1"/>
          </p:cNvSpPr>
          <p:nvPr>
            <p:ph type="body" idx="1"/>
          </p:nvPr>
        </p:nvSpPr>
        <p:spPr>
          <a:xfrm>
            <a:off x="1443038" y="1963738"/>
            <a:ext cx="5168900" cy="1155700"/>
          </a:xfrm>
          <a:noFill/>
        </p:spPr>
        <p:txBody>
          <a:bodyPr/>
          <a:lstStyle/>
          <a:p>
            <a:pPr eaLnBrk="1" hangingPunct="1"/>
            <a:r>
              <a:rPr lang="en-US" sz="2500" smtClean="0"/>
              <a:t>Kesan pertama selalu meninggalkan jejak panjang dalam ingatan.</a:t>
            </a:r>
          </a:p>
        </p:txBody>
      </p:sp>
      <p:sp>
        <p:nvSpPr>
          <p:cNvPr id="124934" name="Oval 6"/>
          <p:cNvSpPr>
            <a:spLocks noChangeArrowheads="1"/>
          </p:cNvSpPr>
          <p:nvPr/>
        </p:nvSpPr>
        <p:spPr bwMode="auto">
          <a:xfrm>
            <a:off x="1116013" y="3429000"/>
            <a:ext cx="5256212" cy="1728788"/>
          </a:xfrm>
          <a:prstGeom prst="ellipse">
            <a:avLst/>
          </a:prstGeom>
          <a:solidFill>
            <a:schemeClr val="accent1"/>
          </a:solidFill>
          <a:ln w="9525">
            <a:solidFill>
              <a:schemeClr val="tx1"/>
            </a:solidFill>
            <a:round/>
            <a:headEnd/>
            <a:tailEnd/>
          </a:ln>
        </p:spPr>
        <p:txBody>
          <a:bodyPr wrap="none" anchor="ctr"/>
          <a:lstStyle/>
          <a:p>
            <a:pPr algn="ctr"/>
            <a:r>
              <a:rPr lang="en-US" sz="2000" b="1" i="1">
                <a:latin typeface="Arial" charset="0"/>
              </a:rPr>
              <a:t>You will never get a second chance</a:t>
            </a:r>
          </a:p>
          <a:p>
            <a:pPr algn="ctr"/>
            <a:r>
              <a:rPr lang="en-US" sz="2000" b="1" i="1">
                <a:latin typeface="Arial" charset="0"/>
              </a:rPr>
              <a:t> to make the first impression</a:t>
            </a:r>
          </a:p>
        </p:txBody>
      </p:sp>
      <p:sp>
        <p:nvSpPr>
          <p:cNvPr id="124935" name="Rectangle 7"/>
          <p:cNvSpPr>
            <a:spLocks noChangeArrowheads="1"/>
          </p:cNvSpPr>
          <p:nvPr/>
        </p:nvSpPr>
        <p:spPr bwMode="auto">
          <a:xfrm>
            <a:off x="590550" y="5445125"/>
            <a:ext cx="70056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SzPct val="70000"/>
              <a:buFont typeface="Wingdings" pitchFamily="2" charset="2"/>
              <a:buNone/>
            </a:pPr>
            <a:r>
              <a:rPr lang="en-US" sz="2500" i="1"/>
              <a:t>If you win the morning, you will win the day.</a:t>
            </a:r>
          </a:p>
        </p:txBody>
      </p:sp>
      <p:pic>
        <p:nvPicPr>
          <p:cNvPr id="56326" name="Picture 8" descr="s_415164_fmf3suits286">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2060575"/>
            <a:ext cx="2484437"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box(in)">
                                      <p:cBhvr>
                                        <p:cTn id="7" dur="500"/>
                                        <p:tgtEl>
                                          <p:spTgt spid="124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4933">
                                            <p:txEl>
                                              <p:pRg st="0" end="0"/>
                                            </p:txEl>
                                          </p:spTgt>
                                        </p:tgtEl>
                                        <p:attrNameLst>
                                          <p:attrName>style.visibility</p:attrName>
                                        </p:attrNameLst>
                                      </p:cBhvr>
                                      <p:to>
                                        <p:strVal val="visible"/>
                                      </p:to>
                                    </p:set>
                                    <p:animEffect transition="in" filter="slide(fromBottom)">
                                      <p:cBhvr>
                                        <p:cTn id="12" dur="500"/>
                                        <p:tgtEl>
                                          <p:spTgt spid="12493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4934"/>
                                        </p:tgtEl>
                                        <p:attrNameLst>
                                          <p:attrName>style.visibility</p:attrName>
                                        </p:attrNameLst>
                                      </p:cBhvr>
                                      <p:to>
                                        <p:strVal val="visible"/>
                                      </p:to>
                                    </p:set>
                                    <p:animEffect transition="in" filter="slide(fromBottom)">
                                      <p:cBhvr>
                                        <p:cTn id="17" dur="500"/>
                                        <p:tgtEl>
                                          <p:spTgt spid="1249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4935"/>
                                        </p:tgtEl>
                                        <p:attrNameLst>
                                          <p:attrName>style.visibility</p:attrName>
                                        </p:attrNameLst>
                                      </p:cBhvr>
                                      <p:to>
                                        <p:strVal val="visible"/>
                                      </p:to>
                                    </p:set>
                                    <p:animEffect transition="in" filter="slide(fromBottom)">
                                      <p:cBhvr>
                                        <p:cTn id="22" dur="500"/>
                                        <p:tgtEl>
                                          <p:spTgt spid="124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33" grpId="0" build="p"/>
      <p:bldP spid="124934" grpId="0" animBg="1"/>
      <p:bldP spid="12493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a:xfrm>
            <a:off x="1377950" y="341313"/>
            <a:ext cx="4797425" cy="952500"/>
          </a:xfrm>
          <a:noFill/>
        </p:spPr>
        <p:txBody>
          <a:bodyPr anchor="ctr"/>
          <a:lstStyle/>
          <a:p>
            <a:pPr eaLnBrk="1" hangingPunct="1"/>
            <a:r>
              <a:rPr lang="en-US" smtClean="0"/>
              <a:t> Penampilan Fisik</a:t>
            </a:r>
          </a:p>
        </p:txBody>
      </p:sp>
      <p:sp>
        <p:nvSpPr>
          <p:cNvPr id="125957" name="Rectangle 5"/>
          <p:cNvSpPr>
            <a:spLocks noGrp="1" noChangeArrowheads="1"/>
          </p:cNvSpPr>
          <p:nvPr>
            <p:ph type="body" idx="1"/>
          </p:nvPr>
        </p:nvSpPr>
        <p:spPr>
          <a:xfrm>
            <a:off x="722313" y="1600200"/>
            <a:ext cx="5526087" cy="5100638"/>
          </a:xfrm>
          <a:noFill/>
        </p:spPr>
        <p:txBody>
          <a:bodyPr/>
          <a:lstStyle/>
          <a:p>
            <a:pPr marL="609600" indent="-609600" eaLnBrk="1" hangingPunct="1"/>
            <a:r>
              <a:rPr lang="en-US" sz="1900" b="1" smtClean="0"/>
              <a:t>Rambut.</a:t>
            </a:r>
          </a:p>
          <a:p>
            <a:pPr marL="609600" indent="-609600" eaLnBrk="1" hangingPunct="1">
              <a:buFont typeface="Wingdings" pitchFamily="2" charset="2"/>
              <a:buNone/>
            </a:pPr>
            <a:r>
              <a:rPr lang="en-US" sz="1900" b="1" smtClean="0"/>
              <a:t>        - Harus rapi dan bersih.</a:t>
            </a:r>
          </a:p>
          <a:p>
            <a:pPr marL="609600" indent="-609600" eaLnBrk="1" hangingPunct="1">
              <a:buFont typeface="Wingdings" pitchFamily="2" charset="2"/>
              <a:buNone/>
            </a:pPr>
            <a:r>
              <a:rPr lang="en-US" sz="1900" b="1" smtClean="0"/>
              <a:t>        - Keramas minimal 2 hari 1x. </a:t>
            </a:r>
          </a:p>
          <a:p>
            <a:pPr marL="609600" indent="-609600" eaLnBrk="1" hangingPunct="1">
              <a:buFont typeface="Wingdings" pitchFamily="2" charset="2"/>
              <a:buNone/>
            </a:pPr>
            <a:r>
              <a:rPr lang="en-US" sz="1900" b="1" smtClean="0"/>
              <a:t>        Tiap hari lebih baik.</a:t>
            </a:r>
          </a:p>
          <a:p>
            <a:pPr marL="609600" indent="-609600" eaLnBrk="1" hangingPunct="1"/>
            <a:r>
              <a:rPr lang="en-US" sz="1900" b="1" smtClean="0"/>
              <a:t>Badan.</a:t>
            </a:r>
          </a:p>
          <a:p>
            <a:pPr marL="609600" indent="-609600" eaLnBrk="1" hangingPunct="1">
              <a:buFont typeface="Wingdings" pitchFamily="2" charset="2"/>
              <a:buNone/>
            </a:pPr>
            <a:r>
              <a:rPr lang="en-US" sz="1900" b="1" smtClean="0"/>
              <a:t>        Mandi 2x sehari agar kulit bersih dan segar. </a:t>
            </a:r>
          </a:p>
          <a:p>
            <a:pPr marL="609600" indent="-609600" eaLnBrk="1" hangingPunct="1"/>
            <a:r>
              <a:rPr lang="en-US" sz="1900" b="1" smtClean="0"/>
              <a:t>Atasi masalah bau badan, bau mulut,bau kaki dan keringat.</a:t>
            </a:r>
          </a:p>
          <a:p>
            <a:pPr marL="609600" indent="-609600" eaLnBrk="1" hangingPunct="1">
              <a:buFont typeface="Wingdings" pitchFamily="2" charset="2"/>
              <a:buNone/>
            </a:pPr>
            <a:r>
              <a:rPr lang="en-US" sz="1900" b="1" smtClean="0"/>
              <a:t>        Gunakan produk-produk yang sesuai. </a:t>
            </a:r>
          </a:p>
          <a:p>
            <a:pPr marL="609600" indent="-609600" eaLnBrk="1" hangingPunct="1"/>
            <a:r>
              <a:rPr lang="en-US" sz="1900" b="1" i="1" smtClean="0"/>
              <a:t>Deodorant</a:t>
            </a:r>
            <a:r>
              <a:rPr lang="en-US" sz="1900" b="1" smtClean="0"/>
              <a:t> untuk membunuh bakteri penyebab bau badan.</a:t>
            </a:r>
          </a:p>
          <a:p>
            <a:pPr marL="609600" indent="-609600" eaLnBrk="1" hangingPunct="1"/>
            <a:r>
              <a:rPr lang="en-US" sz="1900" b="1" i="1" smtClean="0"/>
              <a:t>Antiperspirant</a:t>
            </a:r>
            <a:r>
              <a:rPr lang="en-US" sz="1900" b="1" smtClean="0"/>
              <a:t> untuk mencegah keluarnya keringat berlebihan.</a:t>
            </a:r>
            <a:r>
              <a:rPr lang="en-US" sz="1900" smtClean="0"/>
              <a:t> </a:t>
            </a:r>
          </a:p>
        </p:txBody>
      </p:sp>
      <p:pic>
        <p:nvPicPr>
          <p:cNvPr id="57348" name="Picture 6" descr="joen_ji_hyun_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765175"/>
            <a:ext cx="13684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7" descr="mens-gymnastic-trampoline-pants-Z120P-exp">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688" y="2565400"/>
            <a:ext cx="13684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8" descr="11907802380">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7625" y="765175"/>
            <a:ext cx="129698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1" name="Picture 9" descr="Parfum">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27763" y="4437063"/>
            <a:ext cx="143986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2" name="Picture 10" descr="Deodorant">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15250" y="4437063"/>
            <a:ext cx="14287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11" descr="leftphoto_deodorant">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77188" y="2573338"/>
            <a:ext cx="111601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box(in)">
                                      <p:cBhvr>
                                        <p:cTn id="7" dur="500"/>
                                        <p:tgtEl>
                                          <p:spTgt spid="125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5957">
                                            <p:txEl>
                                              <p:pRg st="0" end="0"/>
                                            </p:txEl>
                                          </p:spTgt>
                                        </p:tgtEl>
                                        <p:attrNameLst>
                                          <p:attrName>style.visibility</p:attrName>
                                        </p:attrNameLst>
                                      </p:cBhvr>
                                      <p:to>
                                        <p:strVal val="visible"/>
                                      </p:to>
                                    </p:set>
                                    <p:animEffect transition="in" filter="slide(fromBottom)">
                                      <p:cBhvr>
                                        <p:cTn id="12" dur="500"/>
                                        <p:tgtEl>
                                          <p:spTgt spid="12595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5957">
                                            <p:txEl>
                                              <p:pRg st="1" end="1"/>
                                            </p:txEl>
                                          </p:spTgt>
                                        </p:tgtEl>
                                        <p:attrNameLst>
                                          <p:attrName>style.visibility</p:attrName>
                                        </p:attrNameLst>
                                      </p:cBhvr>
                                      <p:to>
                                        <p:strVal val="visible"/>
                                      </p:to>
                                    </p:set>
                                    <p:animEffect transition="in" filter="slide(fromBottom)">
                                      <p:cBhvr>
                                        <p:cTn id="17" dur="500"/>
                                        <p:tgtEl>
                                          <p:spTgt spid="12595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5957">
                                            <p:txEl>
                                              <p:pRg st="2" end="2"/>
                                            </p:txEl>
                                          </p:spTgt>
                                        </p:tgtEl>
                                        <p:attrNameLst>
                                          <p:attrName>style.visibility</p:attrName>
                                        </p:attrNameLst>
                                      </p:cBhvr>
                                      <p:to>
                                        <p:strVal val="visible"/>
                                      </p:to>
                                    </p:set>
                                    <p:animEffect transition="in" filter="slide(fromBottom)">
                                      <p:cBhvr>
                                        <p:cTn id="22" dur="500"/>
                                        <p:tgtEl>
                                          <p:spTgt spid="12595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5957">
                                            <p:txEl>
                                              <p:pRg st="3" end="3"/>
                                            </p:txEl>
                                          </p:spTgt>
                                        </p:tgtEl>
                                        <p:attrNameLst>
                                          <p:attrName>style.visibility</p:attrName>
                                        </p:attrNameLst>
                                      </p:cBhvr>
                                      <p:to>
                                        <p:strVal val="visible"/>
                                      </p:to>
                                    </p:set>
                                    <p:animEffect transition="in" filter="slide(fromBottom)">
                                      <p:cBhvr>
                                        <p:cTn id="27" dur="500"/>
                                        <p:tgtEl>
                                          <p:spTgt spid="12595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25957">
                                            <p:txEl>
                                              <p:pRg st="4" end="4"/>
                                            </p:txEl>
                                          </p:spTgt>
                                        </p:tgtEl>
                                        <p:attrNameLst>
                                          <p:attrName>style.visibility</p:attrName>
                                        </p:attrNameLst>
                                      </p:cBhvr>
                                      <p:to>
                                        <p:strVal val="visible"/>
                                      </p:to>
                                    </p:set>
                                    <p:animEffect transition="in" filter="slide(fromBottom)">
                                      <p:cBhvr>
                                        <p:cTn id="32" dur="500"/>
                                        <p:tgtEl>
                                          <p:spTgt spid="12595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5957">
                                            <p:txEl>
                                              <p:pRg st="5" end="5"/>
                                            </p:txEl>
                                          </p:spTgt>
                                        </p:tgtEl>
                                        <p:attrNameLst>
                                          <p:attrName>style.visibility</p:attrName>
                                        </p:attrNameLst>
                                      </p:cBhvr>
                                      <p:to>
                                        <p:strVal val="visible"/>
                                      </p:to>
                                    </p:set>
                                    <p:animEffect transition="in" filter="slide(fromBottom)">
                                      <p:cBhvr>
                                        <p:cTn id="37" dur="500"/>
                                        <p:tgtEl>
                                          <p:spTgt spid="12595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25957">
                                            <p:txEl>
                                              <p:pRg st="6" end="6"/>
                                            </p:txEl>
                                          </p:spTgt>
                                        </p:tgtEl>
                                        <p:attrNameLst>
                                          <p:attrName>style.visibility</p:attrName>
                                        </p:attrNameLst>
                                      </p:cBhvr>
                                      <p:to>
                                        <p:strVal val="visible"/>
                                      </p:to>
                                    </p:set>
                                    <p:animEffect transition="in" filter="slide(fromBottom)">
                                      <p:cBhvr>
                                        <p:cTn id="42" dur="500"/>
                                        <p:tgtEl>
                                          <p:spTgt spid="12595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25957">
                                            <p:txEl>
                                              <p:pRg st="7" end="7"/>
                                            </p:txEl>
                                          </p:spTgt>
                                        </p:tgtEl>
                                        <p:attrNameLst>
                                          <p:attrName>style.visibility</p:attrName>
                                        </p:attrNameLst>
                                      </p:cBhvr>
                                      <p:to>
                                        <p:strVal val="visible"/>
                                      </p:to>
                                    </p:set>
                                    <p:animEffect transition="in" filter="slide(fromBottom)">
                                      <p:cBhvr>
                                        <p:cTn id="47" dur="500"/>
                                        <p:tgtEl>
                                          <p:spTgt spid="12595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25957">
                                            <p:txEl>
                                              <p:pRg st="8" end="8"/>
                                            </p:txEl>
                                          </p:spTgt>
                                        </p:tgtEl>
                                        <p:attrNameLst>
                                          <p:attrName>style.visibility</p:attrName>
                                        </p:attrNameLst>
                                      </p:cBhvr>
                                      <p:to>
                                        <p:strVal val="visible"/>
                                      </p:to>
                                    </p:set>
                                    <p:animEffect transition="in" filter="slide(fromBottom)">
                                      <p:cBhvr>
                                        <p:cTn id="52" dur="500"/>
                                        <p:tgtEl>
                                          <p:spTgt spid="12595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25957">
                                            <p:txEl>
                                              <p:pRg st="9" end="9"/>
                                            </p:txEl>
                                          </p:spTgt>
                                        </p:tgtEl>
                                        <p:attrNameLst>
                                          <p:attrName>style.visibility</p:attrName>
                                        </p:attrNameLst>
                                      </p:cBhvr>
                                      <p:to>
                                        <p:strVal val="visible"/>
                                      </p:to>
                                    </p:set>
                                    <p:animEffect transition="in" filter="slide(fromBottom)">
                                      <p:cBhvr>
                                        <p:cTn id="57" dur="500"/>
                                        <p:tgtEl>
                                          <p:spTgt spid="12595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P spid="12595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1552575" y="341313"/>
            <a:ext cx="4648200" cy="952500"/>
          </a:xfrm>
          <a:noFill/>
        </p:spPr>
        <p:txBody>
          <a:bodyPr anchor="ctr"/>
          <a:lstStyle/>
          <a:p>
            <a:pPr eaLnBrk="1" hangingPunct="1"/>
            <a:r>
              <a:rPr lang="en-US" smtClean="0"/>
              <a:t> Penampilan Fisik</a:t>
            </a:r>
          </a:p>
        </p:txBody>
      </p:sp>
      <p:sp>
        <p:nvSpPr>
          <p:cNvPr id="126981" name="Rectangle 5"/>
          <p:cNvSpPr>
            <a:spLocks noGrp="1" noChangeArrowheads="1"/>
          </p:cNvSpPr>
          <p:nvPr>
            <p:ph type="body" idx="1"/>
          </p:nvPr>
        </p:nvSpPr>
        <p:spPr>
          <a:xfrm>
            <a:off x="685800" y="2057400"/>
            <a:ext cx="5741988" cy="4349750"/>
          </a:xfrm>
          <a:noFill/>
        </p:spPr>
        <p:txBody>
          <a:bodyPr/>
          <a:lstStyle/>
          <a:p>
            <a:pPr eaLnBrk="1" hangingPunct="1"/>
            <a:r>
              <a:rPr lang="en-US" sz="2100" b="1" smtClean="0"/>
              <a:t>Tata Busana (</a:t>
            </a:r>
            <a:r>
              <a:rPr lang="en-US" sz="2100" b="1" i="1" smtClean="0"/>
              <a:t>Dress Code</a:t>
            </a:r>
            <a:r>
              <a:rPr lang="en-US" sz="2100" b="1" smtClean="0"/>
              <a:t>). </a:t>
            </a:r>
          </a:p>
          <a:p>
            <a:pPr eaLnBrk="1" hangingPunct="1"/>
            <a:r>
              <a:rPr lang="en-US" sz="2100" b="1" smtClean="0"/>
              <a:t>Bersih dan serasi.</a:t>
            </a:r>
          </a:p>
          <a:p>
            <a:pPr eaLnBrk="1" hangingPunct="1"/>
            <a:r>
              <a:rPr lang="en-US" sz="2100" b="1" smtClean="0"/>
              <a:t>Kemeja/</a:t>
            </a:r>
            <a:r>
              <a:rPr lang="en-US" sz="2100" b="1" i="1" smtClean="0"/>
              <a:t>blouse</a:t>
            </a:r>
            <a:r>
              <a:rPr lang="en-US" sz="2100" b="1" smtClean="0"/>
              <a:t> sebaiknya dicuci setiap habis pakai. Celana panjang, rok bawah, jas/</a:t>
            </a:r>
            <a:r>
              <a:rPr lang="en-US" sz="2100" b="1" i="1" smtClean="0"/>
              <a:t>blazer </a:t>
            </a:r>
            <a:r>
              <a:rPr lang="en-US" sz="2100" b="1" smtClean="0"/>
              <a:t>bisa lebih dari 1x pakai.</a:t>
            </a:r>
          </a:p>
          <a:p>
            <a:pPr eaLnBrk="1" hangingPunct="1"/>
            <a:r>
              <a:rPr lang="en-US" sz="2100" b="1" smtClean="0"/>
              <a:t>Perhiasan.</a:t>
            </a:r>
          </a:p>
          <a:p>
            <a:pPr eaLnBrk="1" hangingPunct="1"/>
            <a:r>
              <a:rPr lang="en-US" sz="2100" b="1" smtClean="0"/>
              <a:t>Gunakan model yang sederhana, tidak menyolok.</a:t>
            </a:r>
          </a:p>
          <a:p>
            <a:pPr eaLnBrk="1" hangingPunct="1"/>
            <a:r>
              <a:rPr lang="en-US" sz="2100" b="1" smtClean="0"/>
              <a:t>Sepatu.</a:t>
            </a:r>
          </a:p>
          <a:p>
            <a:pPr eaLnBrk="1" hangingPunct="1"/>
            <a:r>
              <a:rPr lang="en-US" sz="2100" b="1" smtClean="0"/>
              <a:t>Bersih dan serasi dengan pakaian. </a:t>
            </a:r>
          </a:p>
        </p:txBody>
      </p:sp>
      <p:pic>
        <p:nvPicPr>
          <p:cNvPr id="58372" name="Picture 6" descr="387898_edit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836613"/>
            <a:ext cx="152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7" descr="suit%255B3%255D">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3716338"/>
            <a:ext cx="1439862"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8" descr="Men_s_Suit">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24750" y="4868863"/>
            <a:ext cx="1439863"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9" descr="Sui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9213" y="2349500"/>
            <a:ext cx="1439862"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box(in)">
                                      <p:cBhvr>
                                        <p:cTn id="7" dur="500"/>
                                        <p:tgtEl>
                                          <p:spTgt spid="126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6981">
                                            <p:txEl>
                                              <p:pRg st="0" end="0"/>
                                            </p:txEl>
                                          </p:spTgt>
                                        </p:tgtEl>
                                        <p:attrNameLst>
                                          <p:attrName>style.visibility</p:attrName>
                                        </p:attrNameLst>
                                      </p:cBhvr>
                                      <p:to>
                                        <p:strVal val="visible"/>
                                      </p:to>
                                    </p:set>
                                    <p:animEffect transition="in" filter="slide(fromBottom)">
                                      <p:cBhvr>
                                        <p:cTn id="12" dur="500"/>
                                        <p:tgtEl>
                                          <p:spTgt spid="12698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6981">
                                            <p:txEl>
                                              <p:pRg st="1" end="1"/>
                                            </p:txEl>
                                          </p:spTgt>
                                        </p:tgtEl>
                                        <p:attrNameLst>
                                          <p:attrName>style.visibility</p:attrName>
                                        </p:attrNameLst>
                                      </p:cBhvr>
                                      <p:to>
                                        <p:strVal val="visible"/>
                                      </p:to>
                                    </p:set>
                                    <p:animEffect transition="in" filter="slide(fromBottom)">
                                      <p:cBhvr>
                                        <p:cTn id="17" dur="500"/>
                                        <p:tgtEl>
                                          <p:spTgt spid="12698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6981">
                                            <p:txEl>
                                              <p:pRg st="2" end="2"/>
                                            </p:txEl>
                                          </p:spTgt>
                                        </p:tgtEl>
                                        <p:attrNameLst>
                                          <p:attrName>style.visibility</p:attrName>
                                        </p:attrNameLst>
                                      </p:cBhvr>
                                      <p:to>
                                        <p:strVal val="visible"/>
                                      </p:to>
                                    </p:set>
                                    <p:animEffect transition="in" filter="slide(fromBottom)">
                                      <p:cBhvr>
                                        <p:cTn id="22" dur="500"/>
                                        <p:tgtEl>
                                          <p:spTgt spid="12698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6981">
                                            <p:txEl>
                                              <p:pRg st="3" end="3"/>
                                            </p:txEl>
                                          </p:spTgt>
                                        </p:tgtEl>
                                        <p:attrNameLst>
                                          <p:attrName>style.visibility</p:attrName>
                                        </p:attrNameLst>
                                      </p:cBhvr>
                                      <p:to>
                                        <p:strVal val="visible"/>
                                      </p:to>
                                    </p:set>
                                    <p:animEffect transition="in" filter="slide(fromBottom)">
                                      <p:cBhvr>
                                        <p:cTn id="27" dur="500"/>
                                        <p:tgtEl>
                                          <p:spTgt spid="12698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26981">
                                            <p:txEl>
                                              <p:pRg st="4" end="4"/>
                                            </p:txEl>
                                          </p:spTgt>
                                        </p:tgtEl>
                                        <p:attrNameLst>
                                          <p:attrName>style.visibility</p:attrName>
                                        </p:attrNameLst>
                                      </p:cBhvr>
                                      <p:to>
                                        <p:strVal val="visible"/>
                                      </p:to>
                                    </p:set>
                                    <p:animEffect transition="in" filter="slide(fromBottom)">
                                      <p:cBhvr>
                                        <p:cTn id="32" dur="500"/>
                                        <p:tgtEl>
                                          <p:spTgt spid="12698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6981">
                                            <p:txEl>
                                              <p:pRg st="5" end="5"/>
                                            </p:txEl>
                                          </p:spTgt>
                                        </p:tgtEl>
                                        <p:attrNameLst>
                                          <p:attrName>style.visibility</p:attrName>
                                        </p:attrNameLst>
                                      </p:cBhvr>
                                      <p:to>
                                        <p:strVal val="visible"/>
                                      </p:to>
                                    </p:set>
                                    <p:animEffect transition="in" filter="slide(fromBottom)">
                                      <p:cBhvr>
                                        <p:cTn id="37" dur="500"/>
                                        <p:tgtEl>
                                          <p:spTgt spid="12698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26981">
                                            <p:txEl>
                                              <p:pRg st="6" end="6"/>
                                            </p:txEl>
                                          </p:spTgt>
                                        </p:tgtEl>
                                        <p:attrNameLst>
                                          <p:attrName>style.visibility</p:attrName>
                                        </p:attrNameLst>
                                      </p:cBhvr>
                                      <p:to>
                                        <p:strVal val="visible"/>
                                      </p:to>
                                    </p:set>
                                    <p:animEffect transition="in" filter="slide(fromBottom)">
                                      <p:cBhvr>
                                        <p:cTn id="42" dur="500"/>
                                        <p:tgtEl>
                                          <p:spTgt spid="1269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p:bldP spid="12698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3200" smtClean="0"/>
              <a:t>Ketrampilan Pimpinan Organisasi</a:t>
            </a:r>
            <a:br>
              <a:rPr lang="en-US" sz="3200" smtClean="0"/>
            </a:br>
            <a:r>
              <a:rPr lang="en-US" sz="3200" smtClean="0"/>
              <a:t>(Robert L.Kartz )</a:t>
            </a:r>
          </a:p>
        </p:txBody>
      </p:sp>
      <p:sp>
        <p:nvSpPr>
          <p:cNvPr id="5939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100" b="1" smtClean="0"/>
              <a:t>Ketrampilan Teknikal ( technical skill )</a:t>
            </a:r>
          </a:p>
          <a:p>
            <a:pPr eaLnBrk="1" hangingPunct="1">
              <a:lnSpc>
                <a:spcPct val="80000"/>
              </a:lnSpc>
              <a:buFont typeface="Wingdings" pitchFamily="2" charset="2"/>
              <a:buNone/>
            </a:pPr>
            <a:r>
              <a:rPr lang="en-US" sz="2100" b="1" smtClean="0"/>
              <a:t>    kemampuan untuk menggunakan pengetahuan metode, prosedur, teknik dan peralatan dalam melaksanakan suatu tugas</a:t>
            </a:r>
          </a:p>
          <a:p>
            <a:pPr eaLnBrk="1" hangingPunct="1">
              <a:lnSpc>
                <a:spcPct val="80000"/>
              </a:lnSpc>
              <a:buFont typeface="Wingdings" pitchFamily="2" charset="2"/>
              <a:buNone/>
            </a:pPr>
            <a:r>
              <a:rPr lang="en-US" sz="2100" b="1" smtClean="0"/>
              <a:t>Ketrampilan Manusiawi (interpersonal skill )</a:t>
            </a:r>
          </a:p>
          <a:p>
            <a:pPr eaLnBrk="1" hangingPunct="1">
              <a:lnSpc>
                <a:spcPct val="80000"/>
              </a:lnSpc>
              <a:buFont typeface="Wingdings" pitchFamily="2" charset="2"/>
              <a:buNone/>
            </a:pPr>
            <a:r>
              <a:rPr lang="en-US" sz="2100" b="1" smtClean="0"/>
              <a:t>    kemampuan untuk memahami perasaan, sikap dan motif orang lain (empati, sensitivitas sosial ) dan kemampuan mewujudkan hubungan yang kooperatif ( aksi diplomasi, ketrampilan mendengarkan )</a:t>
            </a:r>
          </a:p>
          <a:p>
            <a:pPr eaLnBrk="1" hangingPunct="1">
              <a:lnSpc>
                <a:spcPct val="80000"/>
              </a:lnSpc>
              <a:buFont typeface="Wingdings" pitchFamily="2" charset="2"/>
              <a:buNone/>
            </a:pPr>
            <a:r>
              <a:rPr lang="en-US" sz="2100" b="1" smtClean="0"/>
              <a:t>Ketrampilan Konsepsional ( conceptual skill )</a:t>
            </a:r>
          </a:p>
          <a:p>
            <a:pPr eaLnBrk="1" hangingPunct="1">
              <a:lnSpc>
                <a:spcPct val="80000"/>
              </a:lnSpc>
              <a:buFont typeface="Wingdings" pitchFamily="2" charset="2"/>
              <a:buNone/>
            </a:pPr>
            <a:r>
              <a:rPr lang="en-US" sz="2100" b="1" smtClean="0"/>
              <a:t>    kemampuan untuk memahami kompleksitas organisasi dan bertindak sesuai dengan tujuan menyeluruh organisasi</a:t>
            </a:r>
          </a:p>
          <a:p>
            <a:pPr eaLnBrk="1" hangingPunct="1">
              <a:lnSpc>
                <a:spcPct val="80000"/>
              </a:lnSpc>
              <a:buFont typeface="Wingdings" pitchFamily="2" charset="2"/>
              <a:buNone/>
            </a:pPr>
            <a:endParaRPr lang="en-US" sz="2100" b="1" smtClean="0"/>
          </a:p>
          <a:p>
            <a:pPr eaLnBrk="1" hangingPunct="1">
              <a:lnSpc>
                <a:spcPct val="80000"/>
              </a:lnSpc>
              <a:buFont typeface="Wingdings" pitchFamily="2" charset="2"/>
              <a:buNone/>
            </a:pPr>
            <a:endParaRPr lang="en-US" sz="2100" b="1"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Melamar Pekerjaan</a:t>
            </a:r>
          </a:p>
        </p:txBody>
      </p:sp>
      <p:sp>
        <p:nvSpPr>
          <p:cNvPr id="6041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500" b="1" smtClean="0">
                <a:latin typeface="Tahoma" pitchFamily="34" charset="0"/>
              </a:rPr>
              <a:t>Promosikan diri anda dalam CV</a:t>
            </a:r>
          </a:p>
          <a:p>
            <a:pPr eaLnBrk="1" hangingPunct="1">
              <a:lnSpc>
                <a:spcPct val="80000"/>
              </a:lnSpc>
              <a:buFont typeface="Wingdings" pitchFamily="2" charset="2"/>
              <a:buNone/>
            </a:pPr>
            <a:endParaRPr lang="en-US" sz="1500" b="1" smtClean="0">
              <a:latin typeface="Tahoma" pitchFamily="34" charset="0"/>
            </a:endParaRPr>
          </a:p>
          <a:p>
            <a:pPr eaLnBrk="1" hangingPunct="1">
              <a:lnSpc>
                <a:spcPct val="80000"/>
              </a:lnSpc>
              <a:buFont typeface="Wingdings" pitchFamily="2" charset="2"/>
              <a:buNone/>
            </a:pPr>
            <a:r>
              <a:rPr lang="en-US" sz="1500" b="1" smtClean="0">
                <a:latin typeface="Tahoma" pitchFamily="34" charset="0"/>
              </a:rPr>
              <a:t>   - data pribadi anda </a:t>
            </a:r>
          </a:p>
          <a:p>
            <a:pPr eaLnBrk="1" hangingPunct="1">
              <a:lnSpc>
                <a:spcPct val="80000"/>
              </a:lnSpc>
              <a:buFont typeface="Wingdings" pitchFamily="2" charset="2"/>
              <a:buNone/>
            </a:pPr>
            <a:r>
              <a:rPr lang="en-US" sz="1500" b="1" smtClean="0">
                <a:latin typeface="Tahoma" pitchFamily="34" charset="0"/>
              </a:rPr>
              <a:t>   - pendidikan formal dan nonformal</a:t>
            </a:r>
          </a:p>
          <a:p>
            <a:pPr eaLnBrk="1" hangingPunct="1">
              <a:lnSpc>
                <a:spcPct val="80000"/>
              </a:lnSpc>
              <a:buFont typeface="Wingdings" pitchFamily="2" charset="2"/>
              <a:buNone/>
            </a:pPr>
            <a:r>
              <a:rPr lang="en-US" sz="1500" b="1" smtClean="0">
                <a:latin typeface="Tahoma" pitchFamily="34" charset="0"/>
              </a:rPr>
              <a:t>   - pengalaman berorganisasi dan hobi</a:t>
            </a:r>
          </a:p>
          <a:p>
            <a:pPr eaLnBrk="1" hangingPunct="1">
              <a:lnSpc>
                <a:spcPct val="80000"/>
              </a:lnSpc>
              <a:buFont typeface="Wingdings" pitchFamily="2" charset="2"/>
              <a:buNone/>
            </a:pPr>
            <a:r>
              <a:rPr lang="en-US" sz="1500" b="1" smtClean="0">
                <a:latin typeface="Tahoma" pitchFamily="34" charset="0"/>
              </a:rPr>
              <a:t>   - pertimbangkan dulu jumlah gaji yang diminta</a:t>
            </a:r>
          </a:p>
          <a:p>
            <a:pPr eaLnBrk="1" hangingPunct="1">
              <a:lnSpc>
                <a:spcPct val="80000"/>
              </a:lnSpc>
              <a:buFont typeface="Wingdings" pitchFamily="2" charset="2"/>
              <a:buNone/>
            </a:pPr>
            <a:r>
              <a:rPr lang="en-US" sz="1500" b="1" smtClean="0">
                <a:latin typeface="Tahoma" pitchFamily="34" charset="0"/>
              </a:rPr>
              <a:t>     dengan kemampuan dan pengalaman anda</a:t>
            </a:r>
          </a:p>
          <a:p>
            <a:pPr eaLnBrk="1" hangingPunct="1">
              <a:lnSpc>
                <a:spcPct val="80000"/>
              </a:lnSpc>
              <a:buFont typeface="Wingdings" pitchFamily="2" charset="2"/>
              <a:buNone/>
            </a:pPr>
            <a:r>
              <a:rPr lang="en-US" sz="1500" b="1" smtClean="0">
                <a:latin typeface="Tahoma" pitchFamily="34" charset="0"/>
              </a:rPr>
              <a:t>   - tulislah pengalaman kerja anda yang relevan</a:t>
            </a:r>
          </a:p>
          <a:p>
            <a:pPr eaLnBrk="1" hangingPunct="1">
              <a:lnSpc>
                <a:spcPct val="80000"/>
              </a:lnSpc>
              <a:buFont typeface="Wingdings" pitchFamily="2" charset="2"/>
              <a:buNone/>
            </a:pPr>
            <a:r>
              <a:rPr lang="en-US" sz="1500" b="1" smtClean="0">
                <a:latin typeface="Tahoma" pitchFamily="34" charset="0"/>
              </a:rPr>
              <a:t>     dengan posisi yang anda lamar</a:t>
            </a:r>
          </a:p>
          <a:p>
            <a:pPr eaLnBrk="1" hangingPunct="1">
              <a:lnSpc>
                <a:spcPct val="80000"/>
              </a:lnSpc>
              <a:buFont typeface="Wingdings" pitchFamily="2" charset="2"/>
              <a:buNone/>
            </a:pPr>
            <a:endParaRPr lang="en-US" sz="1500" b="1" smtClean="0">
              <a:latin typeface="Tahoma" pitchFamily="34" charset="0"/>
            </a:endParaRPr>
          </a:p>
          <a:p>
            <a:pPr eaLnBrk="1" hangingPunct="1">
              <a:lnSpc>
                <a:spcPct val="80000"/>
              </a:lnSpc>
              <a:buFont typeface="Wingdings" pitchFamily="2" charset="2"/>
              <a:buNone/>
            </a:pPr>
            <a:r>
              <a:rPr lang="en-US" sz="1500" b="1" smtClean="0">
                <a:latin typeface="Tahoma" pitchFamily="34" charset="0"/>
              </a:rPr>
              <a:t> Menghadapi wawancara kerja </a:t>
            </a:r>
          </a:p>
          <a:p>
            <a:pPr eaLnBrk="1" hangingPunct="1">
              <a:lnSpc>
                <a:spcPct val="80000"/>
              </a:lnSpc>
              <a:buFont typeface="Wingdings" pitchFamily="2" charset="2"/>
              <a:buNone/>
            </a:pPr>
            <a:endParaRPr lang="en-US" sz="1500" b="1" smtClean="0">
              <a:latin typeface="Tahoma" pitchFamily="34" charset="0"/>
            </a:endParaRPr>
          </a:p>
          <a:p>
            <a:pPr eaLnBrk="1" hangingPunct="1">
              <a:lnSpc>
                <a:spcPct val="80000"/>
              </a:lnSpc>
              <a:buFont typeface="Wingdings" pitchFamily="2" charset="2"/>
              <a:buNone/>
            </a:pPr>
            <a:r>
              <a:rPr lang="en-US" sz="1500" b="1" smtClean="0">
                <a:latin typeface="Tahoma" pitchFamily="34" charset="0"/>
              </a:rPr>
              <a:t>   - datanglah 15-30 menit sebelum waktunya untuk merapikan diri,    mengatur napas dan menenangkan diri</a:t>
            </a:r>
          </a:p>
          <a:p>
            <a:pPr eaLnBrk="1" hangingPunct="1">
              <a:lnSpc>
                <a:spcPct val="80000"/>
              </a:lnSpc>
              <a:buFont typeface="Wingdings" pitchFamily="2" charset="2"/>
              <a:buNone/>
            </a:pPr>
            <a:r>
              <a:rPr lang="en-US" sz="1500" b="1" smtClean="0">
                <a:latin typeface="Tahoma" pitchFamily="34" charset="0"/>
              </a:rPr>
              <a:t>   - kesan pertama itu penting, jadi pastikan diri dalam keadaan rapui, bersih dan segar. Berpakaian dan kenakan aksesori yang simpel, jangan lupa mengecek kebersihan dan kerapian kuku !</a:t>
            </a:r>
          </a:p>
          <a:p>
            <a:pPr eaLnBrk="1" hangingPunct="1">
              <a:lnSpc>
                <a:spcPct val="80000"/>
              </a:lnSpc>
              <a:buFont typeface="Wingdings" pitchFamily="2" charset="2"/>
              <a:buNone/>
            </a:pPr>
            <a:r>
              <a:rPr lang="en-US" sz="1500" b="1" smtClean="0">
                <a:latin typeface="Tahoma" pitchFamily="34" charset="0"/>
              </a:rPr>
              <a:t>   -  masuklah keruangan wawancara dengan tenang. Bersikap wajar adalah kunci sukses memenangkan hati pewawancara</a:t>
            </a:r>
          </a:p>
          <a:p>
            <a:pPr eaLnBrk="1" hangingPunct="1">
              <a:lnSpc>
                <a:spcPct val="80000"/>
              </a:lnSpc>
              <a:buFont typeface="Wingdings" pitchFamily="2" charset="2"/>
              <a:buNone/>
            </a:pPr>
            <a:r>
              <a:rPr lang="en-US" sz="1500" b="1" smtClean="0">
                <a:latin typeface="Tahoma" pitchFamily="34" charset="0"/>
              </a:rPr>
              <a:t>   </a:t>
            </a:r>
          </a:p>
          <a:p>
            <a:pPr eaLnBrk="1" hangingPunct="1">
              <a:lnSpc>
                <a:spcPct val="80000"/>
              </a:lnSpc>
            </a:pPr>
            <a:endParaRPr lang="en-US" sz="1500" b="1" smtClean="0">
              <a:latin typeface="Tahoma" pitchFamily="34" charset="0"/>
            </a:endParaRPr>
          </a:p>
          <a:p>
            <a:pPr eaLnBrk="1" hangingPunct="1">
              <a:lnSpc>
                <a:spcPct val="80000"/>
              </a:lnSpc>
            </a:pPr>
            <a:endParaRPr lang="en-US" sz="1500" b="1" smtClean="0">
              <a:latin typeface="Tahom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2800" b="1" smtClean="0"/>
              <a:t>Know Yourself - Competency</a:t>
            </a:r>
          </a:p>
        </p:txBody>
      </p:sp>
      <p:sp>
        <p:nvSpPr>
          <p:cNvPr id="61443" name="Rectangle 3"/>
          <p:cNvSpPr>
            <a:spLocks noGrp="1" noChangeArrowheads="1"/>
          </p:cNvSpPr>
          <p:nvPr>
            <p:ph type="body" idx="1"/>
          </p:nvPr>
        </p:nvSpPr>
        <p:spPr>
          <a:xfrm>
            <a:off x="838200" y="1752600"/>
            <a:ext cx="8229600" cy="4495800"/>
          </a:xfrm>
        </p:spPr>
        <p:txBody>
          <a:bodyPr/>
          <a:lstStyle/>
          <a:p>
            <a:pPr eaLnBrk="1" hangingPunct="1">
              <a:lnSpc>
                <a:spcPct val="80000"/>
              </a:lnSpc>
              <a:buFont typeface="Wingdings" pitchFamily="2" charset="2"/>
              <a:buNone/>
            </a:pPr>
            <a:r>
              <a:rPr lang="en-US" sz="2500" b="1" smtClean="0"/>
              <a:t>Knowledge</a:t>
            </a:r>
          </a:p>
          <a:p>
            <a:pPr eaLnBrk="1" hangingPunct="1">
              <a:lnSpc>
                <a:spcPct val="80000"/>
              </a:lnSpc>
              <a:buFont typeface="Wingdings" pitchFamily="2" charset="2"/>
              <a:buNone/>
            </a:pPr>
            <a:r>
              <a:rPr lang="en-US" sz="2500" b="1" smtClean="0"/>
              <a:t>   menguasai pengetahuan mengenai product/service, organisasi perusahaan, kompetitor, kekuatan serta kelemahan dsb</a:t>
            </a:r>
          </a:p>
          <a:p>
            <a:pPr eaLnBrk="1" hangingPunct="1">
              <a:lnSpc>
                <a:spcPct val="80000"/>
              </a:lnSpc>
              <a:buFont typeface="Wingdings" pitchFamily="2" charset="2"/>
              <a:buNone/>
            </a:pPr>
            <a:endParaRPr lang="en-US" sz="2500" b="1" smtClean="0"/>
          </a:p>
          <a:p>
            <a:pPr eaLnBrk="1" hangingPunct="1">
              <a:lnSpc>
                <a:spcPct val="80000"/>
              </a:lnSpc>
              <a:buFont typeface="Wingdings" pitchFamily="2" charset="2"/>
              <a:buNone/>
            </a:pPr>
            <a:r>
              <a:rPr lang="en-US" sz="2500" b="1" smtClean="0"/>
              <a:t>Skill</a:t>
            </a:r>
          </a:p>
          <a:p>
            <a:pPr eaLnBrk="1" hangingPunct="1">
              <a:lnSpc>
                <a:spcPct val="80000"/>
              </a:lnSpc>
              <a:buFont typeface="Wingdings" pitchFamily="2" charset="2"/>
              <a:buNone/>
            </a:pPr>
            <a:r>
              <a:rPr lang="en-US" sz="2500" b="1" smtClean="0"/>
              <a:t>   menguasai ketrampilan2 yang terkait dengan tugas secara efektif dan efisien</a:t>
            </a:r>
          </a:p>
          <a:p>
            <a:pPr eaLnBrk="1" hangingPunct="1">
              <a:lnSpc>
                <a:spcPct val="80000"/>
              </a:lnSpc>
              <a:buFont typeface="Wingdings" pitchFamily="2" charset="2"/>
              <a:buNone/>
            </a:pPr>
            <a:endParaRPr lang="en-US" sz="2500" b="1" smtClean="0"/>
          </a:p>
          <a:p>
            <a:pPr eaLnBrk="1" hangingPunct="1">
              <a:lnSpc>
                <a:spcPct val="80000"/>
              </a:lnSpc>
              <a:buFont typeface="Wingdings" pitchFamily="2" charset="2"/>
              <a:buNone/>
            </a:pPr>
            <a:r>
              <a:rPr lang="en-US" sz="2500" b="1" smtClean="0"/>
              <a:t>Attitude</a:t>
            </a:r>
          </a:p>
          <a:p>
            <a:pPr eaLnBrk="1" hangingPunct="1">
              <a:lnSpc>
                <a:spcPct val="80000"/>
              </a:lnSpc>
              <a:buFont typeface="Wingdings" pitchFamily="2" charset="2"/>
              <a:buNone/>
            </a:pPr>
            <a:r>
              <a:rPr lang="en-US" sz="2500" b="1" smtClean="0"/>
              <a:t>   penguasaan diri, integritas dalam bekerja, serta sikap positif lainnya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381000" y="6096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a:solidFill>
                  <a:schemeClr val="tx2"/>
                </a:solidFill>
                <a:latin typeface="Times New Roman" pitchFamily="18" charset="0"/>
              </a:rPr>
              <a:t>Hubungan timbal balik antar manusia</a:t>
            </a:r>
          </a:p>
          <a:p>
            <a:pPr algn="ctr"/>
            <a:r>
              <a:rPr lang="en-US" sz="4000">
                <a:solidFill>
                  <a:schemeClr val="tx2"/>
                </a:solidFill>
                <a:latin typeface="Times New Roman" pitchFamily="18" charset="0"/>
              </a:rPr>
              <a:t>( Gilin dan Gilin )</a:t>
            </a:r>
          </a:p>
        </p:txBody>
      </p:sp>
      <p:sp>
        <p:nvSpPr>
          <p:cNvPr id="8195" name="Rectangle 5"/>
          <p:cNvSpPr>
            <a:spLocks noChangeArrowheads="1"/>
          </p:cNvSpPr>
          <p:nvPr/>
        </p:nvSpPr>
        <p:spPr bwMode="auto">
          <a:xfrm>
            <a:off x="990600" y="1828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spcBef>
                <a:spcPct val="20000"/>
              </a:spcBef>
            </a:pPr>
            <a:endParaRPr lang="en-US" sz="2400" b="1">
              <a:latin typeface="Times New Roman" pitchFamily="18" charset="0"/>
            </a:endParaRPr>
          </a:p>
          <a:p>
            <a:pPr marL="609600" indent="-609600">
              <a:lnSpc>
                <a:spcPct val="90000"/>
              </a:lnSpc>
              <a:spcBef>
                <a:spcPct val="20000"/>
              </a:spcBef>
            </a:pPr>
            <a:endParaRPr lang="en-US" sz="2400" b="1">
              <a:latin typeface="Times New Roman" pitchFamily="18" charset="0"/>
            </a:endParaRPr>
          </a:p>
          <a:p>
            <a:pPr marL="609600" indent="-609600">
              <a:lnSpc>
                <a:spcPct val="90000"/>
              </a:lnSpc>
              <a:spcBef>
                <a:spcPct val="20000"/>
              </a:spcBef>
            </a:pPr>
            <a:r>
              <a:rPr lang="en-US" sz="2400" b="1">
                <a:latin typeface="Times New Roman" pitchFamily="18" charset="0"/>
              </a:rPr>
              <a:t>Interaksi sosial yang bersifat Asosiatif :</a:t>
            </a:r>
          </a:p>
          <a:p>
            <a:pPr marL="609600" indent="-609600">
              <a:lnSpc>
                <a:spcPct val="90000"/>
              </a:lnSpc>
              <a:spcBef>
                <a:spcPct val="20000"/>
              </a:spcBef>
            </a:pPr>
            <a:r>
              <a:rPr lang="en-US" sz="2400" b="1">
                <a:latin typeface="Times New Roman" pitchFamily="18" charset="0"/>
              </a:rPr>
              <a:t>( mengakrabkan hubungan antar manusia)</a:t>
            </a:r>
          </a:p>
          <a:p>
            <a:pPr marL="609600" indent="-609600">
              <a:lnSpc>
                <a:spcPct val="90000"/>
              </a:lnSpc>
              <a:spcBef>
                <a:spcPct val="20000"/>
              </a:spcBef>
            </a:pPr>
            <a:endParaRPr lang="en-US" sz="2400" b="1">
              <a:latin typeface="Times New Roman" pitchFamily="18" charset="0"/>
            </a:endParaRPr>
          </a:p>
          <a:p>
            <a:pPr marL="609600" indent="-609600">
              <a:lnSpc>
                <a:spcPct val="90000"/>
              </a:lnSpc>
              <a:spcBef>
                <a:spcPct val="20000"/>
              </a:spcBef>
              <a:buFontTx/>
              <a:buChar char="•"/>
            </a:pPr>
            <a:r>
              <a:rPr lang="en-US" sz="2400" b="1">
                <a:latin typeface="Times New Roman" pitchFamily="18" charset="0"/>
              </a:rPr>
              <a:t>Akomodatif : sikap suka menampung  atau menghargai pendapat orang lain</a:t>
            </a:r>
          </a:p>
          <a:p>
            <a:pPr marL="609600" indent="-609600">
              <a:lnSpc>
                <a:spcPct val="90000"/>
              </a:lnSpc>
              <a:spcBef>
                <a:spcPct val="20000"/>
              </a:spcBef>
              <a:buFontTx/>
              <a:buChar char="•"/>
            </a:pPr>
            <a:r>
              <a:rPr lang="en-US" sz="2400" b="1">
                <a:latin typeface="Times New Roman" pitchFamily="18" charset="0"/>
              </a:rPr>
              <a:t>Asimilasi (Pembaruan ) : sikap suka menekankan hal-hal yang sama dan mengabaikan hal yg tidak sama antara diri kita dengan orang lain</a:t>
            </a:r>
          </a:p>
          <a:p>
            <a:pPr marL="609600" indent="-609600">
              <a:lnSpc>
                <a:spcPct val="90000"/>
              </a:lnSpc>
              <a:spcBef>
                <a:spcPct val="20000"/>
              </a:spcBef>
              <a:buFontTx/>
              <a:buChar char="•"/>
            </a:pPr>
            <a:r>
              <a:rPr lang="en-US" sz="2400" b="1">
                <a:latin typeface="Times New Roman" pitchFamily="18" charset="0"/>
              </a:rPr>
              <a:t>Akulturasi : sikap suka mengalah atau tidak memaksa pendapat kepada orang lain , juga suka mengubah kebiasaan buruk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914400" y="152400"/>
            <a:ext cx="7772400" cy="5334000"/>
          </a:xfrm>
        </p:spPr>
        <p:txBody>
          <a:bodyPr/>
          <a:lstStyle/>
          <a:p>
            <a:pPr marL="609600" indent="-609600" eaLnBrk="1" hangingPunct="1">
              <a:lnSpc>
                <a:spcPct val="80000"/>
              </a:lnSpc>
              <a:buFont typeface="Wingdings" pitchFamily="2" charset="2"/>
              <a:buNone/>
            </a:pPr>
            <a:r>
              <a:rPr lang="en-US" sz="2800" b="1" smtClean="0"/>
              <a:t>Interaksi sosial yang bersifat</a:t>
            </a:r>
          </a:p>
          <a:p>
            <a:pPr marL="609600" indent="-609600" eaLnBrk="1" hangingPunct="1">
              <a:lnSpc>
                <a:spcPct val="80000"/>
              </a:lnSpc>
              <a:buFont typeface="Wingdings" pitchFamily="2" charset="2"/>
              <a:buNone/>
            </a:pPr>
            <a:r>
              <a:rPr lang="en-US" sz="2800" b="1" smtClean="0"/>
              <a:t>Desosiatif atau merengangkan</a:t>
            </a:r>
          </a:p>
          <a:p>
            <a:pPr marL="609600" indent="-609600" eaLnBrk="1" hangingPunct="1">
              <a:lnSpc>
                <a:spcPct val="80000"/>
              </a:lnSpc>
              <a:buFont typeface="Wingdings" pitchFamily="2" charset="2"/>
              <a:buNone/>
            </a:pPr>
            <a:r>
              <a:rPr lang="en-US" sz="2800" b="1" smtClean="0"/>
              <a:t>hubungan antar manusia :</a:t>
            </a:r>
          </a:p>
          <a:p>
            <a:pPr marL="609600" indent="-609600" eaLnBrk="1" hangingPunct="1">
              <a:lnSpc>
                <a:spcPct val="80000"/>
              </a:lnSpc>
            </a:pPr>
            <a:endParaRPr lang="en-US" sz="2800" b="1" smtClean="0"/>
          </a:p>
          <a:p>
            <a:pPr marL="609600" indent="-609600" eaLnBrk="1" hangingPunct="1">
              <a:lnSpc>
                <a:spcPct val="80000"/>
              </a:lnSpc>
            </a:pPr>
            <a:r>
              <a:rPr lang="en-US" sz="2800" b="1" smtClean="0"/>
              <a:t>Kompetisi, sikap suka mengajak bersaing atau bertanding.</a:t>
            </a:r>
          </a:p>
          <a:p>
            <a:pPr marL="609600" indent="-609600" eaLnBrk="1" hangingPunct="1">
              <a:lnSpc>
                <a:spcPct val="80000"/>
              </a:lnSpc>
            </a:pPr>
            <a:endParaRPr lang="en-US" sz="2800" b="1" smtClean="0"/>
          </a:p>
          <a:p>
            <a:pPr marL="609600" indent="-609600" eaLnBrk="1" hangingPunct="1">
              <a:lnSpc>
                <a:spcPct val="80000"/>
              </a:lnSpc>
            </a:pPr>
            <a:r>
              <a:rPr lang="en-US" sz="2800" b="1" smtClean="0"/>
              <a:t>Kontraversi, sikap suka ngambek atau diam tapi mendongkol.</a:t>
            </a:r>
          </a:p>
          <a:p>
            <a:pPr marL="609600" indent="-609600" eaLnBrk="1" hangingPunct="1">
              <a:lnSpc>
                <a:spcPct val="80000"/>
              </a:lnSpc>
            </a:pPr>
            <a:endParaRPr lang="en-US" sz="2800" b="1" smtClean="0"/>
          </a:p>
          <a:p>
            <a:pPr marL="609600" indent="-609600" eaLnBrk="1" hangingPunct="1">
              <a:lnSpc>
                <a:spcPct val="80000"/>
              </a:lnSpc>
            </a:pPr>
            <a:r>
              <a:rPr lang="en-US" sz="2800" b="1" smtClean="0"/>
              <a:t>Konflik, sikap suka menentang atau menantang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41475" y="560388"/>
            <a:ext cx="6499225" cy="835025"/>
          </a:xfrm>
        </p:spPr>
        <p:txBody>
          <a:bodyPr/>
          <a:lstStyle/>
          <a:p>
            <a:pPr eaLnBrk="1" hangingPunct="1"/>
            <a:r>
              <a:rPr lang="en-US" smtClean="0"/>
              <a:t>Teori-Teori Komunikasi</a:t>
            </a:r>
          </a:p>
        </p:txBody>
      </p:sp>
      <p:sp>
        <p:nvSpPr>
          <p:cNvPr id="12293" name="Rectangle 5"/>
          <p:cNvSpPr>
            <a:spLocks noChangeArrowheads="1"/>
          </p:cNvSpPr>
          <p:nvPr/>
        </p:nvSpPr>
        <p:spPr bwMode="auto">
          <a:xfrm>
            <a:off x="762000" y="1600200"/>
            <a:ext cx="7848600" cy="1447800"/>
          </a:xfrm>
          <a:prstGeom prst="rect">
            <a:avLst/>
          </a:prstGeom>
          <a:noFill/>
          <a:ln w="9525">
            <a:noFill/>
            <a:miter lim="800000"/>
            <a:headEnd/>
            <a:tailEnd/>
          </a:ln>
          <a:effectLst/>
        </p:spPr>
        <p:txBody>
          <a:bodyPr lIns="92075" tIns="46038" rIns="92075" bIns="46038" anchor="ctr"/>
          <a:lstStyle/>
          <a:p>
            <a:pPr>
              <a:buFont typeface="Wingdings" pitchFamily="2" charset="2"/>
              <a:buNone/>
              <a:defRPr/>
            </a:pPr>
            <a:r>
              <a:rPr lang="en-US" sz="2400" b="1">
                <a:solidFill>
                  <a:schemeClr val="tx2"/>
                </a:solidFill>
                <a:effectLst>
                  <a:outerShdw blurRad="38100" dist="38100" dir="2700000" algn="tl">
                    <a:srgbClr val="C0C0C0"/>
                  </a:outerShdw>
                </a:effectLst>
                <a:latin typeface="Arial" charset="0"/>
              </a:rPr>
              <a:t>Teori komunikasi dari Wilbur Schram : </a:t>
            </a:r>
            <a:br>
              <a:rPr lang="en-US" sz="2400" b="1">
                <a:solidFill>
                  <a:schemeClr val="tx2"/>
                </a:solidFill>
                <a:effectLst>
                  <a:outerShdw blurRad="38100" dist="38100" dir="2700000" algn="tl">
                    <a:srgbClr val="C0C0C0"/>
                  </a:outerShdw>
                </a:effectLst>
                <a:latin typeface="Arial" charset="0"/>
              </a:rPr>
            </a:br>
            <a:r>
              <a:rPr lang="en-US" sz="2400" b="1">
                <a:solidFill>
                  <a:schemeClr val="tx2"/>
                </a:solidFill>
                <a:effectLst>
                  <a:outerShdw blurRad="38100" dist="38100" dir="2700000" algn="tl">
                    <a:srgbClr val="C0C0C0"/>
                  </a:outerShdw>
                </a:effectLst>
                <a:latin typeface="Arial" charset="0"/>
              </a:rPr>
              <a:t>adanya komunikator ( </a:t>
            </a:r>
            <a:r>
              <a:rPr lang="en-US" sz="2400" b="1" i="1">
                <a:solidFill>
                  <a:schemeClr val="tx2"/>
                </a:solidFill>
                <a:effectLst>
                  <a:outerShdw blurRad="38100" dist="38100" dir="2700000" algn="tl">
                    <a:srgbClr val="C0C0C0"/>
                  </a:outerShdw>
                </a:effectLst>
                <a:latin typeface="Arial" charset="0"/>
              </a:rPr>
              <a:t>sender </a:t>
            </a:r>
            <a:r>
              <a:rPr lang="en-US" sz="2400" b="1">
                <a:solidFill>
                  <a:schemeClr val="tx2"/>
                </a:solidFill>
                <a:effectLst>
                  <a:outerShdw blurRad="38100" dist="38100" dir="2700000" algn="tl">
                    <a:srgbClr val="C0C0C0"/>
                  </a:outerShdw>
                </a:effectLst>
                <a:latin typeface="Arial" charset="0"/>
              </a:rPr>
              <a:t>) dan komunikan  (</a:t>
            </a:r>
            <a:r>
              <a:rPr lang="en-US" sz="2400" b="1" i="1">
                <a:solidFill>
                  <a:schemeClr val="tx2"/>
                </a:solidFill>
                <a:effectLst>
                  <a:outerShdw blurRad="38100" dist="38100" dir="2700000" algn="tl">
                    <a:srgbClr val="C0C0C0"/>
                  </a:outerShdw>
                </a:effectLst>
                <a:latin typeface="Arial" charset="0"/>
              </a:rPr>
              <a:t>receiver</a:t>
            </a:r>
            <a:r>
              <a:rPr lang="en-US" sz="2400" b="1">
                <a:solidFill>
                  <a:schemeClr val="tx2"/>
                </a:solidFill>
                <a:effectLst>
                  <a:outerShdw blurRad="38100" dist="38100" dir="2700000" algn="tl">
                    <a:srgbClr val="C0C0C0"/>
                  </a:outerShdw>
                </a:effectLst>
                <a:latin typeface="Arial" charset="0"/>
              </a:rPr>
              <a:t>), pesan ( </a:t>
            </a:r>
            <a:r>
              <a:rPr lang="en-US" sz="2400" b="1" i="1">
                <a:solidFill>
                  <a:schemeClr val="tx2"/>
                </a:solidFill>
                <a:effectLst>
                  <a:outerShdw blurRad="38100" dist="38100" dir="2700000" algn="tl">
                    <a:srgbClr val="C0C0C0"/>
                  </a:outerShdw>
                </a:effectLst>
                <a:latin typeface="Arial" charset="0"/>
              </a:rPr>
              <a:t>message</a:t>
            </a:r>
            <a:r>
              <a:rPr lang="en-US" sz="2400" b="1">
                <a:solidFill>
                  <a:schemeClr val="tx2"/>
                </a:solidFill>
                <a:effectLst>
                  <a:outerShdw blurRad="38100" dist="38100" dir="2700000" algn="tl">
                    <a:srgbClr val="C0C0C0"/>
                  </a:outerShdw>
                </a:effectLst>
                <a:latin typeface="Arial" charset="0"/>
              </a:rPr>
              <a:t>) dan </a:t>
            </a:r>
            <a:r>
              <a:rPr lang="en-US" sz="2400" b="1" i="1">
                <a:solidFill>
                  <a:schemeClr val="tx2"/>
                </a:solidFill>
                <a:effectLst>
                  <a:outerShdw blurRad="38100" dist="38100" dir="2700000" algn="tl">
                    <a:srgbClr val="C0C0C0"/>
                  </a:outerShdw>
                </a:effectLst>
                <a:latin typeface="Arial" charset="0"/>
              </a:rPr>
              <a:t>frame of reffrence</a:t>
            </a:r>
            <a:r>
              <a:rPr lang="en-US" sz="2400" b="1">
                <a:solidFill>
                  <a:schemeClr val="tx2"/>
                </a:solidFill>
                <a:effectLst>
                  <a:outerShdw blurRad="38100" dist="38100" dir="2700000" algn="tl">
                    <a:srgbClr val="C0C0C0"/>
                  </a:outerShdw>
                </a:effectLst>
                <a:latin typeface="Arial" charset="0"/>
              </a:rPr>
              <a:t> (kerangka  pengalaman seseorang)</a:t>
            </a:r>
          </a:p>
        </p:txBody>
      </p:sp>
      <p:sp>
        <p:nvSpPr>
          <p:cNvPr id="12294" name="Rectangle 6"/>
          <p:cNvSpPr>
            <a:spLocks noChangeArrowheads="1"/>
          </p:cNvSpPr>
          <p:nvPr/>
        </p:nvSpPr>
        <p:spPr bwMode="auto">
          <a:xfrm>
            <a:off x="685800" y="3124200"/>
            <a:ext cx="8305800" cy="3232150"/>
          </a:xfrm>
          <a:prstGeom prst="rect">
            <a:avLst/>
          </a:prstGeom>
          <a:noFill/>
          <a:ln w="9525">
            <a:noFill/>
            <a:miter lim="800000"/>
            <a:headEnd/>
            <a:tailEnd/>
          </a:ln>
          <a:effectLst/>
        </p:spPr>
        <p:txBody>
          <a:bodyPr>
            <a:spAutoFit/>
          </a:bodyPr>
          <a:lstStyle/>
          <a:p>
            <a:pPr>
              <a:spcBef>
                <a:spcPct val="20000"/>
              </a:spcBef>
              <a:buClr>
                <a:schemeClr val="accent2"/>
              </a:buClr>
              <a:buSzPct val="80000"/>
              <a:buFont typeface="Wingdings" pitchFamily="2" charset="2"/>
              <a:buNone/>
              <a:defRPr/>
            </a:pPr>
            <a:r>
              <a:rPr lang="en-US" sz="2400" b="1">
                <a:solidFill>
                  <a:schemeClr val="tx2"/>
                </a:solidFill>
                <a:effectLst>
                  <a:outerShdw blurRad="38100" dist="38100" dir="2700000" algn="tl">
                    <a:srgbClr val="C0C0C0"/>
                  </a:outerShdw>
                </a:effectLst>
                <a:latin typeface="Arial" charset="0"/>
              </a:rPr>
              <a:t>Teori Komunikasi Jack Duncan :</a:t>
            </a:r>
          </a:p>
          <a:p>
            <a:pPr>
              <a:spcBef>
                <a:spcPct val="20000"/>
              </a:spcBef>
              <a:buClr>
                <a:schemeClr val="accent2"/>
              </a:buClr>
              <a:buSzPct val="80000"/>
              <a:defRPr/>
            </a:pPr>
            <a:r>
              <a:rPr lang="en-US" sz="2400" b="1">
                <a:solidFill>
                  <a:schemeClr val="tx2"/>
                </a:solidFill>
                <a:effectLst>
                  <a:outerShdw blurRad="38100" dist="38100" dir="2700000" algn="tl">
                    <a:srgbClr val="C0C0C0"/>
                  </a:outerShdw>
                </a:effectLst>
                <a:latin typeface="Arial" charset="0"/>
              </a:rPr>
              <a:t>adanya </a:t>
            </a:r>
            <a:r>
              <a:rPr lang="en-US" sz="2400" b="1" i="1">
                <a:solidFill>
                  <a:schemeClr val="tx2"/>
                </a:solidFill>
                <a:effectLst>
                  <a:outerShdw blurRad="38100" dist="38100" dir="2700000" algn="tl">
                    <a:srgbClr val="C0C0C0"/>
                  </a:outerShdw>
                </a:effectLst>
                <a:latin typeface="Arial" charset="0"/>
              </a:rPr>
              <a:t>attention</a:t>
            </a:r>
            <a:r>
              <a:rPr lang="en-US" sz="2400" b="1">
                <a:solidFill>
                  <a:schemeClr val="tx2"/>
                </a:solidFill>
                <a:effectLst>
                  <a:outerShdw blurRad="38100" dist="38100" dir="2700000" algn="tl">
                    <a:srgbClr val="C0C0C0"/>
                  </a:outerShdw>
                </a:effectLst>
                <a:latin typeface="Arial" charset="0"/>
              </a:rPr>
              <a:t>, </a:t>
            </a:r>
            <a:r>
              <a:rPr lang="en-US" sz="2400" b="1" i="1">
                <a:solidFill>
                  <a:schemeClr val="tx2"/>
                </a:solidFill>
                <a:effectLst>
                  <a:outerShdw blurRad="38100" dist="38100" dir="2700000" algn="tl">
                    <a:srgbClr val="C0C0C0"/>
                  </a:outerShdw>
                </a:effectLst>
                <a:latin typeface="Arial" charset="0"/>
              </a:rPr>
              <a:t>understanding</a:t>
            </a:r>
            <a:r>
              <a:rPr lang="en-US" sz="2400" b="1">
                <a:solidFill>
                  <a:schemeClr val="tx2"/>
                </a:solidFill>
                <a:effectLst>
                  <a:outerShdw blurRad="38100" dist="38100" dir="2700000" algn="tl">
                    <a:srgbClr val="C0C0C0"/>
                  </a:outerShdw>
                </a:effectLst>
                <a:latin typeface="Arial" charset="0"/>
              </a:rPr>
              <a:t>, </a:t>
            </a:r>
            <a:r>
              <a:rPr lang="en-US" sz="2400" b="1" i="1">
                <a:solidFill>
                  <a:schemeClr val="tx2"/>
                </a:solidFill>
                <a:effectLst>
                  <a:outerShdw blurRad="38100" dist="38100" dir="2700000" algn="tl">
                    <a:srgbClr val="C0C0C0"/>
                  </a:outerShdw>
                </a:effectLst>
                <a:latin typeface="Arial" charset="0"/>
              </a:rPr>
              <a:t>acceptence</a:t>
            </a:r>
            <a:r>
              <a:rPr lang="en-US" sz="2400" b="1">
                <a:solidFill>
                  <a:schemeClr val="tx2"/>
                </a:solidFill>
                <a:effectLst>
                  <a:outerShdw blurRad="38100" dist="38100" dir="2700000" algn="tl">
                    <a:srgbClr val="C0C0C0"/>
                  </a:outerShdw>
                </a:effectLst>
                <a:latin typeface="Arial" charset="0"/>
              </a:rPr>
              <a:t> atau ada kesediaan menerima komunikan dan </a:t>
            </a:r>
            <a:r>
              <a:rPr lang="en-US" sz="2400" b="1" i="1">
                <a:solidFill>
                  <a:schemeClr val="tx2"/>
                </a:solidFill>
                <a:effectLst>
                  <a:outerShdw blurRad="38100" dist="38100" dir="2700000" algn="tl">
                    <a:srgbClr val="C0C0C0"/>
                  </a:outerShdw>
                </a:effectLst>
                <a:latin typeface="Arial" charset="0"/>
              </a:rPr>
              <a:t>action</a:t>
            </a:r>
            <a:r>
              <a:rPr lang="en-US" sz="2400" b="1">
                <a:solidFill>
                  <a:schemeClr val="tx2"/>
                </a:solidFill>
                <a:effectLst>
                  <a:outerShdw blurRad="38100" dist="38100" dir="2700000" algn="tl">
                    <a:srgbClr val="C0C0C0"/>
                  </a:outerShdw>
                </a:effectLst>
                <a:latin typeface="Arial" charset="0"/>
              </a:rPr>
              <a:t>  atau respon positif</a:t>
            </a:r>
          </a:p>
          <a:p>
            <a:pPr>
              <a:spcBef>
                <a:spcPct val="20000"/>
              </a:spcBef>
              <a:buClr>
                <a:schemeClr val="accent2"/>
              </a:buClr>
              <a:buSzPct val="80000"/>
              <a:defRPr/>
            </a:pPr>
            <a:r>
              <a:rPr lang="en-US" sz="2400" b="1">
                <a:solidFill>
                  <a:schemeClr val="tx2"/>
                </a:solidFill>
                <a:effectLst>
                  <a:outerShdw blurRad="38100" dist="38100" dir="2700000" algn="tl">
                    <a:srgbClr val="C0C0C0"/>
                  </a:outerShdw>
                </a:effectLst>
                <a:latin typeface="Arial" charset="0"/>
              </a:rPr>
              <a:t>Teori Komunikasi Joseph A Devito :</a:t>
            </a:r>
          </a:p>
          <a:p>
            <a:pPr>
              <a:spcBef>
                <a:spcPct val="20000"/>
              </a:spcBef>
              <a:buClr>
                <a:schemeClr val="accent2"/>
              </a:buClr>
              <a:buSzPct val="80000"/>
              <a:defRPr/>
            </a:pPr>
            <a:r>
              <a:rPr lang="en-US" sz="2400" b="1">
                <a:solidFill>
                  <a:schemeClr val="tx2"/>
                </a:solidFill>
                <a:effectLst>
                  <a:outerShdw blurRad="38100" dist="38100" dir="2700000" algn="tl">
                    <a:srgbClr val="C0C0C0"/>
                  </a:outerShdw>
                </a:effectLst>
                <a:latin typeface="Arial" charset="0"/>
              </a:rPr>
              <a:t>Adanya keterbukaan(openess), kesamaan(equality), empati (empathy), dukungan (supportif) dan positif(positiveness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685800" y="685800"/>
            <a:ext cx="7772400" cy="5791200"/>
          </a:xfrm>
        </p:spPr>
        <p:txBody>
          <a:bodyPr/>
          <a:lstStyle/>
          <a:p>
            <a:pPr eaLnBrk="1" hangingPunct="1">
              <a:lnSpc>
                <a:spcPct val="80000"/>
              </a:lnSpc>
              <a:buFont typeface="Wingdings" pitchFamily="2" charset="2"/>
              <a:buNone/>
            </a:pPr>
            <a:r>
              <a:rPr lang="en-US" sz="2400" smtClean="0"/>
              <a:t>	</a:t>
            </a:r>
          </a:p>
          <a:p>
            <a:pPr eaLnBrk="1" hangingPunct="1">
              <a:lnSpc>
                <a:spcPct val="80000"/>
              </a:lnSpc>
              <a:buFont typeface="Wingdings" pitchFamily="2" charset="2"/>
              <a:buNone/>
            </a:pPr>
            <a:r>
              <a:rPr lang="en-US" sz="2400" smtClean="0"/>
              <a:t>	</a:t>
            </a:r>
            <a:r>
              <a:rPr lang="en-US" sz="2400" b="1" smtClean="0"/>
              <a:t>Teori komunikasi Dr.KeithDavis :</a:t>
            </a:r>
          </a:p>
          <a:p>
            <a:pPr eaLnBrk="1" hangingPunct="1">
              <a:lnSpc>
                <a:spcPct val="80000"/>
              </a:lnSpc>
              <a:buFont typeface="Wingdings" pitchFamily="2" charset="2"/>
              <a:buNone/>
            </a:pPr>
            <a:r>
              <a:rPr lang="en-US" sz="2400" b="1" smtClean="0"/>
              <a:t>   </a:t>
            </a:r>
          </a:p>
          <a:p>
            <a:pPr eaLnBrk="1" hangingPunct="1">
              <a:lnSpc>
                <a:spcPct val="80000"/>
              </a:lnSpc>
              <a:buFont typeface="Wingdings" pitchFamily="2" charset="2"/>
              <a:buNone/>
            </a:pPr>
            <a:r>
              <a:rPr lang="en-US" sz="2400" b="1" smtClean="0"/>
              <a:t>	</a:t>
            </a:r>
          </a:p>
          <a:p>
            <a:pPr eaLnBrk="1" hangingPunct="1">
              <a:lnSpc>
                <a:spcPct val="80000"/>
              </a:lnSpc>
              <a:buFont typeface="Wingdings" pitchFamily="2" charset="2"/>
              <a:buNone/>
            </a:pPr>
            <a:r>
              <a:rPr lang="en-US" sz="2400" b="1" smtClean="0"/>
              <a:t>	Menekankan perlunya dijaga agar dalam </a:t>
            </a:r>
          </a:p>
          <a:p>
            <a:pPr eaLnBrk="1" hangingPunct="1">
              <a:lnSpc>
                <a:spcPct val="80000"/>
              </a:lnSpc>
              <a:buFont typeface="Wingdings" pitchFamily="2" charset="2"/>
              <a:buNone/>
            </a:pPr>
            <a:r>
              <a:rPr lang="en-US" sz="2400" b="1" smtClean="0"/>
              <a:t>   proses komunikasi tidak terjadi penyampaian pesan (</a:t>
            </a:r>
            <a:r>
              <a:rPr lang="en-US" sz="2400" b="1" i="1" smtClean="0"/>
              <a:t>message</a:t>
            </a:r>
            <a:r>
              <a:rPr lang="en-US" sz="2400" b="1" smtClean="0"/>
              <a:t>) atau informasi yang berlebihan (</a:t>
            </a:r>
            <a:r>
              <a:rPr lang="en-US" sz="2400" b="1" i="1" smtClean="0"/>
              <a:t>overloud informations ).</a:t>
            </a:r>
            <a:br>
              <a:rPr lang="en-US" sz="2400" b="1" i="1" smtClean="0"/>
            </a:br>
            <a:r>
              <a:rPr lang="en-US" sz="2400" b="1" smtClean="0"/>
              <a:t/>
            </a:r>
            <a:br>
              <a:rPr lang="en-US" sz="2400" b="1" smtClean="0"/>
            </a:br>
            <a:r>
              <a:rPr lang="en-US" sz="2400" b="1" smtClean="0"/>
              <a:t>Teori Komunikasi Herbert Kaufman:</a:t>
            </a:r>
            <a:br>
              <a:rPr lang="en-US" sz="2400" b="1" smtClean="0"/>
            </a:br>
            <a:endParaRPr lang="en-US" sz="2400" b="1" smtClean="0"/>
          </a:p>
          <a:p>
            <a:pPr eaLnBrk="1" hangingPunct="1">
              <a:lnSpc>
                <a:spcPct val="80000"/>
              </a:lnSpc>
              <a:buFont typeface="Wingdings" pitchFamily="2" charset="2"/>
              <a:buNone/>
            </a:pPr>
            <a:r>
              <a:rPr lang="en-US" sz="2400" b="1" smtClean="0"/>
              <a:t>	Untuk mengetahui efektivitas atau keberhasilan proses komunikasi digunakan umpan balik  (</a:t>
            </a:r>
            <a:r>
              <a:rPr lang="en-US" sz="2400" b="1" i="1" smtClean="0"/>
              <a:t>feedback</a:t>
            </a:r>
            <a:r>
              <a:rPr lang="en-US" sz="2400" b="1" smtClean="0"/>
              <a:t> ) yaitu reaksi yang diberikan oleh komunikan terhadap pesan yang disampaikan oleh komunikator.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2992</TotalTime>
  <Words>2696</Words>
  <Application>Microsoft Office PowerPoint</Application>
  <PresentationFormat>On-screen Show (4:3)</PresentationFormat>
  <Paragraphs>583</Paragraphs>
  <Slides>58</Slides>
  <Notes>58</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9" baseType="lpstr">
      <vt:lpstr>Verdana</vt:lpstr>
      <vt:lpstr>Arial</vt:lpstr>
      <vt:lpstr>Wingdings</vt:lpstr>
      <vt:lpstr>Calibri</vt:lpstr>
      <vt:lpstr>Times New Roman</vt:lpstr>
      <vt:lpstr>Monotype Corsiva</vt:lpstr>
      <vt:lpstr>VAG Rounded Lt</vt:lpstr>
      <vt:lpstr>Tahoma</vt:lpstr>
      <vt:lpstr>Eclipse</vt:lpstr>
      <vt:lpstr>Bitmap Image</vt:lpstr>
      <vt:lpstr>Microsoft Clip Gallery</vt:lpstr>
      <vt:lpstr>INTERPERSONAL SKILL </vt:lpstr>
      <vt:lpstr>      Interpersonal Skill</vt:lpstr>
      <vt:lpstr>Interpersonal Skill</vt:lpstr>
      <vt:lpstr>Teori –Teori Hubungan Manusia</vt:lpstr>
      <vt:lpstr> .</vt:lpstr>
      <vt:lpstr>PowerPoint Presentation</vt:lpstr>
      <vt:lpstr>PowerPoint Presentation</vt:lpstr>
      <vt:lpstr>Teori-Teori Komunikasi</vt:lpstr>
      <vt:lpstr>PowerPoint Presentation</vt:lpstr>
      <vt:lpstr> Gangguan yang dapat menghambat proses komunikasi   ( Duncan ):       - Environment distortion, atau ada gangguan dari          lingkungan.   - Experience by pass, atau berbicara tanpa       memperhitungkan pengalaman komunikan.   - Use of technical term, atau berbicara dengan       menggunakan istilah-istilah yang kurang dimengerti oleh    komunikan.   - Status gap, atau ada perbedaan jabatan/kedudukan yang      terlalu  jauh antara komunikator dengan komunikan. </vt:lpstr>
      <vt:lpstr>Kecakapan Dasar Manusia</vt:lpstr>
      <vt:lpstr>PowerPoint Presentation</vt:lpstr>
      <vt:lpstr>PowerPoint Presentation</vt:lpstr>
      <vt:lpstr>PowerPoint Presentation</vt:lpstr>
      <vt:lpstr>PowerPoint Presentation</vt:lpstr>
      <vt:lpstr>PowerPoint Presentation</vt:lpstr>
      <vt:lpstr>13 Ketrampilan Soft Skills….</vt:lpstr>
      <vt:lpstr>8 Kompetensi Dasar yang dibutuhkan untuk sukses</vt:lpstr>
      <vt:lpstr>Komunikasi Asertif</vt:lpstr>
      <vt:lpstr>Komunikasi Efektif</vt:lpstr>
      <vt:lpstr>PowerPoint Presentation</vt:lpstr>
      <vt:lpstr>Seni Berkomunikasi Efektif</vt:lpstr>
      <vt:lpstr>Seni Berkomunikasi Effektif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syarat keberhasilan SUCCESS Dr.Maxwell Maltz</vt:lpstr>
      <vt:lpstr> 7 sikap negatif yang dapat menyebabkan kegagalan/Failure</vt:lpstr>
      <vt:lpstr>S I K A P adalah segalanya</vt:lpstr>
      <vt:lpstr>Sikap Orang Lain Kepada Anda  Adalah Cermin Sikap Anda</vt:lpstr>
      <vt:lpstr>Serve Your Public With CARE</vt:lpstr>
      <vt:lpstr>Human Relations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Hal-Hal Yang Dihindarkan Dalam Percakapan</vt:lpstr>
      <vt:lpstr>8 Langkah Bicara Yang Efektif</vt:lpstr>
      <vt:lpstr>Intrapersonal Communication Komunikasi Diri Sendiri</vt:lpstr>
      <vt:lpstr>Interpersonal Communication Komunikasi Antar Pribadi</vt:lpstr>
      <vt:lpstr>10 Kiat Menjadi Pribadi  Yang Disukai</vt:lpstr>
      <vt:lpstr>Upaya Untuk Dapat Berhasil Dalam Kehidupan</vt:lpstr>
      <vt:lpstr>. Hello Effect</vt:lpstr>
      <vt:lpstr> Penampilan Fisik</vt:lpstr>
      <vt:lpstr> Penampilan Fisik</vt:lpstr>
      <vt:lpstr>Ketrampilan Pimpinan Organisasi (Robert L.Kartz )</vt:lpstr>
      <vt:lpstr>Melamar Pekerjaan</vt:lpstr>
      <vt:lpstr>Know Yourself - Competency</vt:lpstr>
    </vt:vector>
  </TitlesOfParts>
  <Company>ubl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KECAPAKAN ANTAR PERSONAL</dc:title>
  <dc:creator>user</dc:creator>
  <cp:lastModifiedBy>Phantom Assassin</cp:lastModifiedBy>
  <cp:revision>76</cp:revision>
  <dcterms:created xsi:type="dcterms:W3CDTF">2007-08-10T08:04:23Z</dcterms:created>
  <dcterms:modified xsi:type="dcterms:W3CDTF">2012-11-06T01:30:16Z</dcterms:modified>
</cp:coreProperties>
</file>