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3"/>
  </p:notesMasterIdLst>
  <p:handoutMasterIdLst>
    <p:handoutMasterId r:id="rId14"/>
  </p:handoutMasterIdLst>
  <p:sldIdLst>
    <p:sldId id="396" r:id="rId2"/>
    <p:sldId id="397" r:id="rId3"/>
    <p:sldId id="406" r:id="rId4"/>
    <p:sldId id="259" r:id="rId5"/>
    <p:sldId id="381" r:id="rId6"/>
    <p:sldId id="261" r:id="rId7"/>
    <p:sldId id="262" r:id="rId8"/>
    <p:sldId id="264" r:id="rId9"/>
    <p:sldId id="266" r:id="rId10"/>
    <p:sldId id="407" r:id="rId11"/>
    <p:sldId id="408" r:id="rId12"/>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99FFCC"/>
    <a:srgbClr val="FF0000"/>
    <a:srgbClr val="000000"/>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p:restoredTop sz="94600"/>
  </p:normalViewPr>
  <p:slideViewPr>
    <p:cSldViewPr snapToGrid="0">
      <p:cViewPr varScale="1">
        <p:scale>
          <a:sx n="42" d="100"/>
          <a:sy n="42" d="100"/>
        </p:scale>
        <p:origin x="-124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7810"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a:p>
        </p:txBody>
      </p:sp>
      <p:sp>
        <p:nvSpPr>
          <p:cNvPr id="247811"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pPr>
              <a:defRPr/>
            </a:pPr>
            <a:endParaRPr lang="en-US"/>
          </a:p>
        </p:txBody>
      </p:sp>
      <p:sp>
        <p:nvSpPr>
          <p:cNvPr id="247812"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a:p>
        </p:txBody>
      </p:sp>
      <p:sp>
        <p:nvSpPr>
          <p:cNvPr id="247813"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61E791E4-031A-46C6-8224-75DD57200536}" type="slidenum">
              <a:rPr lang="en-US"/>
              <a:pPr>
                <a:defRPr/>
              </a:pPr>
              <a:t>‹#›</a:t>
            </a:fld>
            <a:endParaRPr lang="en-US"/>
          </a:p>
        </p:txBody>
      </p:sp>
    </p:spTree>
    <p:extLst>
      <p:ext uri="{BB962C8B-B14F-4D97-AF65-F5344CB8AC3E}">
        <p14:creationId xmlns:p14="http://schemas.microsoft.com/office/powerpoint/2010/main" val="37825658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a:p>
        </p:txBody>
      </p:sp>
      <p:sp>
        <p:nvSpPr>
          <p:cNvPr id="66563"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pPr>
              <a:defRPr/>
            </a:pPr>
            <a:endParaRPr lang="en-US"/>
          </a:p>
        </p:txBody>
      </p:sp>
      <p:sp>
        <p:nvSpPr>
          <p:cNvPr id="14340" name="Rectangle 4"/>
          <p:cNvSpPr>
            <a:spLocks noRo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5"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6566"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a:p>
        </p:txBody>
      </p:sp>
      <p:sp>
        <p:nvSpPr>
          <p:cNvPr id="66567"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027EDC76-556B-43D3-84AA-E0C150E5F654}" type="slidenum">
              <a:rPr lang="en-US"/>
              <a:pPr>
                <a:defRPr/>
              </a:pPr>
              <a:t>‹#›</a:t>
            </a:fld>
            <a:endParaRPr lang="en-US"/>
          </a:p>
        </p:txBody>
      </p:sp>
    </p:spTree>
    <p:extLst>
      <p:ext uri="{BB962C8B-B14F-4D97-AF65-F5344CB8AC3E}">
        <p14:creationId xmlns:p14="http://schemas.microsoft.com/office/powerpoint/2010/main" val="18932733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d-ID" smtClean="0"/>
          </a:p>
        </p:txBody>
      </p:sp>
      <p:sp>
        <p:nvSpPr>
          <p:cNvPr id="153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02245874-DB57-4CE1-884C-7C6ED7FD2411}" type="slidenum">
              <a:rPr lang="en-US" smtClean="0"/>
              <a:pPr eaLnBrk="1" hangingPunct="1"/>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49724D8A-1435-4FC9-81B3-19D24ED3A574}" type="slidenum">
              <a:rPr lang="en-US" smtClean="0"/>
              <a:pPr eaLnBrk="1" hangingPunct="1"/>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AEE92920-750F-4369-90D5-59840DE44128}" type="slidenum">
              <a:rPr lang="en-US" smtClean="0"/>
              <a:pPr eaLnBrk="1" hangingPunct="1"/>
              <a:t>11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d-ID" smtClean="0"/>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66BD1FAB-CB3F-4F99-B070-54A3D9AC10D0}" type="slidenum">
              <a:rPr lang="en-US" smtClean="0"/>
              <a:pPr eaLnBrk="1" hangingPunct="1"/>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d-ID" smtClean="0"/>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0159C080-3B54-4DBD-8762-7E01DE552951}" type="slidenum">
              <a:rPr lang="en-US" smtClean="0"/>
              <a:pPr eaLnBrk="1" hangingPunct="1"/>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d-ID" smtClean="0"/>
          </a:p>
        </p:txBody>
      </p:sp>
      <p:sp>
        <p:nvSpPr>
          <p:cNvPr id="184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8E4865B5-9889-4A19-84F1-05AC3FEC28E9}" type="slidenum">
              <a:rPr lang="en-US" smtClean="0"/>
              <a:pPr eaLnBrk="1" hangingPunct="1"/>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d-ID" smtClean="0"/>
          </a:p>
        </p:txBody>
      </p:sp>
      <p:sp>
        <p:nvSpPr>
          <p:cNvPr id="194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243217E3-A149-4C31-B162-C38998AAB790}" type="slidenum">
              <a:rPr lang="en-US" smtClean="0"/>
              <a:pPr eaLnBrk="1" hangingPunct="1"/>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d-ID" smtClean="0"/>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CB9C5FBA-52AF-4769-AD1C-AB1DC10E1131}" type="slidenum">
              <a:rPr lang="en-US" smtClean="0"/>
              <a:pPr eaLnBrk="1" hangingPunct="1"/>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d-ID" smtClean="0"/>
          </a:p>
        </p:txBody>
      </p:sp>
      <p:sp>
        <p:nvSpPr>
          <p:cNvPr id="215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2B15048E-EE48-4E37-A245-9E335CA2AC61}" type="slidenum">
              <a:rPr lang="en-US" smtClean="0"/>
              <a:pPr eaLnBrk="1" hangingPunct="1"/>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d-ID" smtClean="0"/>
          </a:p>
        </p:txBody>
      </p:sp>
      <p:sp>
        <p:nvSpPr>
          <p:cNvPr id="225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F7863D0A-5A9D-4A98-8A3D-0C0C179AC513}" type="slidenum">
              <a:rPr lang="en-US" smtClean="0"/>
              <a:pPr eaLnBrk="1" hangingPunct="1"/>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d-ID" smtClean="0"/>
          </a:p>
        </p:txBody>
      </p:sp>
      <p:sp>
        <p:nvSpPr>
          <p:cNvPr id="235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2FAD1CAF-C135-4567-9934-8B9617838F6A}" type="slidenum">
              <a:rPr lang="en-US" smtClean="0"/>
              <a:pPr eaLnBrk="1" hangingPunct="1"/>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B9B7D05-5F50-4482-AC83-0791B259C1C2}" type="slidenum">
              <a:rPr lang="en-US" smtClean="0"/>
              <a:pPr>
                <a:defRPr/>
              </a:pPr>
              <a:t>‹#›</a:t>
            </a:fld>
            <a:endParaRPr lang="en-US"/>
          </a:p>
        </p:txBody>
      </p:sp>
    </p:spTree>
    <p:extLst>
      <p:ext uri="{BB962C8B-B14F-4D97-AF65-F5344CB8AC3E}">
        <p14:creationId xmlns:p14="http://schemas.microsoft.com/office/powerpoint/2010/main" val="3429362650"/>
      </p:ext>
    </p:extLst>
  </p:cSld>
  <p:clrMapOvr>
    <a:masterClrMapping/>
  </p:clrMapOvr>
  <p:transition spd="med">
    <p:cover dir="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50B4192-9859-436E-8184-15D6D88C8359}" type="slidenum">
              <a:rPr lang="en-US" smtClean="0"/>
              <a:pPr>
                <a:defRPr/>
              </a:pPr>
              <a:t>‹#›</a:t>
            </a:fld>
            <a:endParaRPr lang="en-US"/>
          </a:p>
        </p:txBody>
      </p:sp>
    </p:spTree>
    <p:extLst>
      <p:ext uri="{BB962C8B-B14F-4D97-AF65-F5344CB8AC3E}">
        <p14:creationId xmlns:p14="http://schemas.microsoft.com/office/powerpoint/2010/main" val="3400474629"/>
      </p:ext>
    </p:extLst>
  </p:cSld>
  <p:clrMapOvr>
    <a:masterClrMapping/>
  </p:clrMapOvr>
  <p:transition spd="med">
    <p:cover dir="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70C97A1-A433-48F2-B021-C118115569C8}" type="slidenum">
              <a:rPr lang="en-US" smtClean="0"/>
              <a:pPr>
                <a:defRPr/>
              </a:pPr>
              <a:t>‹#›</a:t>
            </a:fld>
            <a:endParaRPr lang="en-US"/>
          </a:p>
        </p:txBody>
      </p:sp>
    </p:spTree>
    <p:extLst>
      <p:ext uri="{BB962C8B-B14F-4D97-AF65-F5344CB8AC3E}">
        <p14:creationId xmlns:p14="http://schemas.microsoft.com/office/powerpoint/2010/main" val="2594342954"/>
      </p:ext>
    </p:extLst>
  </p:cSld>
  <p:clrMapOvr>
    <a:masterClrMapping/>
  </p:clrMapOvr>
  <p:transition spd="med">
    <p:cover dir="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C77F07C-78A0-47B5-9434-5E2C262B1D83}" type="slidenum">
              <a:rPr lang="en-US" smtClean="0"/>
              <a:pPr>
                <a:defRPr/>
              </a:pPr>
              <a:t>‹#›</a:t>
            </a:fld>
            <a:endParaRPr lang="en-US"/>
          </a:p>
        </p:txBody>
      </p:sp>
    </p:spTree>
    <p:extLst>
      <p:ext uri="{BB962C8B-B14F-4D97-AF65-F5344CB8AC3E}">
        <p14:creationId xmlns:p14="http://schemas.microsoft.com/office/powerpoint/2010/main" val="1956837945"/>
      </p:ext>
    </p:extLst>
  </p:cSld>
  <p:clrMapOvr>
    <a:masterClrMapping/>
  </p:clrMapOvr>
  <p:transition spd="med">
    <p:cover dir="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67621AE-7C0B-499B-888C-90E97E94F0B2}" type="slidenum">
              <a:rPr lang="en-US" smtClean="0"/>
              <a:pPr>
                <a:defRPr/>
              </a:pPr>
              <a:t>‹#›</a:t>
            </a:fld>
            <a:endParaRPr lang="en-US"/>
          </a:p>
        </p:txBody>
      </p:sp>
    </p:spTree>
    <p:extLst>
      <p:ext uri="{BB962C8B-B14F-4D97-AF65-F5344CB8AC3E}">
        <p14:creationId xmlns:p14="http://schemas.microsoft.com/office/powerpoint/2010/main" val="2810195645"/>
      </p:ext>
    </p:extLst>
  </p:cSld>
  <p:clrMapOvr>
    <a:masterClrMapping/>
  </p:clrMapOvr>
  <p:transition spd="med">
    <p:cover dir="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78EBAFA-61E3-4DA1-9E40-476E8A9D229B}" type="slidenum">
              <a:rPr lang="en-US" smtClean="0"/>
              <a:pPr>
                <a:defRPr/>
              </a:pPr>
              <a:t>‹#›</a:t>
            </a:fld>
            <a:endParaRPr lang="en-US"/>
          </a:p>
        </p:txBody>
      </p:sp>
    </p:spTree>
    <p:extLst>
      <p:ext uri="{BB962C8B-B14F-4D97-AF65-F5344CB8AC3E}">
        <p14:creationId xmlns:p14="http://schemas.microsoft.com/office/powerpoint/2010/main" val="3768923314"/>
      </p:ext>
    </p:extLst>
  </p:cSld>
  <p:clrMapOvr>
    <a:masterClrMapping/>
  </p:clrMapOvr>
  <p:transition spd="med">
    <p:cover dir="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639823F5-902B-4363-AA7B-E8BD5913CFD5}" type="slidenum">
              <a:rPr lang="en-US" smtClean="0"/>
              <a:pPr>
                <a:defRPr/>
              </a:pPr>
              <a:t>‹#›</a:t>
            </a:fld>
            <a:endParaRPr lang="en-US"/>
          </a:p>
        </p:txBody>
      </p:sp>
    </p:spTree>
    <p:extLst>
      <p:ext uri="{BB962C8B-B14F-4D97-AF65-F5344CB8AC3E}">
        <p14:creationId xmlns:p14="http://schemas.microsoft.com/office/powerpoint/2010/main" val="1157229004"/>
      </p:ext>
    </p:extLst>
  </p:cSld>
  <p:clrMapOvr>
    <a:masterClrMapping/>
  </p:clrMapOvr>
  <p:transition spd="med">
    <p:cover dir="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1A43A0EA-89A6-4562-99B2-59E7FC61B8B4}" type="slidenum">
              <a:rPr lang="en-US" smtClean="0"/>
              <a:pPr>
                <a:defRPr/>
              </a:pPr>
              <a:t>‹#›</a:t>
            </a:fld>
            <a:endParaRPr lang="en-US"/>
          </a:p>
        </p:txBody>
      </p:sp>
    </p:spTree>
    <p:extLst>
      <p:ext uri="{BB962C8B-B14F-4D97-AF65-F5344CB8AC3E}">
        <p14:creationId xmlns:p14="http://schemas.microsoft.com/office/powerpoint/2010/main" val="453807117"/>
      </p:ext>
    </p:extLst>
  </p:cSld>
  <p:clrMapOvr>
    <a:masterClrMapping/>
  </p:clrMapOvr>
  <p:transition spd="med">
    <p:cover dir="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40F6A35-75C8-4527-AF4E-8637CFB8B2CF}" type="slidenum">
              <a:rPr lang="en-US" smtClean="0"/>
              <a:pPr>
                <a:defRPr/>
              </a:pPr>
              <a:t>‹#›</a:t>
            </a:fld>
            <a:endParaRPr lang="en-US"/>
          </a:p>
        </p:txBody>
      </p:sp>
    </p:spTree>
    <p:extLst>
      <p:ext uri="{BB962C8B-B14F-4D97-AF65-F5344CB8AC3E}">
        <p14:creationId xmlns:p14="http://schemas.microsoft.com/office/powerpoint/2010/main" val="4093199701"/>
      </p:ext>
    </p:extLst>
  </p:cSld>
  <p:clrMapOvr>
    <a:masterClrMapping/>
  </p:clrMapOvr>
  <p:transition spd="med">
    <p:cover dir="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7D53EE6-0398-4BD7-B69D-F25D89C050F2}" type="slidenum">
              <a:rPr lang="en-US" smtClean="0"/>
              <a:pPr>
                <a:defRPr/>
              </a:pPr>
              <a:t>‹#›</a:t>
            </a:fld>
            <a:endParaRPr lang="en-US"/>
          </a:p>
        </p:txBody>
      </p:sp>
    </p:spTree>
    <p:extLst>
      <p:ext uri="{BB962C8B-B14F-4D97-AF65-F5344CB8AC3E}">
        <p14:creationId xmlns:p14="http://schemas.microsoft.com/office/powerpoint/2010/main" val="2637442321"/>
      </p:ext>
    </p:extLst>
  </p:cSld>
  <p:clrMapOvr>
    <a:masterClrMapping/>
  </p:clrMapOvr>
  <p:transition spd="med">
    <p:cover dir="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517ADB5-A1A8-4F61-A47F-E710396736AD}" type="slidenum">
              <a:rPr lang="en-US" smtClean="0"/>
              <a:pPr>
                <a:defRPr/>
              </a:pPr>
              <a:t>‹#›</a:t>
            </a:fld>
            <a:endParaRPr lang="en-US"/>
          </a:p>
        </p:txBody>
      </p:sp>
    </p:spTree>
    <p:extLst>
      <p:ext uri="{BB962C8B-B14F-4D97-AF65-F5344CB8AC3E}">
        <p14:creationId xmlns:p14="http://schemas.microsoft.com/office/powerpoint/2010/main" val="1882640175"/>
      </p:ext>
    </p:extLst>
  </p:cSld>
  <p:clrMapOvr>
    <a:masterClrMapping/>
  </p:clrMapOvr>
  <p:transition spd="med">
    <p:cover dir="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4FED1B3-5D2E-434C-9DA6-05961AA18AAD}" type="slidenum">
              <a:rPr lang="en-US" smtClean="0"/>
              <a:pPr>
                <a:defRPr/>
              </a:pPr>
              <a:t>‹#›</a:t>
            </a:fld>
            <a:endParaRPr lang="en-US"/>
          </a:p>
        </p:txBody>
      </p:sp>
    </p:spTree>
    <p:extLst>
      <p:ext uri="{BB962C8B-B14F-4D97-AF65-F5344CB8AC3E}">
        <p14:creationId xmlns:p14="http://schemas.microsoft.com/office/powerpoint/2010/main" val="184261972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spd="med">
    <p:cover dir="rd"/>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12788" y="2995613"/>
            <a:ext cx="7969250" cy="2141537"/>
          </a:xfrm>
        </p:spPr>
        <p:txBody>
          <a:bodyPr>
            <a:normAutofit fontScale="90000"/>
          </a:bodyPr>
          <a:lstStyle/>
          <a:p>
            <a:pPr eaLnBrk="1" hangingPunct="1"/>
            <a:r>
              <a:rPr lang="en-US" sz="4400" smtClean="0"/>
              <a:t>PENERAPAN CLOUD COMPUTING PADA PT NET SOLUTION</a:t>
            </a:r>
            <a:r>
              <a:rPr lang="en-US" sz="4400" b="1" smtClean="0">
                <a:solidFill>
                  <a:srgbClr val="FFCC66"/>
                </a:solidFill>
              </a:rPr>
              <a:t/>
            </a:r>
            <a:br>
              <a:rPr lang="en-US" sz="4400" b="1" smtClean="0">
                <a:solidFill>
                  <a:srgbClr val="FFCC66"/>
                </a:solidFill>
              </a:rPr>
            </a:br>
            <a:r>
              <a:rPr lang="en-US" sz="4400" b="1" smtClean="0">
                <a:solidFill>
                  <a:srgbClr val="FFCC66"/>
                </a:solidFill>
              </a:rPr>
              <a:t/>
            </a:r>
            <a:br>
              <a:rPr lang="en-US" sz="4400" b="1" smtClean="0">
                <a:solidFill>
                  <a:srgbClr val="FFCC66"/>
                </a:solidFill>
              </a:rPr>
            </a:br>
            <a:endParaRPr lang="en-US" sz="4400" b="1" smtClean="0">
              <a:solidFill>
                <a:srgbClr val="FFCC66"/>
              </a:solidFill>
            </a:endParaRPr>
          </a:p>
        </p:txBody>
      </p:sp>
    </p:spTree>
  </p:cSld>
  <p:clrMapOvr>
    <a:masterClrMapping/>
  </p:clrMapOvr>
  <p:transition spd="med">
    <p:cover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090613" y="212725"/>
            <a:ext cx="6316662" cy="1143000"/>
          </a:xfrm>
        </p:spPr>
        <p:txBody>
          <a:bodyPr/>
          <a:lstStyle/>
          <a:p>
            <a:r>
              <a:rPr lang="en-US" smtClean="0"/>
              <a:t>Contoh lain yang menggunakan cloud computing</a:t>
            </a:r>
          </a:p>
        </p:txBody>
      </p:sp>
      <p:sp>
        <p:nvSpPr>
          <p:cNvPr id="3" name="Content Placeholder 2"/>
          <p:cNvSpPr>
            <a:spLocks noGrp="1"/>
          </p:cNvSpPr>
          <p:nvPr>
            <p:ph idx="1"/>
          </p:nvPr>
        </p:nvSpPr>
        <p:spPr>
          <a:xfrm>
            <a:off x="1152525" y="1662113"/>
            <a:ext cx="6326188" cy="4525962"/>
          </a:xfrm>
        </p:spPr>
        <p:txBody>
          <a:bodyPr/>
          <a:lstStyle/>
          <a:p>
            <a:pPr>
              <a:defRPr/>
            </a:pPr>
            <a:r>
              <a:rPr lang="en-US" b="1" dirty="0"/>
              <a:t>Gmail </a:t>
            </a:r>
            <a:r>
              <a:rPr lang="en-US" b="1" dirty="0" err="1"/>
              <a:t>dan</a:t>
            </a:r>
            <a:r>
              <a:rPr lang="en-US" b="1" dirty="0"/>
              <a:t> Yahoo mail</a:t>
            </a:r>
            <a:endParaRPr lang="en-US" dirty="0" smtClean="0"/>
          </a:p>
          <a:p>
            <a:pPr marL="0" indent="0" algn="just">
              <a:buFontTx/>
              <a:buNone/>
              <a:defRPr/>
            </a:pPr>
            <a:r>
              <a:rPr lang="en-US" dirty="0" err="1"/>
              <a:t>sebenarnya</a:t>
            </a:r>
            <a:r>
              <a:rPr lang="en-US" dirty="0"/>
              <a:t> </a:t>
            </a:r>
            <a:r>
              <a:rPr lang="en-US" dirty="0" err="1"/>
              <a:t>kita</a:t>
            </a:r>
            <a:r>
              <a:rPr lang="en-US" dirty="0"/>
              <a:t> </a:t>
            </a:r>
            <a:r>
              <a:rPr lang="en-US" dirty="0" err="1"/>
              <a:t>sudah</a:t>
            </a:r>
            <a:r>
              <a:rPr lang="en-US" dirty="0"/>
              <a:t> lama </a:t>
            </a:r>
            <a:r>
              <a:rPr lang="en-US" dirty="0" err="1"/>
              <a:t>menggunakan</a:t>
            </a:r>
            <a:r>
              <a:rPr lang="en-US" dirty="0"/>
              <a:t> </a:t>
            </a:r>
            <a:r>
              <a:rPr lang="en-US" dirty="0" err="1"/>
              <a:t>teknologi</a:t>
            </a:r>
            <a:r>
              <a:rPr lang="en-US" dirty="0"/>
              <a:t> cloud computing, </a:t>
            </a:r>
            <a:r>
              <a:rPr lang="en-US" dirty="0" err="1"/>
              <a:t>hanya</a:t>
            </a:r>
            <a:r>
              <a:rPr lang="en-US" dirty="0"/>
              <a:t> </a:t>
            </a:r>
            <a:r>
              <a:rPr lang="en-US" dirty="0" err="1"/>
              <a:t>saja</a:t>
            </a:r>
            <a:r>
              <a:rPr lang="en-US" dirty="0"/>
              <a:t> </a:t>
            </a:r>
            <a:r>
              <a:rPr lang="en-US" dirty="0" err="1"/>
              <a:t>kita</a:t>
            </a:r>
            <a:r>
              <a:rPr lang="en-US" dirty="0"/>
              <a:t> </a:t>
            </a:r>
            <a:r>
              <a:rPr lang="en-US" dirty="0" err="1"/>
              <a:t>tidak</a:t>
            </a:r>
            <a:r>
              <a:rPr lang="en-US" dirty="0"/>
              <a:t> </a:t>
            </a:r>
            <a:r>
              <a:rPr lang="en-US" dirty="0" err="1"/>
              <a:t>sadar</a:t>
            </a:r>
            <a:r>
              <a:rPr lang="en-US" dirty="0"/>
              <a:t> </a:t>
            </a:r>
            <a:r>
              <a:rPr lang="en-US" dirty="0" err="1"/>
              <a:t>tentang</a:t>
            </a:r>
            <a:r>
              <a:rPr lang="en-US" dirty="0"/>
              <a:t> </a:t>
            </a:r>
            <a:r>
              <a:rPr lang="en-US" dirty="0" err="1"/>
              <a:t>teknologi</a:t>
            </a:r>
            <a:r>
              <a:rPr lang="en-US" dirty="0"/>
              <a:t> </a:t>
            </a:r>
            <a:r>
              <a:rPr lang="en-US" dirty="0" err="1"/>
              <a:t>tersebut</a:t>
            </a:r>
            <a:r>
              <a:rPr lang="en-US" dirty="0"/>
              <a:t>. </a:t>
            </a:r>
            <a:r>
              <a:rPr lang="en-US" dirty="0" err="1"/>
              <a:t>salah</a:t>
            </a:r>
            <a:r>
              <a:rPr lang="en-US" dirty="0"/>
              <a:t> </a:t>
            </a:r>
            <a:r>
              <a:rPr lang="en-US" dirty="0" err="1"/>
              <a:t>satu</a:t>
            </a:r>
            <a:r>
              <a:rPr lang="en-US" dirty="0"/>
              <a:t> </a:t>
            </a:r>
            <a:r>
              <a:rPr lang="en-US" dirty="0" err="1"/>
              <a:t>contohnya</a:t>
            </a:r>
            <a:r>
              <a:rPr lang="en-US" dirty="0"/>
              <a:t> </a:t>
            </a:r>
            <a:r>
              <a:rPr lang="en-US" dirty="0" err="1"/>
              <a:t>adalah</a:t>
            </a:r>
            <a:r>
              <a:rPr lang="en-US" dirty="0"/>
              <a:t> </a:t>
            </a:r>
            <a:r>
              <a:rPr lang="en-US" dirty="0" err="1"/>
              <a:t>layanan</a:t>
            </a:r>
            <a:r>
              <a:rPr lang="en-US" dirty="0"/>
              <a:t> email </a:t>
            </a:r>
            <a:r>
              <a:rPr lang="en-US" dirty="0" err="1"/>
              <a:t>seperti</a:t>
            </a:r>
            <a:r>
              <a:rPr lang="en-US" dirty="0"/>
              <a:t> Gmail </a:t>
            </a:r>
            <a:r>
              <a:rPr lang="en-US" dirty="0" err="1"/>
              <a:t>dan</a:t>
            </a:r>
            <a:r>
              <a:rPr lang="en-US" dirty="0"/>
              <a:t> Yahoo Mail yang </a:t>
            </a:r>
            <a:r>
              <a:rPr lang="en-US" dirty="0" err="1"/>
              <a:t>sering</a:t>
            </a:r>
            <a:r>
              <a:rPr lang="en-US" dirty="0"/>
              <a:t> </a:t>
            </a:r>
            <a:r>
              <a:rPr lang="en-US" dirty="0" err="1"/>
              <a:t>kita</a:t>
            </a:r>
            <a:r>
              <a:rPr lang="en-US" dirty="0"/>
              <a:t> </a:t>
            </a:r>
            <a:r>
              <a:rPr lang="en-US" dirty="0" err="1" smtClean="0"/>
              <a:t>gunakan</a:t>
            </a:r>
            <a:r>
              <a:rPr lang="en-US" dirty="0" smtClean="0"/>
              <a:t>. </a:t>
            </a:r>
            <a:r>
              <a:rPr lang="en-US" dirty="0" err="1" smtClean="0"/>
              <a:t>dengan</a:t>
            </a:r>
            <a:r>
              <a:rPr lang="en-US" dirty="0" smtClean="0"/>
              <a:t> </a:t>
            </a:r>
            <a:r>
              <a:rPr lang="en-US" dirty="0" err="1"/>
              <a:t>menggunakan</a:t>
            </a:r>
            <a:r>
              <a:rPr lang="en-US" dirty="0"/>
              <a:t> </a:t>
            </a:r>
            <a:r>
              <a:rPr lang="en-US" dirty="0" err="1"/>
              <a:t>layanan</a:t>
            </a:r>
            <a:r>
              <a:rPr lang="en-US" dirty="0"/>
              <a:t> email </a:t>
            </a:r>
            <a:r>
              <a:rPr lang="en-US" dirty="0" err="1"/>
              <a:t>kita</a:t>
            </a:r>
            <a:r>
              <a:rPr lang="en-US" dirty="0"/>
              <a:t> </a:t>
            </a:r>
            <a:r>
              <a:rPr lang="en-US" dirty="0" err="1"/>
              <a:t>tidak</a:t>
            </a:r>
            <a:r>
              <a:rPr lang="en-US" dirty="0"/>
              <a:t> </a:t>
            </a:r>
            <a:r>
              <a:rPr lang="en-US" dirty="0" err="1"/>
              <a:t>perlu</a:t>
            </a:r>
            <a:r>
              <a:rPr lang="en-US" dirty="0"/>
              <a:t> </a:t>
            </a:r>
            <a:r>
              <a:rPr lang="en-US" dirty="0" err="1"/>
              <a:t>lagi</a:t>
            </a:r>
            <a:r>
              <a:rPr lang="en-US" dirty="0"/>
              <a:t> </a:t>
            </a:r>
            <a:r>
              <a:rPr lang="en-US" dirty="0" err="1"/>
              <a:t>menginstall</a:t>
            </a:r>
            <a:r>
              <a:rPr lang="en-US" dirty="0"/>
              <a:t> software email </a:t>
            </a:r>
            <a:r>
              <a:rPr lang="en-US" dirty="0" err="1"/>
              <a:t>seperti</a:t>
            </a:r>
            <a:r>
              <a:rPr lang="en-US" dirty="0"/>
              <a:t> outlook. </a:t>
            </a:r>
            <a:r>
              <a:rPr lang="en-US" dirty="0" err="1"/>
              <a:t>kita</a:t>
            </a:r>
            <a:r>
              <a:rPr lang="en-US" dirty="0"/>
              <a:t> </a:t>
            </a:r>
            <a:r>
              <a:rPr lang="en-US" dirty="0" err="1"/>
              <a:t>dapat</a:t>
            </a:r>
            <a:r>
              <a:rPr lang="en-US" dirty="0"/>
              <a:t> </a:t>
            </a:r>
            <a:r>
              <a:rPr lang="en-US" dirty="0" err="1"/>
              <a:t>mengakses</a:t>
            </a:r>
            <a:r>
              <a:rPr lang="en-US" dirty="0"/>
              <a:t> email </a:t>
            </a:r>
            <a:r>
              <a:rPr lang="en-US" dirty="0" err="1"/>
              <a:t>dimana</a:t>
            </a:r>
            <a:r>
              <a:rPr lang="en-US" dirty="0"/>
              <a:t> pun </a:t>
            </a:r>
            <a:r>
              <a:rPr lang="en-US" dirty="0" err="1"/>
              <a:t>kita</a:t>
            </a:r>
            <a:r>
              <a:rPr lang="en-US" dirty="0"/>
              <a:t> </a:t>
            </a:r>
            <a:r>
              <a:rPr lang="en-US" dirty="0" err="1"/>
              <a:t>berada</a:t>
            </a:r>
            <a:r>
              <a:rPr lang="en-US" dirty="0"/>
              <a:t>.</a:t>
            </a:r>
          </a:p>
        </p:txBody>
      </p:sp>
    </p:spTree>
  </p:cSld>
  <p:clrMapOvr>
    <a:masterClrMapping/>
  </p:clrMapOvr>
  <p:transition spd="med">
    <p:cover dir="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090613" y="212725"/>
            <a:ext cx="6316662" cy="1143000"/>
          </a:xfrm>
        </p:spPr>
        <p:txBody>
          <a:bodyPr/>
          <a:lstStyle/>
          <a:p>
            <a:r>
              <a:rPr lang="en-US" smtClean="0"/>
              <a:t>Contoh lain yang menggunakan cloud computing</a:t>
            </a:r>
          </a:p>
        </p:txBody>
      </p:sp>
      <p:sp>
        <p:nvSpPr>
          <p:cNvPr id="3" name="Content Placeholder 2"/>
          <p:cNvSpPr>
            <a:spLocks noGrp="1"/>
          </p:cNvSpPr>
          <p:nvPr>
            <p:ph idx="1"/>
          </p:nvPr>
        </p:nvSpPr>
        <p:spPr>
          <a:xfrm>
            <a:off x="1152525" y="1662113"/>
            <a:ext cx="6326188" cy="4525962"/>
          </a:xfrm>
        </p:spPr>
        <p:txBody>
          <a:bodyPr/>
          <a:lstStyle/>
          <a:p>
            <a:pPr algn="just">
              <a:defRPr/>
            </a:pPr>
            <a:r>
              <a:rPr lang="en-US" sz="1600" b="1" dirty="0" smtClean="0"/>
              <a:t>Google </a:t>
            </a:r>
            <a:r>
              <a:rPr lang="en-US" sz="1600" b="1" dirty="0"/>
              <a:t>Docs </a:t>
            </a:r>
            <a:r>
              <a:rPr lang="en-US" sz="1600" b="1" dirty="0" err="1"/>
              <a:t>dan</a:t>
            </a:r>
            <a:r>
              <a:rPr lang="en-US" sz="1600" b="1" dirty="0"/>
              <a:t> Office </a:t>
            </a:r>
            <a:r>
              <a:rPr lang="en-US" sz="1600" b="1" dirty="0" smtClean="0"/>
              <a:t>365</a:t>
            </a:r>
          </a:p>
          <a:p>
            <a:pPr marL="0" indent="0" algn="just">
              <a:buFontTx/>
              <a:buNone/>
              <a:defRPr/>
            </a:pPr>
            <a:r>
              <a:rPr lang="en-US" sz="1800" dirty="0" err="1" smtClean="0"/>
              <a:t>jika</a:t>
            </a:r>
            <a:r>
              <a:rPr lang="en-US" sz="1800" dirty="0" smtClean="0"/>
              <a:t> </a:t>
            </a:r>
            <a:r>
              <a:rPr lang="en-US" sz="1800" dirty="0" err="1"/>
              <a:t>dulu</a:t>
            </a:r>
            <a:r>
              <a:rPr lang="en-US" sz="1800" dirty="0"/>
              <a:t> </a:t>
            </a:r>
            <a:r>
              <a:rPr lang="en-US" sz="1800" dirty="0" err="1"/>
              <a:t>untuk</a:t>
            </a:r>
            <a:r>
              <a:rPr lang="en-US" sz="1800" dirty="0"/>
              <a:t> </a:t>
            </a:r>
            <a:r>
              <a:rPr lang="en-US" sz="1800" dirty="0" err="1"/>
              <a:t>membuat</a:t>
            </a:r>
            <a:r>
              <a:rPr lang="en-US" sz="1800" dirty="0"/>
              <a:t> </a:t>
            </a:r>
            <a:r>
              <a:rPr lang="en-US" sz="1800" dirty="0" err="1"/>
              <a:t>dokumen</a:t>
            </a:r>
            <a:r>
              <a:rPr lang="en-US" sz="1800" dirty="0"/>
              <a:t> </a:t>
            </a:r>
            <a:r>
              <a:rPr lang="en-US" sz="1800" dirty="0" err="1"/>
              <a:t>kita</a:t>
            </a:r>
            <a:r>
              <a:rPr lang="en-US" sz="1800" dirty="0"/>
              <a:t> </a:t>
            </a:r>
            <a:r>
              <a:rPr lang="en-US" sz="1800" dirty="0" err="1"/>
              <a:t>harus</a:t>
            </a:r>
            <a:r>
              <a:rPr lang="en-US" sz="1800" dirty="0"/>
              <a:t> </a:t>
            </a:r>
            <a:r>
              <a:rPr lang="en-US" sz="1800" dirty="0" err="1"/>
              <a:t>menggunakan</a:t>
            </a:r>
            <a:r>
              <a:rPr lang="en-US" sz="1800" dirty="0"/>
              <a:t> software word processing </a:t>
            </a:r>
            <a:r>
              <a:rPr lang="en-US" sz="1800" dirty="0" err="1"/>
              <a:t>seperti</a:t>
            </a:r>
            <a:r>
              <a:rPr lang="en-US" sz="1800" dirty="0"/>
              <a:t> Microsoft Office </a:t>
            </a:r>
            <a:r>
              <a:rPr lang="en-US" sz="1800" dirty="0" smtClean="0"/>
              <a:t>yang </a:t>
            </a:r>
            <a:r>
              <a:rPr lang="en-US" sz="1800" dirty="0" err="1" smtClean="0"/>
              <a:t>harganya</a:t>
            </a:r>
            <a:r>
              <a:rPr lang="en-US" sz="1800" dirty="0" smtClean="0"/>
              <a:t> </a:t>
            </a:r>
            <a:r>
              <a:rPr lang="en-US" sz="1800" dirty="0" err="1"/>
              <a:t>lumayan</a:t>
            </a:r>
            <a:r>
              <a:rPr lang="en-US" sz="1800" dirty="0"/>
              <a:t> </a:t>
            </a:r>
            <a:r>
              <a:rPr lang="en-US" sz="1800" dirty="0" err="1"/>
              <a:t>mahal</a:t>
            </a:r>
            <a:r>
              <a:rPr lang="en-US" sz="1800" dirty="0"/>
              <a:t>, </a:t>
            </a:r>
            <a:r>
              <a:rPr lang="en-US" sz="1800" dirty="0" err="1"/>
              <a:t>kini</a:t>
            </a:r>
            <a:r>
              <a:rPr lang="en-US" sz="1800" dirty="0"/>
              <a:t> </a:t>
            </a:r>
            <a:r>
              <a:rPr lang="en-US" sz="1800" dirty="0" err="1"/>
              <a:t>kita</a:t>
            </a:r>
            <a:r>
              <a:rPr lang="en-US" sz="1800" dirty="0"/>
              <a:t> </a:t>
            </a:r>
            <a:r>
              <a:rPr lang="en-US" sz="1800" dirty="0" err="1"/>
              <a:t>dapat</a:t>
            </a:r>
            <a:r>
              <a:rPr lang="en-US" sz="1800" dirty="0"/>
              <a:t> </a:t>
            </a:r>
            <a:r>
              <a:rPr lang="en-US" sz="1800" dirty="0" err="1"/>
              <a:t>membuat</a:t>
            </a:r>
            <a:r>
              <a:rPr lang="en-US" sz="1800" dirty="0"/>
              <a:t> </a:t>
            </a:r>
            <a:r>
              <a:rPr lang="en-US" sz="1800" dirty="0" err="1"/>
              <a:t>dokumen</a:t>
            </a:r>
            <a:r>
              <a:rPr lang="en-US" sz="1800" dirty="0"/>
              <a:t> </a:t>
            </a:r>
            <a:r>
              <a:rPr lang="en-US" sz="1800" dirty="0" err="1"/>
              <a:t>dengan</a:t>
            </a:r>
            <a:r>
              <a:rPr lang="en-US" sz="1800" dirty="0"/>
              <a:t> </a:t>
            </a:r>
            <a:r>
              <a:rPr lang="en-US" sz="1800" dirty="0" err="1"/>
              <a:t>mudah</a:t>
            </a:r>
            <a:r>
              <a:rPr lang="en-US" sz="1800" dirty="0"/>
              <a:t> </a:t>
            </a:r>
            <a:r>
              <a:rPr lang="en-US" sz="1800" dirty="0" err="1"/>
              <a:t>dan</a:t>
            </a:r>
            <a:r>
              <a:rPr lang="en-US" sz="1800" dirty="0"/>
              <a:t> gratis, </a:t>
            </a:r>
            <a:r>
              <a:rPr lang="en-US" sz="1800" dirty="0" err="1"/>
              <a:t>yaitu</a:t>
            </a:r>
            <a:r>
              <a:rPr lang="en-US" sz="1800" dirty="0"/>
              <a:t> </a:t>
            </a:r>
            <a:r>
              <a:rPr lang="en-US" sz="1800" dirty="0" err="1"/>
              <a:t>dengan</a:t>
            </a:r>
            <a:r>
              <a:rPr lang="en-US" sz="1800" dirty="0"/>
              <a:t> </a:t>
            </a:r>
            <a:r>
              <a:rPr lang="en-US" sz="1800" dirty="0" err="1"/>
              <a:t>menggunakan</a:t>
            </a:r>
            <a:r>
              <a:rPr lang="en-US" sz="1800" dirty="0"/>
              <a:t> Google Docs. Google Docs </a:t>
            </a:r>
            <a:r>
              <a:rPr lang="en-US" sz="1800" dirty="0" err="1"/>
              <a:t>merupakan</a:t>
            </a:r>
            <a:r>
              <a:rPr lang="en-US" sz="1800" dirty="0"/>
              <a:t> </a:t>
            </a:r>
            <a:r>
              <a:rPr lang="en-US" sz="1800" dirty="0" err="1"/>
              <a:t>layanan</a:t>
            </a:r>
            <a:r>
              <a:rPr lang="en-US" sz="1800" dirty="0"/>
              <a:t> cloud computing </a:t>
            </a:r>
            <a:r>
              <a:rPr lang="en-US" sz="1800" dirty="0" err="1"/>
              <a:t>milik</a:t>
            </a:r>
            <a:r>
              <a:rPr lang="en-US" sz="1800" dirty="0"/>
              <a:t> </a:t>
            </a:r>
            <a:r>
              <a:rPr lang="en-US" sz="1800" dirty="0" err="1"/>
              <a:t>google</a:t>
            </a:r>
            <a:r>
              <a:rPr lang="en-US" sz="1800" dirty="0"/>
              <a:t> yang </a:t>
            </a:r>
            <a:r>
              <a:rPr lang="en-US" sz="1800" dirty="0" err="1"/>
              <a:t>berfungsi</a:t>
            </a:r>
            <a:r>
              <a:rPr lang="en-US" sz="1800" dirty="0"/>
              <a:t> </a:t>
            </a:r>
            <a:r>
              <a:rPr lang="en-US" sz="1800" dirty="0" err="1"/>
              <a:t>untuk</a:t>
            </a:r>
            <a:r>
              <a:rPr lang="en-US" sz="1800" dirty="0"/>
              <a:t> </a:t>
            </a:r>
            <a:r>
              <a:rPr lang="en-US" sz="1800" dirty="0" err="1"/>
              <a:t>membuat</a:t>
            </a:r>
            <a:r>
              <a:rPr lang="en-US" sz="1800" dirty="0"/>
              <a:t> </a:t>
            </a:r>
            <a:r>
              <a:rPr lang="en-US" sz="1800" dirty="0" err="1"/>
              <a:t>berbagai</a:t>
            </a:r>
            <a:r>
              <a:rPr lang="en-US" sz="1800" dirty="0"/>
              <a:t> </a:t>
            </a:r>
            <a:r>
              <a:rPr lang="en-US" sz="1800" dirty="0" err="1"/>
              <a:t>jenis</a:t>
            </a:r>
            <a:r>
              <a:rPr lang="en-US" sz="1800" dirty="0"/>
              <a:t> </a:t>
            </a:r>
            <a:r>
              <a:rPr lang="en-US" sz="1800" dirty="0" err="1"/>
              <a:t>dokumen</a:t>
            </a:r>
            <a:r>
              <a:rPr lang="en-US" sz="1800" dirty="0"/>
              <a:t>. </a:t>
            </a:r>
            <a:r>
              <a:rPr lang="en-US" sz="1800" dirty="0" err="1"/>
              <a:t>kita</a:t>
            </a:r>
            <a:r>
              <a:rPr lang="en-US" sz="1800" dirty="0"/>
              <a:t> </a:t>
            </a:r>
            <a:r>
              <a:rPr lang="en-US" sz="1800" dirty="0" err="1"/>
              <a:t>dapat</a:t>
            </a:r>
            <a:r>
              <a:rPr lang="en-US" sz="1800" dirty="0"/>
              <a:t> </a:t>
            </a:r>
            <a:r>
              <a:rPr lang="en-US" sz="1800" dirty="0" err="1"/>
              <a:t>menyimpan</a:t>
            </a:r>
            <a:r>
              <a:rPr lang="en-US" sz="1800" dirty="0"/>
              <a:t> </a:t>
            </a:r>
            <a:r>
              <a:rPr lang="en-US" sz="1800" dirty="0" err="1"/>
              <a:t>dokumen-dokumen</a:t>
            </a:r>
            <a:r>
              <a:rPr lang="en-US" sz="1800" dirty="0"/>
              <a:t> </a:t>
            </a:r>
            <a:r>
              <a:rPr lang="en-US" sz="1800" dirty="0" err="1"/>
              <a:t>kita</a:t>
            </a:r>
            <a:r>
              <a:rPr lang="en-US" sz="1800" dirty="0"/>
              <a:t> </a:t>
            </a:r>
            <a:r>
              <a:rPr lang="en-US" sz="1800" dirty="0" err="1"/>
              <a:t>pada</a:t>
            </a:r>
            <a:r>
              <a:rPr lang="en-US" sz="1800" dirty="0"/>
              <a:t> server </a:t>
            </a:r>
            <a:r>
              <a:rPr lang="en-US" sz="1800" dirty="0" err="1"/>
              <a:t>dan</a:t>
            </a:r>
            <a:r>
              <a:rPr lang="en-US" sz="1800" dirty="0"/>
              <a:t> </a:t>
            </a:r>
            <a:r>
              <a:rPr lang="en-US" sz="1800" dirty="0" err="1"/>
              <a:t>mengaksesnya</a:t>
            </a:r>
            <a:r>
              <a:rPr lang="en-US" sz="1800" dirty="0"/>
              <a:t> </a:t>
            </a:r>
            <a:r>
              <a:rPr lang="en-US" sz="1800" dirty="0" err="1"/>
              <a:t>dimana</a:t>
            </a:r>
            <a:r>
              <a:rPr lang="en-US" sz="1800" dirty="0"/>
              <a:t> pun </a:t>
            </a:r>
            <a:r>
              <a:rPr lang="en-US" sz="1800" dirty="0" err="1"/>
              <a:t>kita</a:t>
            </a:r>
            <a:r>
              <a:rPr lang="en-US" sz="1800" dirty="0"/>
              <a:t> </a:t>
            </a:r>
            <a:r>
              <a:rPr lang="en-US" sz="1800" dirty="0" err="1" smtClean="0"/>
              <a:t>berada</a:t>
            </a:r>
            <a:r>
              <a:rPr lang="en-US" sz="1800" dirty="0" smtClean="0"/>
              <a:t>. </a:t>
            </a:r>
            <a:r>
              <a:rPr lang="en-US" sz="1800" dirty="0" err="1" smtClean="0"/>
              <a:t>contoh</a:t>
            </a:r>
            <a:r>
              <a:rPr lang="en-US" sz="1800" dirty="0" smtClean="0"/>
              <a:t> </a:t>
            </a:r>
            <a:r>
              <a:rPr lang="en-US" sz="1800" dirty="0"/>
              <a:t>lain </a:t>
            </a:r>
            <a:r>
              <a:rPr lang="en-US" sz="1800" dirty="0" err="1"/>
              <a:t>dari</a:t>
            </a:r>
            <a:r>
              <a:rPr lang="en-US" sz="1800" dirty="0"/>
              <a:t> </a:t>
            </a:r>
            <a:r>
              <a:rPr lang="en-US" sz="1800" dirty="0" err="1"/>
              <a:t>layanan</a:t>
            </a:r>
            <a:r>
              <a:rPr lang="en-US" sz="1800" dirty="0"/>
              <a:t> </a:t>
            </a:r>
            <a:r>
              <a:rPr lang="en-US" sz="1800" dirty="0" err="1"/>
              <a:t>seperti</a:t>
            </a:r>
            <a:r>
              <a:rPr lang="en-US" sz="1800" dirty="0"/>
              <a:t> </a:t>
            </a:r>
            <a:r>
              <a:rPr lang="en-US" sz="1800" dirty="0" err="1"/>
              <a:t>ini</a:t>
            </a:r>
            <a:r>
              <a:rPr lang="en-US" sz="1800" dirty="0"/>
              <a:t> </a:t>
            </a:r>
            <a:r>
              <a:rPr lang="en-US" sz="1800" dirty="0" err="1"/>
              <a:t>adalah</a:t>
            </a:r>
            <a:r>
              <a:rPr lang="en-US" sz="1800" dirty="0"/>
              <a:t> Office 365 </a:t>
            </a:r>
            <a:r>
              <a:rPr lang="en-US" sz="1800" dirty="0" err="1"/>
              <a:t>milik</a:t>
            </a:r>
            <a:r>
              <a:rPr lang="en-US" sz="1800" dirty="0"/>
              <a:t> Microsoft. </a:t>
            </a:r>
            <a:r>
              <a:rPr lang="en-US" sz="1800" dirty="0" err="1"/>
              <a:t>aplikasi</a:t>
            </a:r>
            <a:r>
              <a:rPr lang="en-US" sz="1800" dirty="0"/>
              <a:t> </a:t>
            </a:r>
            <a:r>
              <a:rPr lang="en-US" sz="1800" dirty="0" err="1"/>
              <a:t>ini</a:t>
            </a:r>
            <a:r>
              <a:rPr lang="en-US" sz="1800" dirty="0"/>
              <a:t> </a:t>
            </a:r>
            <a:r>
              <a:rPr lang="en-US" sz="1800" dirty="0" err="1"/>
              <a:t>merupakan</a:t>
            </a:r>
            <a:r>
              <a:rPr lang="en-US" sz="1800" dirty="0"/>
              <a:t> </a:t>
            </a:r>
            <a:r>
              <a:rPr lang="en-US" sz="1800" dirty="0" err="1"/>
              <a:t>aplikasi</a:t>
            </a:r>
            <a:r>
              <a:rPr lang="en-US" sz="1800" dirty="0"/>
              <a:t> </a:t>
            </a:r>
            <a:r>
              <a:rPr lang="en-US" sz="1800" dirty="0" err="1"/>
              <a:t>berbayar</a:t>
            </a:r>
            <a:r>
              <a:rPr lang="en-US" sz="1800" dirty="0"/>
              <a:t> </a:t>
            </a:r>
            <a:r>
              <a:rPr lang="en-US" sz="1800" dirty="0" err="1"/>
              <a:t>dengan</a:t>
            </a:r>
            <a:r>
              <a:rPr lang="en-US" sz="1800" dirty="0"/>
              <a:t> </a:t>
            </a:r>
            <a:r>
              <a:rPr lang="en-US" sz="1800" dirty="0" err="1"/>
              <a:t>fitur-fitur</a:t>
            </a:r>
            <a:r>
              <a:rPr lang="en-US" sz="1800" dirty="0"/>
              <a:t> yang </a:t>
            </a:r>
            <a:r>
              <a:rPr lang="en-US" sz="1800" dirty="0" err="1"/>
              <a:t>sangat</a:t>
            </a:r>
            <a:r>
              <a:rPr lang="en-US" sz="1800" dirty="0"/>
              <a:t> </a:t>
            </a:r>
            <a:r>
              <a:rPr lang="en-US" sz="1800" dirty="0" err="1"/>
              <a:t>membantu</a:t>
            </a:r>
            <a:r>
              <a:rPr lang="en-US" sz="1800" dirty="0"/>
              <a:t> </a:t>
            </a:r>
            <a:r>
              <a:rPr lang="en-US" sz="1800" dirty="0" err="1"/>
              <a:t>bagi</a:t>
            </a:r>
            <a:r>
              <a:rPr lang="en-US" sz="1800" dirty="0"/>
              <a:t> </a:t>
            </a:r>
            <a:r>
              <a:rPr lang="en-US" sz="1800" dirty="0" err="1"/>
              <a:t>para</a:t>
            </a:r>
            <a:r>
              <a:rPr lang="en-US" sz="1800" dirty="0"/>
              <a:t> </a:t>
            </a:r>
            <a:r>
              <a:rPr lang="en-US" sz="1800" dirty="0" err="1"/>
              <a:t>pengusaha</a:t>
            </a:r>
            <a:r>
              <a:rPr lang="en-US" sz="1800" dirty="0"/>
              <a:t>. </a:t>
            </a:r>
            <a:r>
              <a:rPr lang="en-US" sz="1800" dirty="0" err="1"/>
              <a:t>fitur</a:t>
            </a:r>
            <a:r>
              <a:rPr lang="en-US" sz="1800" dirty="0"/>
              <a:t> yang </a:t>
            </a:r>
            <a:r>
              <a:rPr lang="en-US" sz="1800" dirty="0" err="1"/>
              <a:t>tersedia</a:t>
            </a:r>
            <a:r>
              <a:rPr lang="en-US" sz="1800" dirty="0"/>
              <a:t> </a:t>
            </a:r>
            <a:r>
              <a:rPr lang="en-US" sz="1800" dirty="0" err="1"/>
              <a:t>diantaranya</a:t>
            </a:r>
            <a:r>
              <a:rPr lang="en-US" sz="1800" dirty="0"/>
              <a:t> </a:t>
            </a:r>
            <a:r>
              <a:rPr lang="en-US" sz="1800" dirty="0" err="1"/>
              <a:t>adalah</a:t>
            </a:r>
            <a:r>
              <a:rPr lang="en-US" sz="1800" dirty="0"/>
              <a:t> SharePoint Online, Exchange Online, </a:t>
            </a:r>
            <a:r>
              <a:rPr lang="en-US" sz="1800" dirty="0" err="1"/>
              <a:t>Lync</a:t>
            </a:r>
            <a:r>
              <a:rPr lang="en-US" sz="1800" dirty="0"/>
              <a:t> Online </a:t>
            </a:r>
            <a:r>
              <a:rPr lang="en-US" sz="1800" dirty="0" err="1"/>
              <a:t>dan</a:t>
            </a:r>
            <a:r>
              <a:rPr lang="en-US" sz="1800" dirty="0"/>
              <a:t> Office Professional Plus. Office 365 </a:t>
            </a:r>
            <a:r>
              <a:rPr lang="en-US" sz="1800" dirty="0" err="1"/>
              <a:t>ini</a:t>
            </a:r>
            <a:r>
              <a:rPr lang="en-US" sz="1800" dirty="0"/>
              <a:t> </a:t>
            </a:r>
            <a:r>
              <a:rPr lang="en-US" sz="1800" dirty="0" err="1"/>
              <a:t>memungkinkan</a:t>
            </a:r>
            <a:r>
              <a:rPr lang="en-US" sz="1800" dirty="0"/>
              <a:t> </a:t>
            </a:r>
            <a:r>
              <a:rPr lang="en-US" sz="1800" dirty="0" err="1"/>
              <a:t>penggunanya</a:t>
            </a:r>
            <a:r>
              <a:rPr lang="en-US" sz="1800" dirty="0"/>
              <a:t> </a:t>
            </a:r>
            <a:r>
              <a:rPr lang="en-US" sz="1800" dirty="0" err="1"/>
              <a:t>untuk</a:t>
            </a:r>
            <a:r>
              <a:rPr lang="en-US" sz="1800" dirty="0"/>
              <a:t> </a:t>
            </a:r>
            <a:r>
              <a:rPr lang="en-US" sz="1800" dirty="0" err="1"/>
              <a:t>bekerjasama</a:t>
            </a:r>
            <a:r>
              <a:rPr lang="en-US" sz="1800" dirty="0"/>
              <a:t> </a:t>
            </a:r>
            <a:r>
              <a:rPr lang="en-US" sz="1800" dirty="0" err="1"/>
              <a:t>dalam</a:t>
            </a:r>
            <a:r>
              <a:rPr lang="en-US" sz="1800" dirty="0"/>
              <a:t> </a:t>
            </a:r>
            <a:r>
              <a:rPr lang="en-US" sz="1800" dirty="0" err="1"/>
              <a:t>mengolah</a:t>
            </a:r>
            <a:r>
              <a:rPr lang="en-US" sz="1800" dirty="0"/>
              <a:t> </a:t>
            </a:r>
            <a:r>
              <a:rPr lang="en-US" sz="1800" dirty="0" err="1"/>
              <a:t>dokumen</a:t>
            </a:r>
            <a:r>
              <a:rPr lang="en-US" sz="1800" dirty="0"/>
              <a:t>, e -mail, </a:t>
            </a:r>
            <a:r>
              <a:rPr lang="en-US" sz="1800" dirty="0" err="1"/>
              <a:t>konferensi</a:t>
            </a:r>
            <a:r>
              <a:rPr lang="en-US" sz="1800" dirty="0"/>
              <a:t> via web, </a:t>
            </a:r>
            <a:r>
              <a:rPr lang="en-US" sz="1800" dirty="0" err="1"/>
              <a:t>dan</a:t>
            </a:r>
            <a:r>
              <a:rPr lang="en-US" sz="1800" dirty="0"/>
              <a:t> </a:t>
            </a:r>
            <a:r>
              <a:rPr lang="en-US" sz="1800" dirty="0" err="1"/>
              <a:t>berbagi</a:t>
            </a:r>
            <a:r>
              <a:rPr lang="en-US" sz="1800" dirty="0"/>
              <a:t> </a:t>
            </a:r>
            <a:r>
              <a:rPr lang="en-US" sz="1800" dirty="0" err="1"/>
              <a:t>jadwal</a:t>
            </a:r>
            <a:r>
              <a:rPr lang="en-US" sz="1800" dirty="0"/>
              <a:t> </a:t>
            </a:r>
            <a:r>
              <a:rPr lang="en-US" sz="1800" dirty="0" err="1"/>
              <a:t>acara</a:t>
            </a:r>
            <a:r>
              <a:rPr lang="en-US" sz="1800" dirty="0"/>
              <a:t> di </a:t>
            </a:r>
            <a:r>
              <a:rPr lang="en-US" sz="1800" dirty="0" err="1"/>
              <a:t>kalender</a:t>
            </a:r>
            <a:r>
              <a:rPr lang="en-US" sz="1800" dirty="0"/>
              <a:t>.</a:t>
            </a:r>
            <a:r>
              <a:rPr lang="en-US" sz="1800" dirty="0" smtClean="0"/>
              <a:t>.</a:t>
            </a:r>
            <a:endParaRPr lang="en-US" sz="1800" dirty="0"/>
          </a:p>
        </p:txBody>
      </p:sp>
    </p:spTree>
  </p:cSld>
  <p:clrMapOvr>
    <a:masterClrMapping/>
  </p:clrMapOvr>
  <p:transition spd="med">
    <p:cover dir="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idx="1"/>
          </p:nvPr>
        </p:nvSpPr>
        <p:spPr>
          <a:xfrm>
            <a:off x="688975" y="1079500"/>
            <a:ext cx="7927975" cy="4525963"/>
          </a:xfrm>
        </p:spPr>
        <p:txBody>
          <a:bodyPr/>
          <a:lstStyle/>
          <a:p>
            <a:pPr algn="just" eaLnBrk="1" hangingPunct="1">
              <a:buFontTx/>
              <a:buNone/>
            </a:pPr>
            <a:r>
              <a:rPr lang="en-US" sz="2800" smtClean="0"/>
              <a:t>	Cloud Computing adalah teknologi komputer yang menggunakan internet sebagai medianya, dengan penggunaan Cloud Computing maka komputer tidak perlu menggunakan suatu sistem operasi tertentu (Linux, Mac OS, Windows, dan lainnya), tidak membutuhkan hardisk dan tidak perlu instalasi software pada komputernya karena penggunaan semua hal ini telah ada pada layanan Cloud Computing</a:t>
            </a:r>
          </a:p>
          <a:p>
            <a:pPr algn="just" eaLnBrk="1" hangingPunct="1">
              <a:buFontTx/>
              <a:buNone/>
            </a:pPr>
            <a:endParaRPr lang="en-US" sz="2800" smtClean="0">
              <a:solidFill>
                <a:srgbClr val="FFCC66"/>
              </a:solidFill>
            </a:endParaRPr>
          </a:p>
        </p:txBody>
      </p:sp>
    </p:spTree>
  </p:cSld>
  <p:clrMapOvr>
    <a:masterClrMapping/>
  </p:clrMapOvr>
  <p:transition spd="med">
    <p:cover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944563" y="533400"/>
            <a:ext cx="7023100" cy="1143000"/>
          </a:xfrm>
        </p:spPr>
        <p:txBody>
          <a:bodyPr/>
          <a:lstStyle/>
          <a:p>
            <a:pPr eaLnBrk="1" hangingPunct="1"/>
            <a:r>
              <a:rPr lang="en-US" sz="3600" b="1" smtClean="0">
                <a:solidFill>
                  <a:srgbClr val="FFCC66"/>
                </a:solidFill>
              </a:rPr>
              <a:t>Keuntungan Cloud Computing</a:t>
            </a:r>
          </a:p>
        </p:txBody>
      </p:sp>
      <p:sp>
        <p:nvSpPr>
          <p:cNvPr id="200707" name="Rectangle 3"/>
          <p:cNvSpPr>
            <a:spLocks noGrp="1" noChangeArrowheads="1"/>
          </p:cNvSpPr>
          <p:nvPr>
            <p:ph idx="1"/>
          </p:nvPr>
        </p:nvSpPr>
        <p:spPr>
          <a:xfrm>
            <a:off x="871538" y="1789113"/>
            <a:ext cx="7689850" cy="4129087"/>
          </a:xfrm>
        </p:spPr>
        <p:txBody>
          <a:bodyPr/>
          <a:lstStyle/>
          <a:p>
            <a:pPr algn="just">
              <a:buFont typeface="Arial" charset="0"/>
              <a:buAutoNum type="arabicPeriod"/>
            </a:pPr>
            <a:r>
              <a:rPr lang="en-US" sz="2000" smtClean="0">
                <a:solidFill>
                  <a:srgbClr val="FFFF00"/>
                </a:solidFill>
              </a:rPr>
              <a:t>Pengurangan Biaya Investasi Hardware</a:t>
            </a:r>
          </a:p>
          <a:p>
            <a:pPr algn="just">
              <a:buFont typeface="Arial" charset="0"/>
              <a:buChar char="•"/>
            </a:pPr>
            <a:r>
              <a:rPr lang="en-US" sz="2000" smtClean="0"/>
              <a:t>Karena dengan menggunakan Cloud Computing, kita tidak perlu membeli hardwarevkomputer, media penyimpanan (hardisk), komputer server, dan membeli software karenavsemua hal ini telah ada dan terinstall secara online pada saat menggunakan CloudvComputing. Menurut studi yang dilakukan Centre for Economics and Business Research (Cebr) yang disponsori oleh EMC yang dilakukan di Perancis, Jerman, Italia, Spanyol dan Inggris. Penerapan Cloud Computing menghasilkan penghematan untuk layanan TI lebih dari 763 miliar Euro dalam kurun waktu antara 2010 sampai 2015, sama dengan sekitar1.57% dari total GDP lima negara bersangkutan secara akumulatif.</a:t>
            </a:r>
          </a:p>
        </p:txBody>
      </p:sp>
    </p:spTree>
  </p:cSld>
  <p:clrMapOvr>
    <a:masterClrMapping/>
  </p:clrMapOvr>
  <p:transition spd="med">
    <p:cover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00707">
                                            <p:txEl>
                                              <p:pRg st="0" end="0"/>
                                            </p:txEl>
                                          </p:spTgt>
                                        </p:tgtEl>
                                        <p:attrNameLst>
                                          <p:attrName>style.visibility</p:attrName>
                                        </p:attrNameLst>
                                      </p:cBhvr>
                                      <p:to>
                                        <p:strVal val="visible"/>
                                      </p:to>
                                    </p:set>
                                    <p:anim calcmode="lin" valueType="num">
                                      <p:cBhvr additive="base">
                                        <p:cTn id="7" dur="500" fill="hold"/>
                                        <p:tgtEl>
                                          <p:spTgt spid="20070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07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00707">
                                            <p:txEl>
                                              <p:pRg st="1" end="1"/>
                                            </p:txEl>
                                          </p:spTgt>
                                        </p:tgtEl>
                                        <p:attrNameLst>
                                          <p:attrName>style.visibility</p:attrName>
                                        </p:attrNameLst>
                                      </p:cBhvr>
                                      <p:to>
                                        <p:strVal val="visible"/>
                                      </p:to>
                                    </p:set>
                                    <p:anim calcmode="lin" valueType="num">
                                      <p:cBhvr additive="base">
                                        <p:cTn id="13" dur="500" fill="hold"/>
                                        <p:tgtEl>
                                          <p:spTgt spid="20070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070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69888" y="714375"/>
            <a:ext cx="8362950" cy="741363"/>
          </a:xfrm>
        </p:spPr>
        <p:txBody>
          <a:bodyPr/>
          <a:lstStyle/>
          <a:p>
            <a:pPr eaLnBrk="1" hangingPunct="1"/>
            <a:r>
              <a:rPr lang="en-US" sz="4000" b="1" smtClean="0">
                <a:solidFill>
                  <a:srgbClr val="FFCC66"/>
                </a:solidFill>
              </a:rPr>
              <a:t>Keuntungan cloud computing lanjutan</a:t>
            </a:r>
          </a:p>
        </p:txBody>
      </p:sp>
      <p:sp>
        <p:nvSpPr>
          <p:cNvPr id="7171" name="Rectangle 3"/>
          <p:cNvSpPr>
            <a:spLocks noGrp="1" noChangeArrowheads="1"/>
          </p:cNvSpPr>
          <p:nvPr>
            <p:ph idx="1"/>
          </p:nvPr>
        </p:nvSpPr>
        <p:spPr>
          <a:xfrm>
            <a:off x="546100" y="1449388"/>
            <a:ext cx="8015288" cy="5010150"/>
          </a:xfrm>
        </p:spPr>
        <p:txBody>
          <a:bodyPr/>
          <a:lstStyle/>
          <a:p>
            <a:pPr marL="514350" indent="-514350" algn="just" eaLnBrk="1" hangingPunct="1">
              <a:buFontTx/>
              <a:buAutoNum type="arabicPeriod" startAt="2"/>
            </a:pPr>
            <a:r>
              <a:rPr lang="en-US" sz="3200" smtClean="0"/>
              <a:t>Back up dan Recovery.</a:t>
            </a:r>
          </a:p>
          <a:p>
            <a:pPr marL="514350" indent="-514350" algn="just"/>
            <a:r>
              <a:rPr lang="en-US" sz="3200" smtClean="0"/>
              <a:t>Data yang ada akan disimpan pada server penyedia layanan Cloud Computing secara online dan penyedia layanan Cloud Computing memiliki banyak server untuk menghandle usernya </a:t>
            </a:r>
            <a:r>
              <a:rPr lang="sv-SE" sz="3200" smtClean="0"/>
              <a:t>sehingga dimungkinkan untuk melakukan back up pada server yang lain.</a:t>
            </a:r>
            <a:endParaRPr lang="en-US" sz="3200" smtClean="0"/>
          </a:p>
          <a:p>
            <a:pPr marL="514350" indent="-514350" algn="just" eaLnBrk="1" hangingPunct="1">
              <a:buFontTx/>
              <a:buNone/>
            </a:pPr>
            <a:endParaRPr lang="en-US" sz="3200" smtClean="0"/>
          </a:p>
        </p:txBody>
      </p:sp>
    </p:spTree>
  </p:cSld>
  <p:clrMapOvr>
    <a:masterClrMapping/>
  </p:clrMapOvr>
  <p:transition spd="med">
    <p:cover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95313" y="693738"/>
            <a:ext cx="7818437" cy="741362"/>
          </a:xfrm>
        </p:spPr>
        <p:txBody>
          <a:bodyPr>
            <a:normAutofit fontScale="90000"/>
          </a:bodyPr>
          <a:lstStyle/>
          <a:p>
            <a:pPr eaLnBrk="1" hangingPunct="1"/>
            <a:r>
              <a:rPr lang="en-US" sz="4000" b="1" smtClean="0">
                <a:solidFill>
                  <a:srgbClr val="FFCC66"/>
                </a:solidFill>
              </a:rPr>
              <a:t>Keuntungan cloud computing lanjutan</a:t>
            </a:r>
          </a:p>
        </p:txBody>
      </p:sp>
      <p:sp>
        <p:nvSpPr>
          <p:cNvPr id="8195" name="Rectangle 3"/>
          <p:cNvSpPr>
            <a:spLocks noGrp="1" noChangeArrowheads="1"/>
          </p:cNvSpPr>
          <p:nvPr>
            <p:ph idx="1"/>
          </p:nvPr>
        </p:nvSpPr>
        <p:spPr>
          <a:xfrm>
            <a:off x="877888" y="1449388"/>
            <a:ext cx="7850187" cy="5010150"/>
          </a:xfrm>
        </p:spPr>
        <p:txBody>
          <a:bodyPr/>
          <a:lstStyle/>
          <a:p>
            <a:pPr marL="514350" indent="-514350" algn="just" eaLnBrk="1" hangingPunct="1">
              <a:buFontTx/>
              <a:buAutoNum type="arabicPeriod" startAt="3"/>
            </a:pPr>
            <a:r>
              <a:rPr lang="en-US" sz="3200" smtClean="0"/>
              <a:t>Dapat Diakses Dimana Saja</a:t>
            </a:r>
          </a:p>
          <a:p>
            <a:pPr marL="514350" indent="-514350" algn="just"/>
            <a:r>
              <a:rPr lang="en-US" sz="3200" smtClean="0"/>
              <a:t>Hal ini yang menurut penulis kelebihan dari Cloud Computing, karena Cloud Computing berbasis internet maka personal komputer kita dapat diakses diamanapun dengan menggunakan komputer atau notebook orang lain. Jadi tidak perlu pusing membawa notebook kemana – mana.</a:t>
            </a:r>
          </a:p>
          <a:p>
            <a:pPr marL="803275" lvl="1" indent="-346075" algn="just" eaLnBrk="1" hangingPunct="1">
              <a:buFont typeface="Wingdings" pitchFamily="2" charset="2"/>
              <a:buChar char="¯"/>
            </a:pPr>
            <a:endParaRPr lang="en-US" sz="3200" b="1" smtClean="0"/>
          </a:p>
        </p:txBody>
      </p:sp>
    </p:spTree>
  </p:cSld>
  <p:clrMapOvr>
    <a:masterClrMapping/>
  </p:clrMapOvr>
  <p:transition spd="med">
    <p:cover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65163" y="725488"/>
            <a:ext cx="7410450" cy="768350"/>
          </a:xfrm>
        </p:spPr>
        <p:txBody>
          <a:bodyPr/>
          <a:lstStyle/>
          <a:p>
            <a:pPr eaLnBrk="1" hangingPunct="1"/>
            <a:r>
              <a:rPr lang="en-US" sz="4000" b="1" smtClean="0">
                <a:solidFill>
                  <a:srgbClr val="FFCC66"/>
                </a:solidFill>
              </a:rPr>
              <a:t>Keuntungan cloud computing lanjutan</a:t>
            </a:r>
          </a:p>
        </p:txBody>
      </p:sp>
      <p:sp>
        <p:nvSpPr>
          <p:cNvPr id="9219" name="Rectangle 3"/>
          <p:cNvSpPr>
            <a:spLocks noGrp="1" noChangeArrowheads="1"/>
          </p:cNvSpPr>
          <p:nvPr>
            <p:ph idx="1"/>
          </p:nvPr>
        </p:nvSpPr>
        <p:spPr>
          <a:xfrm>
            <a:off x="554038" y="1600200"/>
            <a:ext cx="8229600" cy="5257800"/>
          </a:xfrm>
        </p:spPr>
        <p:txBody>
          <a:bodyPr/>
          <a:lstStyle/>
          <a:p>
            <a:pPr marL="514350" indent="-514350" eaLnBrk="1" hangingPunct="1">
              <a:lnSpc>
                <a:spcPct val="90000"/>
              </a:lnSpc>
              <a:buFontTx/>
              <a:buAutoNum type="arabicPeriod" startAt="4"/>
            </a:pPr>
            <a:r>
              <a:rPr lang="en-US" sz="3200" b="1" smtClean="0"/>
              <a:t>Tidak terbatasnya penyimpanan</a:t>
            </a:r>
          </a:p>
          <a:p>
            <a:pPr marL="514350" indent="-514350"/>
            <a:r>
              <a:rPr lang="en-US" sz="3200" smtClean="0"/>
              <a:t>Selain telah menyediakan “hardisk” secara online yang dapat kita gunakan untuk menyimpan data, “hardisk” ini juga dapat diatur kapasitasnya (ditambah atau dikurangi) sesuai dengan kebutuhan kita. Tentu saja untuk dapat menikmati layanan ini harus membayar harga sewa yang lebih tinggi</a:t>
            </a:r>
          </a:p>
        </p:txBody>
      </p:sp>
    </p:spTree>
  </p:cSld>
  <p:clrMapOvr>
    <a:masterClrMapping/>
  </p:clrMapOvr>
  <p:transition spd="med">
    <p:cover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81025" y="479425"/>
            <a:ext cx="8408988" cy="615950"/>
          </a:xfrm>
        </p:spPr>
        <p:txBody>
          <a:bodyPr/>
          <a:lstStyle/>
          <a:p>
            <a:pPr eaLnBrk="1" hangingPunct="1"/>
            <a:r>
              <a:rPr lang="en-US" sz="3600" b="1" smtClean="0">
                <a:solidFill>
                  <a:srgbClr val="FFCC66"/>
                </a:solidFill>
              </a:rPr>
              <a:t>Keuntungan cloud computing lanjutan</a:t>
            </a:r>
          </a:p>
        </p:txBody>
      </p:sp>
      <p:sp>
        <p:nvSpPr>
          <p:cNvPr id="10243" name="Rectangle 3"/>
          <p:cNvSpPr>
            <a:spLocks noGrp="1" noChangeArrowheads="1"/>
          </p:cNvSpPr>
          <p:nvPr>
            <p:ph idx="1"/>
          </p:nvPr>
        </p:nvSpPr>
        <p:spPr>
          <a:xfrm>
            <a:off x="617538" y="1058863"/>
            <a:ext cx="8237537" cy="5799137"/>
          </a:xfrm>
        </p:spPr>
        <p:txBody>
          <a:bodyPr/>
          <a:lstStyle/>
          <a:p>
            <a:pPr marL="457200" indent="-457200" algn="just">
              <a:buFontTx/>
              <a:buAutoNum type="arabicPeriod" startAt="5"/>
            </a:pPr>
            <a:r>
              <a:rPr lang="en-US" sz="2800" smtClean="0"/>
              <a:t>Tidak Perlu Khawatir Terhadap Software</a:t>
            </a:r>
          </a:p>
          <a:p>
            <a:pPr marL="457200" indent="-457200" algn="just"/>
            <a:r>
              <a:rPr lang="nn-NO" sz="2800" smtClean="0"/>
              <a:t>Sistem Operasi yang berbasis Cloud Computing secara default telah memberikan beberapa </a:t>
            </a:r>
            <a:r>
              <a:rPr lang="en-US" sz="2800" smtClean="0"/>
              <a:t>software yang telah memenuhi kebutuhan kita terhadap penggunaan komputer seperti word prosessor, presentation, video, image, PDF, RSS Reader, musik, dan lainnya. Selain itu kita juga tidak dipusingkan lagi terhadap masalah lisensi software karena pastinya software yang akan kita gunakan asli. Untuk masalah update software sendiri telah dilakukan oleh pihak penyedia layanan Cloud Computing sehingga kita hanya menggunakan software tersebut.</a:t>
            </a:r>
          </a:p>
        </p:txBody>
      </p:sp>
    </p:spTree>
  </p:cSld>
  <p:clrMapOvr>
    <a:masterClrMapping/>
  </p:clrMapOvr>
  <p:transition spd="med">
    <p:cover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55625" y="274638"/>
            <a:ext cx="8464550" cy="642937"/>
          </a:xfrm>
        </p:spPr>
        <p:txBody>
          <a:bodyPr/>
          <a:lstStyle/>
          <a:p>
            <a:pPr eaLnBrk="1" hangingPunct="1"/>
            <a:r>
              <a:rPr lang="en-US" sz="3600" b="1" smtClean="0">
                <a:solidFill>
                  <a:srgbClr val="FFCC66"/>
                </a:solidFill>
              </a:rPr>
              <a:t>Penggunaan cloud computing</a:t>
            </a:r>
            <a:endParaRPr lang="en-US" sz="4000" b="1" smtClean="0">
              <a:solidFill>
                <a:srgbClr val="FFCC66"/>
              </a:solidFill>
            </a:endParaRPr>
          </a:p>
        </p:txBody>
      </p:sp>
      <p:sp>
        <p:nvSpPr>
          <p:cNvPr id="10243" name="Rectangle 3"/>
          <p:cNvSpPr>
            <a:spLocks noGrp="1" noChangeArrowheads="1"/>
          </p:cNvSpPr>
          <p:nvPr>
            <p:ph idx="1"/>
          </p:nvPr>
        </p:nvSpPr>
        <p:spPr>
          <a:xfrm>
            <a:off x="671513" y="1019175"/>
            <a:ext cx="8348662" cy="5578475"/>
          </a:xfrm>
        </p:spPr>
        <p:txBody>
          <a:bodyPr/>
          <a:lstStyle/>
          <a:p>
            <a:pPr algn="just"/>
            <a:r>
              <a:rPr lang="en-US" sz="1800" smtClean="0"/>
              <a:t>Salah satu produk PT NET SOLUTION adalah netsolution.</a:t>
            </a:r>
          </a:p>
          <a:p>
            <a:pPr algn="just"/>
            <a:r>
              <a:rPr lang="en-US" sz="1800" smtClean="0"/>
              <a:t>NetSolution kini meluncurkan layanan solusi komunikasi bisnis berbasis Cloud Computing dalam bentuk service virtual office yang meliputi fitur-fitur sebagai berikut : Email client, document management, calendering, task management, absensi, IP Telephony, Web Meeting, hingga teleconference. Kesemua fitur tsb tergabung dalam satu paket layanan virtual office dengan demikian kita tak perlu berinvestasi mahal untuk mendapatkan layanan komunikasi bisnis terbaik dan sangat lengkap ini. Layanan ini menjamin kualitas level layanan hingga 99% uptime dengan kemampuan storage data bisnis kita hingga 16 Terabyte! Tak perlu khawatir dengan permasalahan keamanan data kita, karena dengan teknologi keamanan jaringan yang canggih dan handal.Selain itu kita dapat mengefisienkan biaya komunikasi dan koordinasi kita dengan layanan IP Telephony yang dapat menekan biaya komunikasi hingga nol rupiah! Koordinasi antar pelaku bisnis yang memerlukan tatap muka bisa difasilitasi dengan web meeting atau bahkan teleconference bila perlu dengan biaya yang sangat minim. Anda akan menghemat dana perusahaan khususnya dalam hal koordinasi dan perjalanan dinas.</a:t>
            </a:r>
          </a:p>
          <a:p>
            <a:pPr algn="just"/>
            <a:endParaRPr lang="en-US" sz="1800" smtClean="0"/>
          </a:p>
        </p:txBody>
      </p:sp>
    </p:spTree>
  </p:cSld>
  <p:clrMapOvr>
    <a:masterClrMapping/>
  </p:clrMapOvr>
  <p:transition spd="med">
    <p:cover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2438" y="552450"/>
            <a:ext cx="8547100" cy="741363"/>
          </a:xfrm>
        </p:spPr>
        <p:txBody>
          <a:bodyPr/>
          <a:lstStyle/>
          <a:p>
            <a:pPr eaLnBrk="1" hangingPunct="1"/>
            <a:r>
              <a:rPr lang="en-US" sz="3600" b="1" smtClean="0">
                <a:solidFill>
                  <a:srgbClr val="FFCC66"/>
                </a:solidFill>
              </a:rPr>
              <a:t>Langkah menerapkan cloud computing</a:t>
            </a:r>
          </a:p>
        </p:txBody>
      </p:sp>
      <p:sp>
        <p:nvSpPr>
          <p:cNvPr id="11267" name="Rectangle 3"/>
          <p:cNvSpPr>
            <a:spLocks noGrp="1" noChangeArrowheads="1"/>
          </p:cNvSpPr>
          <p:nvPr>
            <p:ph idx="1"/>
          </p:nvPr>
        </p:nvSpPr>
        <p:spPr>
          <a:xfrm>
            <a:off x="544513" y="1281113"/>
            <a:ext cx="8337550" cy="5287962"/>
          </a:xfrm>
        </p:spPr>
        <p:txBody>
          <a:bodyPr/>
          <a:lstStyle/>
          <a:p>
            <a:pPr marL="457200" indent="-457200" algn="just">
              <a:buFontTx/>
              <a:buAutoNum type="arabicPeriod"/>
            </a:pPr>
            <a:r>
              <a:rPr lang="en-US" sz="2000" smtClean="0"/>
              <a:t>Mulailah dari hal-hal kecil. Sejumlah layanan yang dapat dimanfaatkan untuk mencoba komputasi awan, misalnya saja, email, calendars, contact, messenger, storage, document, photo, group, news, devices synchronization, family safety, mobile atau map. </a:t>
            </a:r>
          </a:p>
          <a:p>
            <a:pPr marL="457200" indent="-457200" algn="just">
              <a:buFontTx/>
              <a:buAutoNum type="arabicPeriod"/>
            </a:pPr>
            <a:r>
              <a:rPr lang="en-US" sz="2000" smtClean="0"/>
              <a:t>Petakan kebutuhan bisnis ke layanan awan, bukan sebaliknya. </a:t>
            </a:r>
          </a:p>
          <a:p>
            <a:pPr marL="457200" indent="-457200" algn="just">
              <a:buFontTx/>
              <a:buAutoNum type="arabicPeriod"/>
            </a:pPr>
            <a:r>
              <a:rPr lang="en-US" sz="2000" smtClean="0"/>
              <a:t>Layanan awan disebut-sebut murah karena dapat menggunakan perangkat yang sudah dimiliki. Faktanya, layanan tersebut belum tentu lebih murah. Agar tidak terjebak dengan harga, hitunglah biaya keseluruhan seandainya sistem digunakan secara penuh. Lalu bandingkan dengan sistem lokal (on premise). Pelajari pula kemungkinan menggabungkan layanan awan dengan sistem lokal.</a:t>
            </a:r>
          </a:p>
          <a:p>
            <a:pPr marL="457200" indent="-457200" algn="just">
              <a:buFontTx/>
              <a:buAutoNum type="arabicPeriod"/>
            </a:pPr>
            <a:r>
              <a:rPr lang="en-US" sz="2000" smtClean="0"/>
              <a:t> Lakukan proses sosialisasi dan pembelajaran tentang layanan awan kepada seluruh pegawai di dalam perusahaan.</a:t>
            </a:r>
          </a:p>
          <a:p>
            <a:pPr marL="457200" indent="-457200" algn="just">
              <a:buFontTx/>
              <a:buAutoNum type="arabicPeriod"/>
            </a:pPr>
            <a:r>
              <a:rPr lang="en-US" sz="2000" smtClean="0"/>
              <a:t>Pelajari kemungkinan masalah teknis seperti interoperabilitas, arsitektur dan integrasi. Pastikan format file yang dibuat melalui layanan awan sama persis dengan aplikasi lookal di sisi klien. </a:t>
            </a:r>
          </a:p>
        </p:txBody>
      </p:sp>
    </p:spTree>
  </p:cSld>
  <p:clrMapOvr>
    <a:masterClrMapping/>
  </p:clrMapOvr>
  <p:transition spd="med">
    <p:cover dir="r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819</TotalTime>
  <Words>875</Words>
  <Application>Microsoft Office PowerPoint</Application>
  <PresentationFormat>On-screen Show (4:3)</PresentationFormat>
  <Paragraphs>43</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Wingdings</vt:lpstr>
      <vt:lpstr>Office Theme</vt:lpstr>
      <vt:lpstr>PENERAPAN CLOUD COMPUTING PADA PT NET SOLUTION  </vt:lpstr>
      <vt:lpstr>PowerPoint Presentation</vt:lpstr>
      <vt:lpstr>Keuntungan Cloud Computing</vt:lpstr>
      <vt:lpstr>Keuntungan cloud computing lanjutan</vt:lpstr>
      <vt:lpstr>Keuntungan cloud computing lanjutan</vt:lpstr>
      <vt:lpstr>Keuntungan cloud computing lanjutan</vt:lpstr>
      <vt:lpstr>Keuntungan cloud computing lanjutan</vt:lpstr>
      <vt:lpstr>Penggunaan cloud computing</vt:lpstr>
      <vt:lpstr>Langkah menerapkan cloud computing</vt:lpstr>
      <vt:lpstr>Contoh lain yang menggunakan cloud computing</vt:lpstr>
      <vt:lpstr>Contoh lain yang menggunakan cloud computing</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KOMPUTER DAN PENDIDIKAN</dc:title>
  <dc:creator>User</dc:creator>
  <cp:lastModifiedBy>Phantom Assassin</cp:lastModifiedBy>
  <cp:revision>26</cp:revision>
  <cp:lastPrinted>2012-11-07T05:41:09Z</cp:lastPrinted>
  <dcterms:created xsi:type="dcterms:W3CDTF">2008-09-16T22:43:43Z</dcterms:created>
  <dcterms:modified xsi:type="dcterms:W3CDTF">2012-11-07T05:41:09Z</dcterms:modified>
</cp:coreProperties>
</file>