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C5B90CD-D2FC-49D0-B873-72441D3ED165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950BD4-EAC1-4E34-820E-3A09772743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Software Component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Be thorough with your documentation: Few programmers will be able to understand</a:t>
            </a:r>
            <a:r>
              <a:rPr lang="id-ID" dirty="0" smtClean="0"/>
              <a:t> </a:t>
            </a:r>
            <a:r>
              <a:rPr lang="en-US" dirty="0" smtClean="0"/>
              <a:t>how your classes should be reused just by reading the source code. At the very least,</a:t>
            </a:r>
            <a:r>
              <a:rPr lang="id-ID" dirty="0" smtClean="0"/>
              <a:t> </a:t>
            </a:r>
            <a:r>
              <a:rPr lang="en-US" dirty="0" smtClean="0"/>
              <a:t>your class should have an explanatory name, a short comment (one or two sentences)</a:t>
            </a:r>
            <a:r>
              <a:rPr lang="id-ID" dirty="0" smtClean="0"/>
              <a:t> </a:t>
            </a:r>
            <a:r>
              <a:rPr lang="en-US" dirty="0" smtClean="0"/>
              <a:t>summing </a:t>
            </a:r>
            <a:r>
              <a:rPr lang="en-US" dirty="0"/>
              <a:t>up the class, a longer comment (maybe several paragraphs) describing </a:t>
            </a:r>
            <a:r>
              <a:rPr lang="en-US" dirty="0" smtClean="0"/>
              <a:t>how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class should be used and a short comment alongside each public message </a:t>
            </a:r>
            <a:r>
              <a:rPr lang="en-US" dirty="0" smtClean="0"/>
              <a:t>describing</a:t>
            </a:r>
            <a:r>
              <a:rPr lang="id-ID" dirty="0" smtClean="0"/>
              <a:t> </a:t>
            </a:r>
            <a:r>
              <a:rPr lang="en-US" dirty="0" smtClean="0"/>
              <a:t>how </a:t>
            </a:r>
            <a:r>
              <a:rPr lang="en-US" dirty="0"/>
              <a:t>the method should be used. Your comments should always describe the </a:t>
            </a:r>
            <a:r>
              <a:rPr lang="en-US" dirty="0" smtClean="0"/>
              <a:t>contract</a:t>
            </a:r>
            <a:r>
              <a:rPr lang="id-ID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the object and its clients, setting out the obligations on both sides. </a:t>
            </a:r>
            <a:r>
              <a:rPr lang="en-US" dirty="0" smtClean="0"/>
              <a:t>Documentation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 separate from the classes, such as design or tutorial information, should </a:t>
            </a:r>
            <a:r>
              <a:rPr lang="en-US" dirty="0" smtClean="0"/>
              <a:t>also</a:t>
            </a:r>
            <a:r>
              <a:rPr lang="id-ID" dirty="0" smtClean="0"/>
              <a:t> be </a:t>
            </a:r>
            <a:r>
              <a:rPr lang="id-ID" dirty="0"/>
              <a:t>provided</a:t>
            </a:r>
            <a:r>
              <a:rPr lang="id-ID" dirty="0" smtClean="0"/>
              <a:t>.</a:t>
            </a:r>
          </a:p>
          <a:p>
            <a:r>
              <a:rPr lang="en-US" dirty="0"/>
              <a:t>Use patterns and frameworks: Patterns and frameworks reduce your workload, but </a:t>
            </a:r>
            <a:r>
              <a:rPr lang="en-US" dirty="0" smtClean="0"/>
              <a:t>they’re</a:t>
            </a:r>
            <a:r>
              <a:rPr lang="id-ID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understood by other developers, which means that the other developers will have </a:t>
            </a:r>
            <a:r>
              <a:rPr lang="en-US" dirty="0" smtClean="0"/>
              <a:t>less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learn before reusing your code.</a:t>
            </a:r>
          </a:p>
          <a:p>
            <a:pPr algn="just"/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Design client–supplier objects: If you have two-way, or even cyclical, </a:t>
            </a:r>
            <a:r>
              <a:rPr lang="en-US" dirty="0" smtClean="0"/>
              <a:t>collaborations</a:t>
            </a:r>
            <a:r>
              <a:rPr lang="id-ID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your objects, you may end up with what is referred to in the trade as code spaghetti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Things </a:t>
            </a:r>
            <a:r>
              <a:rPr lang="en-US" dirty="0"/>
              <a:t>will be a lot simpler if you design your objects as a client–supplier hierarchy.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a reusable Employee does not make any assumptions about its context; instead, </a:t>
            </a:r>
            <a:r>
              <a:rPr lang="en-US" dirty="0" smtClean="0"/>
              <a:t>it</a:t>
            </a:r>
            <a:r>
              <a:rPr lang="id-ID" dirty="0" smtClean="0"/>
              <a:t> </a:t>
            </a:r>
            <a:r>
              <a:rPr lang="en-US" dirty="0" smtClean="0"/>
              <a:t>provides </a:t>
            </a:r>
            <a:r>
              <a:rPr lang="en-US" dirty="0"/>
              <a:t>public messages that are generally useful. Taking this idea further, the </a:t>
            </a:r>
            <a:r>
              <a:rPr lang="en-US" dirty="0" smtClean="0"/>
              <a:t>Employee</a:t>
            </a:r>
            <a:r>
              <a:rPr lang="id-ID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be in control of its </a:t>
            </a:r>
            <a:r>
              <a:rPr lang="en-US" dirty="0" err="1"/>
              <a:t>EmploymentHistory</a:t>
            </a:r>
            <a:r>
              <a:rPr lang="en-US" dirty="0"/>
              <a:t>, but the </a:t>
            </a:r>
            <a:r>
              <a:rPr lang="en-US" dirty="0" err="1"/>
              <a:t>EmploymentHistory</a:t>
            </a:r>
            <a:r>
              <a:rPr lang="en-US" dirty="0"/>
              <a:t> would not </a:t>
            </a:r>
            <a:r>
              <a:rPr lang="en-US" dirty="0" smtClean="0"/>
              <a:t>know</a:t>
            </a:r>
            <a:r>
              <a:rPr lang="id-ID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the Employee. Imagine that your objects are servants that do what they’re told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without </a:t>
            </a:r>
            <a:r>
              <a:rPr lang="en-US" dirty="0"/>
              <a:t>caring about who asked them to do it. To compensate for their servile lives,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objects </a:t>
            </a:r>
            <a:r>
              <a:rPr lang="en-US" dirty="0"/>
              <a:t>have servants of their own to control.</a:t>
            </a:r>
          </a:p>
          <a:p>
            <a:pPr algn="just"/>
            <a:r>
              <a:rPr lang="en-US" dirty="0"/>
              <a:t>Make each object single-purpose: This is referred to as high cohesion. </a:t>
            </a:r>
            <a:r>
              <a:rPr lang="id-ID" dirty="0" smtClean="0"/>
              <a:t> </a:t>
            </a:r>
            <a:r>
              <a:rPr lang="en-US" dirty="0" smtClean="0"/>
              <a:t>Avoid </a:t>
            </a:r>
            <a:r>
              <a:rPr lang="en-US" dirty="0"/>
              <a:t>coding </a:t>
            </a:r>
            <a:r>
              <a:rPr lang="en-US" dirty="0" smtClean="0"/>
              <a:t>objects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serve multiple purposes, such as maintaining an employee’s personal information </a:t>
            </a:r>
            <a:r>
              <a:rPr lang="en-US" dirty="0" smtClean="0"/>
              <a:t>as</a:t>
            </a:r>
            <a:r>
              <a:rPr lang="id-ID" dirty="0" smtClean="0"/>
              <a:t> </a:t>
            </a:r>
            <a:r>
              <a:rPr lang="en-US" dirty="0" smtClean="0"/>
              <a:t>well </a:t>
            </a:r>
            <a:r>
              <a:rPr lang="en-US" dirty="0"/>
              <a:t>as their employment history.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Separate the interface from the business behavior: A reusable object should be usable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any </a:t>
            </a:r>
            <a:r>
              <a:rPr lang="en-US" dirty="0"/>
              <a:t>context. For example, the object might need to be used, directly or indirectly, in </a:t>
            </a:r>
            <a:r>
              <a:rPr lang="en-US" dirty="0" smtClean="0"/>
              <a:t>many</a:t>
            </a:r>
            <a:r>
              <a:rPr lang="id-ID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kinds of interface (workstation, mobile phone, or Web server). If you </a:t>
            </a:r>
            <a:r>
              <a:rPr lang="en-US" dirty="0" smtClean="0"/>
              <a:t>pollute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object with the details of a particular interface, you will run into problems. Therefore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business objects that contain only business behavior. You can also provide </a:t>
            </a:r>
            <a:r>
              <a:rPr lang="en-US" dirty="0" smtClean="0"/>
              <a:t>interface</a:t>
            </a:r>
            <a:r>
              <a:rPr lang="id-ID" dirty="0" smtClean="0"/>
              <a:t> </a:t>
            </a:r>
            <a:r>
              <a:rPr lang="en-US" dirty="0" smtClean="0"/>
              <a:t>objects </a:t>
            </a:r>
            <a:r>
              <a:rPr lang="en-US" dirty="0"/>
              <a:t>to view your business objects, but that’s optional. Such interface objects </a:t>
            </a:r>
            <a:r>
              <a:rPr lang="en-US" dirty="0" smtClean="0"/>
              <a:t>will</a:t>
            </a:r>
            <a:r>
              <a:rPr lang="id-ID" dirty="0" smtClean="0"/>
              <a:t> </a:t>
            </a:r>
            <a:r>
              <a:rPr lang="en-US" dirty="0" smtClean="0"/>
              <a:t>become </a:t>
            </a:r>
            <a:r>
              <a:rPr lang="en-US" dirty="0"/>
              <a:t>reusable in their own right.</a:t>
            </a:r>
          </a:p>
          <a:p>
            <a:pPr algn="just"/>
            <a:r>
              <a:rPr lang="en-US" dirty="0" smtClean="0"/>
              <a:t>Design </a:t>
            </a:r>
            <a:r>
              <a:rPr lang="en-US" dirty="0"/>
              <a:t>for questions and commands: Objects are simpler if their messages are </a:t>
            </a:r>
            <a:r>
              <a:rPr lang="en-US" dirty="0" smtClean="0"/>
              <a:t>either</a:t>
            </a:r>
            <a:r>
              <a:rPr lang="id-ID" dirty="0" smtClean="0"/>
              <a:t> </a:t>
            </a:r>
            <a:r>
              <a:rPr lang="en-US" dirty="0" smtClean="0"/>
              <a:t>questions </a:t>
            </a:r>
            <a:r>
              <a:rPr lang="en-US" dirty="0"/>
              <a:t>– ‘What’s the time?’ – or commands – ‘Set the time to ... ’ Although </a:t>
            </a:r>
            <a:r>
              <a:rPr lang="en-US" dirty="0" smtClean="0"/>
              <a:t>messages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questions and commands at the same time are occasionally useful, you </a:t>
            </a:r>
            <a:r>
              <a:rPr lang="en-US" dirty="0" smtClean="0"/>
              <a:t>should</a:t>
            </a:r>
            <a:r>
              <a:rPr lang="id-ID" dirty="0" smtClean="0"/>
              <a:t> </a:t>
            </a:r>
            <a:r>
              <a:rPr lang="en-US" dirty="0" smtClean="0"/>
              <a:t>consider </a:t>
            </a:r>
            <a:r>
              <a:rPr lang="en-US" dirty="0"/>
              <a:t>their use to be an advanced technique. Combined messages, such as ‘Set the </a:t>
            </a:r>
            <a:r>
              <a:rPr lang="en-US" dirty="0" smtClean="0"/>
              <a:t>time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... and tell me what the time was before I set it’, can be confusing.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29600" cy="635798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Because object orientation is driven by the modeling of general concepts from an </a:t>
            </a:r>
            <a:r>
              <a:rPr lang="en-US" dirty="0" smtClean="0"/>
              <a:t>entire</a:t>
            </a:r>
            <a:r>
              <a:rPr lang="id-ID" dirty="0" smtClean="0"/>
              <a:t> </a:t>
            </a:r>
            <a:r>
              <a:rPr lang="en-US" dirty="0" smtClean="0"/>
              <a:t>domain</a:t>
            </a:r>
            <a:r>
              <a:rPr lang="en-US" dirty="0"/>
              <a:t>, it’s much more likely that reuse opportunities will emerge. For example, </a:t>
            </a:r>
            <a:r>
              <a:rPr lang="en-US" dirty="0" smtClean="0"/>
              <a:t>developing</a:t>
            </a:r>
            <a:r>
              <a:rPr lang="id-ID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payroll system would normally involve the development of an Employee class. Since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development </a:t>
            </a:r>
            <a:r>
              <a:rPr lang="en-US" dirty="0"/>
              <a:t>should be driven by ‘What does the employee concept mean to this company</a:t>
            </a:r>
            <a:r>
              <a:rPr lang="en-US" dirty="0" smtClean="0"/>
              <a:t>?’</a:t>
            </a:r>
            <a:r>
              <a:rPr lang="id-ID" dirty="0" smtClean="0"/>
              <a:t> </a:t>
            </a:r>
            <a:r>
              <a:rPr lang="en-US" dirty="0" smtClean="0"/>
              <a:t>rather </a:t>
            </a:r>
            <a:r>
              <a:rPr lang="en-US" dirty="0"/>
              <a:t>than ‘What employee information does the payroll system need?’, the end result </a:t>
            </a:r>
            <a:r>
              <a:rPr lang="en-US" dirty="0" smtClean="0"/>
              <a:t>is</a:t>
            </a:r>
            <a:r>
              <a:rPr lang="id-ID" dirty="0" smtClean="0"/>
              <a:t> </a:t>
            </a:r>
            <a:r>
              <a:rPr lang="en-US" dirty="0" smtClean="0"/>
              <a:t>likely </a:t>
            </a:r>
            <a:r>
              <a:rPr lang="en-US" dirty="0"/>
              <a:t>to be applicable to other systems developed by the same company. In addition,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modularity </a:t>
            </a:r>
            <a:r>
              <a:rPr lang="en-US" dirty="0"/>
              <a:t>of objects reduces the tendency to spread attributes and operations around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, making it easier to extract and </a:t>
            </a:r>
            <a:r>
              <a:rPr lang="en-US" dirty="0" err="1"/>
              <a:t>reﬁne</a:t>
            </a:r>
            <a:r>
              <a:rPr lang="en-US" dirty="0"/>
              <a:t> the Employee code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algn="just"/>
            <a:r>
              <a:rPr lang="en-US" dirty="0" smtClean="0"/>
              <a:t>Gradually</a:t>
            </a:r>
            <a:r>
              <a:rPr lang="en-US" dirty="0"/>
              <a:t>, the situation has improved, to the extent that, often, we will only need to write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parts </a:t>
            </a:r>
            <a:r>
              <a:rPr lang="en-US" dirty="0"/>
              <a:t>of the system that are unique to our problem – the rest of the system can be </a:t>
            </a:r>
            <a:r>
              <a:rPr lang="en-US" dirty="0" smtClean="0"/>
              <a:t>implemented</a:t>
            </a:r>
            <a:r>
              <a:rPr lang="id-ID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prewritten code. This is especially true for common, well understood, application </a:t>
            </a:r>
            <a:r>
              <a:rPr lang="en-US" dirty="0" smtClean="0"/>
              <a:t>areas</a:t>
            </a:r>
            <a:r>
              <a:rPr lang="id-ID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as: user interfaces; database access; distributed programming; input/output; </a:t>
            </a:r>
            <a:r>
              <a:rPr lang="en-US" dirty="0" smtClean="0"/>
              <a:t>network</a:t>
            </a:r>
            <a:r>
              <a:rPr lang="id-ID" dirty="0" smtClean="0"/>
              <a:t> </a:t>
            </a:r>
            <a:r>
              <a:rPr lang="en-US" dirty="0" smtClean="0"/>
              <a:t>access</a:t>
            </a:r>
            <a:r>
              <a:rPr lang="en-US" dirty="0"/>
              <a:t>; e-commerce; access to legacy (pre-existing) systems; security (authentication, authorization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privacy</a:t>
            </a:r>
            <a:r>
              <a:rPr lang="en-US" dirty="0"/>
              <a:t>, integrity checking, origin checking); text processing; mathematics; games</a:t>
            </a:r>
            <a:r>
              <a:rPr lang="en-US" dirty="0" smtClean="0"/>
              <a:t>;</a:t>
            </a:r>
            <a:r>
              <a:rPr lang="id-ID" dirty="0" smtClean="0"/>
              <a:t> </a:t>
            </a:r>
            <a:r>
              <a:rPr lang="en-US" dirty="0" smtClean="0"/>
              <a:t>service </a:t>
            </a:r>
            <a:r>
              <a:rPr lang="en-US" dirty="0"/>
              <a:t>look-up; sound synthesis and playback; 2D graphics; 3D graphics; e-mail; image processing</a:t>
            </a:r>
            <a:r>
              <a:rPr lang="en-US" dirty="0" smtClean="0"/>
              <a:t>;</a:t>
            </a:r>
            <a:r>
              <a:rPr lang="id-ID" dirty="0" smtClean="0"/>
              <a:t> </a:t>
            </a:r>
            <a:r>
              <a:rPr lang="en-US" dirty="0" smtClean="0"/>
              <a:t>multimedia </a:t>
            </a:r>
            <a:r>
              <a:rPr lang="en-US" dirty="0"/>
              <a:t>encoding and decoding; messaging; transaction processing; telephony</a:t>
            </a:r>
            <a:r>
              <a:rPr lang="en-US" dirty="0" smtClean="0"/>
              <a:t>;</a:t>
            </a:r>
            <a:r>
              <a:rPr lang="id-ID" dirty="0" smtClean="0"/>
              <a:t> </a:t>
            </a:r>
            <a:r>
              <a:rPr lang="en-US" dirty="0" smtClean="0"/>
              <a:t>speech </a:t>
            </a:r>
            <a:r>
              <a:rPr lang="en-US" dirty="0"/>
              <a:t>synthesis and recognition; and integration with digital TV broadcasts.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Categories  reuse </a:t>
            </a:r>
            <a:r>
              <a:rPr lang="id-ID" dirty="0"/>
              <a:t>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Reusing functions within a system: The simplest form of reuse (used in traditional </a:t>
            </a:r>
            <a:r>
              <a:rPr lang="en-US" dirty="0" smtClean="0"/>
              <a:t>systems</a:t>
            </a:r>
            <a:r>
              <a:rPr lang="id-ID" dirty="0" smtClean="0"/>
              <a:t> </a:t>
            </a:r>
            <a:r>
              <a:rPr lang="en-US" dirty="0" smtClean="0"/>
              <a:t>development</a:t>
            </a:r>
            <a:r>
              <a:rPr lang="en-US" dirty="0"/>
              <a:t>) involves writing utility functions that are called from various places.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you may discover that various parts of your system need to search through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list </a:t>
            </a:r>
            <a:r>
              <a:rPr lang="en-US" dirty="0"/>
              <a:t>of customer names, so you write a general search function that can be called </a:t>
            </a:r>
            <a:r>
              <a:rPr lang="en-US" dirty="0" smtClean="0"/>
              <a:t>from</a:t>
            </a:r>
            <a:r>
              <a:rPr lang="id-ID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context. Writing reusable functions is different from writing functions that break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complex </a:t>
            </a:r>
            <a:r>
              <a:rPr lang="en-US" dirty="0"/>
              <a:t>process into simpler steps.</a:t>
            </a:r>
          </a:p>
          <a:p>
            <a:pPr algn="just"/>
            <a:r>
              <a:rPr lang="en-US" dirty="0" smtClean="0"/>
              <a:t>Reusing </a:t>
            </a:r>
            <a:r>
              <a:rPr lang="en-US" dirty="0"/>
              <a:t>methods within an object: Methods encapsulated within an object can be </a:t>
            </a:r>
            <a:r>
              <a:rPr lang="en-US" dirty="0" smtClean="0"/>
              <a:t>invoked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other methods. For example, a nonpublic </a:t>
            </a:r>
            <a:r>
              <a:rPr lang="en-US" dirty="0" err="1"/>
              <a:t>drawFilledRectangle</a:t>
            </a:r>
            <a:r>
              <a:rPr lang="en-US" dirty="0"/>
              <a:t> method inside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err="1" smtClean="0"/>
              <a:t>GUIComponent</a:t>
            </a:r>
            <a:r>
              <a:rPr lang="en-US" dirty="0" smtClean="0"/>
              <a:t> </a:t>
            </a:r>
            <a:r>
              <a:rPr lang="en-US" dirty="0"/>
              <a:t>class can be used by any </a:t>
            </a:r>
            <a:r>
              <a:rPr lang="en-US" dirty="0" err="1"/>
              <a:t>GUIComponent</a:t>
            </a:r>
            <a:r>
              <a:rPr lang="en-US" dirty="0"/>
              <a:t> method that needs to </a:t>
            </a:r>
            <a:r>
              <a:rPr lang="en-US" dirty="0" err="1"/>
              <a:t>ﬁll</a:t>
            </a:r>
            <a:r>
              <a:rPr lang="en-US" dirty="0"/>
              <a:t> an area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screen with the current background color. You should aim to reuse methods </a:t>
            </a:r>
            <a:r>
              <a:rPr lang="en-US" dirty="0" smtClean="0"/>
              <a:t>within</a:t>
            </a:r>
            <a:r>
              <a:rPr lang="id-ID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object whenever possible. Nonpublic methods within an object are often used to </a:t>
            </a:r>
            <a:r>
              <a:rPr lang="en-US" dirty="0" smtClean="0"/>
              <a:t>break</a:t>
            </a:r>
            <a:r>
              <a:rPr lang="id-ID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a complicated process, in traditional fashion.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Reusing classes within a system: Many of the classes that we </a:t>
            </a:r>
            <a:r>
              <a:rPr lang="en-US" dirty="0" err="1"/>
              <a:t>deﬁne</a:t>
            </a:r>
            <a:r>
              <a:rPr lang="en-US" dirty="0"/>
              <a:t> can be used in </a:t>
            </a:r>
            <a:r>
              <a:rPr lang="en-US" dirty="0" smtClean="0"/>
              <a:t>different</a:t>
            </a:r>
            <a:r>
              <a:rPr lang="id-ID" dirty="0" smtClean="0"/>
              <a:t> </a:t>
            </a:r>
            <a:r>
              <a:rPr lang="en-US" dirty="0" smtClean="0"/>
              <a:t>parts </a:t>
            </a:r>
            <a:r>
              <a:rPr lang="en-US" dirty="0"/>
              <a:t>of our system. For example, if you </a:t>
            </a:r>
            <a:r>
              <a:rPr lang="en-US" dirty="0" err="1"/>
              <a:t>deﬁne</a:t>
            </a:r>
            <a:r>
              <a:rPr lang="en-US" dirty="0"/>
              <a:t> a Customer class for use in a </a:t>
            </a:r>
            <a:r>
              <a:rPr lang="en-US" dirty="0" smtClean="0"/>
              <a:t>marketing</a:t>
            </a:r>
            <a:r>
              <a:rPr lang="id-ID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, you expect the same Customer object to appear in many different pieces of </a:t>
            </a:r>
            <a:r>
              <a:rPr lang="en-US" dirty="0" smtClean="0"/>
              <a:t>system</a:t>
            </a:r>
            <a:r>
              <a:rPr lang="id-ID" dirty="0" smtClean="0"/>
              <a:t> </a:t>
            </a:r>
            <a:r>
              <a:rPr lang="en-US" dirty="0" smtClean="0"/>
              <a:t>code</a:t>
            </a:r>
            <a:r>
              <a:rPr lang="en-US" dirty="0"/>
              <a:t>. This kind of reuse is fundamental to the object-oriented approach.</a:t>
            </a:r>
          </a:p>
          <a:p>
            <a:pPr algn="just"/>
            <a:r>
              <a:rPr lang="en-US" dirty="0" smtClean="0"/>
              <a:t>Reusing </a:t>
            </a:r>
            <a:r>
              <a:rPr lang="en-US" dirty="0"/>
              <a:t>functions across systems: General functions can be reused (in traditional </a:t>
            </a:r>
            <a:r>
              <a:rPr lang="en-US" dirty="0" smtClean="0"/>
              <a:t>systems</a:t>
            </a:r>
            <a:r>
              <a:rPr lang="id-ID" dirty="0" smtClean="0"/>
              <a:t> </a:t>
            </a:r>
            <a:r>
              <a:rPr lang="en-US" dirty="0" smtClean="0"/>
              <a:t>development </a:t>
            </a:r>
            <a:r>
              <a:rPr lang="en-US" dirty="0"/>
              <a:t>as well as in object-oriented development) in other systems that you and </a:t>
            </a:r>
            <a:r>
              <a:rPr lang="en-US" dirty="0" smtClean="0"/>
              <a:t>your</a:t>
            </a:r>
            <a:r>
              <a:rPr lang="id-ID" dirty="0" smtClean="0"/>
              <a:t> </a:t>
            </a:r>
            <a:r>
              <a:rPr lang="en-US" dirty="0" smtClean="0"/>
              <a:t>colleagues </a:t>
            </a:r>
            <a:r>
              <a:rPr lang="en-US" dirty="0"/>
              <a:t>produce. For example, you might write a function that extracts the year that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employee </a:t>
            </a:r>
            <a:r>
              <a:rPr lang="en-US" dirty="0"/>
              <a:t>joined the company from the employee’s payroll number. For such a </a:t>
            </a:r>
            <a:r>
              <a:rPr lang="en-US" dirty="0" smtClean="0"/>
              <a:t>function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reused by your colleagues, you would have to make them aware of it, preferably </a:t>
            </a:r>
            <a:r>
              <a:rPr lang="en-US" dirty="0" smtClean="0"/>
              <a:t>by</a:t>
            </a:r>
            <a:r>
              <a:rPr lang="id-ID" dirty="0" smtClean="0"/>
              <a:t> </a:t>
            </a:r>
            <a:r>
              <a:rPr lang="en-US" dirty="0" smtClean="0"/>
              <a:t>putting </a:t>
            </a:r>
            <a:r>
              <a:rPr lang="en-US" dirty="0"/>
              <a:t>it in a reuse repository: a database of useful functions that developers are </a:t>
            </a:r>
            <a:r>
              <a:rPr lang="en-US" dirty="0" smtClean="0"/>
              <a:t>expected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peruse when they’re writing new code.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Reusing classes across systems: We can publish and reuse a whole class (with all </a:t>
            </a:r>
            <a:r>
              <a:rPr lang="en-US" dirty="0" smtClean="0"/>
              <a:t>its</a:t>
            </a:r>
            <a:r>
              <a:rPr lang="id-ID" dirty="0" smtClean="0"/>
              <a:t> </a:t>
            </a:r>
            <a:r>
              <a:rPr lang="en-US" dirty="0" smtClean="0"/>
              <a:t>attributes </a:t>
            </a:r>
            <a:r>
              <a:rPr lang="en-US" dirty="0"/>
              <a:t>and operations) rather than just a single function. An example would be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Employee </a:t>
            </a:r>
            <a:r>
              <a:rPr lang="en-US" dirty="0"/>
              <a:t>object that encapsulates the employee attributes used throughout the company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along </a:t>
            </a:r>
            <a:r>
              <a:rPr lang="en-US" dirty="0"/>
              <a:t>with a useful set of operations. Object-orientation enthusiasts were the ones </a:t>
            </a:r>
            <a:r>
              <a:rPr lang="en-US" dirty="0" smtClean="0"/>
              <a:t>who</a:t>
            </a:r>
            <a:r>
              <a:rPr lang="id-ID" dirty="0" smtClean="0"/>
              <a:t> </a:t>
            </a:r>
            <a:r>
              <a:rPr lang="en-US" dirty="0" smtClean="0"/>
              <a:t>popularized </a:t>
            </a:r>
            <a:r>
              <a:rPr lang="en-US" dirty="0"/>
              <a:t>the idea of a reuse repository containing classes rather than functions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Reusing classes across all systems: A software component is analogous to a </a:t>
            </a:r>
            <a:r>
              <a:rPr lang="en-US" dirty="0" smtClean="0"/>
              <a:t>hardware</a:t>
            </a:r>
            <a:r>
              <a:rPr lang="id-ID" dirty="0" smtClean="0"/>
              <a:t> </a:t>
            </a:r>
            <a:r>
              <a:rPr lang="en-US" dirty="0" smtClean="0"/>
              <a:t>component</a:t>
            </a:r>
            <a:r>
              <a:rPr lang="en-US" dirty="0"/>
              <a:t>. Software components are designed to be reusable in any context</a:t>
            </a:r>
            <a:r>
              <a:rPr lang="en-US" dirty="0" smtClean="0"/>
              <a:t>;</a:t>
            </a:r>
            <a:r>
              <a:rPr lang="id-ID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strongly encapsulated (clients can’t see the inner workings); come with a </a:t>
            </a:r>
            <a:r>
              <a:rPr lang="en-US" dirty="0" smtClean="0"/>
              <a:t>standard</a:t>
            </a:r>
            <a:r>
              <a:rPr lang="id-ID" dirty="0" smtClean="0"/>
              <a:t> </a:t>
            </a:r>
            <a:r>
              <a:rPr lang="en-US" dirty="0" smtClean="0"/>
              <a:t>style </a:t>
            </a:r>
            <a:r>
              <a:rPr lang="en-US" dirty="0"/>
              <a:t>of interface; and are available from third parties, usually in return for payment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Every </a:t>
            </a:r>
            <a:r>
              <a:rPr lang="en-US" dirty="0"/>
              <a:t>object-oriented programming language has its own form of software component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Java has JavaBeans. There is no real equivalent of software components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traditional arena, because a handful of related functions would not be of much </a:t>
            </a:r>
            <a:r>
              <a:rPr lang="en-US" dirty="0" smtClean="0"/>
              <a:t>use</a:t>
            </a:r>
            <a:r>
              <a:rPr lang="id-ID" dirty="0" smtClean="0"/>
              <a:t> to </a:t>
            </a:r>
            <a:r>
              <a:rPr lang="id-ID" dirty="0"/>
              <a:t>third parties.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/>
              <a:t>Examples of software components include a spreadsheet that can be dropped into </a:t>
            </a:r>
            <a:r>
              <a:rPr lang="en-US" dirty="0" smtClean="0"/>
              <a:t>any</a:t>
            </a:r>
            <a:r>
              <a:rPr lang="id-ID" dirty="0" smtClean="0"/>
              <a:t> </a:t>
            </a:r>
            <a:r>
              <a:rPr lang="en-US" dirty="0" err="1" smtClean="0"/>
              <a:t>ofﬁce</a:t>
            </a:r>
            <a:r>
              <a:rPr lang="en-US" dirty="0" smtClean="0"/>
              <a:t> </a:t>
            </a:r>
            <a:r>
              <a:rPr lang="en-US" dirty="0"/>
              <a:t>productivity suite and an income tax object that can be dropped into any home </a:t>
            </a:r>
            <a:r>
              <a:rPr lang="en-US" dirty="0" smtClean="0"/>
              <a:t>tax</a:t>
            </a:r>
            <a:r>
              <a:rPr lang="id-ID" dirty="0" smtClean="0"/>
              <a:t> </a:t>
            </a:r>
            <a:r>
              <a:rPr lang="en-US" dirty="0" smtClean="0"/>
              <a:t>package</a:t>
            </a:r>
            <a:r>
              <a:rPr lang="en-US" dirty="0"/>
              <a:t>. A software component is really just an object that obeys sensible rules about </a:t>
            </a:r>
            <a:r>
              <a:rPr lang="en-US" dirty="0" smtClean="0"/>
              <a:t>its</a:t>
            </a:r>
            <a:r>
              <a:rPr lang="id-ID" dirty="0" smtClean="0"/>
              <a:t> </a:t>
            </a:r>
            <a:r>
              <a:rPr lang="en-US" dirty="0" smtClean="0"/>
              <a:t>style </a:t>
            </a:r>
            <a:r>
              <a:rPr lang="en-US" dirty="0"/>
              <a:t>of interface (as in using naming conventions to identify getters and setters).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Component </a:t>
            </a:r>
            <a:r>
              <a:rPr lang="id-ID" dirty="0" smtClean="0"/>
              <a:t>Diagram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 component represents a reusable piece of software that provides some </a:t>
            </a:r>
            <a:r>
              <a:rPr lang="en-US" dirty="0" smtClean="0"/>
              <a:t>meaningful</a:t>
            </a:r>
            <a:r>
              <a:rPr lang="id-ID" dirty="0" smtClean="0"/>
              <a:t> </a:t>
            </a:r>
            <a:r>
              <a:rPr lang="en-US" dirty="0" smtClean="0"/>
              <a:t>aggregate </a:t>
            </a:r>
            <a:r>
              <a:rPr lang="en-US" dirty="0" smtClean="0"/>
              <a:t>of functionality. At the lowest level, a component is a cluster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classes </a:t>
            </a:r>
            <a:r>
              <a:rPr lang="en-US" dirty="0" smtClean="0"/>
              <a:t>that are themselves cohesive but are loosely coupled relative to other clusters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Each </a:t>
            </a:r>
            <a:r>
              <a:rPr lang="en-US" dirty="0" smtClean="0"/>
              <a:t>class in the system must live in a single component or at the top level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system. A component may also contain other components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 smtClean="0"/>
              <a:t>Components are a type of structured classifier whose collaborations and </a:t>
            </a:r>
            <a:r>
              <a:rPr lang="en-US" dirty="0" smtClean="0"/>
              <a:t>internal</a:t>
            </a:r>
            <a:r>
              <a:rPr lang="id-ID" dirty="0" smtClean="0"/>
              <a:t> </a:t>
            </a:r>
            <a:r>
              <a:rPr lang="en-US" dirty="0" smtClean="0"/>
              <a:t>structure </a:t>
            </a:r>
            <a:r>
              <a:rPr lang="en-US" dirty="0" smtClean="0"/>
              <a:t>can be shown on a component diagram. A component, </a:t>
            </a:r>
            <a:r>
              <a:rPr lang="en-US" dirty="0" smtClean="0"/>
              <a:t>collaborating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 smtClean="0"/>
              <a:t>other components through well-defined interfaces to provide a </a:t>
            </a:r>
            <a:r>
              <a:rPr lang="en-US" dirty="0" smtClean="0"/>
              <a:t>system’s</a:t>
            </a:r>
            <a:r>
              <a:rPr lang="id-ID" dirty="0" smtClean="0"/>
              <a:t> </a:t>
            </a:r>
            <a:r>
              <a:rPr lang="en-US" dirty="0" smtClean="0"/>
              <a:t>functionality</a:t>
            </a:r>
            <a:r>
              <a:rPr lang="en-US" dirty="0" smtClean="0"/>
              <a:t>, may itself be comprised of components that collaborate to </a:t>
            </a:r>
            <a:r>
              <a:rPr lang="en-US" dirty="0" smtClean="0"/>
              <a:t>provide</a:t>
            </a:r>
            <a:r>
              <a:rPr lang="id-ID" dirty="0" smtClean="0"/>
              <a:t> </a:t>
            </a:r>
            <a:r>
              <a:rPr lang="en-US" dirty="0" smtClean="0"/>
              <a:t>its </a:t>
            </a:r>
            <a:r>
              <a:rPr lang="en-US" dirty="0" smtClean="0"/>
              <a:t>own functionality. Thus, components may be used to hierarchically </a:t>
            </a:r>
            <a:r>
              <a:rPr lang="en-US" dirty="0" smtClean="0"/>
              <a:t>decompose</a:t>
            </a:r>
            <a:r>
              <a:rPr lang="id-ID" dirty="0" smtClean="0"/>
              <a:t> </a:t>
            </a:r>
            <a:r>
              <a:rPr lang="en-US" dirty="0" smtClean="0"/>
              <a:t>a </a:t>
            </a:r>
            <a:r>
              <a:rPr lang="en-US" dirty="0" smtClean="0"/>
              <a:t>system and represent its logical architecture.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The Component </a:t>
            </a:r>
            <a:r>
              <a:rPr lang="id-ID" dirty="0" smtClean="0"/>
              <a:t>Notation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Since a component is a structured classifier, its detailed assembly can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shown </a:t>
            </a:r>
            <a:r>
              <a:rPr lang="en-US" dirty="0" smtClean="0"/>
              <a:t>with a composite structure using parts, ports, and connectors.</a:t>
            </a:r>
          </a:p>
          <a:p>
            <a:pPr algn="just"/>
            <a:r>
              <a:rPr lang="id-ID" dirty="0" smtClean="0"/>
              <a:t>For example : </a:t>
            </a:r>
            <a:r>
              <a:rPr lang="en-US" dirty="0" err="1" smtClean="0"/>
              <a:t>EnvironmentalControlSystem</a:t>
            </a:r>
            <a:r>
              <a:rPr lang="en-US" dirty="0" smtClean="0"/>
              <a:t> </a:t>
            </a:r>
            <a:r>
              <a:rPr lang="en-US" dirty="0" smtClean="0"/>
              <a:t>in this case, is included within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classifier </a:t>
            </a:r>
            <a:r>
              <a:rPr lang="en-US" dirty="0" smtClean="0"/>
              <a:t>rectangle in bold lettering, using the specific naming convention </a:t>
            </a:r>
            <a:r>
              <a:rPr lang="en-US" dirty="0" smtClean="0"/>
              <a:t>defined</a:t>
            </a:r>
            <a:r>
              <a:rPr lang="id-ID" dirty="0" smtClean="0"/>
              <a:t> </a:t>
            </a:r>
            <a:r>
              <a:rPr lang="en-US" dirty="0" smtClean="0"/>
              <a:t>by </a:t>
            </a:r>
            <a:r>
              <a:rPr lang="en-US" dirty="0" smtClean="0"/>
              <a:t>the development team. In addition, one or both of the component tags </a:t>
            </a:r>
            <a:r>
              <a:rPr lang="en-US" dirty="0" smtClean="0"/>
              <a:t>should</a:t>
            </a:r>
            <a:r>
              <a:rPr lang="id-ID" dirty="0" smtClean="0"/>
              <a:t> </a:t>
            </a:r>
            <a:r>
              <a:rPr lang="en-US" dirty="0" smtClean="0"/>
              <a:t>be </a:t>
            </a:r>
            <a:r>
              <a:rPr lang="en-US" dirty="0" smtClean="0"/>
              <a:t>included: the keyword label «component» 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the component </a:t>
            </a:r>
            <a:r>
              <a:rPr lang="id-ID" dirty="0" smtClean="0"/>
              <a:t> </a:t>
            </a:r>
            <a:r>
              <a:rPr lang="en-US" dirty="0" smtClean="0"/>
              <a:t>icon </a:t>
            </a:r>
            <a:r>
              <a:rPr lang="en-US" dirty="0" smtClean="0"/>
              <a:t>shown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upper right-hand corner of the classifier rectangle </a:t>
            </a:r>
            <a:endParaRPr lang="id-ID" dirty="0" smtClean="0"/>
          </a:p>
          <a:p>
            <a:pPr algn="just"/>
            <a:r>
              <a:rPr lang="en-US" dirty="0" smtClean="0"/>
              <a:t>Components may also have hidden ports, which are denoted by the same </a:t>
            </a:r>
            <a:r>
              <a:rPr lang="en-US" dirty="0" smtClean="0"/>
              <a:t>small</a:t>
            </a:r>
            <a:r>
              <a:rPr lang="id-ID" dirty="0" smtClean="0"/>
              <a:t> </a:t>
            </a:r>
            <a:r>
              <a:rPr lang="en-US" dirty="0" smtClean="0"/>
              <a:t>squares</a:t>
            </a:r>
            <a:r>
              <a:rPr lang="en-US" dirty="0" smtClean="0"/>
              <a:t>, but they are represented totally inside the boundary of the </a:t>
            </a:r>
            <a:r>
              <a:rPr lang="en-US" dirty="0" smtClean="0"/>
              <a:t>composite</a:t>
            </a:r>
            <a:r>
              <a:rPr lang="id-ID" dirty="0" smtClean="0"/>
              <a:t> </a:t>
            </a:r>
            <a:r>
              <a:rPr lang="en-US" dirty="0" smtClean="0"/>
              <a:t>structure</a:t>
            </a:r>
            <a:r>
              <a:rPr lang="en-US" dirty="0" smtClean="0"/>
              <a:t>, with only one edge touching its internal boundary. Hidden ports may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used </a:t>
            </a:r>
            <a:r>
              <a:rPr lang="en-US" dirty="0" smtClean="0"/>
              <a:t>for capabilities such as test points that are not to be publicly available. </a:t>
            </a:r>
            <a:r>
              <a:rPr lang="en-US" dirty="0" smtClean="0"/>
              <a:t>Ports</a:t>
            </a:r>
            <a:r>
              <a:rPr lang="id-ID" dirty="0" smtClean="0"/>
              <a:t> </a:t>
            </a:r>
            <a:r>
              <a:rPr lang="en-US" dirty="0" smtClean="0"/>
              <a:t>are used by the component for its interactions with its environment, and they </a:t>
            </a:r>
            <a:r>
              <a:rPr lang="en-US" dirty="0" smtClean="0"/>
              <a:t>provide</a:t>
            </a:r>
            <a:r>
              <a:rPr lang="id-ID" dirty="0" smtClean="0"/>
              <a:t> </a:t>
            </a:r>
            <a:r>
              <a:rPr lang="en-US" dirty="0" smtClean="0"/>
              <a:t>encapsulation </a:t>
            </a:r>
            <a:r>
              <a:rPr lang="en-US" dirty="0" smtClean="0"/>
              <a:t>to the structured classifier. 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5072098" cy="342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Essentials: The Component </a:t>
            </a:r>
            <a:r>
              <a:rPr lang="id-ID" dirty="0" smtClean="0"/>
              <a:t>Diagram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5929354" cy="450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400" dirty="0"/>
              <a:t>Function libraries: Related, high quality functions can be grouped into a library, so </a:t>
            </a:r>
            <a:r>
              <a:rPr lang="en-US" sz="3400" dirty="0" smtClean="0"/>
              <a:t>that</a:t>
            </a:r>
            <a:r>
              <a:rPr lang="id-ID" sz="3400" dirty="0" smtClean="0"/>
              <a:t> </a:t>
            </a:r>
            <a:r>
              <a:rPr lang="en-US" sz="3400" dirty="0" smtClean="0"/>
              <a:t>they’re </a:t>
            </a:r>
            <a:r>
              <a:rPr lang="en-US" sz="3400" dirty="0"/>
              <a:t>available all at once. An example would be the </a:t>
            </a:r>
            <a:r>
              <a:rPr lang="en-US" sz="3400" dirty="0" err="1"/>
              <a:t>stdio</a:t>
            </a:r>
            <a:r>
              <a:rPr lang="en-US" sz="3400" dirty="0"/>
              <a:t> function library, originating </a:t>
            </a:r>
            <a:r>
              <a:rPr lang="en-US" sz="3400" dirty="0" smtClean="0"/>
              <a:t>on</a:t>
            </a:r>
            <a:r>
              <a:rPr lang="id-ID" sz="3400" dirty="0" smtClean="0"/>
              <a:t> </a:t>
            </a:r>
            <a:r>
              <a:rPr lang="en-US" sz="3400" dirty="0" smtClean="0"/>
              <a:t>Unix </a:t>
            </a:r>
            <a:r>
              <a:rPr lang="en-US" sz="3400" dirty="0"/>
              <a:t>systems, that provides input/output facilities for C programmers. Function </a:t>
            </a:r>
            <a:r>
              <a:rPr lang="en-US" sz="3400" dirty="0" smtClean="0"/>
              <a:t>libraries</a:t>
            </a:r>
            <a:r>
              <a:rPr lang="id-ID" sz="3400" dirty="0" smtClean="0"/>
              <a:t> </a:t>
            </a:r>
            <a:r>
              <a:rPr lang="en-US" sz="3400" dirty="0" smtClean="0"/>
              <a:t>are </a:t>
            </a:r>
            <a:r>
              <a:rPr lang="en-US" sz="3400" dirty="0"/>
              <a:t>used in both traditional systems development and object-oriented development</a:t>
            </a:r>
            <a:r>
              <a:rPr lang="en-US" sz="3400" dirty="0" smtClean="0"/>
              <a:t>.</a:t>
            </a:r>
            <a:r>
              <a:rPr lang="id-ID" sz="3400" dirty="0" smtClean="0"/>
              <a:t> </a:t>
            </a:r>
            <a:r>
              <a:rPr lang="en-US" sz="3400" dirty="0" smtClean="0"/>
              <a:t>Well-designed </a:t>
            </a:r>
            <a:r>
              <a:rPr lang="en-US" sz="3400" dirty="0"/>
              <a:t>libraries </a:t>
            </a:r>
            <a:r>
              <a:rPr lang="en-US" sz="3400" dirty="0" smtClean="0"/>
              <a:t>sometimes </a:t>
            </a:r>
            <a:r>
              <a:rPr lang="en-US" sz="3400" dirty="0"/>
              <a:t>become standardized by bodies such as ISO or ANSI</a:t>
            </a:r>
            <a:r>
              <a:rPr lang="en-US" sz="3400" dirty="0" smtClean="0"/>
              <a:t>.</a:t>
            </a:r>
            <a:r>
              <a:rPr lang="id-ID" sz="3400" dirty="0" smtClean="0"/>
              <a:t> </a:t>
            </a:r>
            <a:r>
              <a:rPr lang="en-US" sz="3400" dirty="0" smtClean="0"/>
              <a:t>Function </a:t>
            </a:r>
            <a:r>
              <a:rPr lang="en-US" sz="3400" dirty="0"/>
              <a:t>libraries may be internal to a company, free, or sold for </a:t>
            </a:r>
            <a:r>
              <a:rPr lang="en-US" sz="3400" dirty="0" err="1"/>
              <a:t>proﬁt</a:t>
            </a:r>
            <a:r>
              <a:rPr lang="en-US" sz="3400" dirty="0" smtClean="0"/>
              <a:t>.</a:t>
            </a:r>
            <a:endParaRPr lang="id-ID" sz="3400" dirty="0" smtClean="0"/>
          </a:p>
          <a:p>
            <a:pPr algn="just"/>
            <a:r>
              <a:rPr lang="en-US" sz="3400" dirty="0"/>
              <a:t>Class libraries: An improvement on function libraries, class libraries offer whole </a:t>
            </a:r>
            <a:r>
              <a:rPr lang="en-US" sz="3400" dirty="0" smtClean="0"/>
              <a:t>classes</a:t>
            </a:r>
            <a:r>
              <a:rPr lang="id-ID" sz="3400" dirty="0" smtClean="0"/>
              <a:t> </a:t>
            </a:r>
            <a:r>
              <a:rPr lang="en-US" sz="3400" dirty="0" smtClean="0"/>
              <a:t>rather </a:t>
            </a:r>
            <a:r>
              <a:rPr lang="en-US" sz="3400" dirty="0"/>
              <a:t>than mere functions. Writing a class library requires lots of experience. </a:t>
            </a:r>
            <a:r>
              <a:rPr lang="en-US" sz="3400" dirty="0" smtClean="0"/>
              <a:t>Just </a:t>
            </a:r>
            <a:r>
              <a:rPr lang="en-US" sz="3400" dirty="0"/>
              <a:t>like function libraries</a:t>
            </a:r>
            <a:r>
              <a:rPr lang="en-US" sz="3400" dirty="0" smtClean="0"/>
              <a:t>,</a:t>
            </a:r>
            <a:r>
              <a:rPr lang="id-ID" sz="3400" dirty="0" smtClean="0"/>
              <a:t> </a:t>
            </a:r>
            <a:r>
              <a:rPr lang="en-US" sz="3400" dirty="0" smtClean="0"/>
              <a:t>class </a:t>
            </a:r>
            <a:r>
              <a:rPr lang="en-US" sz="3400" dirty="0"/>
              <a:t>libraries may be internal to a company, free, or sold for </a:t>
            </a:r>
            <a:r>
              <a:rPr lang="en-US" sz="3400" dirty="0" err="1"/>
              <a:t>proﬁt</a:t>
            </a:r>
            <a:r>
              <a:rPr lang="en-US" sz="3400" dirty="0" smtClean="0"/>
              <a:t>.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Design patterns: A design pattern is a description of how to create part of an </a:t>
            </a:r>
            <a:r>
              <a:rPr lang="en-US" dirty="0" smtClean="0"/>
              <a:t>object-oriented</a:t>
            </a:r>
            <a:r>
              <a:rPr lang="id-ID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elegantly and effectively. Since their introduction, patterns have also been </a:t>
            </a:r>
            <a:r>
              <a:rPr lang="en-US" dirty="0" smtClean="0"/>
              <a:t>applied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other areas such as system architectures. Each pattern has a short description, a </a:t>
            </a:r>
            <a:r>
              <a:rPr lang="en-US" dirty="0" smtClean="0"/>
              <a:t>detailed</a:t>
            </a:r>
            <a:r>
              <a:rPr lang="id-ID" dirty="0" smtClean="0"/>
              <a:t> </a:t>
            </a:r>
            <a:r>
              <a:rPr lang="en-US" dirty="0" smtClean="0"/>
              <a:t>description</a:t>
            </a:r>
            <a:r>
              <a:rPr lang="en-US" dirty="0"/>
              <a:t>, advice on where to use it, and code </a:t>
            </a:r>
            <a:r>
              <a:rPr lang="en-US" dirty="0" smtClean="0"/>
              <a:t>samples</a:t>
            </a:r>
            <a:r>
              <a:rPr lang="id-ID" dirty="0" smtClean="0"/>
              <a:t>. </a:t>
            </a:r>
            <a:r>
              <a:rPr lang="en-US" dirty="0" smtClean="0"/>
              <a:t>For </a:t>
            </a:r>
            <a:r>
              <a:rPr lang="en-US" dirty="0"/>
              <a:t>example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description of the Adapter pattern is ‘An adapter translates the interface of one </a:t>
            </a:r>
            <a:r>
              <a:rPr lang="en-US" dirty="0" smtClean="0"/>
              <a:t>object</a:t>
            </a:r>
            <a:r>
              <a:rPr lang="id-ID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another interface that clients expect’. Designing patterns requires a lot of experience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less than producing a class library.</a:t>
            </a:r>
          </a:p>
          <a:p>
            <a:pPr algn="just"/>
            <a:r>
              <a:rPr lang="en-US" dirty="0"/>
              <a:t>Frameworks: A framework, as its name suggests, is a pre-existing structure to which </a:t>
            </a:r>
            <a:r>
              <a:rPr lang="en-US" dirty="0" smtClean="0"/>
              <a:t>you</a:t>
            </a:r>
            <a:r>
              <a:rPr lang="id-ID" dirty="0" smtClean="0"/>
              <a:t> </a:t>
            </a:r>
            <a:r>
              <a:rPr lang="en-US" dirty="0" smtClean="0"/>
              <a:t>attach </a:t>
            </a:r>
            <a:r>
              <a:rPr lang="en-US" dirty="0"/>
              <a:t>your own code. In the object-oriented case, a framework consists of a number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prewritten </a:t>
            </a:r>
            <a:r>
              <a:rPr lang="en-US" dirty="0"/>
              <a:t>classes, along with a document describing the construction rules that must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followed </a:t>
            </a:r>
            <a:r>
              <a:rPr lang="en-US" dirty="0"/>
              <a:t>by the developer. A large example is the Enterprise Java Beans (EJB) </a:t>
            </a:r>
            <a:r>
              <a:rPr lang="en-US" dirty="0" smtClean="0"/>
              <a:t>framework</a:t>
            </a:r>
            <a:r>
              <a:rPr lang="id-ID" dirty="0" smtClean="0"/>
              <a:t> </a:t>
            </a:r>
            <a:r>
              <a:rPr lang="en-US" dirty="0" smtClean="0"/>
              <a:t>[</a:t>
            </a:r>
            <a:r>
              <a:rPr lang="en-US" dirty="0" err="1"/>
              <a:t>Bodoff</a:t>
            </a:r>
            <a:r>
              <a:rPr lang="en-US" dirty="0"/>
              <a:t> et al. 02]: this consists of the J2EE library plus a document, hundreds of pages long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 err="1"/>
              <a:t>speciﬁes</a:t>
            </a:r>
            <a:r>
              <a:rPr lang="en-US" dirty="0"/>
              <a:t> how programmers should write reusable enterprise components and </a:t>
            </a:r>
            <a:r>
              <a:rPr lang="en-US" dirty="0" smtClean="0"/>
              <a:t>how</a:t>
            </a:r>
            <a:r>
              <a:rPr lang="id-ID" dirty="0" smtClean="0"/>
              <a:t> </a:t>
            </a:r>
            <a:r>
              <a:rPr lang="en-US" dirty="0" smtClean="0"/>
              <a:t>third </a:t>
            </a:r>
            <a:r>
              <a:rPr lang="en-US" dirty="0"/>
              <a:t>parties should implement Java application servers.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</a:t>
            </a:r>
            <a:r>
              <a:rPr lang="en-US" dirty="0" err="1" smtClean="0"/>
              <a:t>ow</a:t>
            </a:r>
            <a:r>
              <a:rPr lang="en-US" dirty="0" smtClean="0"/>
              <a:t> </a:t>
            </a:r>
            <a:r>
              <a:rPr lang="en-US" dirty="0"/>
              <a:t>should you design for reuse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Always follow style guidelines: Style guidelines are recommendations for how you </a:t>
            </a:r>
            <a:r>
              <a:rPr lang="en-US" dirty="0" smtClean="0"/>
              <a:t>should</a:t>
            </a:r>
            <a:r>
              <a:rPr lang="id-ID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your classes. If you write your classes in an exotic or personal style, potential </a:t>
            </a:r>
            <a:r>
              <a:rPr lang="en-US" dirty="0" err="1" smtClean="0"/>
              <a:t>reusers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your software will quickly move on to look at other code, rather than learn your </a:t>
            </a:r>
            <a:r>
              <a:rPr lang="en-US" dirty="0" smtClean="0"/>
              <a:t>personal</a:t>
            </a:r>
            <a:r>
              <a:rPr lang="id-ID" dirty="0" smtClean="0"/>
              <a:t> </a:t>
            </a:r>
            <a:r>
              <a:rPr lang="en-US" dirty="0" smtClean="0"/>
              <a:t>idiosyncrasies</a:t>
            </a:r>
            <a:r>
              <a:rPr lang="en-US" dirty="0"/>
              <a:t>. Style guidelines may originate from your company, or they be more </a:t>
            </a:r>
            <a:r>
              <a:rPr lang="en-US" dirty="0" smtClean="0"/>
              <a:t>widely</a:t>
            </a:r>
            <a:r>
              <a:rPr lang="id-ID" dirty="0" smtClean="0"/>
              <a:t> </a:t>
            </a:r>
            <a:r>
              <a:rPr lang="en-US" dirty="0" smtClean="0"/>
              <a:t>accepted</a:t>
            </a:r>
            <a:r>
              <a:rPr lang="en-US" dirty="0"/>
              <a:t>. For example, since Sun has control over the Java standard, whatever Sun says </a:t>
            </a:r>
            <a:r>
              <a:rPr lang="en-US" dirty="0" smtClean="0"/>
              <a:t>is</a:t>
            </a:r>
            <a:r>
              <a:rPr lang="id-ID" dirty="0" smtClean="0"/>
              <a:t> </a:t>
            </a:r>
            <a:r>
              <a:rPr lang="en-US" dirty="0" smtClean="0"/>
              <a:t>good </a:t>
            </a:r>
            <a:r>
              <a:rPr lang="en-US" dirty="0"/>
              <a:t>style is normally accepted by the Java community. As well as having a plethora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object-orientation </a:t>
            </a:r>
            <a:r>
              <a:rPr lang="en-US" dirty="0"/>
              <a:t>gurus and experts of its own, Sun pays close attention to the </a:t>
            </a:r>
            <a:r>
              <a:rPr lang="en-US" dirty="0" smtClean="0"/>
              <a:t>opinions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external experts and gurus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Be prepared to write more code than you need: Often, when you’re implementing a </a:t>
            </a:r>
            <a:r>
              <a:rPr lang="en-US" dirty="0" smtClean="0"/>
              <a:t>class</a:t>
            </a:r>
            <a:r>
              <a:rPr lang="id-ID" dirty="0" smtClean="0"/>
              <a:t>  </a:t>
            </a:r>
            <a:r>
              <a:rPr lang="en-US" dirty="0" smtClean="0"/>
              <a:t>for </a:t>
            </a:r>
            <a:r>
              <a:rPr lang="en-US" dirty="0"/>
              <a:t>a particular system, you will </a:t>
            </a:r>
            <a:r>
              <a:rPr lang="en-US" dirty="0" err="1"/>
              <a:t>ﬁnd</a:t>
            </a:r>
            <a:r>
              <a:rPr lang="en-US" dirty="0"/>
              <a:t> yourself thinking along the lines of ‘I bet a </a:t>
            </a:r>
            <a:r>
              <a:rPr lang="en-US" dirty="0" err="1"/>
              <a:t>foo</a:t>
            </a:r>
            <a:r>
              <a:rPr lang="en-US" dirty="0"/>
              <a:t> </a:t>
            </a:r>
            <a:r>
              <a:rPr lang="en-US" dirty="0" smtClean="0"/>
              <a:t>method</a:t>
            </a:r>
            <a:r>
              <a:rPr lang="id-ID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come in handy here’. For example, even if you currently only need a </a:t>
            </a:r>
            <a:r>
              <a:rPr lang="en-US" dirty="0" err="1" smtClean="0"/>
              <a:t>getRadius</a:t>
            </a:r>
            <a:r>
              <a:rPr lang="id-ID" dirty="0" smtClean="0"/>
              <a:t> </a:t>
            </a:r>
            <a:r>
              <a:rPr lang="en-US" dirty="0" smtClean="0"/>
              <a:t>message </a:t>
            </a:r>
            <a:r>
              <a:rPr lang="en-US" dirty="0"/>
              <a:t>for your Circle class, it would be a good idea to add a </a:t>
            </a:r>
            <a:r>
              <a:rPr lang="en-US" dirty="0" err="1"/>
              <a:t>getDiameter</a:t>
            </a:r>
            <a:r>
              <a:rPr lang="en-US" dirty="0"/>
              <a:t> message too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making </a:t>
            </a:r>
            <a:r>
              <a:rPr lang="en-US" dirty="0"/>
              <a:t>the class more useful in other systems.</a:t>
            </a:r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</TotalTime>
  <Words>2242</Words>
  <Application>Microsoft Office PowerPoint</Application>
  <PresentationFormat>On-screen Show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Software Component</vt:lpstr>
      <vt:lpstr>Slide 2</vt:lpstr>
      <vt:lpstr>Component Diagram </vt:lpstr>
      <vt:lpstr>The Component Notation</vt:lpstr>
      <vt:lpstr>Slide 5</vt:lpstr>
      <vt:lpstr>Essentials: The Component Diagram</vt:lpstr>
      <vt:lpstr>Slide 7</vt:lpstr>
      <vt:lpstr>Slide 8</vt:lpstr>
      <vt:lpstr>How should you design for reuse</vt:lpstr>
      <vt:lpstr>Slide 10</vt:lpstr>
      <vt:lpstr>Slide 11</vt:lpstr>
      <vt:lpstr>Slide 12</vt:lpstr>
      <vt:lpstr>Slide 13</vt:lpstr>
      <vt:lpstr>Categories  reuse opportunities 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Component</dc:title>
  <dc:creator>Citra</dc:creator>
  <cp:lastModifiedBy>Citra</cp:lastModifiedBy>
  <cp:revision>2</cp:revision>
  <dcterms:created xsi:type="dcterms:W3CDTF">2013-03-14T04:15:21Z</dcterms:created>
  <dcterms:modified xsi:type="dcterms:W3CDTF">2013-03-15T07:02:55Z</dcterms:modified>
</cp:coreProperties>
</file>