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73" r:id="rId3"/>
    <p:sldId id="289" r:id="rId4"/>
    <p:sldId id="257" r:id="rId5"/>
    <p:sldId id="275" r:id="rId6"/>
    <p:sldId id="276" r:id="rId7"/>
    <p:sldId id="277" r:id="rId8"/>
    <p:sldId id="279" r:id="rId9"/>
    <p:sldId id="278" r:id="rId10"/>
    <p:sldId id="280" r:id="rId11"/>
    <p:sldId id="281" r:id="rId12"/>
    <p:sldId id="282" r:id="rId13"/>
    <p:sldId id="283" r:id="rId14"/>
    <p:sldId id="284" r:id="rId15"/>
    <p:sldId id="285" r:id="rId16"/>
    <p:sldId id="286" r:id="rId17"/>
    <p:sldId id="261" r:id="rId18"/>
    <p:sldId id="262" r:id="rId19"/>
    <p:sldId id="263" r:id="rId20"/>
    <p:sldId id="265" r:id="rId21"/>
    <p:sldId id="266" r:id="rId22"/>
    <p:sldId id="267" r:id="rId23"/>
    <p:sldId id="268" r:id="rId24"/>
    <p:sldId id="269" r:id="rId25"/>
    <p:sldId id="264" r:id="rId26"/>
    <p:sldId id="270" r:id="rId27"/>
    <p:sldId id="271" r:id="rId28"/>
    <p:sldId id="272" r:id="rId29"/>
    <p:sldId id="287" r:id="rId30"/>
    <p:sldId id="288" r:id="rId31"/>
    <p:sldId id="258" r:id="rId3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8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ED3D11-2E08-42CC-8EBB-FE2A08A82DEB}" type="datetimeFigureOut">
              <a:rPr lang="id-ID" smtClean="0"/>
              <a:pPr/>
              <a:t>21/03/2013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05DE8A-8458-4FE5-A8C4-D001FB7E0D40}" type="slidenum">
              <a:rPr lang="id-ID" smtClean="0"/>
              <a:pPr/>
              <a:t>‹#›</a:t>
            </a:fld>
            <a:endParaRPr lang="id-ID"/>
          </a:p>
        </p:txBody>
      </p:sp>
    </p:spTree>
    <p:extLst>
      <p:ext uri="{BB962C8B-B14F-4D97-AF65-F5344CB8AC3E}">
        <p14:creationId xmlns:p14="http://schemas.microsoft.com/office/powerpoint/2010/main" val="569623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1</a:t>
            </a:fld>
            <a:endParaRPr lang="id-ID"/>
          </a:p>
        </p:txBody>
      </p:sp>
    </p:spTree>
    <p:extLst>
      <p:ext uri="{BB962C8B-B14F-4D97-AF65-F5344CB8AC3E}">
        <p14:creationId xmlns:p14="http://schemas.microsoft.com/office/powerpoint/2010/main" val="1900940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10</a:t>
            </a:fld>
            <a:endParaRPr lang="id-ID"/>
          </a:p>
        </p:txBody>
      </p:sp>
    </p:spTree>
    <p:extLst>
      <p:ext uri="{BB962C8B-B14F-4D97-AF65-F5344CB8AC3E}">
        <p14:creationId xmlns:p14="http://schemas.microsoft.com/office/powerpoint/2010/main" val="1513425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11</a:t>
            </a:fld>
            <a:endParaRPr lang="id-ID"/>
          </a:p>
        </p:txBody>
      </p:sp>
    </p:spTree>
    <p:extLst>
      <p:ext uri="{BB962C8B-B14F-4D97-AF65-F5344CB8AC3E}">
        <p14:creationId xmlns:p14="http://schemas.microsoft.com/office/powerpoint/2010/main" val="767372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12</a:t>
            </a:fld>
            <a:endParaRPr lang="id-ID"/>
          </a:p>
        </p:txBody>
      </p:sp>
    </p:spTree>
    <p:extLst>
      <p:ext uri="{BB962C8B-B14F-4D97-AF65-F5344CB8AC3E}">
        <p14:creationId xmlns:p14="http://schemas.microsoft.com/office/powerpoint/2010/main" val="2671822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13</a:t>
            </a:fld>
            <a:endParaRPr lang="id-ID"/>
          </a:p>
        </p:txBody>
      </p:sp>
    </p:spTree>
    <p:extLst>
      <p:ext uri="{BB962C8B-B14F-4D97-AF65-F5344CB8AC3E}">
        <p14:creationId xmlns:p14="http://schemas.microsoft.com/office/powerpoint/2010/main" val="961302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14</a:t>
            </a:fld>
            <a:endParaRPr lang="id-ID"/>
          </a:p>
        </p:txBody>
      </p:sp>
    </p:spTree>
    <p:extLst>
      <p:ext uri="{BB962C8B-B14F-4D97-AF65-F5344CB8AC3E}">
        <p14:creationId xmlns:p14="http://schemas.microsoft.com/office/powerpoint/2010/main" val="1624860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15</a:t>
            </a:fld>
            <a:endParaRPr lang="id-ID"/>
          </a:p>
        </p:txBody>
      </p:sp>
    </p:spTree>
    <p:extLst>
      <p:ext uri="{BB962C8B-B14F-4D97-AF65-F5344CB8AC3E}">
        <p14:creationId xmlns:p14="http://schemas.microsoft.com/office/powerpoint/2010/main" val="30277421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16</a:t>
            </a:fld>
            <a:endParaRPr lang="id-ID"/>
          </a:p>
        </p:txBody>
      </p:sp>
    </p:spTree>
    <p:extLst>
      <p:ext uri="{BB962C8B-B14F-4D97-AF65-F5344CB8AC3E}">
        <p14:creationId xmlns:p14="http://schemas.microsoft.com/office/powerpoint/2010/main" val="2916902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ln/>
        </p:spPr>
        <p:txBody>
          <a:bodyPr/>
          <a:lstStyle/>
          <a:p>
            <a:endParaRPr lang="en-US"/>
          </a:p>
        </p:txBody>
      </p:sp>
      <p:sp>
        <p:nvSpPr>
          <p:cNvPr id="18435" name="Rectangle 3"/>
          <p:cNvSpPr>
            <a:spLocks noGrp="1" noRot="1" noChangeAspect="1" noChangeArrowheads="1" noTextEdit="1"/>
          </p:cNvSpPr>
          <p:nvPr>
            <p:ph type="sldImg"/>
          </p:nvPr>
        </p:nvSpPr>
        <p:spPr>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18</a:t>
            </a:fld>
            <a:endParaRPr lang="id-ID"/>
          </a:p>
        </p:txBody>
      </p:sp>
    </p:spTree>
    <p:extLst>
      <p:ext uri="{BB962C8B-B14F-4D97-AF65-F5344CB8AC3E}">
        <p14:creationId xmlns:p14="http://schemas.microsoft.com/office/powerpoint/2010/main" val="13332952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ln/>
        </p:spPr>
        <p:txBody>
          <a:bodyPr/>
          <a:lstStyle/>
          <a:p>
            <a:endParaRPr lang="en-US"/>
          </a:p>
        </p:txBody>
      </p:sp>
      <p:sp>
        <p:nvSpPr>
          <p:cNvPr id="26627"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2</a:t>
            </a:fld>
            <a:endParaRPr lang="id-ID"/>
          </a:p>
        </p:txBody>
      </p:sp>
    </p:spTree>
    <p:extLst>
      <p:ext uri="{BB962C8B-B14F-4D97-AF65-F5344CB8AC3E}">
        <p14:creationId xmlns:p14="http://schemas.microsoft.com/office/powerpoint/2010/main" val="11963807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ln/>
        </p:spPr>
        <p:txBody>
          <a:bodyPr/>
          <a:lstStyle/>
          <a:p>
            <a:endParaRPr lang="en-US"/>
          </a:p>
        </p:txBody>
      </p:sp>
      <p:sp>
        <p:nvSpPr>
          <p:cNvPr id="28675" name="Rectangle 3"/>
          <p:cNvSpPr>
            <a:spLocks noGrp="1" noRot="1" noChangeAspect="1" noChangeArrowheads="1" noTextEdit="1"/>
          </p:cNvSpPr>
          <p:nvPr>
            <p:ph type="sldImg"/>
          </p:nvPr>
        </p:nvSpPr>
        <p:spPr>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ln/>
        </p:spPr>
        <p:txBody>
          <a:bodyPr/>
          <a:lstStyle/>
          <a:p>
            <a:endParaRPr lang="en-US"/>
          </a:p>
        </p:txBody>
      </p:sp>
      <p:sp>
        <p:nvSpPr>
          <p:cNvPr id="32771" name="Rectangle 3"/>
          <p:cNvSpPr>
            <a:spLocks noGrp="1" noRot="1" noChangeAspect="1" noChangeArrowheads="1" noTextEdit="1"/>
          </p:cNvSpPr>
          <p:nvPr>
            <p:ph type="sldImg"/>
          </p:nvPr>
        </p:nvSpPr>
        <p:spPr>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22</a:t>
            </a:fld>
            <a:endParaRPr lang="id-ID"/>
          </a:p>
        </p:txBody>
      </p:sp>
    </p:spTree>
    <p:extLst>
      <p:ext uri="{BB962C8B-B14F-4D97-AF65-F5344CB8AC3E}">
        <p14:creationId xmlns:p14="http://schemas.microsoft.com/office/powerpoint/2010/main" val="20526280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23</a:t>
            </a:fld>
            <a:endParaRPr lang="id-ID"/>
          </a:p>
        </p:txBody>
      </p:sp>
    </p:spTree>
    <p:extLst>
      <p:ext uri="{BB962C8B-B14F-4D97-AF65-F5344CB8AC3E}">
        <p14:creationId xmlns:p14="http://schemas.microsoft.com/office/powerpoint/2010/main" val="31869402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24</a:t>
            </a:fld>
            <a:endParaRPr lang="id-ID"/>
          </a:p>
        </p:txBody>
      </p:sp>
    </p:spTree>
    <p:extLst>
      <p:ext uri="{BB962C8B-B14F-4D97-AF65-F5344CB8AC3E}">
        <p14:creationId xmlns:p14="http://schemas.microsoft.com/office/powerpoint/2010/main" val="28972272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25</a:t>
            </a:fld>
            <a:endParaRPr lang="id-ID"/>
          </a:p>
        </p:txBody>
      </p:sp>
    </p:spTree>
    <p:extLst>
      <p:ext uri="{BB962C8B-B14F-4D97-AF65-F5344CB8AC3E}">
        <p14:creationId xmlns:p14="http://schemas.microsoft.com/office/powerpoint/2010/main" val="9858756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26</a:t>
            </a:fld>
            <a:endParaRPr lang="id-ID"/>
          </a:p>
        </p:txBody>
      </p:sp>
    </p:spTree>
    <p:extLst>
      <p:ext uri="{BB962C8B-B14F-4D97-AF65-F5344CB8AC3E}">
        <p14:creationId xmlns:p14="http://schemas.microsoft.com/office/powerpoint/2010/main" val="37660885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27</a:t>
            </a:fld>
            <a:endParaRPr lang="id-ID"/>
          </a:p>
        </p:txBody>
      </p:sp>
    </p:spTree>
    <p:extLst>
      <p:ext uri="{BB962C8B-B14F-4D97-AF65-F5344CB8AC3E}">
        <p14:creationId xmlns:p14="http://schemas.microsoft.com/office/powerpoint/2010/main" val="38868847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28</a:t>
            </a:fld>
            <a:endParaRPr lang="id-ID"/>
          </a:p>
        </p:txBody>
      </p:sp>
    </p:spTree>
    <p:extLst>
      <p:ext uri="{BB962C8B-B14F-4D97-AF65-F5344CB8AC3E}">
        <p14:creationId xmlns:p14="http://schemas.microsoft.com/office/powerpoint/2010/main" val="22611838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29</a:t>
            </a:fld>
            <a:endParaRPr lang="id-ID"/>
          </a:p>
        </p:txBody>
      </p:sp>
    </p:spTree>
    <p:extLst>
      <p:ext uri="{BB962C8B-B14F-4D97-AF65-F5344CB8AC3E}">
        <p14:creationId xmlns:p14="http://schemas.microsoft.com/office/powerpoint/2010/main" val="11716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3</a:t>
            </a:fld>
            <a:endParaRPr lang="id-ID"/>
          </a:p>
        </p:txBody>
      </p:sp>
    </p:spTree>
    <p:extLst>
      <p:ext uri="{BB962C8B-B14F-4D97-AF65-F5344CB8AC3E}">
        <p14:creationId xmlns:p14="http://schemas.microsoft.com/office/powerpoint/2010/main" val="37350991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30</a:t>
            </a:fld>
            <a:endParaRPr lang="id-ID"/>
          </a:p>
        </p:txBody>
      </p:sp>
    </p:spTree>
    <p:extLst>
      <p:ext uri="{BB962C8B-B14F-4D97-AF65-F5344CB8AC3E}">
        <p14:creationId xmlns:p14="http://schemas.microsoft.com/office/powerpoint/2010/main" val="12205105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31</a:t>
            </a:fld>
            <a:endParaRPr lang="id-ID"/>
          </a:p>
        </p:txBody>
      </p:sp>
    </p:spTree>
    <p:extLst>
      <p:ext uri="{BB962C8B-B14F-4D97-AF65-F5344CB8AC3E}">
        <p14:creationId xmlns:p14="http://schemas.microsoft.com/office/powerpoint/2010/main" val="3305727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4</a:t>
            </a:fld>
            <a:endParaRPr lang="id-ID"/>
          </a:p>
        </p:txBody>
      </p:sp>
    </p:spTree>
    <p:extLst>
      <p:ext uri="{BB962C8B-B14F-4D97-AF65-F5344CB8AC3E}">
        <p14:creationId xmlns:p14="http://schemas.microsoft.com/office/powerpoint/2010/main" val="1200057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5</a:t>
            </a:fld>
            <a:endParaRPr lang="id-ID"/>
          </a:p>
        </p:txBody>
      </p:sp>
    </p:spTree>
    <p:extLst>
      <p:ext uri="{BB962C8B-B14F-4D97-AF65-F5344CB8AC3E}">
        <p14:creationId xmlns:p14="http://schemas.microsoft.com/office/powerpoint/2010/main" val="198266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6</a:t>
            </a:fld>
            <a:endParaRPr lang="id-ID"/>
          </a:p>
        </p:txBody>
      </p:sp>
    </p:spTree>
    <p:extLst>
      <p:ext uri="{BB962C8B-B14F-4D97-AF65-F5344CB8AC3E}">
        <p14:creationId xmlns:p14="http://schemas.microsoft.com/office/powerpoint/2010/main" val="2008785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7</a:t>
            </a:fld>
            <a:endParaRPr lang="id-ID"/>
          </a:p>
        </p:txBody>
      </p:sp>
    </p:spTree>
    <p:extLst>
      <p:ext uri="{BB962C8B-B14F-4D97-AF65-F5344CB8AC3E}">
        <p14:creationId xmlns:p14="http://schemas.microsoft.com/office/powerpoint/2010/main" val="4224167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8</a:t>
            </a:fld>
            <a:endParaRPr lang="id-ID"/>
          </a:p>
        </p:txBody>
      </p:sp>
    </p:spTree>
    <p:extLst>
      <p:ext uri="{BB962C8B-B14F-4D97-AF65-F5344CB8AC3E}">
        <p14:creationId xmlns:p14="http://schemas.microsoft.com/office/powerpoint/2010/main" val="2417854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05DE8A-8458-4FE5-A8C4-D001FB7E0D40}" type="slidenum">
              <a:rPr lang="id-ID" smtClean="0"/>
              <a:pPr/>
              <a:t>9</a:t>
            </a:fld>
            <a:endParaRPr lang="id-ID"/>
          </a:p>
        </p:txBody>
      </p:sp>
    </p:spTree>
    <p:extLst>
      <p:ext uri="{BB962C8B-B14F-4D97-AF65-F5344CB8AC3E}">
        <p14:creationId xmlns:p14="http://schemas.microsoft.com/office/powerpoint/2010/main" val="2222991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345082E-6D8D-431B-8F17-A79D3AD188B3}" type="datetimeFigureOut">
              <a:rPr lang="id-ID" smtClean="0"/>
              <a:pPr/>
              <a:t>21/03/2013</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EAD55FF-A68D-4BEF-807E-95B744AD62D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45082E-6D8D-431B-8F17-A79D3AD188B3}" type="datetimeFigureOut">
              <a:rPr lang="id-ID" smtClean="0"/>
              <a:pPr/>
              <a:t>21/03/2013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AD55FF-A68D-4BEF-807E-95B744AD62D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45082E-6D8D-431B-8F17-A79D3AD188B3}" type="datetimeFigureOut">
              <a:rPr lang="id-ID" smtClean="0"/>
              <a:pPr/>
              <a:t>21/03/2013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AD55FF-A68D-4BEF-807E-95B744AD62D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45082E-6D8D-431B-8F17-A79D3AD188B3}" type="datetimeFigureOut">
              <a:rPr lang="id-ID" smtClean="0"/>
              <a:pPr/>
              <a:t>21/03/2013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AD55FF-A68D-4BEF-807E-95B744AD62D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345082E-6D8D-431B-8F17-A79D3AD188B3}" type="datetimeFigureOut">
              <a:rPr lang="id-ID" smtClean="0"/>
              <a:pPr/>
              <a:t>21/03/2013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AD55FF-A68D-4BEF-807E-95B744AD62DB}"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345082E-6D8D-431B-8F17-A79D3AD188B3}" type="datetimeFigureOut">
              <a:rPr lang="id-ID" smtClean="0"/>
              <a:pPr/>
              <a:t>21/03/2013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EAD55FF-A68D-4BEF-807E-95B744AD62D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345082E-6D8D-431B-8F17-A79D3AD188B3}" type="datetimeFigureOut">
              <a:rPr lang="id-ID" smtClean="0"/>
              <a:pPr/>
              <a:t>21/03/2013</a:t>
            </a:fld>
            <a:endParaRPr lang="id-ID"/>
          </a:p>
        </p:txBody>
      </p:sp>
      <p:sp>
        <p:nvSpPr>
          <p:cNvPr id="27" name="Slide Number Placeholder 26"/>
          <p:cNvSpPr>
            <a:spLocks noGrp="1"/>
          </p:cNvSpPr>
          <p:nvPr>
            <p:ph type="sldNum" sz="quarter" idx="11"/>
          </p:nvPr>
        </p:nvSpPr>
        <p:spPr/>
        <p:txBody>
          <a:bodyPr rtlCol="0"/>
          <a:lstStyle/>
          <a:p>
            <a:fld id="{8EAD55FF-A68D-4BEF-807E-95B744AD62DB}" type="slidenum">
              <a:rPr lang="id-ID" smtClean="0"/>
              <a:pPr/>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345082E-6D8D-431B-8F17-A79D3AD188B3}" type="datetimeFigureOut">
              <a:rPr lang="id-ID" smtClean="0"/>
              <a:pPr/>
              <a:t>21/03/2013</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8EAD55FF-A68D-4BEF-807E-95B744AD62D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45082E-6D8D-431B-8F17-A79D3AD188B3}" type="datetimeFigureOut">
              <a:rPr lang="id-ID" smtClean="0"/>
              <a:pPr/>
              <a:t>21/03/2013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EAD55FF-A68D-4BEF-807E-95B744AD62D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345082E-6D8D-431B-8F17-A79D3AD188B3}" type="datetimeFigureOut">
              <a:rPr lang="id-ID" smtClean="0"/>
              <a:pPr/>
              <a:t>21/03/2013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EAD55FF-A68D-4BEF-807E-95B744AD62D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345082E-6D8D-431B-8F17-A79D3AD188B3}" type="datetimeFigureOut">
              <a:rPr lang="id-ID" smtClean="0"/>
              <a:pPr/>
              <a:t>21/03/2013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EAD55FF-A68D-4BEF-807E-95B744AD62DB}"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345082E-6D8D-431B-8F17-A79D3AD188B3}" type="datetimeFigureOut">
              <a:rPr lang="id-ID" smtClean="0"/>
              <a:pPr/>
              <a:t>21/03/2013</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EAD55FF-A68D-4BEF-807E-95B744AD62D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METHODOLOGIES</a:t>
            </a: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Clasical phase</a:t>
            </a:r>
            <a:br>
              <a:rPr lang="id-ID" dirty="0" smtClean="0"/>
            </a:br>
            <a:r>
              <a:rPr lang="id-ID" dirty="0" smtClean="0"/>
              <a:t>Requirement</a:t>
            </a:r>
            <a:endParaRPr lang="id-ID" dirty="0"/>
          </a:p>
        </p:txBody>
      </p:sp>
      <p:sp>
        <p:nvSpPr>
          <p:cNvPr id="3" name="Content Placeholder 2"/>
          <p:cNvSpPr>
            <a:spLocks noGrp="1"/>
          </p:cNvSpPr>
          <p:nvPr>
            <p:ph idx="1"/>
          </p:nvPr>
        </p:nvSpPr>
        <p:spPr/>
        <p:txBody>
          <a:bodyPr>
            <a:normAutofit fontScale="77500" lnSpcReduction="20000"/>
          </a:bodyPr>
          <a:lstStyle/>
          <a:p>
            <a:r>
              <a:rPr lang="en-US" dirty="0" smtClean="0"/>
              <a:t>Requirements capture is about discovering what we’re going to achieve with our new piece</a:t>
            </a:r>
            <a:r>
              <a:rPr lang="id-ID" dirty="0" smtClean="0"/>
              <a:t> </a:t>
            </a:r>
            <a:r>
              <a:rPr lang="en-US" dirty="0" smtClean="0"/>
              <a:t>of software and has two aspects. Business modeling involves understanding the context</a:t>
            </a:r>
            <a:r>
              <a:rPr lang="id-ID" dirty="0" smtClean="0"/>
              <a:t> </a:t>
            </a:r>
            <a:r>
              <a:rPr lang="en-US" dirty="0" smtClean="0"/>
              <a:t>in which our software will operate – if we don’t understand the context, we have little</a:t>
            </a:r>
            <a:r>
              <a:rPr lang="id-ID" dirty="0" smtClean="0"/>
              <a:t> </a:t>
            </a:r>
            <a:r>
              <a:rPr lang="en-US" dirty="0" smtClean="0"/>
              <a:t>chance of producing something to enhance that context. The sort of question we ask</a:t>
            </a:r>
            <a:r>
              <a:rPr lang="id-ID" dirty="0" smtClean="0"/>
              <a:t> </a:t>
            </a:r>
            <a:r>
              <a:rPr lang="en-US" dirty="0" smtClean="0"/>
              <a:t>during the business modeling phase is ‘How does a customer purchase a television from</a:t>
            </a:r>
            <a:r>
              <a:rPr lang="id-ID" dirty="0" smtClean="0"/>
              <a:t> this shop?’</a:t>
            </a:r>
          </a:p>
          <a:p>
            <a:r>
              <a:rPr lang="en-US" dirty="0" smtClean="0"/>
              <a:t>System requirements modeling (or functional </a:t>
            </a:r>
            <a:r>
              <a:rPr lang="en-US" dirty="0" err="1" smtClean="0"/>
              <a:t>speciﬁcation</a:t>
            </a:r>
            <a:r>
              <a:rPr lang="en-US" dirty="0" smtClean="0"/>
              <a:t>) means deciding what capabilities</a:t>
            </a:r>
            <a:r>
              <a:rPr lang="id-ID" dirty="0" smtClean="0"/>
              <a:t> </a:t>
            </a:r>
            <a:r>
              <a:rPr lang="en-US" dirty="0" smtClean="0"/>
              <a:t>the new software will have and writing down those capabilities. We need to be clear</a:t>
            </a:r>
            <a:r>
              <a:rPr lang="id-ID" dirty="0" smtClean="0"/>
              <a:t> </a:t>
            </a:r>
            <a:r>
              <a:rPr lang="en-US" dirty="0" smtClean="0"/>
              <a:t>about what our software will do and what it won’t do, so that the development doesn’t veer</a:t>
            </a:r>
            <a:r>
              <a:rPr lang="id-ID" dirty="0" smtClean="0"/>
              <a:t> </a:t>
            </a:r>
            <a:r>
              <a:rPr lang="en-US" dirty="0" smtClean="0"/>
              <a:t>off into irrelevant areas and we know both when we’ve </a:t>
            </a:r>
            <a:r>
              <a:rPr lang="en-US" dirty="0" err="1" smtClean="0"/>
              <a:t>ﬁnished</a:t>
            </a:r>
            <a:r>
              <a:rPr lang="en-US" dirty="0" smtClean="0"/>
              <a:t> and whether we’ve been</a:t>
            </a:r>
            <a:r>
              <a:rPr lang="id-ID" dirty="0" smtClean="0"/>
              <a:t> successful. </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Clasical phase</a:t>
            </a:r>
            <a:br>
              <a:rPr lang="id-ID" dirty="0" smtClean="0"/>
            </a:br>
            <a:r>
              <a:rPr lang="id-ID" dirty="0" smtClean="0"/>
              <a:t>Analysis</a:t>
            </a:r>
            <a:endParaRPr lang="id-ID" dirty="0"/>
          </a:p>
        </p:txBody>
      </p:sp>
      <p:sp>
        <p:nvSpPr>
          <p:cNvPr id="3" name="Content Placeholder 2"/>
          <p:cNvSpPr>
            <a:spLocks noGrp="1"/>
          </p:cNvSpPr>
          <p:nvPr>
            <p:ph idx="1"/>
          </p:nvPr>
        </p:nvSpPr>
        <p:spPr/>
        <p:txBody>
          <a:bodyPr/>
          <a:lstStyle/>
          <a:p>
            <a:r>
              <a:rPr lang="en-US" dirty="0" smtClean="0"/>
              <a:t>Analysis means understanding what we’re dealing with. Before we can design a solution, we</a:t>
            </a:r>
            <a:r>
              <a:rPr lang="id-ID" dirty="0" smtClean="0"/>
              <a:t> </a:t>
            </a:r>
            <a:r>
              <a:rPr lang="en-US" dirty="0" smtClean="0"/>
              <a:t>need to be clear about the relevant entities, their properties and their inter-relationships. We</a:t>
            </a:r>
            <a:r>
              <a:rPr lang="id-ID" dirty="0" smtClean="0"/>
              <a:t> </a:t>
            </a:r>
            <a:r>
              <a:rPr lang="en-US" dirty="0" smtClean="0"/>
              <a:t>also need to be able to verify our understanding. This can involve customers and end users,</a:t>
            </a:r>
            <a:r>
              <a:rPr lang="id-ID" dirty="0" smtClean="0"/>
              <a:t> </a:t>
            </a:r>
            <a:r>
              <a:rPr lang="en-US" dirty="0" smtClean="0"/>
              <a:t>since they’re likely to be subject-matter experts. </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Clasical phase</a:t>
            </a:r>
            <a:br>
              <a:rPr lang="id-ID" dirty="0" smtClean="0"/>
            </a:br>
            <a:r>
              <a:rPr lang="id-ID" dirty="0" smtClean="0"/>
              <a:t>Design</a:t>
            </a:r>
            <a:endParaRPr lang="id-ID" dirty="0"/>
          </a:p>
        </p:txBody>
      </p:sp>
      <p:sp>
        <p:nvSpPr>
          <p:cNvPr id="3" name="Content Placeholder 2"/>
          <p:cNvSpPr>
            <a:spLocks noGrp="1"/>
          </p:cNvSpPr>
          <p:nvPr>
            <p:ph idx="1"/>
          </p:nvPr>
        </p:nvSpPr>
        <p:spPr/>
        <p:txBody>
          <a:bodyPr>
            <a:normAutofit fontScale="92500" lnSpcReduction="20000"/>
          </a:bodyPr>
          <a:lstStyle/>
          <a:p>
            <a:r>
              <a:rPr lang="en-US" dirty="0" smtClean="0"/>
              <a:t>In the design phase, we work out how to solve the problem. In other words, we make</a:t>
            </a:r>
            <a:r>
              <a:rPr lang="id-ID" dirty="0" smtClean="0"/>
              <a:t> </a:t>
            </a:r>
            <a:r>
              <a:rPr lang="en-US" dirty="0" smtClean="0"/>
              <a:t>decisions, based on experience, estimation and intuition, about what software we will write</a:t>
            </a:r>
            <a:r>
              <a:rPr lang="id-ID" dirty="0" smtClean="0"/>
              <a:t> </a:t>
            </a:r>
            <a:r>
              <a:rPr lang="en-US" dirty="0" smtClean="0"/>
              <a:t>and how we will deploy it. System design breaks the system down into logical subsystems</a:t>
            </a:r>
            <a:r>
              <a:rPr lang="id-ID" dirty="0" smtClean="0"/>
              <a:t> </a:t>
            </a:r>
            <a:r>
              <a:rPr lang="en-US" dirty="0" smtClean="0"/>
              <a:t>(processes) and physical subsystems (computers and networks), decides how machines will</a:t>
            </a:r>
            <a:r>
              <a:rPr lang="id-ID" dirty="0" smtClean="0"/>
              <a:t> </a:t>
            </a:r>
            <a:r>
              <a:rPr lang="en-US" dirty="0" smtClean="0"/>
              <a:t>communicate, chooses the right technologies for the job, and so on. </a:t>
            </a:r>
            <a:endParaRPr lang="id-ID" dirty="0" smtClean="0"/>
          </a:p>
          <a:p>
            <a:pPr algn="just"/>
            <a:r>
              <a:rPr lang="id-ID" dirty="0" smtClean="0"/>
              <a:t>In subsystem design we </a:t>
            </a:r>
            <a:r>
              <a:rPr lang="en-US" dirty="0" smtClean="0"/>
              <a:t>decide how to cut each logical subsystem into effective, </a:t>
            </a:r>
            <a:r>
              <a:rPr lang="en-US" dirty="0" err="1" smtClean="0"/>
              <a:t>efﬁcient</a:t>
            </a:r>
            <a:r>
              <a:rPr lang="en-US" dirty="0" smtClean="0"/>
              <a:t> and feasible code. </a:t>
            </a: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Clasical phase</a:t>
            </a:r>
            <a:br>
              <a:rPr lang="id-ID" dirty="0" smtClean="0"/>
            </a:br>
            <a:r>
              <a:rPr lang="id-ID" dirty="0" smtClean="0"/>
              <a:t>Coding</a:t>
            </a:r>
            <a:endParaRPr lang="id-ID" dirty="0"/>
          </a:p>
        </p:txBody>
      </p:sp>
      <p:sp>
        <p:nvSpPr>
          <p:cNvPr id="3" name="Content Placeholder 2"/>
          <p:cNvSpPr>
            <a:spLocks noGrp="1"/>
          </p:cNvSpPr>
          <p:nvPr>
            <p:ph idx="1"/>
          </p:nvPr>
        </p:nvSpPr>
        <p:spPr/>
        <p:txBody>
          <a:bodyPr>
            <a:normAutofit fontScale="85000" lnSpcReduction="20000"/>
          </a:bodyPr>
          <a:lstStyle/>
          <a:p>
            <a:pPr algn="just"/>
            <a:r>
              <a:rPr lang="en-US" dirty="0" smtClean="0"/>
              <a:t>This is where we do the donkey work, writing pieces of code that work together to form</a:t>
            </a:r>
            <a:r>
              <a:rPr lang="id-ID" dirty="0" smtClean="0"/>
              <a:t> </a:t>
            </a:r>
            <a:r>
              <a:rPr lang="en-US" dirty="0" smtClean="0"/>
              <a:t>subsystems, which in turn collaborate to form the whole system. The sort of task we carry</a:t>
            </a:r>
            <a:r>
              <a:rPr lang="id-ID" dirty="0" smtClean="0"/>
              <a:t> </a:t>
            </a:r>
            <a:r>
              <a:rPr lang="en-US" dirty="0" smtClean="0"/>
              <a:t>out during the implementation phase is ‘Write the method bodies for the Inventory class, in</a:t>
            </a:r>
            <a:r>
              <a:rPr lang="id-ID" dirty="0" smtClean="0"/>
              <a:t> </a:t>
            </a:r>
            <a:r>
              <a:rPr lang="en-US" dirty="0" smtClean="0"/>
              <a:t>such a way that they conform to their </a:t>
            </a:r>
            <a:r>
              <a:rPr lang="en-US" dirty="0" err="1" smtClean="0"/>
              <a:t>speciﬁcation</a:t>
            </a:r>
            <a:r>
              <a:rPr lang="en-US" dirty="0" smtClean="0"/>
              <a:t>’. Although we would expect most of the</a:t>
            </a:r>
            <a:r>
              <a:rPr lang="id-ID" dirty="0" smtClean="0"/>
              <a:t> </a:t>
            </a:r>
            <a:r>
              <a:rPr lang="en-US" dirty="0" err="1" smtClean="0"/>
              <a:t>difﬁcult</a:t>
            </a:r>
            <a:r>
              <a:rPr lang="en-US" dirty="0" smtClean="0"/>
              <a:t> coding decisions to have been made before we reach this phase (during design),</a:t>
            </a:r>
            <a:r>
              <a:rPr lang="id-ID" dirty="0" smtClean="0"/>
              <a:t> </a:t>
            </a:r>
            <a:r>
              <a:rPr lang="en-US" dirty="0" smtClean="0"/>
              <a:t>there is still plenty of scope for creativity: although the public interfaces of our software</a:t>
            </a:r>
            <a:r>
              <a:rPr lang="id-ID" dirty="0" smtClean="0"/>
              <a:t> </a:t>
            </a:r>
            <a:r>
              <a:rPr lang="en-US" dirty="0" smtClean="0"/>
              <a:t>components will have been well designed, </a:t>
            </a:r>
            <a:r>
              <a:rPr lang="en-US" dirty="0" err="1" smtClean="0"/>
              <a:t>speciﬁed</a:t>
            </a:r>
            <a:r>
              <a:rPr lang="en-US" dirty="0" smtClean="0"/>
              <a:t> and documented, programmers have</a:t>
            </a:r>
            <a:r>
              <a:rPr lang="id-ID" dirty="0" smtClean="0"/>
              <a:t> </a:t>
            </a:r>
            <a:r>
              <a:rPr lang="en-US" dirty="0" smtClean="0"/>
              <a:t>free rein to decide on the inner workings. As long as the end result is effective and correct,</a:t>
            </a:r>
            <a:r>
              <a:rPr lang="id-ID" dirty="0" smtClean="0"/>
              <a:t> everyone will be happy.</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Clasical phase</a:t>
            </a:r>
            <a:br>
              <a:rPr lang="id-ID" dirty="0" smtClean="0"/>
            </a:br>
            <a:r>
              <a:rPr lang="id-ID" dirty="0" smtClean="0"/>
              <a:t>Testing</a:t>
            </a:r>
            <a:endParaRPr lang="id-ID" dirty="0"/>
          </a:p>
        </p:txBody>
      </p:sp>
      <p:sp>
        <p:nvSpPr>
          <p:cNvPr id="3" name="Content Placeholder 2"/>
          <p:cNvSpPr>
            <a:spLocks noGrp="1"/>
          </p:cNvSpPr>
          <p:nvPr>
            <p:ph idx="1"/>
          </p:nvPr>
        </p:nvSpPr>
        <p:spPr/>
        <p:txBody>
          <a:bodyPr>
            <a:normAutofit fontScale="92500" lnSpcReduction="10000"/>
          </a:bodyPr>
          <a:lstStyle/>
          <a:p>
            <a:pPr algn="just"/>
            <a:r>
              <a:rPr lang="en-US" dirty="0" smtClean="0"/>
              <a:t>When our software is complete, it must be tested against the system requirements to see</a:t>
            </a:r>
            <a:r>
              <a:rPr lang="id-ID" dirty="0" smtClean="0"/>
              <a:t> </a:t>
            </a:r>
            <a:r>
              <a:rPr lang="en-US" dirty="0" smtClean="0"/>
              <a:t>if it </a:t>
            </a:r>
            <a:r>
              <a:rPr lang="en-US" dirty="0" err="1" smtClean="0"/>
              <a:t>ﬁts</a:t>
            </a:r>
            <a:r>
              <a:rPr lang="en-US" dirty="0" smtClean="0"/>
              <a:t> the original goals. The sort of question we ask during the testing phase is ‘Can a</a:t>
            </a:r>
            <a:r>
              <a:rPr lang="id-ID" dirty="0" smtClean="0"/>
              <a:t> </a:t>
            </a:r>
            <a:r>
              <a:rPr lang="en-US" dirty="0" smtClean="0"/>
              <a:t>shop assistant use the till interface to sell a toaster, decreasing the product’s inventory as</a:t>
            </a:r>
            <a:r>
              <a:rPr lang="id-ID" dirty="0" smtClean="0"/>
              <a:t> </a:t>
            </a:r>
            <a:r>
              <a:rPr lang="en-US" dirty="0" smtClean="0"/>
              <a:t>a side-effect?’ As well as this kind of conformance testing, it’s a good idea to see if our</a:t>
            </a:r>
            <a:r>
              <a:rPr lang="id-ID" dirty="0" smtClean="0"/>
              <a:t> </a:t>
            </a:r>
            <a:r>
              <a:rPr lang="en-US" dirty="0" smtClean="0"/>
              <a:t>software can be broken via its external interfaces – this helps to protect us against accidental</a:t>
            </a:r>
            <a:r>
              <a:rPr lang="id-ID" dirty="0" smtClean="0"/>
              <a:t> </a:t>
            </a:r>
            <a:r>
              <a:rPr lang="en-US" dirty="0" smtClean="0"/>
              <a:t>or malicious abuse of the system when it’s been deployed.</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Clasical phase</a:t>
            </a:r>
            <a:br>
              <a:rPr lang="id-ID" dirty="0" smtClean="0"/>
            </a:br>
            <a:r>
              <a:rPr lang="id-ID" dirty="0" smtClean="0"/>
              <a:t>Implementation/Deployment</a:t>
            </a:r>
            <a:endParaRPr lang="id-ID" dirty="0"/>
          </a:p>
        </p:txBody>
      </p:sp>
      <p:sp>
        <p:nvSpPr>
          <p:cNvPr id="3" name="Content Placeholder 2"/>
          <p:cNvSpPr>
            <a:spLocks noGrp="1"/>
          </p:cNvSpPr>
          <p:nvPr>
            <p:ph idx="1"/>
          </p:nvPr>
        </p:nvSpPr>
        <p:spPr/>
        <p:txBody>
          <a:bodyPr>
            <a:normAutofit lnSpcReduction="10000"/>
          </a:bodyPr>
          <a:lstStyle/>
          <a:p>
            <a:pPr algn="just"/>
            <a:r>
              <a:rPr lang="en-US" dirty="0" err="1" smtClean="0"/>
              <a:t>nthe</a:t>
            </a:r>
            <a:r>
              <a:rPr lang="en-US" dirty="0" smtClean="0"/>
              <a:t> deployment phase, we’re concerned with getting the hardware and software to the end</a:t>
            </a:r>
            <a:r>
              <a:rPr lang="id-ID" dirty="0" smtClean="0"/>
              <a:t> </a:t>
            </a:r>
            <a:r>
              <a:rPr lang="en-US" dirty="0" smtClean="0"/>
              <a:t>users, along with manuals and training </a:t>
            </a:r>
            <a:r>
              <a:rPr lang="id-ID" dirty="0" smtClean="0"/>
              <a:t> </a:t>
            </a:r>
            <a:r>
              <a:rPr lang="en-US" dirty="0" smtClean="0"/>
              <a:t>materials. This may be a complex process, involving</a:t>
            </a:r>
            <a:r>
              <a:rPr lang="id-ID" dirty="0" smtClean="0"/>
              <a:t> </a:t>
            </a:r>
            <a:r>
              <a:rPr lang="en-US" dirty="0" smtClean="0"/>
              <a:t>a gradual, planned transition from the old way of working to the new. The sort of task we</a:t>
            </a:r>
            <a:r>
              <a:rPr lang="id-ID" dirty="0" smtClean="0"/>
              <a:t> </a:t>
            </a:r>
            <a:r>
              <a:rPr lang="en-US" dirty="0" smtClean="0"/>
              <a:t>carry out during the deployment phase is ‘Run the program setup.exe on each server machine</a:t>
            </a:r>
            <a:r>
              <a:rPr lang="id-ID" dirty="0" smtClean="0"/>
              <a:t> </a:t>
            </a:r>
            <a:r>
              <a:rPr lang="en-US" dirty="0" smtClean="0"/>
              <a:t>and follow the instructions that appear’.</a:t>
            </a: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Clasical phase</a:t>
            </a:r>
            <a:br>
              <a:rPr lang="id-ID" dirty="0" smtClean="0"/>
            </a:br>
            <a:r>
              <a:rPr lang="id-ID" dirty="0" smtClean="0"/>
              <a:t>Maintenance</a:t>
            </a:r>
            <a:endParaRPr lang="id-ID" dirty="0"/>
          </a:p>
        </p:txBody>
      </p:sp>
      <p:sp>
        <p:nvSpPr>
          <p:cNvPr id="3" name="Content Placeholder 2"/>
          <p:cNvSpPr>
            <a:spLocks noGrp="1"/>
          </p:cNvSpPr>
          <p:nvPr>
            <p:ph idx="1"/>
          </p:nvPr>
        </p:nvSpPr>
        <p:spPr>
          <a:xfrm>
            <a:off x="457200" y="2249424"/>
            <a:ext cx="8229600" cy="4608576"/>
          </a:xfrm>
        </p:spPr>
        <p:txBody>
          <a:bodyPr>
            <a:normAutofit fontScale="85000" lnSpcReduction="20000"/>
          </a:bodyPr>
          <a:lstStyle/>
          <a:p>
            <a:pPr algn="just"/>
            <a:r>
              <a:rPr lang="en-US" dirty="0" smtClean="0"/>
              <a:t>When our system is deployed, it has only just been born. A long life stretches before it,</a:t>
            </a:r>
            <a:r>
              <a:rPr lang="id-ID" dirty="0" smtClean="0"/>
              <a:t> </a:t>
            </a:r>
            <a:r>
              <a:rPr lang="en-US" dirty="0" smtClean="0"/>
              <a:t>during which it has to stand up to everyday use – this is where the real testing happens.</a:t>
            </a:r>
            <a:endParaRPr lang="id-ID" dirty="0" smtClean="0"/>
          </a:p>
          <a:p>
            <a:pPr algn="just"/>
            <a:r>
              <a:rPr lang="en-US" dirty="0" smtClean="0"/>
              <a:t>As software developers, we’re normally interested in maintenance because of the faults</a:t>
            </a:r>
            <a:r>
              <a:rPr lang="id-ID" dirty="0" smtClean="0"/>
              <a:t> (</a:t>
            </a:r>
            <a:r>
              <a:rPr lang="en-US" dirty="0" smtClean="0"/>
              <a:t>bugs) that are found in our software. We must </a:t>
            </a:r>
            <a:r>
              <a:rPr lang="en-US" dirty="0" err="1" smtClean="0"/>
              <a:t>ﬁnd</a:t>
            </a:r>
            <a:r>
              <a:rPr lang="en-US" dirty="0" smtClean="0"/>
              <a:t> the faults and remove them as quickly</a:t>
            </a:r>
            <a:r>
              <a:rPr lang="id-ID" dirty="0" smtClean="0"/>
              <a:t> </a:t>
            </a:r>
            <a:r>
              <a:rPr lang="en-US" dirty="0" smtClean="0"/>
              <a:t>as possible, rolling out </a:t>
            </a:r>
            <a:r>
              <a:rPr lang="en-US" dirty="0" err="1" smtClean="0"/>
              <a:t>ﬁxed</a:t>
            </a:r>
            <a:r>
              <a:rPr lang="en-US" dirty="0" smtClean="0"/>
              <a:t> versions of the software to keep the end users happy. As well</a:t>
            </a:r>
            <a:r>
              <a:rPr lang="id-ID" dirty="0" smtClean="0"/>
              <a:t> </a:t>
            </a:r>
            <a:r>
              <a:rPr lang="en-US" dirty="0" smtClean="0"/>
              <a:t>as faults, our users may discover </a:t>
            </a:r>
            <a:r>
              <a:rPr lang="en-US" dirty="0" err="1" smtClean="0"/>
              <a:t>deﬁciencies</a:t>
            </a:r>
            <a:r>
              <a:rPr lang="en-US" dirty="0" smtClean="0"/>
              <a:t> (things that the system should do but doesn’t)</a:t>
            </a:r>
            <a:r>
              <a:rPr lang="id-ID" dirty="0" smtClean="0"/>
              <a:t> </a:t>
            </a:r>
            <a:r>
              <a:rPr lang="en-US" dirty="0" smtClean="0"/>
              <a:t>and extra requirements (things that would improve the system). From the business point</a:t>
            </a:r>
            <a:r>
              <a:rPr lang="id-ID" dirty="0" smtClean="0"/>
              <a:t> </a:t>
            </a:r>
            <a:r>
              <a:rPr lang="en-US" dirty="0" smtClean="0"/>
              <a:t>of view, we would hope to </a:t>
            </a:r>
            <a:r>
              <a:rPr lang="en-US" dirty="0" err="1" smtClean="0"/>
              <a:t>ﬁx</a:t>
            </a:r>
            <a:r>
              <a:rPr lang="en-US" dirty="0" smtClean="0"/>
              <a:t> and improve our software over time to maintain competitive</a:t>
            </a:r>
            <a:r>
              <a:rPr lang="id-ID" dirty="0" smtClean="0"/>
              <a:t> advantage.</a:t>
            </a:r>
          </a:p>
          <a:p>
            <a:endParaRPr lang="en-US" dirty="0" smtClean="0"/>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785794"/>
            <a:ext cx="8229600" cy="1066800"/>
          </a:xfrm>
          <a:noFill/>
          <a:ln/>
        </p:spPr>
        <p:txBody>
          <a:bodyPr lIns="90840" tIns="44623" rIns="90840" bIns="44623"/>
          <a:lstStyle/>
          <a:p>
            <a:r>
              <a:rPr lang="en-GB" dirty="0"/>
              <a:t>The software process</a:t>
            </a:r>
          </a:p>
        </p:txBody>
      </p:sp>
      <p:sp>
        <p:nvSpPr>
          <p:cNvPr id="17411" name="Rectangle 3"/>
          <p:cNvSpPr>
            <a:spLocks noGrp="1" noChangeArrowheads="1"/>
          </p:cNvSpPr>
          <p:nvPr>
            <p:ph idx="1"/>
          </p:nvPr>
        </p:nvSpPr>
        <p:spPr>
          <a:xfrm>
            <a:off x="989963" y="1676258"/>
            <a:ext cx="7804921" cy="4671853"/>
          </a:xfrm>
          <a:noFill/>
          <a:ln/>
        </p:spPr>
        <p:txBody>
          <a:bodyPr lIns="90840" tIns="44623" rIns="90840" bIns="44623">
            <a:normAutofit fontScale="92500" lnSpcReduction="10000"/>
          </a:bodyPr>
          <a:lstStyle/>
          <a:p>
            <a:r>
              <a:rPr lang="en-GB" dirty="0"/>
              <a:t>A structured set of </a:t>
            </a:r>
            <a:r>
              <a:rPr lang="en-GB" u="sng" dirty="0"/>
              <a:t>activities</a:t>
            </a:r>
            <a:r>
              <a:rPr lang="en-GB" dirty="0"/>
              <a:t> (and associated </a:t>
            </a:r>
            <a:r>
              <a:rPr lang="en-GB" u="sng" dirty="0"/>
              <a:t>results</a:t>
            </a:r>
            <a:r>
              <a:rPr lang="en-GB" dirty="0"/>
              <a:t>) required to develop (evolve) a software system</a:t>
            </a:r>
          </a:p>
          <a:p>
            <a:pPr lvl="1"/>
            <a:r>
              <a:rPr lang="en-GB" dirty="0"/>
              <a:t>Specification</a:t>
            </a:r>
          </a:p>
          <a:p>
            <a:pPr lvl="1"/>
            <a:r>
              <a:rPr lang="en-GB" dirty="0"/>
              <a:t>Design and implementation</a:t>
            </a:r>
          </a:p>
          <a:p>
            <a:pPr lvl="1"/>
            <a:r>
              <a:rPr lang="en-GB" dirty="0"/>
              <a:t>Validation</a:t>
            </a:r>
          </a:p>
          <a:p>
            <a:pPr lvl="1"/>
            <a:r>
              <a:rPr lang="en-GB" dirty="0"/>
              <a:t>Evolution</a:t>
            </a:r>
          </a:p>
          <a:p>
            <a:r>
              <a:rPr lang="en-GB" dirty="0"/>
              <a:t>A </a:t>
            </a:r>
            <a:r>
              <a:rPr lang="en-GB" u="sng" dirty="0"/>
              <a:t>software process model</a:t>
            </a:r>
            <a:r>
              <a:rPr lang="en-GB" dirty="0"/>
              <a:t> is an abstract representation of a process. </a:t>
            </a:r>
          </a:p>
          <a:p>
            <a:pPr lvl="1"/>
            <a:r>
              <a:rPr lang="en-GB" dirty="0"/>
              <a:t>presents a description of a process from a particular perspective</a:t>
            </a:r>
          </a:p>
          <a:p>
            <a:pPr lvl="1"/>
            <a:r>
              <a:rPr lang="en-GB" dirty="0"/>
              <a:t>a simplified representation</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GB"/>
              <a:t>The software process…</a:t>
            </a:r>
            <a:endParaRPr lang="en-US"/>
          </a:p>
        </p:txBody>
      </p:sp>
      <p:sp>
        <p:nvSpPr>
          <p:cNvPr id="124931" name="Rectangle 3"/>
          <p:cNvSpPr>
            <a:spLocks noGrp="1" noChangeArrowheads="1"/>
          </p:cNvSpPr>
          <p:nvPr>
            <p:ph idx="1"/>
          </p:nvPr>
        </p:nvSpPr>
        <p:spPr/>
        <p:txBody>
          <a:bodyPr>
            <a:normAutofit lnSpcReduction="10000"/>
          </a:bodyPr>
          <a:lstStyle/>
          <a:p>
            <a:r>
              <a:rPr lang="en-US"/>
              <a:t>Software development is a complex process needing </a:t>
            </a:r>
            <a:r>
              <a:rPr lang="en-US" i="1"/>
              <a:t>human judgement</a:t>
            </a:r>
            <a:r>
              <a:rPr lang="en-US"/>
              <a:t> and </a:t>
            </a:r>
            <a:r>
              <a:rPr lang="en-US" i="1"/>
              <a:t>creativity</a:t>
            </a:r>
          </a:p>
          <a:p>
            <a:pPr lvl="1"/>
            <a:r>
              <a:rPr lang="en-US"/>
              <a:t>therefore could not be fully automated</a:t>
            </a:r>
          </a:p>
          <a:p>
            <a:r>
              <a:rPr lang="en-US"/>
              <a:t>There is no ‘ideal’ software process</a:t>
            </a:r>
          </a:p>
          <a:p>
            <a:pPr lvl="1"/>
            <a:r>
              <a:rPr lang="en-US"/>
              <a:t>Many diverse processes exist</a:t>
            </a:r>
          </a:p>
          <a:p>
            <a:pPr lvl="1"/>
            <a:r>
              <a:rPr lang="en-US"/>
              <a:t>There is room for improvement!</a:t>
            </a:r>
          </a:p>
          <a:p>
            <a:r>
              <a:rPr lang="en-US"/>
              <a:t>Organizations select software processes based on:</a:t>
            </a:r>
          </a:p>
          <a:p>
            <a:pPr lvl="1"/>
            <a:r>
              <a:rPr lang="en-US"/>
              <a:t>capabilities of people in the organization</a:t>
            </a:r>
          </a:p>
          <a:p>
            <a:pPr lvl="1"/>
            <a:r>
              <a:rPr lang="en-US"/>
              <a:t>characteristics of the system to be developed etc.</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1" y="262912"/>
            <a:ext cx="8552573" cy="1109007"/>
          </a:xfrm>
          <a:noFill/>
          <a:ln/>
        </p:spPr>
        <p:txBody>
          <a:bodyPr lIns="90840" tIns="44623" rIns="90840" bIns="44623"/>
          <a:lstStyle/>
          <a:p>
            <a:r>
              <a:rPr lang="en-GB" dirty="0"/>
              <a:t>Generic software process models</a:t>
            </a:r>
          </a:p>
        </p:txBody>
      </p:sp>
      <p:sp>
        <p:nvSpPr>
          <p:cNvPr id="25603" name="Rectangle 3"/>
          <p:cNvSpPr>
            <a:spLocks noGrp="1" noChangeArrowheads="1"/>
          </p:cNvSpPr>
          <p:nvPr>
            <p:ph idx="1"/>
          </p:nvPr>
        </p:nvSpPr>
        <p:spPr>
          <a:noFill/>
          <a:ln/>
        </p:spPr>
        <p:txBody>
          <a:bodyPr lIns="90840" tIns="44623" rIns="90840" bIns="44623"/>
          <a:lstStyle/>
          <a:p>
            <a:r>
              <a:rPr lang="en-GB" sz="2400" dirty="0"/>
              <a:t>The waterfall model</a:t>
            </a:r>
          </a:p>
          <a:p>
            <a:pPr lvl="1"/>
            <a:r>
              <a:rPr lang="en-GB" sz="1800" dirty="0"/>
              <a:t>Separate and distinct phases of specification and development</a:t>
            </a:r>
          </a:p>
          <a:p>
            <a:r>
              <a:rPr lang="en-GB" sz="2400" dirty="0"/>
              <a:t>Evolutionary development</a:t>
            </a:r>
          </a:p>
          <a:p>
            <a:pPr lvl="1"/>
            <a:r>
              <a:rPr lang="en-GB" sz="1800" dirty="0"/>
              <a:t>Specification, development and validation are interleaved</a:t>
            </a:r>
          </a:p>
          <a:p>
            <a:r>
              <a:rPr lang="en-GB" sz="2400" dirty="0"/>
              <a:t>Component-based software engineering</a:t>
            </a:r>
          </a:p>
          <a:p>
            <a:pPr lvl="1"/>
            <a:r>
              <a:rPr lang="en-GB" sz="1800" dirty="0"/>
              <a:t>The system is assembled from existing components.</a:t>
            </a:r>
          </a:p>
          <a:p>
            <a:r>
              <a:rPr lang="en-GB" sz="2400" dirty="0" smtClean="0"/>
              <a:t>There </a:t>
            </a:r>
            <a:r>
              <a:rPr lang="en-GB" sz="2400" dirty="0"/>
              <a:t>are many variants of these models </a:t>
            </a:r>
          </a:p>
          <a:p>
            <a:pPr lvl="1"/>
            <a:r>
              <a:rPr lang="en-GB" sz="1800" dirty="0"/>
              <a:t>formal development -  a waterfall-like process is used but the specification is a formal specification that is refined through several stages to an implementable design.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lIns="90840" tIns="44623" rIns="90840" bIns="44623"/>
          <a:lstStyle/>
          <a:p>
            <a:r>
              <a:rPr lang="en-GB"/>
              <a:t>Objectives</a:t>
            </a:r>
          </a:p>
        </p:txBody>
      </p:sp>
      <p:sp>
        <p:nvSpPr>
          <p:cNvPr id="6147" name="Rectangle 3"/>
          <p:cNvSpPr>
            <a:spLocks noGrp="1" noChangeArrowheads="1"/>
          </p:cNvSpPr>
          <p:nvPr>
            <p:ph idx="1"/>
          </p:nvPr>
        </p:nvSpPr>
        <p:spPr>
          <a:noFill/>
          <a:ln/>
        </p:spPr>
        <p:txBody>
          <a:bodyPr lIns="90840" tIns="44623" rIns="90840" bIns="44623"/>
          <a:lstStyle/>
          <a:p>
            <a:pPr algn="just">
              <a:lnSpc>
                <a:spcPct val="90000"/>
              </a:lnSpc>
            </a:pPr>
            <a:r>
              <a:rPr lang="en-GB" dirty="0"/>
              <a:t>To introduce software process models</a:t>
            </a:r>
          </a:p>
          <a:p>
            <a:pPr algn="just">
              <a:lnSpc>
                <a:spcPct val="90000"/>
              </a:lnSpc>
            </a:pPr>
            <a:r>
              <a:rPr lang="en-GB" dirty="0"/>
              <a:t>To describe three generic process models and when they may be used</a:t>
            </a:r>
          </a:p>
          <a:p>
            <a:pPr algn="just">
              <a:lnSpc>
                <a:spcPct val="90000"/>
              </a:lnSpc>
            </a:pPr>
            <a:r>
              <a:rPr lang="en-GB" dirty="0"/>
              <a:t>To describe outline process models for requirements engineering, software development, testing and </a:t>
            </a:r>
            <a:r>
              <a:rPr lang="en-GB" dirty="0" smtClean="0"/>
              <a:t>evolution</a:t>
            </a:r>
            <a:endParaRPr lang="en-GB"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28596" y="785794"/>
            <a:ext cx="8229600" cy="1066800"/>
          </a:xfrm>
          <a:noFill/>
          <a:ln/>
        </p:spPr>
        <p:txBody>
          <a:bodyPr lIns="90840" tIns="44623" rIns="90840" bIns="44623"/>
          <a:lstStyle/>
          <a:p>
            <a:r>
              <a:rPr lang="en-GB" dirty="0"/>
              <a:t>Waterfall model</a:t>
            </a:r>
          </a:p>
        </p:txBody>
      </p:sp>
      <p:pic>
        <p:nvPicPr>
          <p:cNvPr id="27651" name="Picture 3"/>
          <p:cNvPicPr>
            <a:picLocks noChangeArrowheads="1"/>
          </p:cNvPicPr>
          <p:nvPr/>
        </p:nvPicPr>
        <p:blipFill>
          <a:blip r:embed="rId3"/>
          <a:srcRect/>
          <a:stretch>
            <a:fillRect/>
          </a:stretch>
        </p:blipFill>
        <p:spPr bwMode="auto">
          <a:xfrm>
            <a:off x="214282" y="1785926"/>
            <a:ext cx="8340552" cy="4902897"/>
          </a:xfrm>
          <a:prstGeom prst="rect">
            <a:avLst/>
          </a:prstGeom>
          <a:noFill/>
          <a:ln w="12700">
            <a:noFill/>
            <a:miter lim="800000"/>
            <a:headEnd/>
            <a:tailEnd/>
          </a:ln>
          <a:effectLst/>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28596" y="642918"/>
            <a:ext cx="8229600" cy="1066800"/>
          </a:xfrm>
          <a:noFill/>
          <a:ln/>
        </p:spPr>
        <p:txBody>
          <a:bodyPr lIns="90840" tIns="44623" rIns="90840" bIns="44623"/>
          <a:lstStyle/>
          <a:p>
            <a:r>
              <a:rPr lang="en-GB" dirty="0"/>
              <a:t>Evolutionary development</a:t>
            </a:r>
          </a:p>
        </p:txBody>
      </p:sp>
      <p:sp>
        <p:nvSpPr>
          <p:cNvPr id="31747" name="Rectangle 3"/>
          <p:cNvSpPr>
            <a:spLocks noGrp="1" noChangeArrowheads="1"/>
          </p:cNvSpPr>
          <p:nvPr>
            <p:ph idx="1"/>
          </p:nvPr>
        </p:nvSpPr>
        <p:spPr>
          <a:xfrm>
            <a:off x="989963" y="1676258"/>
            <a:ext cx="7804921" cy="4212954"/>
          </a:xfrm>
          <a:noFill/>
          <a:ln/>
        </p:spPr>
        <p:txBody>
          <a:bodyPr lIns="90840" tIns="44623" rIns="90840" bIns="44623">
            <a:normAutofit fontScale="92500" lnSpcReduction="20000"/>
          </a:bodyPr>
          <a:lstStyle/>
          <a:p>
            <a:pPr>
              <a:lnSpc>
                <a:spcPct val="90000"/>
              </a:lnSpc>
            </a:pPr>
            <a:r>
              <a:rPr lang="en-GB" dirty="0"/>
              <a:t>Underlying idea </a:t>
            </a:r>
          </a:p>
          <a:p>
            <a:pPr lvl="1">
              <a:lnSpc>
                <a:spcPct val="90000"/>
              </a:lnSpc>
            </a:pPr>
            <a:r>
              <a:rPr lang="en-GB" dirty="0"/>
              <a:t>Give an </a:t>
            </a:r>
            <a:r>
              <a:rPr lang="en-GB" u="sng" dirty="0"/>
              <a:t>initial implementation</a:t>
            </a:r>
            <a:r>
              <a:rPr lang="en-GB" dirty="0"/>
              <a:t> to the users and then </a:t>
            </a:r>
            <a:r>
              <a:rPr lang="en-GB" u="sng" dirty="0" err="1"/>
              <a:t>refinine</a:t>
            </a:r>
            <a:r>
              <a:rPr lang="en-GB" dirty="0"/>
              <a:t> it through many versions based on </a:t>
            </a:r>
            <a:r>
              <a:rPr lang="en-GB" u="sng" dirty="0"/>
              <a:t>user feedback</a:t>
            </a:r>
          </a:p>
          <a:p>
            <a:pPr>
              <a:lnSpc>
                <a:spcPct val="90000"/>
              </a:lnSpc>
            </a:pPr>
            <a:endParaRPr lang="en-GB" dirty="0"/>
          </a:p>
          <a:p>
            <a:pPr>
              <a:lnSpc>
                <a:spcPct val="90000"/>
              </a:lnSpc>
            </a:pPr>
            <a:r>
              <a:rPr lang="en-GB" dirty="0"/>
              <a:t>Exploratory development </a:t>
            </a:r>
          </a:p>
          <a:p>
            <a:pPr lvl="1">
              <a:lnSpc>
                <a:spcPct val="90000"/>
              </a:lnSpc>
            </a:pPr>
            <a:r>
              <a:rPr lang="en-GB" dirty="0"/>
              <a:t>Objective is to work with customers and to evolve a final system from an initial outline specification. Should start with well-understood requirements </a:t>
            </a:r>
          </a:p>
          <a:p>
            <a:pPr>
              <a:lnSpc>
                <a:spcPct val="90000"/>
              </a:lnSpc>
            </a:pPr>
            <a:r>
              <a:rPr lang="en-GB" dirty="0"/>
              <a:t>Throw-away prototyping</a:t>
            </a:r>
          </a:p>
          <a:p>
            <a:pPr lvl="1">
              <a:lnSpc>
                <a:spcPct val="90000"/>
              </a:lnSpc>
            </a:pPr>
            <a:r>
              <a:rPr lang="en-GB" dirty="0"/>
              <a:t>Objective is to understand the system requirements. Should start with poorly understood requirements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00034" y="857232"/>
            <a:ext cx="8229600" cy="1066800"/>
          </a:xfrm>
          <a:noFill/>
          <a:ln/>
        </p:spPr>
        <p:txBody>
          <a:bodyPr lIns="90840" tIns="44623" rIns="90840" bIns="44623"/>
          <a:lstStyle/>
          <a:p>
            <a:r>
              <a:rPr lang="en-GB" dirty="0"/>
              <a:t>Evolutionary development…</a:t>
            </a:r>
          </a:p>
        </p:txBody>
      </p:sp>
      <p:pic>
        <p:nvPicPr>
          <p:cNvPr id="30723" name="Picture 3"/>
          <p:cNvPicPr>
            <a:picLocks noChangeArrowheads="1"/>
          </p:cNvPicPr>
          <p:nvPr/>
        </p:nvPicPr>
        <p:blipFill>
          <a:blip r:embed="rId3"/>
          <a:srcRect/>
          <a:stretch>
            <a:fillRect/>
          </a:stretch>
        </p:blipFill>
        <p:spPr bwMode="auto">
          <a:xfrm>
            <a:off x="312452" y="2090299"/>
            <a:ext cx="8606775" cy="4410535"/>
          </a:xfrm>
          <a:prstGeom prst="rect">
            <a:avLst/>
          </a:prstGeom>
          <a:noFill/>
          <a:ln w="12700">
            <a:noFill/>
            <a:miter lim="800000"/>
            <a:headEnd/>
            <a:tailEnd/>
          </a:ln>
          <a:effectLst/>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1" y="262912"/>
            <a:ext cx="8552573" cy="1109007"/>
          </a:xfrm>
          <a:noFill/>
          <a:ln/>
        </p:spPr>
        <p:txBody>
          <a:bodyPr lIns="90840" tIns="44623" rIns="90840" bIns="44623"/>
          <a:lstStyle/>
          <a:p>
            <a:r>
              <a:rPr lang="en-GB"/>
              <a:t>Evolutionary development…</a:t>
            </a:r>
          </a:p>
        </p:txBody>
      </p:sp>
      <p:sp>
        <p:nvSpPr>
          <p:cNvPr id="33795" name="Rectangle 3"/>
          <p:cNvSpPr>
            <a:spLocks noGrp="1" noChangeArrowheads="1"/>
          </p:cNvSpPr>
          <p:nvPr>
            <p:ph idx="1"/>
          </p:nvPr>
        </p:nvSpPr>
        <p:spPr>
          <a:xfrm>
            <a:off x="500034" y="1857364"/>
            <a:ext cx="8229600" cy="4325112"/>
          </a:xfrm>
          <a:noFill/>
          <a:ln/>
        </p:spPr>
        <p:txBody>
          <a:bodyPr lIns="90840" tIns="44623" rIns="90840" bIns="44623">
            <a:normAutofit/>
          </a:bodyPr>
          <a:lstStyle/>
          <a:p>
            <a:r>
              <a:rPr lang="en-GB" dirty="0"/>
              <a:t>Problems</a:t>
            </a:r>
          </a:p>
          <a:p>
            <a:pPr lvl="1"/>
            <a:r>
              <a:rPr lang="en-GB" dirty="0"/>
              <a:t>Lack of process visibility</a:t>
            </a:r>
          </a:p>
          <a:p>
            <a:pPr lvl="1"/>
            <a:r>
              <a:rPr lang="en-GB" dirty="0"/>
              <a:t>Systems are often poorly structured</a:t>
            </a:r>
          </a:p>
          <a:p>
            <a:pPr lvl="1"/>
            <a:r>
              <a:rPr lang="en-GB" dirty="0"/>
              <a:t>Special skills (e.g. in languages for rapid prototyping) may be required</a:t>
            </a:r>
          </a:p>
          <a:p>
            <a:r>
              <a:rPr lang="en-GB" dirty="0"/>
              <a:t>Applicability</a:t>
            </a:r>
          </a:p>
          <a:p>
            <a:pPr lvl="1"/>
            <a:r>
              <a:rPr lang="en-GB" dirty="0"/>
              <a:t>For small or medium-size interactive systems</a:t>
            </a:r>
          </a:p>
          <a:p>
            <a:pPr lvl="1"/>
            <a:r>
              <a:rPr lang="en-GB" dirty="0"/>
              <a:t>For parts of large systems (e.g. the user interface)</a:t>
            </a:r>
          </a:p>
          <a:p>
            <a:pPr lvl="1"/>
            <a:r>
              <a:rPr lang="en-GB" dirty="0"/>
              <a:t>For short-lifetime systems</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normAutofit fontScale="90000"/>
          </a:bodyPr>
          <a:lstStyle/>
          <a:p>
            <a:r>
              <a:rPr lang="en-US"/>
              <a:t>Component-based software engineering</a:t>
            </a:r>
          </a:p>
        </p:txBody>
      </p:sp>
      <p:sp>
        <p:nvSpPr>
          <p:cNvPr id="134147" name="Rectangle 3"/>
          <p:cNvSpPr>
            <a:spLocks noGrp="1" noChangeArrowheads="1"/>
          </p:cNvSpPr>
          <p:nvPr>
            <p:ph idx="1"/>
          </p:nvPr>
        </p:nvSpPr>
        <p:spPr/>
        <p:txBody>
          <a:bodyPr/>
          <a:lstStyle/>
          <a:p>
            <a:pPr>
              <a:lnSpc>
                <a:spcPct val="90000"/>
              </a:lnSpc>
            </a:pPr>
            <a:r>
              <a:rPr lang="en-GB" sz="2400" dirty="0"/>
              <a:t>Reuse occurs informally in almost all software </a:t>
            </a:r>
            <a:r>
              <a:rPr lang="en-GB" sz="2400" dirty="0" smtClean="0"/>
              <a:t>projects</a:t>
            </a:r>
            <a:endParaRPr lang="en-US" sz="2400" dirty="0"/>
          </a:p>
          <a:p>
            <a:pPr>
              <a:lnSpc>
                <a:spcPct val="90000"/>
              </a:lnSpc>
            </a:pPr>
            <a:r>
              <a:rPr lang="en-US" sz="2400" dirty="0"/>
              <a:t>Based on systematic reuse where systems are integrated from existing components or COTS (Commercial-off-the-shelf) systems.</a:t>
            </a:r>
          </a:p>
          <a:p>
            <a:pPr>
              <a:lnSpc>
                <a:spcPct val="90000"/>
              </a:lnSpc>
            </a:pPr>
            <a:r>
              <a:rPr lang="en-US" sz="2400" dirty="0"/>
              <a:t>Process stages</a:t>
            </a:r>
          </a:p>
          <a:p>
            <a:pPr lvl="1">
              <a:lnSpc>
                <a:spcPct val="90000"/>
              </a:lnSpc>
            </a:pPr>
            <a:r>
              <a:rPr lang="en-US" sz="1800" dirty="0"/>
              <a:t>Component analysis</a:t>
            </a:r>
          </a:p>
          <a:p>
            <a:pPr lvl="1">
              <a:lnSpc>
                <a:spcPct val="90000"/>
              </a:lnSpc>
            </a:pPr>
            <a:r>
              <a:rPr lang="en-US" sz="1800" dirty="0"/>
              <a:t>Requirements modification</a:t>
            </a:r>
          </a:p>
          <a:p>
            <a:pPr lvl="1">
              <a:lnSpc>
                <a:spcPct val="90000"/>
              </a:lnSpc>
            </a:pPr>
            <a:r>
              <a:rPr lang="en-US" sz="1800" dirty="0"/>
              <a:t>System design with reuse</a:t>
            </a:r>
          </a:p>
          <a:p>
            <a:pPr lvl="1">
              <a:lnSpc>
                <a:spcPct val="90000"/>
              </a:lnSpc>
            </a:pPr>
            <a:r>
              <a:rPr lang="en-US" sz="1800" dirty="0"/>
              <a:t>Development and integration</a:t>
            </a:r>
          </a:p>
          <a:p>
            <a:pPr>
              <a:lnSpc>
                <a:spcPct val="90000"/>
              </a:lnSpc>
            </a:pPr>
            <a:r>
              <a:rPr lang="en-US" sz="2400" dirty="0"/>
              <a:t>This approach is becoming increasingly used as component standards have emerged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1026"/>
          <p:cNvSpPr>
            <a:spLocks noGrp="1" noChangeArrowheads="1"/>
          </p:cNvSpPr>
          <p:nvPr>
            <p:ph type="title"/>
          </p:nvPr>
        </p:nvSpPr>
        <p:spPr>
          <a:xfrm>
            <a:off x="428596" y="785794"/>
            <a:ext cx="8229600" cy="1066800"/>
          </a:xfrm>
        </p:spPr>
        <p:txBody>
          <a:bodyPr/>
          <a:lstStyle/>
          <a:p>
            <a:r>
              <a:rPr lang="en-GB" dirty="0"/>
              <a:t>CBSE problems</a:t>
            </a:r>
          </a:p>
        </p:txBody>
      </p:sp>
      <p:sp>
        <p:nvSpPr>
          <p:cNvPr id="123907" name="Rectangle 1027"/>
          <p:cNvSpPr>
            <a:spLocks noGrp="1" noChangeArrowheads="1"/>
          </p:cNvSpPr>
          <p:nvPr>
            <p:ph idx="1"/>
          </p:nvPr>
        </p:nvSpPr>
        <p:spPr>
          <a:xfrm>
            <a:off x="688669" y="1759115"/>
            <a:ext cx="7804921" cy="4130097"/>
          </a:xfrm>
        </p:spPr>
        <p:txBody>
          <a:bodyPr>
            <a:normAutofit/>
          </a:bodyPr>
          <a:lstStyle/>
          <a:p>
            <a:pPr algn="just">
              <a:lnSpc>
                <a:spcPct val="120000"/>
              </a:lnSpc>
            </a:pPr>
            <a:r>
              <a:rPr lang="en-GB"/>
              <a:t>Component incompatibilities may mean that cost and schedule savings are less then expected</a:t>
            </a:r>
          </a:p>
          <a:p>
            <a:pPr algn="just">
              <a:lnSpc>
                <a:spcPct val="120000"/>
              </a:lnSpc>
            </a:pPr>
            <a:r>
              <a:rPr lang="en-GB"/>
              <a:t>Finding and understanding components</a:t>
            </a:r>
          </a:p>
          <a:p>
            <a:pPr algn="just">
              <a:lnSpc>
                <a:spcPct val="120000"/>
              </a:lnSpc>
            </a:pPr>
            <a:r>
              <a:rPr lang="en-GB"/>
              <a:t>Managing evolution as requirements change in situations where it may be impossible to change the system components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normAutofit fontScale="90000"/>
          </a:bodyPr>
          <a:lstStyle/>
          <a:p>
            <a:r>
              <a:rPr lang="en-GB"/>
              <a:t>Process iteration and hybrid models</a:t>
            </a:r>
          </a:p>
        </p:txBody>
      </p:sp>
      <p:sp>
        <p:nvSpPr>
          <p:cNvPr id="100355" name="Rectangle 3"/>
          <p:cNvSpPr>
            <a:spLocks noGrp="1" noChangeArrowheads="1"/>
          </p:cNvSpPr>
          <p:nvPr>
            <p:ph idx="1"/>
          </p:nvPr>
        </p:nvSpPr>
        <p:spPr/>
        <p:txBody>
          <a:bodyPr>
            <a:normAutofit lnSpcReduction="10000"/>
          </a:bodyPr>
          <a:lstStyle/>
          <a:p>
            <a:pPr algn="just"/>
            <a:r>
              <a:rPr lang="en-GB" dirty="0">
                <a:solidFill>
                  <a:schemeClr val="accent2"/>
                </a:solidFill>
              </a:rPr>
              <a:t>LARGE SYSTEMS</a:t>
            </a:r>
            <a:r>
              <a:rPr lang="en-GB" dirty="0"/>
              <a:t> need different approaches for different parts</a:t>
            </a:r>
          </a:p>
          <a:p>
            <a:pPr algn="just"/>
            <a:r>
              <a:rPr lang="en-GB" dirty="0"/>
              <a:t>System requirements </a:t>
            </a:r>
            <a:r>
              <a:rPr lang="en-GB" b="1" dirty="0"/>
              <a:t>always</a:t>
            </a:r>
            <a:r>
              <a:rPr lang="en-GB" dirty="0"/>
              <a:t> evolve during a project</a:t>
            </a:r>
          </a:p>
          <a:p>
            <a:pPr lvl="1" algn="just"/>
            <a:r>
              <a:rPr lang="en-GB" dirty="0"/>
              <a:t>So process iteration where earlier stages are reworked is always part of the process for large systems</a:t>
            </a:r>
          </a:p>
          <a:p>
            <a:pPr algn="just"/>
            <a:r>
              <a:rPr lang="en-GB" dirty="0"/>
              <a:t>Two (related) approaches</a:t>
            </a:r>
          </a:p>
          <a:p>
            <a:pPr lvl="1"/>
            <a:r>
              <a:rPr lang="en-GB" dirty="0"/>
              <a:t>Incremental development</a:t>
            </a:r>
          </a:p>
          <a:p>
            <a:pPr lvl="1"/>
            <a:r>
              <a:rPr lang="en-GB" dirty="0"/>
              <a:t>Spiral development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28596" y="785794"/>
            <a:ext cx="8229600" cy="1066800"/>
          </a:xfrm>
        </p:spPr>
        <p:txBody>
          <a:bodyPr/>
          <a:lstStyle/>
          <a:p>
            <a:r>
              <a:rPr lang="en-GB" dirty="0"/>
              <a:t>Incremental development</a:t>
            </a:r>
          </a:p>
        </p:txBody>
      </p:sp>
      <p:sp>
        <p:nvSpPr>
          <p:cNvPr id="108547" name="Rectangle 3"/>
          <p:cNvSpPr>
            <a:spLocks noGrp="1" noChangeArrowheads="1"/>
          </p:cNvSpPr>
          <p:nvPr>
            <p:ph idx="1"/>
          </p:nvPr>
        </p:nvSpPr>
        <p:spPr>
          <a:xfrm>
            <a:off x="688669" y="1606149"/>
            <a:ext cx="7804921" cy="4130097"/>
          </a:xfrm>
        </p:spPr>
        <p:txBody>
          <a:bodyPr>
            <a:normAutofit lnSpcReduction="10000"/>
          </a:bodyPr>
          <a:lstStyle/>
          <a:p>
            <a:pPr algn="just"/>
            <a:r>
              <a:rPr lang="en-GB" dirty="0"/>
              <a:t>The development and delivery is broken down into increments with each increment delivering part of the required functionality</a:t>
            </a:r>
          </a:p>
          <a:p>
            <a:pPr algn="just"/>
            <a:r>
              <a:rPr lang="en-GB" dirty="0"/>
              <a:t>User requirements are prioritised and the highest priority requirements are included in early increments</a:t>
            </a:r>
          </a:p>
          <a:p>
            <a:pPr algn="just"/>
            <a:r>
              <a:rPr lang="en-GB" dirty="0"/>
              <a:t>Once the development of an increment is started, the requirements are frozen</a:t>
            </a:r>
          </a:p>
          <a:p>
            <a:pPr lvl="1" algn="just"/>
            <a:r>
              <a:rPr lang="en-GB" dirty="0"/>
              <a:t>But requirements for later increments can continue to evolve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GB"/>
              <a:t>Extreme programming</a:t>
            </a:r>
          </a:p>
        </p:txBody>
      </p:sp>
      <p:sp>
        <p:nvSpPr>
          <p:cNvPr id="110595" name="Rectangle 3"/>
          <p:cNvSpPr>
            <a:spLocks noGrp="1" noChangeArrowheads="1"/>
          </p:cNvSpPr>
          <p:nvPr>
            <p:ph idx="1"/>
          </p:nvPr>
        </p:nvSpPr>
        <p:spPr/>
        <p:txBody>
          <a:bodyPr/>
          <a:lstStyle/>
          <a:p>
            <a:pPr algn="just"/>
            <a:r>
              <a:rPr lang="en-GB" dirty="0"/>
              <a:t>New approach to development based on the development and delivery of very </a:t>
            </a:r>
            <a:r>
              <a:rPr lang="en-GB" u="sng" dirty="0"/>
              <a:t>small increments</a:t>
            </a:r>
            <a:r>
              <a:rPr lang="en-GB" dirty="0"/>
              <a:t> of functionality</a:t>
            </a:r>
          </a:p>
          <a:p>
            <a:pPr algn="just"/>
            <a:r>
              <a:rPr lang="en-GB" dirty="0"/>
              <a:t>Relies on </a:t>
            </a:r>
            <a:r>
              <a:rPr lang="en-GB" u="sng" dirty="0"/>
              <a:t>constant code improvement</a:t>
            </a:r>
            <a:r>
              <a:rPr lang="en-GB" dirty="0"/>
              <a:t>, </a:t>
            </a:r>
            <a:r>
              <a:rPr lang="en-GB" u="sng" dirty="0"/>
              <a:t>user involvement</a:t>
            </a:r>
            <a:r>
              <a:rPr lang="en-GB" dirty="0"/>
              <a:t> in the development team and </a:t>
            </a:r>
            <a:r>
              <a:rPr lang="en-GB" dirty="0" err="1"/>
              <a:t>pairwise</a:t>
            </a:r>
            <a:r>
              <a:rPr lang="en-GB" dirty="0"/>
              <a:t> programming</a:t>
            </a:r>
          </a:p>
          <a:p>
            <a:pPr algn="just"/>
            <a:r>
              <a:rPr lang="en-GB" dirty="0"/>
              <a:t>Good for small teams</a:t>
            </a:r>
          </a:p>
          <a:p>
            <a:pPr>
              <a:buFont typeface="Zapf Dingbats" charset="2"/>
              <a:buNone/>
            </a:pP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OBJECT-ORIENTED METHODOLOGIES</a:t>
            </a:r>
            <a:endParaRPr lang="id-ID" dirty="0"/>
          </a:p>
        </p:txBody>
      </p:sp>
      <p:sp>
        <p:nvSpPr>
          <p:cNvPr id="3" name="Content Placeholder 2"/>
          <p:cNvSpPr>
            <a:spLocks noGrp="1"/>
          </p:cNvSpPr>
          <p:nvPr>
            <p:ph idx="1"/>
          </p:nvPr>
        </p:nvSpPr>
        <p:spPr/>
        <p:txBody>
          <a:bodyPr/>
          <a:lstStyle/>
          <a:p>
            <a:pPr algn="just"/>
            <a:r>
              <a:rPr lang="en-US" dirty="0" smtClean="0"/>
              <a:t>Object-oriented methodologies tend not to be too prescriptive: the developers are given</a:t>
            </a:r>
            <a:r>
              <a:rPr lang="id-ID" dirty="0" smtClean="0"/>
              <a:t> </a:t>
            </a:r>
            <a:r>
              <a:rPr lang="en-US" dirty="0" smtClean="0"/>
              <a:t>some choice about whether they use a particular type of diagram, for example. Therefore, the</a:t>
            </a:r>
            <a:r>
              <a:rPr lang="id-ID" dirty="0" smtClean="0"/>
              <a:t> </a:t>
            </a:r>
            <a:r>
              <a:rPr lang="en-US" dirty="0" smtClean="0"/>
              <a:t>development team must select a methodology and agree which artifacts are to be produced,</a:t>
            </a:r>
            <a:r>
              <a:rPr lang="id-ID" dirty="0" smtClean="0"/>
              <a:t> </a:t>
            </a:r>
            <a:r>
              <a:rPr lang="en-US" dirty="0" smtClean="0"/>
              <a:t>before they do any detailed planning or scheduling.</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algn="just"/>
            <a:r>
              <a:rPr lang="en-US" dirty="0" smtClean="0"/>
              <a:t>Information System is a combination of people, hardware, software, communication devices, network and data resources that processes (can be storing, retrieving, transforming information) data and information for a specific purpose. The operation theory is just similar to any other system, which needs inputs from user (key in instructions and commands, typing, scanning). The inputted data then will be processed (calculating, reporting) using technology devices such as computers, and produce output (printing reports, displaying results) that will be sent to another user or other system via a network and a feedback method that controls the operation. </a:t>
            </a:r>
            <a:r>
              <a:rPr lang="en-US" smtClean="0"/>
              <a:t>The picture below shows the procedure of Information System when it works.</a:t>
            </a:r>
            <a:endParaRPr lang="id-ID"/>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r>
              <a:rPr lang="en-US" dirty="0" smtClean="0"/>
              <a:t>The philosophy behind each of the phases.</a:t>
            </a:r>
          </a:p>
          <a:p>
            <a:pPr algn="just"/>
            <a:r>
              <a:rPr lang="en-US" dirty="0" smtClean="0"/>
              <a:t>The </a:t>
            </a:r>
            <a:r>
              <a:rPr lang="en-US" dirty="0" err="1" smtClean="0"/>
              <a:t>workﬂows</a:t>
            </a:r>
            <a:r>
              <a:rPr lang="en-US" dirty="0" smtClean="0"/>
              <a:t> and the individual activities within each phase.</a:t>
            </a:r>
          </a:p>
          <a:p>
            <a:pPr algn="just"/>
            <a:r>
              <a:rPr lang="en-US" dirty="0" smtClean="0"/>
              <a:t>The artifacts that should be produced (diagrams, textual descriptions and code).</a:t>
            </a:r>
          </a:p>
          <a:p>
            <a:pPr algn="just"/>
            <a:r>
              <a:rPr lang="id-ID" dirty="0" smtClean="0"/>
              <a:t>Dependencies between the artifacts.</a:t>
            </a:r>
          </a:p>
          <a:p>
            <a:pPr algn="just"/>
            <a:r>
              <a:rPr lang="en-US" dirty="0" smtClean="0"/>
              <a:t>Notations for the different kinds of artifact.</a:t>
            </a:r>
          </a:p>
          <a:p>
            <a:pPr algn="just"/>
            <a:r>
              <a:rPr lang="en-US" dirty="0" smtClean="0"/>
              <a:t>The need to model static structure and dynamic behavior.</a:t>
            </a:r>
          </a:p>
          <a:p>
            <a:pPr algn="just"/>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just"/>
            <a:r>
              <a:rPr lang="en-US" dirty="0"/>
              <a:t>When object-oriented programming was catching on, in the 1990s, developers </a:t>
            </a:r>
            <a:r>
              <a:rPr lang="en-US" dirty="0" smtClean="0"/>
              <a:t>invented</a:t>
            </a:r>
            <a:r>
              <a:rPr lang="id-ID" dirty="0" smtClean="0"/>
              <a:t> </a:t>
            </a:r>
            <a:r>
              <a:rPr lang="en-US" dirty="0" smtClean="0"/>
              <a:t>object-oriented </a:t>
            </a:r>
            <a:r>
              <a:rPr lang="en-US" dirty="0"/>
              <a:t>methodologies, better suited to an object-oriented programming style</a:t>
            </a:r>
            <a:r>
              <a:rPr lang="en-US" dirty="0" smtClean="0"/>
              <a:t>.</a:t>
            </a:r>
            <a:endParaRPr lang="id-ID" dirty="0" smtClean="0"/>
          </a:p>
          <a:p>
            <a:pPr algn="just"/>
            <a:r>
              <a:rPr lang="en-US" dirty="0"/>
              <a:t>These days, one of the market </a:t>
            </a:r>
            <a:r>
              <a:rPr lang="en-US" dirty="0" smtClean="0"/>
              <a:t>leading</a:t>
            </a:r>
            <a:r>
              <a:rPr lang="id-ID" dirty="0" smtClean="0"/>
              <a:t> </a:t>
            </a:r>
            <a:r>
              <a:rPr lang="en-US" dirty="0" smtClean="0"/>
              <a:t>methodologies </a:t>
            </a:r>
            <a:r>
              <a:rPr lang="en-US" dirty="0"/>
              <a:t>is the Rational </a:t>
            </a:r>
            <a:r>
              <a:rPr lang="en-US" dirty="0" err="1"/>
              <a:t>Uniﬁed</a:t>
            </a:r>
            <a:r>
              <a:rPr lang="en-US" dirty="0"/>
              <a:t> Process (RUP) [Jacobson et al. 99], owned by </a:t>
            </a:r>
            <a:r>
              <a:rPr lang="en-US" dirty="0" smtClean="0"/>
              <a:t>IBM. </a:t>
            </a:r>
            <a:r>
              <a:rPr lang="en-US" dirty="0"/>
              <a:t>Roughly speaking, RUP is a convergence of </a:t>
            </a:r>
            <a:r>
              <a:rPr lang="en-US" dirty="0" err="1"/>
              <a:t>Objectory</a:t>
            </a:r>
            <a:r>
              <a:rPr lang="en-US" dirty="0"/>
              <a:t>, </a:t>
            </a:r>
            <a:r>
              <a:rPr lang="en-US" dirty="0" err="1"/>
              <a:t>Booch</a:t>
            </a:r>
            <a:r>
              <a:rPr lang="en-US" dirty="0"/>
              <a:t> and OMT.</a:t>
            </a:r>
          </a:p>
          <a:p>
            <a:endParaRPr lang="en-US" dirty="0"/>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Definition</a:t>
            </a:r>
            <a:endParaRPr lang="id-ID" dirty="0"/>
          </a:p>
        </p:txBody>
      </p:sp>
      <p:sp>
        <p:nvSpPr>
          <p:cNvPr id="3" name="Content Placeholder 2"/>
          <p:cNvSpPr>
            <a:spLocks noGrp="1"/>
          </p:cNvSpPr>
          <p:nvPr>
            <p:ph idx="1"/>
          </p:nvPr>
        </p:nvSpPr>
        <p:spPr/>
        <p:txBody>
          <a:bodyPr>
            <a:normAutofit/>
          </a:bodyPr>
          <a:lstStyle/>
          <a:p>
            <a:pPr algn="just"/>
            <a:r>
              <a:rPr lang="id-ID" dirty="0"/>
              <a:t>A </a:t>
            </a:r>
            <a:r>
              <a:rPr lang="id-ID" dirty="0" smtClean="0"/>
              <a:t>methodology</a:t>
            </a:r>
            <a:r>
              <a:rPr lang="en-US" dirty="0" smtClean="0"/>
              <a:t>is </a:t>
            </a:r>
            <a:r>
              <a:rPr lang="en-US" dirty="0"/>
              <a:t>a description of the steps a development team should go through in order to produce </a:t>
            </a:r>
            <a:r>
              <a:rPr lang="en-US" dirty="0" err="1" smtClean="0"/>
              <a:t>ahigh</a:t>
            </a:r>
            <a:r>
              <a:rPr lang="en-US" dirty="0" smtClean="0"/>
              <a:t>-quality </a:t>
            </a:r>
            <a:r>
              <a:rPr lang="en-US" dirty="0"/>
              <a:t>system. </a:t>
            </a:r>
            <a:endParaRPr lang="id-ID" dirty="0" smtClean="0"/>
          </a:p>
          <a:p>
            <a:pPr algn="just"/>
            <a:r>
              <a:rPr lang="en-US" dirty="0" smtClean="0"/>
              <a:t>A </a:t>
            </a:r>
            <a:r>
              <a:rPr lang="en-US" dirty="0"/>
              <a:t>methodology also describes what should be produced (</a:t>
            </a:r>
            <a:r>
              <a:rPr lang="en-US" dirty="0" err="1" smtClean="0"/>
              <a:t>documents,diagrams</a:t>
            </a:r>
            <a:r>
              <a:rPr lang="en-US" dirty="0"/>
              <a:t>, code, etc.) and what form the products should take (for example, content, </a:t>
            </a:r>
            <a:r>
              <a:rPr lang="en-US" dirty="0" smtClean="0"/>
              <a:t>icons,</a:t>
            </a:r>
            <a:r>
              <a:rPr lang="id-ID" dirty="0" smtClean="0"/>
              <a:t>coding </a:t>
            </a:r>
            <a:r>
              <a:rPr lang="id-ID" dirty="0"/>
              <a:t>style).</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algn="just"/>
            <a:r>
              <a:rPr lang="en-US" dirty="0" smtClean="0"/>
              <a:t>A methodology is a systematic way of doing things. It is a repeatable process that we</a:t>
            </a:r>
            <a:r>
              <a:rPr lang="id-ID" dirty="0" smtClean="0"/>
              <a:t> </a:t>
            </a:r>
            <a:r>
              <a:rPr lang="en-US" dirty="0" smtClean="0"/>
              <a:t>can follow from the earliest stages of software development (the germ of an idea or a new</a:t>
            </a:r>
            <a:r>
              <a:rPr lang="id-ID" dirty="0" smtClean="0"/>
              <a:t> </a:t>
            </a:r>
            <a:r>
              <a:rPr lang="en-US" dirty="0" smtClean="0"/>
              <a:t>business opportunity) through to the maintenance of an installed system. As well as the</a:t>
            </a:r>
            <a:r>
              <a:rPr lang="id-ID" dirty="0" smtClean="0"/>
              <a:t> </a:t>
            </a:r>
            <a:r>
              <a:rPr lang="en-US" dirty="0" smtClean="0"/>
              <a:t>process, a methodology should specify what we’re expected to produce as we follow the</a:t>
            </a:r>
            <a:r>
              <a:rPr lang="id-ID" dirty="0" smtClean="0"/>
              <a:t> </a:t>
            </a:r>
            <a:r>
              <a:rPr lang="en-US" dirty="0" smtClean="0"/>
              <a:t>process (and what form the products should take). A methodology will also include advice</a:t>
            </a:r>
            <a:r>
              <a:rPr lang="id-ID" dirty="0" smtClean="0"/>
              <a:t> </a:t>
            </a:r>
            <a:r>
              <a:rPr lang="en-US" dirty="0" smtClean="0"/>
              <a:t>or techniques for resource management, planning, scheduling and other management tasks</a:t>
            </a:r>
            <a:r>
              <a:rPr lang="id-ID" dirty="0" smtClean="0"/>
              <a:t>.</a:t>
            </a:r>
          </a:p>
          <a:p>
            <a:pPr algn="just"/>
            <a:r>
              <a:rPr lang="en-US" dirty="0" smtClean="0"/>
              <a:t>Although most methodologies are designed to cope with teams of developers producing</a:t>
            </a:r>
            <a:r>
              <a:rPr lang="id-ID" dirty="0" smtClean="0"/>
              <a:t> </a:t>
            </a:r>
            <a:r>
              <a:rPr lang="en-US" dirty="0" smtClean="0"/>
              <a:t>large amounts of software, understanding the basics of a good methodology is essential for</a:t>
            </a:r>
            <a:r>
              <a:rPr lang="id-ID" dirty="0" smtClean="0"/>
              <a:t> </a:t>
            </a:r>
            <a:r>
              <a:rPr lang="en-US" dirty="0" smtClean="0"/>
              <a:t>those at the other end of the scale too (lone developers working on small problems) and at</a:t>
            </a:r>
            <a:r>
              <a:rPr lang="id-ID" dirty="0" smtClean="0"/>
              <a:t> all </a:t>
            </a:r>
            <a:r>
              <a:rPr lang="en-US" dirty="0" smtClean="0"/>
              <a:t>points in between. </a:t>
            </a:r>
          </a:p>
          <a:p>
            <a:pPr algn="just"/>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0000" lnSpcReduction="20000"/>
          </a:bodyPr>
          <a:lstStyle/>
          <a:p>
            <a:r>
              <a:rPr lang="en-US" dirty="0" smtClean="0"/>
              <a:t>A methodology can help to impose discipline on the coding effort.</a:t>
            </a:r>
          </a:p>
          <a:p>
            <a:r>
              <a:rPr lang="en-US" dirty="0" smtClean="0"/>
              <a:t>Going through even the basic steps of a methodology increases our understanding of the</a:t>
            </a:r>
            <a:r>
              <a:rPr lang="id-ID" dirty="0" smtClean="0"/>
              <a:t> </a:t>
            </a:r>
            <a:r>
              <a:rPr lang="en-US" dirty="0" smtClean="0"/>
              <a:t>problem, improving the quality of our solution.</a:t>
            </a:r>
          </a:p>
          <a:p>
            <a:r>
              <a:rPr lang="en-US" dirty="0" smtClean="0"/>
              <a:t>Writing lines of code is only one of the many activities in software development: performing</a:t>
            </a:r>
            <a:r>
              <a:rPr lang="id-ID" dirty="0" smtClean="0"/>
              <a:t> </a:t>
            </a:r>
            <a:r>
              <a:rPr lang="en-US" dirty="0" smtClean="0"/>
              <a:t>some of the other activities helps us to spot conceptual and practical mistakes before we</a:t>
            </a:r>
            <a:r>
              <a:rPr lang="id-ID" dirty="0" smtClean="0"/>
              <a:t> </a:t>
            </a:r>
            <a:r>
              <a:rPr lang="en-US" dirty="0" smtClean="0"/>
              <a:t>commit them to source code.</a:t>
            </a:r>
          </a:p>
          <a:p>
            <a:r>
              <a:rPr lang="en-US" dirty="0" smtClean="0"/>
              <a:t>At every stage, a methodology </a:t>
            </a:r>
            <a:r>
              <a:rPr lang="en-US" dirty="0" err="1" smtClean="0"/>
              <a:t>speciﬁes</a:t>
            </a:r>
            <a:r>
              <a:rPr lang="en-US" dirty="0" smtClean="0"/>
              <a:t> what we should do next, so we’re not left scratching</a:t>
            </a:r>
            <a:r>
              <a:rPr lang="id-ID" dirty="0" smtClean="0"/>
              <a:t> </a:t>
            </a:r>
            <a:r>
              <a:rPr lang="en-US" dirty="0" smtClean="0"/>
              <a:t>our heads, thinking ‘Okay, what now?’</a:t>
            </a:r>
          </a:p>
          <a:p>
            <a:r>
              <a:rPr lang="en-US" dirty="0" smtClean="0"/>
              <a:t>A methodology helps us to produce code that is more extensible (easier to change),</a:t>
            </a:r>
            <a:r>
              <a:rPr lang="id-ID" dirty="0" smtClean="0"/>
              <a:t> </a:t>
            </a:r>
            <a:r>
              <a:rPr lang="en-US" dirty="0" smtClean="0"/>
              <a:t>more reusable (applicable to other problems) and easier to debug (because it has more</a:t>
            </a:r>
            <a:r>
              <a:rPr lang="id-ID" dirty="0" smtClean="0"/>
              <a:t> documentation).</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Benefits</a:t>
            </a:r>
            <a:endParaRPr lang="id-ID" dirty="0"/>
          </a:p>
        </p:txBody>
      </p:sp>
      <p:sp>
        <p:nvSpPr>
          <p:cNvPr id="3" name="Content Placeholder 2"/>
          <p:cNvSpPr>
            <a:spLocks noGrp="1"/>
          </p:cNvSpPr>
          <p:nvPr>
            <p:ph idx="1"/>
          </p:nvPr>
        </p:nvSpPr>
        <p:spPr/>
        <p:txBody>
          <a:bodyPr>
            <a:normAutofit fontScale="77500" lnSpcReduction="20000"/>
          </a:bodyPr>
          <a:lstStyle/>
          <a:p>
            <a:r>
              <a:rPr lang="en-US" dirty="0" smtClean="0"/>
              <a:t>Documentation: All methodologies promote thorough documentation of every stage of</a:t>
            </a:r>
            <a:r>
              <a:rPr lang="id-ID" dirty="0" smtClean="0"/>
              <a:t> </a:t>
            </a:r>
            <a:r>
              <a:rPr lang="en-US" dirty="0" smtClean="0"/>
              <a:t>the development effort, so that the </a:t>
            </a:r>
            <a:r>
              <a:rPr lang="en-US" dirty="0" err="1" smtClean="0"/>
              <a:t>ﬁnished</a:t>
            </a:r>
            <a:r>
              <a:rPr lang="en-US" dirty="0" smtClean="0"/>
              <a:t> system is not an impenetrable monolith.</a:t>
            </a:r>
            <a:endParaRPr lang="id-ID" dirty="0" smtClean="0"/>
          </a:p>
          <a:p>
            <a:r>
              <a:rPr lang="en-US" dirty="0" smtClean="0"/>
              <a:t>Reduced latency: Since the </a:t>
            </a:r>
            <a:r>
              <a:rPr lang="en-US" dirty="0" err="1" smtClean="0"/>
              <a:t>workﬂows</a:t>
            </a:r>
            <a:r>
              <a:rPr lang="en-US" dirty="0" smtClean="0"/>
              <a:t>, activities, roles and inter-dependencies are better</a:t>
            </a:r>
            <a:r>
              <a:rPr lang="id-ID" dirty="0" smtClean="0"/>
              <a:t> </a:t>
            </a:r>
            <a:r>
              <a:rPr lang="en-US" dirty="0" smtClean="0"/>
              <a:t>understood, there is less opportunity for human (and other) resources to lie idle for want</a:t>
            </a:r>
            <a:r>
              <a:rPr lang="id-ID" dirty="0" smtClean="0"/>
              <a:t> of something to do.</a:t>
            </a:r>
          </a:p>
          <a:p>
            <a:r>
              <a:rPr lang="en-US" dirty="0" smtClean="0"/>
              <a:t>Improved chances of delivery on time and within budget.</a:t>
            </a:r>
          </a:p>
          <a:p>
            <a:r>
              <a:rPr lang="en-US" dirty="0" smtClean="0"/>
              <a:t>Better communication between users, sales people, managers and developers: A good</a:t>
            </a:r>
            <a:r>
              <a:rPr lang="id-ID" dirty="0" smtClean="0"/>
              <a:t> </a:t>
            </a:r>
            <a:r>
              <a:rPr lang="en-US" dirty="0" smtClean="0"/>
              <a:t>methodology is based on logic and common sense, so it will be easy for all participants</a:t>
            </a:r>
            <a:r>
              <a:rPr lang="id-ID" dirty="0" smtClean="0"/>
              <a:t> </a:t>
            </a:r>
            <a:r>
              <a:rPr lang="en-US" dirty="0" smtClean="0"/>
              <a:t>to grasp the basics; thus, we have a more orderly development, with less scope for</a:t>
            </a:r>
            <a:r>
              <a:rPr lang="id-ID" dirty="0" smtClean="0"/>
              <a:t> misunderstanding and wasted effort.</a:t>
            </a:r>
          </a:p>
          <a:p>
            <a:endParaRPr lang="en-US" dirty="0" smtClean="0"/>
          </a:p>
          <a:p>
            <a:endParaRPr lang="en-US" dirty="0" smtClean="0"/>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en-US" dirty="0" smtClean="0"/>
              <a:t>Repeatability: Since we have well-</a:t>
            </a:r>
            <a:r>
              <a:rPr lang="en-US" dirty="0" err="1" smtClean="0"/>
              <a:t>deﬁned</a:t>
            </a:r>
            <a:r>
              <a:rPr lang="en-US" dirty="0" smtClean="0"/>
              <a:t> activities, similar projects should be delivered</a:t>
            </a:r>
            <a:r>
              <a:rPr lang="id-ID" dirty="0" smtClean="0"/>
              <a:t>  </a:t>
            </a:r>
            <a:r>
              <a:rPr lang="en-US" dirty="0" smtClean="0"/>
              <a:t>to similar time-scales and with similar costs. If we produce similar systems over and over</a:t>
            </a:r>
            <a:r>
              <a:rPr lang="id-ID" dirty="0" smtClean="0"/>
              <a:t> </a:t>
            </a:r>
            <a:r>
              <a:rPr lang="en-US" dirty="0" smtClean="0"/>
              <a:t>again for different customers (e-commerce shop fronts, for example) we can streamline</a:t>
            </a:r>
            <a:r>
              <a:rPr lang="id-ID" dirty="0" smtClean="0"/>
              <a:t> </a:t>
            </a:r>
            <a:r>
              <a:rPr lang="en-US" dirty="0" smtClean="0"/>
              <a:t>the methodology in order to concentrate solely on the unique aspects of the latest</a:t>
            </a:r>
            <a:r>
              <a:rPr lang="id-ID" dirty="0" smtClean="0"/>
              <a:t> </a:t>
            </a:r>
            <a:r>
              <a:rPr lang="en-US" dirty="0" smtClean="0"/>
              <a:t>development; eventually we might automate parts of the development and even sell the</a:t>
            </a:r>
            <a:r>
              <a:rPr lang="id-ID" dirty="0" smtClean="0"/>
              <a:t> </a:t>
            </a:r>
            <a:r>
              <a:rPr lang="en-US" dirty="0" smtClean="0"/>
              <a:t>automations to third parties (think of a ‘shop front in a box’ product).</a:t>
            </a:r>
          </a:p>
          <a:p>
            <a:r>
              <a:rPr lang="en-US" dirty="0" smtClean="0"/>
              <a:t>More accurate costing: When asked ‘How much will it cost?’, there will be less temptation</a:t>
            </a:r>
            <a:r>
              <a:rPr lang="id-ID" dirty="0" smtClean="0"/>
              <a:t> </a:t>
            </a:r>
            <a:r>
              <a:rPr lang="en-US" dirty="0" smtClean="0"/>
              <a:t>to reply ‘How much have you got?’</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 good methodology</a:t>
            </a:r>
            <a:endParaRPr lang="id-ID" dirty="0"/>
          </a:p>
        </p:txBody>
      </p:sp>
      <p:sp>
        <p:nvSpPr>
          <p:cNvPr id="3" name="Content Placeholder 2"/>
          <p:cNvSpPr>
            <a:spLocks noGrp="1"/>
          </p:cNvSpPr>
          <p:nvPr>
            <p:ph idx="1"/>
          </p:nvPr>
        </p:nvSpPr>
        <p:spPr/>
        <p:txBody>
          <a:bodyPr>
            <a:normAutofit fontScale="62500" lnSpcReduction="20000"/>
          </a:bodyPr>
          <a:lstStyle/>
          <a:p>
            <a:r>
              <a:rPr lang="en-US" dirty="0" smtClean="0"/>
              <a:t>Planning: Deciding what needs to be done.</a:t>
            </a:r>
          </a:p>
          <a:p>
            <a:pPr algn="just"/>
            <a:r>
              <a:rPr lang="en-US" dirty="0" smtClean="0"/>
              <a:t>Scheduling: Mapping out when things will be done.</a:t>
            </a:r>
          </a:p>
          <a:p>
            <a:pPr algn="just"/>
            <a:r>
              <a:rPr lang="en-US" dirty="0" smtClean="0"/>
              <a:t>Resourcing: Estimating and acquiring the human, software, hardware and other resources</a:t>
            </a:r>
            <a:r>
              <a:rPr lang="id-ID" dirty="0" smtClean="0"/>
              <a:t> that are needed.</a:t>
            </a:r>
          </a:p>
          <a:p>
            <a:pPr algn="just"/>
            <a:r>
              <a:rPr lang="en-US" dirty="0" err="1" smtClean="0"/>
              <a:t>Workﬂows</a:t>
            </a:r>
            <a:r>
              <a:rPr lang="en-US" dirty="0" smtClean="0"/>
              <a:t>: The </a:t>
            </a:r>
            <a:r>
              <a:rPr lang="en-US" dirty="0" err="1" smtClean="0"/>
              <a:t>subprocesses</a:t>
            </a:r>
            <a:r>
              <a:rPr lang="en-US" dirty="0" smtClean="0"/>
              <a:t> within the wider development effort (for example, designing</a:t>
            </a:r>
            <a:r>
              <a:rPr lang="id-ID" dirty="0" smtClean="0"/>
              <a:t> </a:t>
            </a:r>
            <a:r>
              <a:rPr lang="en-US" dirty="0" smtClean="0"/>
              <a:t>the system architecture, modeling the problem domain and planning the development</a:t>
            </a:r>
            <a:r>
              <a:rPr lang="id-ID" dirty="0" smtClean="0"/>
              <a:t>  effort).</a:t>
            </a:r>
          </a:p>
          <a:p>
            <a:pPr algn="just"/>
            <a:r>
              <a:rPr lang="en-US" dirty="0" smtClean="0"/>
              <a:t>Activities: Individual tasks within a </a:t>
            </a:r>
            <a:r>
              <a:rPr lang="en-US" dirty="0" err="1" smtClean="0"/>
              <a:t>workﬂow</a:t>
            </a:r>
            <a:r>
              <a:rPr lang="en-US" dirty="0" smtClean="0"/>
              <a:t>, such as testing a component, drawing a</a:t>
            </a:r>
            <a:r>
              <a:rPr lang="id-ID" dirty="0" smtClean="0"/>
              <a:t> </a:t>
            </a:r>
            <a:r>
              <a:rPr lang="en-US" dirty="0" smtClean="0"/>
              <a:t>class diagram or detailing a use case, too small or </a:t>
            </a:r>
            <a:r>
              <a:rPr lang="en-US" dirty="0" err="1" smtClean="0"/>
              <a:t>indeﬁnable</a:t>
            </a:r>
            <a:r>
              <a:rPr lang="en-US" dirty="0" smtClean="0"/>
              <a:t> to be a </a:t>
            </a:r>
            <a:r>
              <a:rPr lang="en-US" dirty="0" err="1" smtClean="0"/>
              <a:t>workﬂow</a:t>
            </a:r>
            <a:r>
              <a:rPr lang="en-US" dirty="0" smtClean="0"/>
              <a:t> in their</a:t>
            </a:r>
            <a:r>
              <a:rPr lang="id-ID" dirty="0" smtClean="0"/>
              <a:t> own right.</a:t>
            </a:r>
          </a:p>
          <a:p>
            <a:pPr algn="just"/>
            <a:r>
              <a:rPr lang="en-US" dirty="0" smtClean="0"/>
              <a:t>Roles: The parts played by personnel within the methodology (developer, tester or sales</a:t>
            </a:r>
            <a:r>
              <a:rPr lang="id-ID" dirty="0" smtClean="0"/>
              <a:t> person).</a:t>
            </a:r>
          </a:p>
          <a:p>
            <a:pPr algn="just"/>
            <a:r>
              <a:rPr lang="en-US" dirty="0" smtClean="0"/>
              <a:t>Artifacts: The products of the development effort: pieces of software, design documents,</a:t>
            </a:r>
            <a:r>
              <a:rPr lang="id-ID" dirty="0" smtClean="0"/>
              <a:t> training plans and manuals.</a:t>
            </a:r>
          </a:p>
          <a:p>
            <a:pPr algn="just"/>
            <a:r>
              <a:rPr lang="en-US" dirty="0" smtClean="0"/>
              <a:t>Education: Deciding how to train personnel, if necessary, to </a:t>
            </a:r>
            <a:r>
              <a:rPr lang="en-US" dirty="0" err="1" smtClean="0"/>
              <a:t>fulﬁll</a:t>
            </a:r>
            <a:r>
              <a:rPr lang="en-US" dirty="0" smtClean="0"/>
              <a:t> their required roles;</a:t>
            </a:r>
            <a:r>
              <a:rPr lang="id-ID" dirty="0" smtClean="0"/>
              <a:t> </a:t>
            </a:r>
            <a:r>
              <a:rPr lang="en-US" dirty="0" smtClean="0"/>
              <a:t>deciding how end users (staff, customers, sales people) will learn how to use the new</a:t>
            </a:r>
            <a:r>
              <a:rPr lang="id-ID" dirty="0" smtClean="0"/>
              <a:t> system. </a:t>
            </a:r>
            <a:r>
              <a:rPr lang="en-US" dirty="0" smtClean="0"/>
              <a:t>For the purposes of this book, we won’t be looking at the details of an industrial</a:t>
            </a:r>
            <a:r>
              <a:rPr lang="id-ID" dirty="0" smtClean="0"/>
              <a:t> </a:t>
            </a:r>
            <a:r>
              <a:rPr lang="en-US" dirty="0" smtClean="0"/>
              <a:t>methodology</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293</TotalTime>
  <Words>2446</Words>
  <Application>Microsoft Office PowerPoint</Application>
  <PresentationFormat>On-screen Show (4:3)</PresentationFormat>
  <Paragraphs>162</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Urban</vt:lpstr>
      <vt:lpstr>METHODOLOGIES</vt:lpstr>
      <vt:lpstr>Objectives</vt:lpstr>
      <vt:lpstr>PowerPoint Presentation</vt:lpstr>
      <vt:lpstr>Definition</vt:lpstr>
      <vt:lpstr>PowerPoint Presentation</vt:lpstr>
      <vt:lpstr>PowerPoint Presentation</vt:lpstr>
      <vt:lpstr>Benefits</vt:lpstr>
      <vt:lpstr>PowerPoint Presentation</vt:lpstr>
      <vt:lpstr>A good methodology</vt:lpstr>
      <vt:lpstr>Clasical phase Requirement</vt:lpstr>
      <vt:lpstr>Clasical phase Analysis</vt:lpstr>
      <vt:lpstr>Clasical phase Design</vt:lpstr>
      <vt:lpstr>Clasical phase Coding</vt:lpstr>
      <vt:lpstr>Clasical phase Testing</vt:lpstr>
      <vt:lpstr>Clasical phase Implementation/Deployment</vt:lpstr>
      <vt:lpstr>Clasical phase Maintenance</vt:lpstr>
      <vt:lpstr>The software process</vt:lpstr>
      <vt:lpstr>The software process…</vt:lpstr>
      <vt:lpstr>Generic software process models</vt:lpstr>
      <vt:lpstr>Waterfall model</vt:lpstr>
      <vt:lpstr>Evolutionary development</vt:lpstr>
      <vt:lpstr>Evolutionary development…</vt:lpstr>
      <vt:lpstr>Evolutionary development…</vt:lpstr>
      <vt:lpstr>Component-based software engineering</vt:lpstr>
      <vt:lpstr>CBSE problems</vt:lpstr>
      <vt:lpstr>Process iteration and hybrid models</vt:lpstr>
      <vt:lpstr>Incremental development</vt:lpstr>
      <vt:lpstr>Extreme programming</vt:lpstr>
      <vt:lpstr>OBJECT-ORIENTED METHODOLOGIES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METHODOLOGIES</dc:title>
  <dc:creator>Citra</dc:creator>
  <cp:lastModifiedBy>Phantom Assassin</cp:lastModifiedBy>
  <cp:revision>8</cp:revision>
  <dcterms:created xsi:type="dcterms:W3CDTF">2013-02-27T07:32:21Z</dcterms:created>
  <dcterms:modified xsi:type="dcterms:W3CDTF">2013-03-21T02:17:10Z</dcterms:modified>
</cp:coreProperties>
</file>