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</p:sldMasterIdLst>
  <p:notesMasterIdLst>
    <p:notesMasterId r:id="rId45"/>
  </p:notesMasterIdLst>
  <p:handoutMasterIdLst>
    <p:handoutMasterId r:id="rId46"/>
  </p:handoutMasterIdLst>
  <p:sldIdLst>
    <p:sldId id="259" r:id="rId2"/>
    <p:sldId id="261" r:id="rId3"/>
    <p:sldId id="257" r:id="rId4"/>
    <p:sldId id="258" r:id="rId5"/>
    <p:sldId id="262" r:id="rId6"/>
    <p:sldId id="263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302" r:id="rId26"/>
    <p:sldId id="284" r:id="rId27"/>
    <p:sldId id="303" r:id="rId28"/>
    <p:sldId id="304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305" r:id="rId41"/>
    <p:sldId id="298" r:id="rId42"/>
    <p:sldId id="299" r:id="rId43"/>
    <p:sldId id="300" r:id="rId4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0C0C0"/>
    <a:srgbClr val="CCECFF"/>
    <a:srgbClr val="00FFCC"/>
    <a:srgbClr val="CCFF99"/>
    <a:srgbClr val="FCEB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678FD6-5000-45E5-A800-533F2CA15F58}" type="datetimeFigureOut">
              <a:rPr lang="en-US" smtClean="0"/>
              <a:t>11/7/2012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7AFDE-7019-4F1A-B782-FDEB4F7AF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69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AF34C88-6D5F-439C-BDA1-FC1091DB0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979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859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6224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7881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865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2368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05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325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9788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3154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4673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74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0674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738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221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880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8326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483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027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659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125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524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99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512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9770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8056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7617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870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6027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5178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5101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89255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24160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13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24220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6902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229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0965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36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4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83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639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832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F34C88-6D5F-439C-BDA1-FC1091DB0C1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98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FA791E-BA0F-4793-8910-967C5E0B50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15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8F5B0-B4D3-4EEE-9DB6-32B7B84EBE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43A7A-9A77-4222-827A-5D9A38BDCB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248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76D54-C4E8-48AF-8096-C46B6550FA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339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194C5-5CE1-42A5-AAFA-4C95075B4B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4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F3322-62D7-49A8-B8D3-A5C5F8F689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51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6B2D00-0B90-4214-A179-F25D3B8F1FB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78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51929C-FE98-4FEA-A8B5-0AC7CB6F41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090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093633-B122-4853-8156-F314D89CAD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54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DAE9E-CCB5-4895-88E2-573B28E5D2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88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C0EEF9-DEA4-40B7-A742-610BAC03B5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37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0A4A8-1EC5-4833-B023-B0F790C296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6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A2A3BB-E188-49D2-8F7D-D2E0695D6E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6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938093-B82E-458A-96DC-9EA07ABDAE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59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524000"/>
          </a:xfrm>
        </p:spPr>
        <p:txBody>
          <a:bodyPr/>
          <a:lstStyle/>
          <a:p>
            <a:pPr>
              <a:lnSpc>
                <a:spcPct val="160000"/>
              </a:lnSpc>
              <a:defRPr/>
            </a:pPr>
            <a:r>
              <a:rPr lang="en-US" sz="5400" smtClean="0"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rPr>
              <a:t>Chapter 6</a:t>
            </a:r>
            <a:endParaRPr lang="en-US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2514600"/>
            <a:ext cx="6400800" cy="1524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sz="4400" b="1" i="1" smtClean="0">
                <a:solidFill>
                  <a:schemeClr val="tx1"/>
                </a:solidFill>
                <a:latin typeface="Arial" pitchFamily="34" charset="0"/>
              </a:rPr>
              <a:t>Supply Chain Management &amp; ERP</a:t>
            </a:r>
            <a:endParaRPr lang="en-US" smtClean="0">
              <a:solidFill>
                <a:schemeClr val="tx1"/>
              </a:solidFill>
              <a:latin typeface="Impact" pitchFamily="34" charset="0"/>
            </a:endParaRPr>
          </a:p>
        </p:txBody>
      </p:sp>
      <p:sp>
        <p:nvSpPr>
          <p:cNvPr id="6146" name="Rectangle 15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8D9F945-448E-445D-A9C8-AE604DDD8982}" type="slidenum">
              <a:rPr lang="en-US" sz="1400"/>
              <a:pPr/>
              <a:t>1</a:t>
            </a:fld>
            <a:endParaRPr lang="en-US" sz="1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Impact" pitchFamily="34" charset="0"/>
              </a:rPr>
              <a:t>The Supply Chain</a:t>
            </a:r>
            <a:endParaRPr lang="en-US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924800" cy="4343400"/>
          </a:xfrm>
        </p:spPr>
        <p:txBody>
          <a:bodyPr/>
          <a:lstStyle/>
          <a:p>
            <a:pPr>
              <a:lnSpc>
                <a:spcPct val="12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2400" noProof="1" smtClean="0">
                <a:solidFill>
                  <a:srgbClr val="FFFFCC"/>
                </a:solidFill>
                <a:latin typeface="Arial Narrow" pitchFamily="34" charset="0"/>
              </a:rPr>
              <a:t>Involves the life of a product from ‘dirt to dust’.</a:t>
            </a:r>
          </a:p>
          <a:p>
            <a:pPr>
              <a:lnSpc>
                <a:spcPct val="10000"/>
              </a:lnSpc>
              <a:buClr>
                <a:schemeClr val="hlink"/>
              </a:buClr>
              <a:buFont typeface="Wingdings" pitchFamily="2" charset="2"/>
              <a:buChar char="Ø"/>
            </a:pPr>
            <a:endParaRPr lang="en-US" sz="2400" noProof="1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14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2400" noProof="1" smtClean="0">
                <a:solidFill>
                  <a:srgbClr val="FFFFCC"/>
                </a:solidFill>
                <a:latin typeface="Arial Narrow" pitchFamily="34" charset="0"/>
              </a:rPr>
              <a:t>Involves movement of tangible &amp; intangible inputs. </a:t>
            </a:r>
          </a:p>
          <a:p>
            <a:pPr>
              <a:lnSpc>
                <a:spcPct val="20000"/>
              </a:lnSpc>
              <a:buClr>
                <a:schemeClr val="hlink"/>
              </a:buClr>
              <a:buFont typeface="Wingdings" pitchFamily="2" charset="2"/>
              <a:buChar char="Ø"/>
            </a:pPr>
            <a:endParaRPr lang="en-US" sz="2400" noProof="1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0"/>
              </a:lnSpc>
              <a:buClr>
                <a:schemeClr val="hlink"/>
              </a:buClr>
              <a:buFont typeface="Wingdings" pitchFamily="2" charset="2"/>
              <a:buChar char="Ø"/>
            </a:pPr>
            <a:endParaRPr lang="en-US" sz="2400" noProof="1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2400" noProof="1" smtClean="0">
                <a:solidFill>
                  <a:srgbClr val="FFFFCC"/>
                </a:solidFill>
                <a:latin typeface="Arial Narrow" pitchFamily="34" charset="0"/>
              </a:rPr>
              <a:t>Can come in all shapes and sizes and may be fairly complex. </a:t>
            </a:r>
          </a:p>
          <a:p>
            <a:pPr>
              <a:lnSpc>
                <a:spcPct val="50000"/>
              </a:lnSpc>
              <a:buClr>
                <a:schemeClr val="hlink"/>
              </a:buClr>
              <a:buFont typeface="Wingdings" pitchFamily="2" charset="2"/>
              <a:buChar char="Ø"/>
            </a:pPr>
            <a:endParaRPr lang="en-US" sz="2400" noProof="1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2400" noProof="1" smtClean="0">
                <a:solidFill>
                  <a:srgbClr val="FFFFCC"/>
                </a:solidFill>
                <a:latin typeface="Arial Narrow" pitchFamily="34" charset="0"/>
              </a:rPr>
              <a:t>Can be bi-directional and involve the return of products (reverse logistics)</a:t>
            </a:r>
          </a:p>
          <a:p>
            <a:pPr>
              <a:lnSpc>
                <a:spcPct val="70000"/>
              </a:lnSpc>
              <a:buClr>
                <a:schemeClr val="hlink"/>
              </a:buClr>
              <a:buFont typeface="Wingdings" pitchFamily="2" charset="2"/>
              <a:buChar char="Ø"/>
            </a:pPr>
            <a:endParaRPr lang="en-US" sz="2400" noProof="1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Ø"/>
            </a:pPr>
            <a:r>
              <a:rPr lang="en-US" sz="2400" noProof="1" smtClean="0">
                <a:solidFill>
                  <a:srgbClr val="FFFFCC"/>
                </a:solidFill>
                <a:latin typeface="Arial Narrow" pitchFamily="34" charset="0"/>
              </a:rPr>
              <a:t>The flow of goods, services, information &amp; financial resources must be followed with an increase in </a:t>
            </a:r>
            <a:r>
              <a:rPr lang="en-US" sz="2400" i="1" noProof="1" smtClean="0">
                <a:solidFill>
                  <a:srgbClr val="FFFFCC"/>
                </a:solidFill>
                <a:latin typeface="Arial Narrow" pitchFamily="34" charset="0"/>
              </a:rPr>
              <a:t>value</a:t>
            </a:r>
            <a:r>
              <a:rPr lang="en-US" sz="2400" noProof="1" smtClean="0">
                <a:solidFill>
                  <a:srgbClr val="FFFFCC"/>
                </a:solidFill>
                <a:latin typeface="Arial Narrow" pitchFamily="34" charset="0"/>
              </a:rPr>
              <a:t>.</a:t>
            </a:r>
            <a:r>
              <a:rPr lang="en-US" sz="2400" b="1" noProof="1" smtClean="0">
                <a:solidFill>
                  <a:srgbClr val="FFFFCC"/>
                </a:solidFill>
                <a:latin typeface="Arial Narrow" pitchFamily="34" charset="0"/>
              </a:rPr>
              <a:t> </a:t>
            </a:r>
            <a:endParaRPr lang="en-US" sz="2600" b="1" smtClean="0">
              <a:latin typeface="Times" charset="0"/>
            </a:endParaRP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01ED3E1-883A-4499-9FCA-448B4FFADAA3}" type="slidenum">
              <a:rPr lang="en-US" sz="1400"/>
              <a:pPr/>
              <a:t>10</a:t>
            </a:fld>
            <a:endParaRPr lang="en-US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Impact" pitchFamily="34" charset="0"/>
              </a:rPr>
              <a:t>Supply Chain Problems</a:t>
            </a:r>
            <a:endParaRPr lang="en-US" smtClean="0"/>
          </a:p>
        </p:txBody>
      </p:sp>
      <p:sp>
        <p:nvSpPr>
          <p:cNvPr id="16388" name="Rectangle 20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1447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Problems with the Supply Chain have caused armies to lose wars &amp; companies to go out of business, </a:t>
            </a:r>
            <a:r>
              <a:rPr lang="en-US" sz="2400" i="1" smtClean="0">
                <a:solidFill>
                  <a:srgbClr val="FFFFCC"/>
                </a:solidFill>
                <a:latin typeface="Arial Narrow" pitchFamily="34" charset="0"/>
              </a:rPr>
              <a:t>for example</a:t>
            </a: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…</a:t>
            </a:r>
            <a:r>
              <a:rPr lang="en-US" sz="2400" b="1" smtClean="0">
                <a:solidFill>
                  <a:srgbClr val="FFFFCC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4DEE612-6448-4028-B339-5DFB462C511D}" type="slidenum">
              <a:rPr lang="en-US" sz="1400"/>
              <a:pPr/>
              <a:t>11</a:t>
            </a:fld>
            <a:endParaRPr lang="en-US" sz="1400"/>
          </a:p>
        </p:txBody>
      </p:sp>
      <p:sp>
        <p:nvSpPr>
          <p:cNvPr id="16389" name="Rectangle 21"/>
          <p:cNvSpPr>
            <a:spLocks noChangeArrowheads="1"/>
          </p:cNvSpPr>
          <p:nvPr/>
        </p:nvSpPr>
        <p:spPr bwMode="auto">
          <a:xfrm>
            <a:off x="1066800" y="3124200"/>
            <a:ext cx="2819400" cy="25908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6390" name="Rectangle 23"/>
          <p:cNvSpPr>
            <a:spLocks noChangeArrowheads="1"/>
          </p:cNvSpPr>
          <p:nvPr/>
        </p:nvSpPr>
        <p:spPr bwMode="auto">
          <a:xfrm>
            <a:off x="4876800" y="3124200"/>
            <a:ext cx="2895600" cy="25908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  <a:p>
            <a:endParaRPr lang="en-US">
              <a:solidFill>
                <a:schemeClr val="bg1"/>
              </a:solidFill>
            </a:endParaRPr>
          </a:p>
          <a:p>
            <a:endParaRPr lang="en-US" sz="2200">
              <a:solidFill>
                <a:srgbClr val="FFFFCC"/>
              </a:solidFill>
              <a:latin typeface="Arial Narrow" pitchFamily="34" charset="0"/>
            </a:endParaRPr>
          </a:p>
          <a:p>
            <a:r>
              <a:rPr lang="en-US" sz="2200">
                <a:solidFill>
                  <a:schemeClr val="accent1"/>
                </a:solidFill>
                <a:latin typeface="Arial Narrow" pitchFamily="34" charset="0"/>
              </a:rPr>
              <a:t>In 1999 ToysRUS </a:t>
            </a:r>
          </a:p>
          <a:p>
            <a:r>
              <a:rPr lang="en-US" sz="2200">
                <a:solidFill>
                  <a:schemeClr val="accent1"/>
                </a:solidFill>
                <a:latin typeface="Arial Narrow" pitchFamily="34" charset="0"/>
              </a:rPr>
              <a:t>had problems </a:t>
            </a:r>
          </a:p>
          <a:p>
            <a:r>
              <a:rPr lang="en-US" sz="2200">
                <a:solidFill>
                  <a:schemeClr val="accent1"/>
                </a:solidFill>
                <a:latin typeface="Arial Narrow" pitchFamily="34" charset="0"/>
              </a:rPr>
              <a:t>supplying to</a:t>
            </a:r>
          </a:p>
          <a:p>
            <a:r>
              <a:rPr lang="en-US" sz="2200">
                <a:solidFill>
                  <a:schemeClr val="accent1"/>
                </a:solidFill>
                <a:latin typeface="Arial Narrow" pitchFamily="34" charset="0"/>
              </a:rPr>
              <a:t>holiday shoppers </a:t>
            </a:r>
          </a:p>
          <a:p>
            <a:r>
              <a:rPr lang="en-US" sz="2200">
                <a:solidFill>
                  <a:schemeClr val="accent1"/>
                </a:solidFill>
                <a:latin typeface="Arial Narrow" pitchFamily="34" charset="0"/>
              </a:rPr>
              <a:t>&amp; lost business.</a:t>
            </a:r>
            <a:endParaRPr lang="en-US">
              <a:solidFill>
                <a:srgbClr val="FFFFCC"/>
              </a:solidFill>
            </a:endParaRPr>
          </a:p>
          <a:p>
            <a:endParaRPr lang="en-US">
              <a:solidFill>
                <a:srgbClr val="FFFFCC"/>
              </a:solidFill>
            </a:endParaRPr>
          </a:p>
          <a:p>
            <a:endParaRPr lang="en-US">
              <a:solidFill>
                <a:srgbClr val="FFFFCC"/>
              </a:solidFill>
            </a:endParaRPr>
          </a:p>
          <a:p>
            <a:endParaRPr lang="en-US"/>
          </a:p>
        </p:txBody>
      </p:sp>
      <p:sp>
        <p:nvSpPr>
          <p:cNvPr id="16391" name="Text Box 26"/>
          <p:cNvSpPr txBox="1">
            <a:spLocks noChangeArrowheads="1"/>
          </p:cNvSpPr>
          <p:nvPr/>
        </p:nvSpPr>
        <p:spPr bwMode="auto">
          <a:xfrm>
            <a:off x="2346325" y="34702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endParaRPr lang="en-CA"/>
          </a:p>
        </p:txBody>
      </p:sp>
      <p:sp>
        <p:nvSpPr>
          <p:cNvPr id="16392" name="Text Box 28"/>
          <p:cNvSpPr txBox="1">
            <a:spLocks noChangeArrowheads="1"/>
          </p:cNvSpPr>
          <p:nvPr/>
        </p:nvSpPr>
        <p:spPr bwMode="auto">
          <a:xfrm>
            <a:off x="1143000" y="2895600"/>
            <a:ext cx="2606675" cy="250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120000"/>
              </a:lnSpc>
            </a:pPr>
            <a:endParaRPr lang="en-US" sz="2200" b="1">
              <a:solidFill>
                <a:schemeClr val="bg1"/>
              </a:solidFill>
              <a:latin typeface="Arial Narrow" pitchFamily="34" charset="0"/>
            </a:endParaRPr>
          </a:p>
          <a:p>
            <a:r>
              <a:rPr lang="en-US" sz="2200">
                <a:solidFill>
                  <a:schemeClr val="accent1"/>
                </a:solidFill>
                <a:latin typeface="Arial Narrow" pitchFamily="34" charset="0"/>
              </a:rPr>
              <a:t>In WWII, Germany encountered problems supplying troops in Russia, which contributed to their collapse.</a:t>
            </a:r>
            <a:endParaRPr lang="en-US">
              <a:solidFill>
                <a:srgbClr val="FFFFCC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Impact" pitchFamily="34" charset="0"/>
              </a:rPr>
              <a:t/>
            </a:r>
            <a:br>
              <a:rPr lang="en-US" sz="3600" smtClean="0">
                <a:latin typeface="Impact" pitchFamily="34" charset="0"/>
              </a:rPr>
            </a:br>
            <a:r>
              <a:rPr lang="en-US" sz="3600" smtClean="0">
                <a:latin typeface="Impact" pitchFamily="34" charset="0"/>
              </a:rPr>
              <a:t>Sources of Supply Chain Problems</a:t>
            </a:r>
            <a:r>
              <a:rPr lang="en-US" smtClean="0"/>
              <a:t> </a:t>
            </a:r>
            <a:br>
              <a:rPr lang="en-US" smtClean="0"/>
            </a:br>
            <a:endParaRPr lang="en-US" smtClean="0"/>
          </a:p>
        </p:txBody>
      </p:sp>
      <p:sp>
        <p:nvSpPr>
          <p:cNvPr id="1741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E6DA8F-ED02-4EC5-A1C3-0EFC2AAC2086}" type="slidenum">
              <a:rPr lang="en-US" sz="1400"/>
              <a:pPr/>
              <a:t>12</a:t>
            </a:fld>
            <a:endParaRPr lang="en-US" sz="1400"/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1219200" y="1828800"/>
            <a:ext cx="3048000" cy="36671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endParaRPr lang="en-US">
              <a:solidFill>
                <a:srgbClr val="C0C0C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b="1" u="sng">
                <a:solidFill>
                  <a:schemeClr val="hlink"/>
                </a:solidFill>
                <a:latin typeface="Arial Narrow" pitchFamily="34" charset="0"/>
              </a:rPr>
              <a:t>UNCERTAINTY</a:t>
            </a:r>
          </a:p>
          <a:p>
            <a:pPr>
              <a:lnSpc>
                <a:spcPct val="10000"/>
              </a:lnSpc>
            </a:pPr>
            <a:endParaRPr lang="en-US" sz="2200" b="1" u="sng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130000"/>
              </a:lnSpc>
            </a:pPr>
            <a:endParaRPr lang="en-US" b="1">
              <a:solidFill>
                <a:srgbClr val="FCEBA2"/>
              </a:solidFill>
              <a:latin typeface="Arial Narrow" pitchFamily="34" charset="0"/>
            </a:endParaRPr>
          </a:p>
          <a:p>
            <a:pPr algn="l">
              <a:lnSpc>
                <a:spcPct val="130000"/>
              </a:lnSpc>
              <a:buClr>
                <a:schemeClr val="hlink"/>
              </a:buClr>
              <a:buFont typeface="Wingdings" pitchFamily="2" charset="2"/>
              <a:buChar char="ü"/>
            </a:pPr>
            <a:r>
              <a:rPr lang="en-US">
                <a:solidFill>
                  <a:srgbClr val="FCEBA2"/>
                </a:solidFill>
                <a:latin typeface="Arial Narrow" pitchFamily="34" charset="0"/>
              </a:rPr>
              <a:t>  In demand forecast</a:t>
            </a:r>
          </a:p>
          <a:p>
            <a:pPr algn="l">
              <a:lnSpc>
                <a:spcPct val="60000"/>
              </a:lnSpc>
              <a:buClr>
                <a:schemeClr val="hlink"/>
              </a:buClr>
              <a:buFont typeface="Wingdings" pitchFamily="2" charset="2"/>
              <a:buChar char="ü"/>
            </a:pPr>
            <a:endParaRPr lang="en-US">
              <a:solidFill>
                <a:srgbClr val="FCEBA2"/>
              </a:solidFill>
              <a:latin typeface="Arial Narrow" pitchFamily="34" charset="0"/>
            </a:endParaRPr>
          </a:p>
          <a:p>
            <a:pPr algn="l">
              <a:lnSpc>
                <a:spcPct val="70000"/>
              </a:lnSpc>
              <a:buClr>
                <a:schemeClr val="hlink"/>
              </a:buClr>
              <a:buFont typeface="Wingdings" pitchFamily="2" charset="2"/>
              <a:buChar char="ü"/>
            </a:pPr>
            <a:r>
              <a:rPr lang="en-US">
                <a:solidFill>
                  <a:srgbClr val="FCEBA2"/>
                </a:solidFill>
                <a:latin typeface="Arial Narrow" pitchFamily="34" charset="0"/>
              </a:rPr>
              <a:t>  In delivery times &amp;  </a:t>
            </a:r>
          </a:p>
          <a:p>
            <a:pPr algn="l">
              <a:lnSpc>
                <a:spcPct val="3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>
                <a:solidFill>
                  <a:srgbClr val="FCEBA2"/>
                </a:solidFill>
                <a:latin typeface="Arial Narrow" pitchFamily="34" charset="0"/>
              </a:rPr>
              <a:t>     </a:t>
            </a:r>
          </a:p>
          <a:p>
            <a:pPr algn="l">
              <a:lnSpc>
                <a:spcPct val="7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>
                <a:solidFill>
                  <a:srgbClr val="FCEBA2"/>
                </a:solidFill>
                <a:latin typeface="Arial Narrow" pitchFamily="34" charset="0"/>
              </a:rPr>
              <a:t>     production delays</a:t>
            </a:r>
            <a:endParaRPr lang="en-US" sz="2800">
              <a:solidFill>
                <a:schemeClr val="tx2"/>
              </a:solidFill>
            </a:endParaRPr>
          </a:p>
          <a:p>
            <a:pPr lvl="1" algn="l">
              <a:lnSpc>
                <a:spcPct val="90000"/>
              </a:lnSpc>
            </a:pPr>
            <a:endParaRPr lang="en-US" sz="2800">
              <a:solidFill>
                <a:schemeClr val="tx2"/>
              </a:solidFill>
            </a:endParaRPr>
          </a:p>
          <a:p>
            <a:pPr lvl="1" algn="l">
              <a:lnSpc>
                <a:spcPct val="160000"/>
              </a:lnSpc>
            </a:pPr>
            <a:endParaRPr lang="en-US" sz="2800">
              <a:solidFill>
                <a:schemeClr val="tx2"/>
              </a:solidFill>
            </a:endParaRPr>
          </a:p>
        </p:txBody>
      </p:sp>
      <p:sp>
        <p:nvSpPr>
          <p:cNvPr id="17413" name="Rectangle 15"/>
          <p:cNvSpPr>
            <a:spLocks noChangeArrowheads="1"/>
          </p:cNvSpPr>
          <p:nvPr/>
        </p:nvSpPr>
        <p:spPr bwMode="auto">
          <a:xfrm>
            <a:off x="4876800" y="1828800"/>
            <a:ext cx="3200400" cy="36877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endParaRPr lang="en-US">
              <a:solidFill>
                <a:srgbClr val="C0C0C0"/>
              </a:solidFill>
            </a:endParaRPr>
          </a:p>
          <a:p>
            <a:r>
              <a:rPr lang="en-US" sz="2600" b="1" u="sng">
                <a:solidFill>
                  <a:schemeClr val="hlink"/>
                </a:solidFill>
                <a:latin typeface="Arial Narrow" pitchFamily="34" charset="0"/>
              </a:rPr>
              <a:t>POOR COORDINATION</a:t>
            </a:r>
            <a:endParaRPr lang="en-US" sz="2200" b="1" u="sng">
              <a:solidFill>
                <a:srgbClr val="00FFCC"/>
              </a:solidFill>
              <a:latin typeface="Arial Narrow" pitchFamily="34" charset="0"/>
            </a:endParaRPr>
          </a:p>
          <a:p>
            <a:pPr lvl="1" algn="l"/>
            <a:endParaRPr lang="en-US" sz="2000" b="1">
              <a:solidFill>
                <a:schemeClr val="tx2"/>
              </a:solidFill>
              <a:latin typeface="Arial Narrow" pitchFamily="34" charset="0"/>
            </a:endParaRPr>
          </a:p>
          <a:p>
            <a:pPr algn="l">
              <a:lnSpc>
                <a:spcPct val="70000"/>
              </a:lnSpc>
              <a:buClr>
                <a:schemeClr val="hlink"/>
              </a:buClr>
              <a:buFont typeface="Wingdings" pitchFamily="2" charset="2"/>
              <a:buChar char="ü"/>
            </a:pPr>
            <a:r>
              <a:rPr lang="en-US">
                <a:solidFill>
                  <a:srgbClr val="FCEBA2"/>
                </a:solidFill>
                <a:latin typeface="Arial Narrow" pitchFamily="34" charset="0"/>
              </a:rPr>
              <a:t>  With Internal units and </a:t>
            </a:r>
          </a:p>
          <a:p>
            <a:pPr algn="l">
              <a:lnSpc>
                <a:spcPct val="7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>
                <a:solidFill>
                  <a:srgbClr val="FCEBA2"/>
                </a:solidFill>
                <a:latin typeface="Arial Narrow" pitchFamily="34" charset="0"/>
              </a:rPr>
              <a:t>business partners</a:t>
            </a:r>
          </a:p>
          <a:p>
            <a:pPr lvl="1" algn="l">
              <a:lnSpc>
                <a:spcPct val="70000"/>
              </a:lnSpc>
              <a:buClr>
                <a:schemeClr val="hlink"/>
              </a:buClr>
              <a:buFont typeface="Wingdings" pitchFamily="2" charset="2"/>
              <a:buChar char="ü"/>
            </a:pPr>
            <a:endParaRPr lang="en-US">
              <a:solidFill>
                <a:schemeClr val="hlink"/>
              </a:solidFill>
              <a:latin typeface="Arial Narrow" pitchFamily="34" charset="0"/>
            </a:endParaRPr>
          </a:p>
          <a:p>
            <a:pPr algn="l">
              <a:lnSpc>
                <a:spcPct val="70000"/>
              </a:lnSpc>
              <a:buClr>
                <a:schemeClr val="hlink"/>
              </a:buClr>
              <a:buFont typeface="Wingdings" pitchFamily="2" charset="2"/>
              <a:buChar char="ü"/>
            </a:pPr>
            <a:r>
              <a:rPr lang="en-US">
                <a:solidFill>
                  <a:srgbClr val="FCEBA2"/>
                </a:solidFill>
                <a:latin typeface="Arial Narrow" pitchFamily="34" charset="0"/>
              </a:rPr>
              <a:t> Ineffective customer </a:t>
            </a:r>
          </a:p>
          <a:p>
            <a:pPr algn="l">
              <a:lnSpc>
                <a:spcPct val="70000"/>
              </a:lnSpc>
              <a:buClr>
                <a:schemeClr val="hlink"/>
              </a:buClr>
              <a:buFont typeface="Wingdings" pitchFamily="2" charset="2"/>
              <a:buNone/>
            </a:pPr>
            <a:r>
              <a:rPr lang="en-US">
                <a:solidFill>
                  <a:srgbClr val="FCEBA2"/>
                </a:solidFill>
                <a:latin typeface="Arial Narrow" pitchFamily="34" charset="0"/>
              </a:rPr>
              <a:t>service</a:t>
            </a:r>
          </a:p>
          <a:p>
            <a:pPr lvl="1" algn="l">
              <a:lnSpc>
                <a:spcPct val="70000"/>
              </a:lnSpc>
              <a:buClr>
                <a:schemeClr val="hlink"/>
              </a:buClr>
              <a:buFont typeface="Wingdings" pitchFamily="2" charset="2"/>
              <a:buChar char="ü"/>
            </a:pPr>
            <a:endParaRPr lang="en-US">
              <a:solidFill>
                <a:srgbClr val="FCEBA2"/>
              </a:solidFill>
              <a:latin typeface="Arial Narrow" pitchFamily="34" charset="0"/>
            </a:endParaRPr>
          </a:p>
          <a:p>
            <a:pPr algn="l">
              <a:lnSpc>
                <a:spcPct val="70000"/>
              </a:lnSpc>
              <a:buClr>
                <a:schemeClr val="hlink"/>
              </a:buClr>
              <a:buFont typeface="Wingdings" pitchFamily="2" charset="2"/>
              <a:buChar char="ü"/>
            </a:pPr>
            <a:r>
              <a:rPr lang="en-US">
                <a:solidFill>
                  <a:schemeClr val="hlink"/>
                </a:solidFill>
                <a:latin typeface="Arial Narrow" pitchFamily="34" charset="0"/>
                <a:sym typeface="Monotype Sorts" pitchFamily="2" charset="2"/>
              </a:rPr>
              <a:t> </a:t>
            </a:r>
            <a:r>
              <a:rPr lang="en-US">
                <a:solidFill>
                  <a:srgbClr val="FCEBA2"/>
                </a:solidFill>
                <a:latin typeface="Arial Narrow" pitchFamily="34" charset="0"/>
              </a:rPr>
              <a:t>High inventory costs, loss of revenue &amp; extra cost for expediting services.</a:t>
            </a:r>
            <a:r>
              <a:rPr lang="en-US" b="1">
                <a:solidFill>
                  <a:srgbClr val="FCEBA2"/>
                </a:solidFill>
                <a:latin typeface="Arial Narrow" pitchFamily="34" charset="0"/>
              </a:rPr>
              <a:t> </a:t>
            </a:r>
          </a:p>
          <a:p>
            <a:pPr lvl="1" algn="l">
              <a:lnSpc>
                <a:spcPct val="20000"/>
              </a:lnSpc>
              <a:buFontTx/>
              <a:buChar char="•"/>
            </a:pPr>
            <a:endParaRPr lang="en-US" b="1">
              <a:solidFill>
                <a:srgbClr val="FCEBA2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en-US" sz="3300" smtClean="0">
                <a:solidFill>
                  <a:schemeClr val="accent1"/>
                </a:solidFill>
                <a:latin typeface="Impact" pitchFamily="34" charset="0"/>
              </a:rPr>
              <a:t>The Bull Whip Effect</a:t>
            </a:r>
            <a:endParaRPr lang="en-US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772400" cy="4419600"/>
          </a:xfrm>
        </p:spPr>
        <p:txBody>
          <a:bodyPr/>
          <a:lstStyle/>
          <a:p>
            <a:pPr>
              <a:lnSpc>
                <a:spcPct val="40000"/>
              </a:lnSpc>
              <a:buFont typeface="Monotype Sorts" pitchFamily="2" charset="2"/>
              <a:buChar char="z"/>
            </a:pPr>
            <a:endParaRPr lang="en-US" sz="2800" b="1" i="1" smtClean="0">
              <a:solidFill>
                <a:schemeClr val="hlink"/>
              </a:solidFill>
              <a:latin typeface="Arial Narrow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The most persistent SCM problem.</a:t>
            </a:r>
            <a:r>
              <a:rPr lang="en-US" sz="2200" b="1" smtClean="0">
                <a:solidFill>
                  <a:schemeClr val="tx2"/>
                </a:solidFill>
                <a:latin typeface="Arial Narrow" pitchFamily="34" charset="0"/>
              </a:rPr>
              <a:t> </a:t>
            </a:r>
          </a:p>
          <a:p>
            <a:pPr>
              <a:lnSpc>
                <a:spcPct val="30000"/>
              </a:lnSpc>
              <a:buFont typeface="Wingdings" pitchFamily="2" charset="2"/>
              <a:buChar char="§"/>
            </a:pPr>
            <a:endParaRPr lang="en-US" sz="2200" b="1" smtClean="0">
              <a:solidFill>
                <a:schemeClr val="tx2"/>
              </a:solidFill>
              <a:latin typeface="Arial Narrow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Erratic shifts in orders up &amp; down the supply chain. </a:t>
            </a:r>
          </a:p>
          <a:p>
            <a:pPr lvl="1">
              <a:lnSpc>
                <a:spcPct val="10000"/>
              </a:lnSpc>
              <a:buFont typeface="Wingdings" pitchFamily="2" charset="2"/>
              <a:buChar char="§"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Distributor orders fluctuate because of poor demand forecast, price fluctuation, order batching &amp; rationing with supply chain. </a:t>
            </a:r>
          </a:p>
          <a:p>
            <a:pPr lvl="1">
              <a:lnSpc>
                <a:spcPct val="30000"/>
              </a:lnSpc>
              <a:buFont typeface="Wingdings" pitchFamily="2" charset="2"/>
              <a:buChar char="§"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Example: Porter &amp; Gamble’s distortion in SCM for manufacturing of disposable diapers. </a:t>
            </a:r>
          </a:p>
          <a:p>
            <a:pPr lvl="1">
              <a:lnSpc>
                <a:spcPct val="0"/>
              </a:lnSpc>
              <a:buFont typeface="Wingdings" pitchFamily="2" charset="2"/>
              <a:buChar char="§"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 lvl="1">
              <a:lnSpc>
                <a:spcPct val="10000"/>
              </a:lnSpc>
              <a:buFont typeface="Wingdings" pitchFamily="2" charset="2"/>
              <a:buChar char="§"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Avoidable with proper interorganizational EC. 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i="1" smtClean="0">
                <a:solidFill>
                  <a:schemeClr val="tx2"/>
                </a:solidFill>
                <a:latin typeface="Arial Narrow" pitchFamily="34" charset="0"/>
              </a:rPr>
              <a:t>EDI, Extranets &amp; Groupware technology</a:t>
            </a:r>
            <a:endParaRPr lang="en-US" sz="2200" smtClean="0">
              <a:solidFill>
                <a:srgbClr val="FFFFCC"/>
              </a:solidFill>
            </a:endParaRPr>
          </a:p>
          <a:p>
            <a:pPr>
              <a:buFont typeface="Monotype Sorts" pitchFamily="2" charset="2"/>
              <a:buChar char="z"/>
            </a:pPr>
            <a:endParaRPr lang="en-US" smtClean="0">
              <a:solidFill>
                <a:srgbClr val="FFFFCC"/>
              </a:solidFill>
            </a:endParaRPr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68CF1E7-A802-401F-80C2-FFD2FCFE22F0}" type="slidenum">
              <a:rPr lang="en-US" sz="1400"/>
              <a:pPr/>
              <a:t>13</a:t>
            </a:fld>
            <a:endParaRPr lang="en-US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>
                <a:latin typeface="Impact" pitchFamily="34" charset="0"/>
              </a:rPr>
              <a:t>Solutions to Supply Chain Problems</a:t>
            </a:r>
            <a:endParaRPr lang="en-US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772400" cy="4419600"/>
          </a:xfrm>
        </p:spPr>
        <p:txBody>
          <a:bodyPr/>
          <a:lstStyle/>
          <a:p>
            <a:pPr>
              <a:lnSpc>
                <a:spcPct val="70000"/>
              </a:lnSpc>
              <a:buFont typeface="Monotype Sorts" pitchFamily="2" charset="2"/>
              <a:buChar char="z"/>
            </a:pPr>
            <a:endParaRPr lang="en-US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b="1" smtClean="0">
                <a:solidFill>
                  <a:schemeClr val="accent1"/>
                </a:solidFill>
                <a:latin typeface="Arial Narrow" pitchFamily="34" charset="0"/>
              </a:rPr>
              <a:t>Vertical Integration</a:t>
            </a:r>
            <a:endParaRPr lang="en-US" sz="2800" b="1" smtClean="0">
              <a:solidFill>
                <a:srgbClr val="FFFFCC"/>
              </a:solidFill>
              <a:latin typeface="Arial Narrow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Purchasing &amp; managing the supply source.</a:t>
            </a:r>
            <a:endParaRPr lang="en-US" sz="2400" i="1" smtClean="0">
              <a:solidFill>
                <a:srgbClr val="FFFFCC"/>
              </a:solidFill>
              <a:latin typeface="Arial Narrow" pitchFamily="34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b="1" i="1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b="1" smtClean="0">
                <a:solidFill>
                  <a:schemeClr val="accent1"/>
                </a:solidFill>
                <a:latin typeface="Arial Narrow" pitchFamily="34" charset="0"/>
              </a:rPr>
              <a:t>Building Inventories</a:t>
            </a:r>
            <a:endParaRPr lang="en-US" sz="2800" b="1" smtClean="0">
              <a:solidFill>
                <a:srgbClr val="FFFFCC"/>
              </a:solidFill>
              <a:latin typeface="Arial Narrow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“Insurance” against supply chain shortages.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u="sng" smtClean="0">
                <a:solidFill>
                  <a:srgbClr val="FFFFCC"/>
                </a:solidFill>
                <a:latin typeface="Arial Narrow" pitchFamily="34" charset="0"/>
              </a:rPr>
              <a:t>Main problem</a:t>
            </a: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: It is difficult to correctly determine inventory level for each product &amp; part. This can be costly.</a:t>
            </a:r>
            <a:r>
              <a:rPr lang="en-US" sz="2400" b="1" smtClean="0">
                <a:solidFill>
                  <a:srgbClr val="FFFFCC"/>
                </a:solidFill>
              </a:rPr>
              <a:t> </a:t>
            </a:r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2E4EB13-BDB9-473C-8A4B-491BB80244CF}" type="slidenum">
              <a:rPr lang="en-US" sz="1400"/>
              <a:pPr/>
              <a:t>14</a:t>
            </a:fld>
            <a:endParaRPr lang="en-US"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solidFill>
                  <a:schemeClr val="accent1"/>
                </a:solidFill>
                <a:latin typeface="Impact" pitchFamily="34" charset="0"/>
              </a:rPr>
              <a:t>CASE:   How Littlewoods Improved its SCM</a:t>
            </a:r>
            <a:endParaRPr lang="en-US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295400"/>
            <a:ext cx="7772400" cy="4419600"/>
          </a:xfrm>
        </p:spPr>
        <p:txBody>
          <a:bodyPr/>
          <a:lstStyle/>
          <a:p>
            <a:pPr>
              <a:lnSpc>
                <a:spcPct val="160000"/>
              </a:lnSpc>
              <a:buFont typeface="Monotype Sorts" pitchFamily="2" charset="2"/>
              <a:buNone/>
            </a:pPr>
            <a:r>
              <a:rPr lang="en-US" sz="2200" b="1" u="sng" smtClean="0">
                <a:solidFill>
                  <a:schemeClr val="hlink"/>
                </a:solidFill>
                <a:latin typeface="Arial Narrow" pitchFamily="34" charset="0"/>
              </a:rPr>
              <a:t>Problem</a:t>
            </a:r>
            <a:r>
              <a:rPr lang="en-US" sz="2200" b="1" smtClean="0">
                <a:solidFill>
                  <a:schemeClr val="hlink"/>
                </a:solidFill>
                <a:latin typeface="Arial Narrow" pitchFamily="34" charset="0"/>
              </a:rPr>
              <a:t>:</a:t>
            </a:r>
            <a:endParaRPr lang="en-US" sz="2200" b="1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Littlewoods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  <a:sym typeface="Monotype Sorts" pitchFamily="2" charset="2"/>
              </a:rPr>
              <a:t> Large British clothing retailer with 136 stores in the UK &amp; Ireland.</a:t>
            </a: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Overstocking problems in the supply chain management.</a:t>
            </a:r>
          </a:p>
          <a:p>
            <a:pPr>
              <a:lnSpc>
                <a:spcPct val="50000"/>
              </a:lnSpc>
              <a:buFont typeface="Monotype Sorts" pitchFamily="2" charset="2"/>
              <a:buNone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60000"/>
              </a:lnSpc>
              <a:buFont typeface="Monotype Sorts" pitchFamily="2" charset="2"/>
              <a:buNone/>
            </a:pPr>
            <a:r>
              <a:rPr lang="en-US" sz="2200" b="1" u="sng" smtClean="0">
                <a:solidFill>
                  <a:schemeClr val="hlink"/>
                </a:solidFill>
                <a:latin typeface="Arial Narrow" pitchFamily="34" charset="0"/>
              </a:rPr>
              <a:t>Solution</a:t>
            </a:r>
            <a:r>
              <a:rPr lang="en-US" sz="2200" b="1" smtClean="0">
                <a:solidFill>
                  <a:schemeClr val="hlink"/>
                </a:solidFill>
                <a:latin typeface="Arial Narrow" pitchFamily="34" charset="0"/>
              </a:rPr>
              <a:t>:</a:t>
            </a:r>
            <a:endParaRPr lang="en-US" sz="2200" smtClean="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Introduced web-based performance reporting system. </a:t>
            </a:r>
            <a:r>
              <a:rPr lang="en-US" sz="2200" smtClean="0">
                <a:solidFill>
                  <a:schemeClr val="hlink"/>
                </a:solidFill>
                <a:latin typeface="Arial Narrow" pitchFamily="34" charset="0"/>
              </a:rPr>
              <a:t>	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chemeClr val="tx2"/>
                </a:solidFill>
                <a:latin typeface="Arial Narrow" pitchFamily="34" charset="0"/>
              </a:rPr>
              <a:t>Enabled merchandising personnel to make more accurate stock, sales and supplier decisions.</a:t>
            </a:r>
            <a:r>
              <a:rPr lang="en-US" sz="2200" smtClean="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200" b="1" u="sng" smtClean="0">
                <a:solidFill>
                  <a:schemeClr val="hlink"/>
                </a:solidFill>
                <a:latin typeface="Arial Narrow" pitchFamily="34" charset="0"/>
              </a:rPr>
              <a:t>Results</a:t>
            </a:r>
            <a:r>
              <a:rPr lang="en-US" sz="2200" b="1" smtClean="0">
                <a:solidFill>
                  <a:schemeClr val="hlink"/>
                </a:solidFill>
                <a:latin typeface="Arial Narrow" pitchFamily="34" charset="0"/>
              </a:rPr>
              <a:t>:</a:t>
            </a:r>
            <a:endParaRPr lang="en-US" sz="2200" smtClean="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In 1997, Littlewoods saves $1.2 million as a direct result of its strategic price merchandizing.</a:t>
            </a:r>
            <a:r>
              <a:rPr lang="en-US" sz="2800" smtClean="0">
                <a:solidFill>
                  <a:schemeClr val="hlink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9A0370A-1B84-4A3A-8C98-759796C4D5C7}" type="slidenum">
              <a:rPr lang="en-US" sz="1400"/>
              <a:pPr/>
              <a:t>15</a:t>
            </a:fld>
            <a:endParaRPr lang="en-US"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>
                <a:latin typeface="Impact" pitchFamily="34" charset="0"/>
              </a:rPr>
              <a:t>Other Solutions to SCM Problems</a:t>
            </a:r>
            <a:endParaRPr lang="en-US" smtClean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524000"/>
            <a:ext cx="8153400" cy="44196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During peak times, outsource rather than do-it-yourself.</a:t>
            </a:r>
          </a:p>
          <a:p>
            <a:pPr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“Buy” rather than “make” production inputs when appropriate.</a:t>
            </a:r>
          </a:p>
          <a:p>
            <a:pPr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Configure optimal shipping plans.</a:t>
            </a:r>
          </a:p>
          <a:p>
            <a:pPr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Create strategic partnerships with suppliers.</a:t>
            </a:r>
          </a:p>
          <a:p>
            <a:pPr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Use the </a:t>
            </a:r>
            <a:r>
              <a:rPr lang="en-US" sz="2200" i="1" smtClean="0">
                <a:solidFill>
                  <a:srgbClr val="FFFFCC"/>
                </a:solidFill>
                <a:latin typeface="Arial Narrow" pitchFamily="34" charset="0"/>
              </a:rPr>
              <a:t>just-in-time approach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 to purchasing.</a:t>
            </a:r>
          </a:p>
          <a:p>
            <a:pPr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Reduce the lead time for buying and selling.</a:t>
            </a:r>
          </a:p>
          <a:p>
            <a:pPr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Use fewer suppliers.</a:t>
            </a:r>
          </a:p>
          <a:p>
            <a:pPr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  <a:cs typeface="Times New Roman" pitchFamily="18" charset="0"/>
              </a:rPr>
              <a:t>I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mprove supplier-buyer relationships.</a:t>
            </a:r>
          </a:p>
          <a:p>
            <a:pPr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Manufacture only after orders are in.</a:t>
            </a:r>
          </a:p>
          <a:p>
            <a:pPr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ü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Achieve accurate demand by working closely with suppliers</a:t>
            </a:r>
            <a:r>
              <a:rPr lang="en-US" sz="2200" smtClean="0">
                <a:latin typeface="Arial Narrow" pitchFamily="34" charset="0"/>
              </a:rPr>
              <a:t>.</a:t>
            </a:r>
            <a:r>
              <a:rPr lang="en-US" smtClean="0"/>
              <a:t> </a:t>
            </a:r>
            <a:endParaRPr lang="en-US" sz="2800" b="1" smtClean="0">
              <a:solidFill>
                <a:srgbClr val="FFFFCC"/>
              </a:solidFill>
              <a:latin typeface="Arial Narrow" pitchFamily="34" charset="0"/>
            </a:endParaRPr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0772F31-53F1-4A08-BF53-F0EF56E5F8E2}" type="slidenum">
              <a:rPr lang="en-US" sz="1400"/>
              <a:pPr/>
              <a:t>16</a:t>
            </a:fld>
            <a:endParaRPr lang="en-US"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smtClean="0">
                <a:latin typeface="Impact" pitchFamily="34" charset="0"/>
              </a:rPr>
              <a:t>Two Tools for Reducing Supply Chain Problems</a:t>
            </a:r>
            <a:endParaRPr lang="en-US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524000"/>
            <a:ext cx="7620000" cy="4267200"/>
          </a:xfrm>
        </p:spPr>
        <p:txBody>
          <a:bodyPr/>
          <a:lstStyle/>
          <a:p>
            <a:pPr>
              <a:lnSpc>
                <a:spcPct val="160000"/>
              </a:lnSpc>
              <a:buFont typeface="Wingdings" pitchFamily="2" charset="2"/>
              <a:buChar char="§"/>
            </a:pPr>
            <a:r>
              <a:rPr lang="en-US" sz="2400" b="1" u="sng" smtClean="0">
                <a:solidFill>
                  <a:schemeClr val="accent1"/>
                </a:solidFill>
                <a:latin typeface="Arial Narrow" pitchFamily="34" charset="0"/>
              </a:rPr>
              <a:t>Supply Chain Teams</a:t>
            </a:r>
            <a:endParaRPr lang="en-US" sz="2200" b="1" u="sng" smtClean="0">
              <a:solidFill>
                <a:schemeClr val="accent1"/>
              </a:solidFill>
              <a:latin typeface="Arial Narrow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“Teams of tightly integrated business that work together and serve the customers”</a:t>
            </a:r>
            <a:r>
              <a:rPr lang="en-US" sz="2200" u="sng" smtClean="0">
                <a:solidFill>
                  <a:schemeClr val="accent1"/>
                </a:solidFill>
                <a:latin typeface="Arial Narrow" pitchFamily="34" charset="0"/>
              </a:rPr>
              <a:t> </a:t>
            </a:r>
          </a:p>
          <a:p>
            <a:pPr lvl="1">
              <a:lnSpc>
                <a:spcPct val="70000"/>
              </a:lnSpc>
              <a:buFont typeface="Wingdings" pitchFamily="2" charset="2"/>
              <a:buChar char="§"/>
            </a:pPr>
            <a:endParaRPr lang="en-US" sz="2200" smtClean="0">
              <a:solidFill>
                <a:schemeClr val="accent1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b="1" u="sng" smtClean="0">
                <a:solidFill>
                  <a:schemeClr val="accent1"/>
                </a:solidFill>
                <a:latin typeface="Arial Narrow" pitchFamily="34" charset="0"/>
              </a:rPr>
              <a:t>Measurements &amp; Metrics</a:t>
            </a: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Use of IT for measuring areas in need of improvement. For example;</a:t>
            </a:r>
          </a:p>
          <a:p>
            <a:pPr lvl="1">
              <a:lnSpc>
                <a:spcPct val="0"/>
              </a:lnSpc>
              <a:buFont typeface="Wingdings" pitchFamily="2" charset="2"/>
              <a:buChar char="§"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 lvl="2">
              <a:lnSpc>
                <a:spcPct val="7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 Delivery on time</a:t>
            </a:r>
          </a:p>
          <a:p>
            <a:pPr lvl="2">
              <a:lnSpc>
                <a:spcPct val="7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 Quality at unloading area</a:t>
            </a:r>
          </a:p>
          <a:p>
            <a:pPr lvl="2">
              <a:lnSpc>
                <a:spcPct val="7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 Cost performance</a:t>
            </a:r>
          </a:p>
          <a:p>
            <a:pPr lvl="2">
              <a:lnSpc>
                <a:spcPct val="7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 Lead time for procurement</a:t>
            </a:r>
          </a:p>
          <a:p>
            <a:pPr lvl="1">
              <a:buFont typeface="Monotype Sorts" pitchFamily="2" charset="2"/>
              <a:buChar char="z"/>
            </a:pPr>
            <a:endParaRPr lang="en-US" sz="2200" b="1" smtClean="0">
              <a:solidFill>
                <a:srgbClr val="FFFFCC"/>
              </a:solidFill>
              <a:latin typeface="Arial Narrow" pitchFamily="34" charset="0"/>
            </a:endParaRPr>
          </a:p>
        </p:txBody>
      </p:sp>
      <p:sp>
        <p:nvSpPr>
          <p:cNvPr id="2253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4C63A75-0FAC-43C0-97AE-942F8E941280}" type="slidenum">
              <a:rPr lang="en-US" sz="1400"/>
              <a:pPr/>
              <a:t>17</a:t>
            </a:fld>
            <a:endParaRPr lang="en-US" sz="1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>
                <a:latin typeface="Impact" pitchFamily="34" charset="0"/>
              </a:rPr>
              <a:t>COMPUTERIZED SYSTEMS &amp; S.C.M.</a:t>
            </a:r>
            <a:endParaRPr lang="en-US" smtClean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14400" y="1447800"/>
            <a:ext cx="7467600" cy="4267200"/>
          </a:xfrm>
        </p:spPr>
        <p:txBody>
          <a:bodyPr/>
          <a:lstStyle/>
          <a:p>
            <a:pPr>
              <a:lnSpc>
                <a:spcPct val="40000"/>
              </a:lnSpc>
              <a:buFont typeface="Monotype Sorts" pitchFamily="2" charset="2"/>
              <a:buNone/>
            </a:pPr>
            <a:endParaRPr lang="en-US" sz="24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en-US" sz="2200" b="1" smtClean="0">
                <a:solidFill>
                  <a:schemeClr val="accent1"/>
                </a:solidFill>
                <a:latin typeface="Arial Narrow" pitchFamily="34" charset="0"/>
              </a:rPr>
              <a:t>PHASE 1: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  1950s - 60s, the first software programs to support the 	     supply chain arrive. </a:t>
            </a:r>
          </a:p>
          <a:p>
            <a:pPr>
              <a:lnSpc>
                <a:spcPct val="50000"/>
              </a:lnSpc>
              <a:buFont typeface="Monotype Sorts" pitchFamily="2" charset="2"/>
              <a:buNone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200" b="1" smtClean="0">
                <a:solidFill>
                  <a:schemeClr val="accent1"/>
                </a:solidFill>
                <a:latin typeface="Arial Narrow" pitchFamily="34" charset="0"/>
              </a:rPr>
              <a:t>PHASE 2: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 Development of the Material Requirement Protocol   	    (MRP).</a:t>
            </a:r>
          </a:p>
          <a:p>
            <a:pPr>
              <a:lnSpc>
                <a:spcPct val="50000"/>
              </a:lnSpc>
              <a:buFont typeface="Monotype Sorts" pitchFamily="2" charset="2"/>
              <a:buNone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200" b="1" smtClean="0">
                <a:solidFill>
                  <a:schemeClr val="accent1"/>
                </a:solidFill>
                <a:latin typeface="Arial Narrow" pitchFamily="34" charset="0"/>
              </a:rPr>
              <a:t>PHASE 3</a:t>
            </a:r>
            <a:r>
              <a:rPr lang="en-US" sz="2200" smtClean="0">
                <a:solidFill>
                  <a:schemeClr val="accent1"/>
                </a:solidFill>
                <a:latin typeface="Arial Narrow" pitchFamily="34" charset="0"/>
              </a:rPr>
              <a:t>: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 Enhanced MRP known as Material Resource Planning 	    become available.</a:t>
            </a:r>
          </a:p>
          <a:p>
            <a:pPr>
              <a:lnSpc>
                <a:spcPct val="60000"/>
              </a:lnSpc>
              <a:buFont typeface="Monotype Sorts" pitchFamily="2" charset="2"/>
              <a:buNone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200" b="1" smtClean="0">
                <a:solidFill>
                  <a:schemeClr val="accent1"/>
                </a:solidFill>
                <a:latin typeface="Arial Narrow" pitchFamily="34" charset="0"/>
              </a:rPr>
              <a:t>PHASE 4</a:t>
            </a:r>
            <a:r>
              <a:rPr lang="en-US" sz="2200" smtClean="0">
                <a:solidFill>
                  <a:schemeClr val="accent1"/>
                </a:solidFill>
                <a:latin typeface="Arial Narrow" pitchFamily="34" charset="0"/>
              </a:rPr>
              <a:t>: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 Enterprise Resource Planning (ERP) integrates 	    	   transaction processing activities. </a:t>
            </a:r>
          </a:p>
          <a:p>
            <a:pPr>
              <a:lnSpc>
                <a:spcPct val="50000"/>
              </a:lnSpc>
              <a:buFont typeface="Monotype Sorts" pitchFamily="2" charset="2"/>
              <a:buNone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200" b="1" smtClean="0">
                <a:solidFill>
                  <a:schemeClr val="accent1"/>
                </a:solidFill>
                <a:latin typeface="Arial Narrow" pitchFamily="34" charset="0"/>
              </a:rPr>
              <a:t>PHASE 5</a:t>
            </a:r>
            <a:r>
              <a:rPr lang="en-US" sz="2200" smtClean="0">
                <a:solidFill>
                  <a:schemeClr val="accent1"/>
                </a:solidFill>
                <a:latin typeface="Arial Narrow" pitchFamily="34" charset="0"/>
              </a:rPr>
              <a:t>: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 Extended ERP/SCM software.</a:t>
            </a:r>
            <a:r>
              <a:rPr lang="en-US" sz="2200" b="1" smtClean="0">
                <a:solidFill>
                  <a:srgbClr val="FFFFCC"/>
                </a:solidFill>
                <a:latin typeface="Arial Narrow" pitchFamily="34" charset="0"/>
              </a:rPr>
              <a:t>  </a:t>
            </a:r>
          </a:p>
          <a:p>
            <a:pPr lvl="1">
              <a:lnSpc>
                <a:spcPct val="90000"/>
              </a:lnSpc>
              <a:buFont typeface="Monotype Sorts" pitchFamily="2" charset="2"/>
              <a:buChar char="z"/>
            </a:pPr>
            <a:endParaRPr lang="en-US" sz="2000" b="1" smtClean="0">
              <a:solidFill>
                <a:srgbClr val="FFFFCC"/>
              </a:solidFill>
              <a:latin typeface="Arial Narrow" pitchFamily="34" charset="0"/>
            </a:endParaRPr>
          </a:p>
          <a:p>
            <a:pPr lvl="1">
              <a:lnSpc>
                <a:spcPct val="90000"/>
              </a:lnSpc>
              <a:buFont typeface="Monotype Sorts" pitchFamily="2" charset="2"/>
              <a:buChar char="z"/>
            </a:pPr>
            <a:endParaRPr lang="en-US" sz="2000" b="1" smtClean="0">
              <a:solidFill>
                <a:srgbClr val="FFFFCC"/>
              </a:solidFill>
              <a:latin typeface="Arial Narrow" pitchFamily="34" charset="0"/>
            </a:endParaRPr>
          </a:p>
          <a:p>
            <a:pPr lvl="1">
              <a:lnSpc>
                <a:spcPct val="90000"/>
              </a:lnSpc>
              <a:buFont typeface="Monotype Sorts" pitchFamily="2" charset="2"/>
              <a:buChar char="z"/>
            </a:pPr>
            <a:endParaRPr lang="en-US" sz="2000" b="1" smtClean="0">
              <a:solidFill>
                <a:srgbClr val="FFFFCC"/>
              </a:solidFill>
              <a:latin typeface="Arial Narrow" pitchFamily="34" charset="0"/>
            </a:endParaRPr>
          </a:p>
          <a:p>
            <a:pPr lvl="1">
              <a:lnSpc>
                <a:spcPct val="90000"/>
              </a:lnSpc>
              <a:buFont typeface="Monotype Sorts" pitchFamily="2" charset="2"/>
              <a:buChar char="z"/>
            </a:pPr>
            <a:endParaRPr lang="en-US" sz="2000" b="1" smtClean="0">
              <a:solidFill>
                <a:srgbClr val="FFFFCC"/>
              </a:solidFill>
              <a:latin typeface="Arial Narrow" pitchFamily="34" charset="0"/>
            </a:endParaRPr>
          </a:p>
        </p:txBody>
      </p:sp>
      <p:sp>
        <p:nvSpPr>
          <p:cNvPr id="2355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DC0CED3-36AA-4743-A44C-BBAB146E5590}" type="slidenum">
              <a:rPr lang="en-US" sz="1400"/>
              <a:pPr/>
              <a:t>18</a:t>
            </a:fld>
            <a:endParaRPr lang="en-US" sz="1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>
                <a:latin typeface="Impact" pitchFamily="34" charset="0"/>
              </a:rPr>
              <a:t>COMPUTERIZED SYSTEMS &amp; S.C.M.</a:t>
            </a:r>
          </a:p>
        </p:txBody>
      </p:sp>
      <p:sp>
        <p:nvSpPr>
          <p:cNvPr id="2457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7D8C02D-8CD9-4F1A-93BA-DB8D1E0307FE}" type="slidenum">
              <a:rPr lang="en-US" sz="1400"/>
              <a:pPr/>
              <a:t>19</a:t>
            </a:fld>
            <a:endParaRPr lang="en-US" sz="1400"/>
          </a:p>
        </p:txBody>
      </p:sp>
      <p:pic>
        <p:nvPicPr>
          <p:cNvPr id="24580" name="Picture 4" descr="E:\TMW\6-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6477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latin typeface="Impact" pitchFamily="34" charset="0"/>
              </a:rPr>
              <a:t>Learning Objectives</a:t>
            </a:r>
            <a:endParaRPr lang="en-US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Understand the concept of the supply chain, its importance and management.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Describe the problems of managing the supply chain and some innovative solutions.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FFFFCC"/>
                </a:solidFill>
                <a:latin typeface="Arial Narrow" pitchFamily="34" charset="0"/>
                <a:cs typeface="Times New Roman" pitchFamily="18" charset="0"/>
              </a:rPr>
              <a:t>T</a:t>
            </a: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race the evolution of software that supports activities along the supply chain.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Understand the relationships among enterprise resources planning (ERP), supply chain management (SCM), and e-Commerce.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Describe order fulfillment problems and solutions in e-Commerce and how EC solves other supply chain problems.</a:t>
            </a:r>
            <a:endParaRPr lang="en-US" sz="2400" b="1" smtClean="0">
              <a:solidFill>
                <a:srgbClr val="FFFFCC"/>
              </a:solidFill>
              <a:latin typeface="Arial Narrow" pitchFamily="34" charset="0"/>
            </a:endParaRPr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CC5218F-BC6F-4075-AA18-0200BF847716}" type="slidenum">
              <a:rPr lang="en-US" sz="1400"/>
              <a:pPr/>
              <a:t>2</a:t>
            </a:fld>
            <a:endParaRPr lang="en-US"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3600" smtClean="0">
                <a:latin typeface="Impact" pitchFamily="34" charset="0"/>
              </a:rPr>
              <a:t>Benefits of Systems Integration</a:t>
            </a:r>
            <a:r>
              <a:rPr lang="en-US" sz="3600" smtClean="0">
                <a:solidFill>
                  <a:srgbClr val="FCEBA2"/>
                </a:solidFill>
                <a:latin typeface="Impact" pitchFamily="34" charset="0"/>
              </a:rPr>
              <a:t/>
            </a:r>
            <a:br>
              <a:rPr lang="en-US" sz="3600" smtClean="0">
                <a:solidFill>
                  <a:srgbClr val="FCEBA2"/>
                </a:solidFill>
                <a:latin typeface="Impact" pitchFamily="34" charset="0"/>
              </a:rPr>
            </a:br>
            <a:r>
              <a:rPr lang="en-US" sz="3600" smtClean="0">
                <a:solidFill>
                  <a:srgbClr val="FCEBA2"/>
                </a:solidFill>
                <a:latin typeface="Impact" pitchFamily="34" charset="0"/>
              </a:rPr>
              <a:t> </a:t>
            </a:r>
            <a:r>
              <a:rPr lang="en-US" sz="2400" i="1" smtClean="0">
                <a:solidFill>
                  <a:srgbClr val="FCEBA2"/>
                </a:solidFill>
                <a:latin typeface="Arial Narrow" pitchFamily="34" charset="0"/>
              </a:rPr>
              <a:t>Source: Sandoe &amp; Saharia (2001)</a:t>
            </a:r>
            <a:endParaRPr lang="en-US" smtClean="0"/>
          </a:p>
        </p:txBody>
      </p:sp>
      <p:sp>
        <p:nvSpPr>
          <p:cNvPr id="25604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400" b="1" u="sng" smtClean="0">
                <a:solidFill>
                  <a:schemeClr val="accent1"/>
                </a:solidFill>
                <a:latin typeface="Arial Narrow" pitchFamily="34" charset="0"/>
              </a:rPr>
              <a:t>TANGIBLE BENEFITS</a:t>
            </a:r>
            <a:r>
              <a:rPr lang="en-US" sz="2200" b="1" smtClean="0">
                <a:latin typeface="Arial Narrow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200" smtClean="0">
                <a:latin typeface="Arial Narrow" pitchFamily="34" charset="0"/>
              </a:rPr>
              <a:t>Inventory reduction</a:t>
            </a:r>
          </a:p>
          <a:p>
            <a:pPr>
              <a:lnSpc>
                <a:spcPct val="90000"/>
              </a:lnSpc>
            </a:pPr>
            <a:r>
              <a:rPr lang="en-US" sz="2200" smtClean="0">
                <a:latin typeface="Arial Narrow" pitchFamily="34" charset="0"/>
              </a:rPr>
              <a:t>Personnel reduction </a:t>
            </a:r>
          </a:p>
          <a:p>
            <a:pPr>
              <a:lnSpc>
                <a:spcPct val="90000"/>
              </a:lnSpc>
            </a:pPr>
            <a:r>
              <a:rPr lang="en-US" sz="2200" smtClean="0">
                <a:latin typeface="Arial Narrow" pitchFamily="34" charset="0"/>
              </a:rPr>
              <a:t>Productivity improvement </a:t>
            </a:r>
          </a:p>
          <a:p>
            <a:pPr>
              <a:lnSpc>
                <a:spcPct val="90000"/>
              </a:lnSpc>
            </a:pPr>
            <a:r>
              <a:rPr lang="en-US" sz="2200" smtClean="0">
                <a:latin typeface="Arial Narrow" pitchFamily="34" charset="0"/>
              </a:rPr>
              <a:t>Order management improvement</a:t>
            </a:r>
          </a:p>
          <a:p>
            <a:pPr>
              <a:lnSpc>
                <a:spcPct val="90000"/>
              </a:lnSpc>
            </a:pPr>
            <a:r>
              <a:rPr lang="en-US" sz="2200" smtClean="0">
                <a:latin typeface="Arial Narrow" pitchFamily="34" charset="0"/>
              </a:rPr>
              <a:t>Financial-close cycle improvements</a:t>
            </a:r>
          </a:p>
          <a:p>
            <a:pPr>
              <a:lnSpc>
                <a:spcPct val="90000"/>
              </a:lnSpc>
            </a:pPr>
            <a:r>
              <a:rPr lang="en-US" sz="2200" smtClean="0">
                <a:latin typeface="Arial Narrow" pitchFamily="34" charset="0"/>
              </a:rPr>
              <a:t>IT cost reduction</a:t>
            </a:r>
          </a:p>
          <a:p>
            <a:pPr>
              <a:lnSpc>
                <a:spcPct val="90000"/>
              </a:lnSpc>
            </a:pPr>
            <a:r>
              <a:rPr lang="en-US" sz="2200" smtClean="0">
                <a:latin typeface="Arial Narrow" pitchFamily="34" charset="0"/>
              </a:rPr>
              <a:t>Procurement cost reduction</a:t>
            </a:r>
          </a:p>
          <a:p>
            <a:pPr>
              <a:lnSpc>
                <a:spcPct val="90000"/>
              </a:lnSpc>
            </a:pPr>
            <a:r>
              <a:rPr lang="en-US" sz="2200" smtClean="0">
                <a:latin typeface="Arial Narrow" pitchFamily="34" charset="0"/>
              </a:rPr>
              <a:t>Revenue/profit increases, etc.</a:t>
            </a:r>
            <a:endParaRPr lang="en-US" sz="2200" b="1" smtClean="0">
              <a:latin typeface="Arial Narrow" pitchFamily="34" charset="0"/>
            </a:endParaRPr>
          </a:p>
        </p:txBody>
      </p:sp>
      <p:sp>
        <p:nvSpPr>
          <p:cNvPr id="25605" name="Rectangle 7"/>
          <p:cNvSpPr>
            <a:spLocks noGrp="1" noChangeArrowheads="1"/>
          </p:cNvSpPr>
          <p:nvPr>
            <p:ph sz="half" idx="2"/>
          </p:nvPr>
        </p:nvSpPr>
        <p:spPr>
          <a:xfrm>
            <a:off x="4648200" y="1828800"/>
            <a:ext cx="3810000" cy="4419600"/>
          </a:xfrm>
        </p:spPr>
        <p:txBody>
          <a:bodyPr/>
          <a:lstStyle/>
          <a:p>
            <a:pPr algn="ctr">
              <a:lnSpc>
                <a:spcPct val="130000"/>
              </a:lnSpc>
              <a:buFontTx/>
              <a:buNone/>
            </a:pPr>
            <a:r>
              <a:rPr lang="en-US" sz="2400" b="1" u="sng" smtClean="0">
                <a:solidFill>
                  <a:schemeClr val="accent1"/>
                </a:solidFill>
                <a:latin typeface="Arial Narrow" pitchFamily="34" charset="0"/>
              </a:rPr>
              <a:t>INTANGIBLE BENEFITS</a:t>
            </a:r>
            <a:endParaRPr lang="en-US" sz="2200" b="1" smtClean="0">
              <a:latin typeface="Arial Narrow" pitchFamily="34" charset="0"/>
            </a:endParaRPr>
          </a:p>
          <a:p>
            <a:pPr>
              <a:lnSpc>
                <a:spcPct val="110000"/>
              </a:lnSpc>
            </a:pPr>
            <a:r>
              <a:rPr lang="en-US" sz="2200" smtClean="0">
                <a:latin typeface="Arial Narrow" pitchFamily="34" charset="0"/>
                <a:cs typeface="Times New Roman" pitchFamily="18" charset="0"/>
              </a:rPr>
              <a:t>I</a:t>
            </a:r>
            <a:r>
              <a:rPr lang="en-US" sz="2200" smtClean="0">
                <a:latin typeface="Arial Narrow" pitchFamily="34" charset="0"/>
              </a:rPr>
              <a:t>nformation visibility</a:t>
            </a:r>
          </a:p>
          <a:p>
            <a:pPr>
              <a:lnSpc>
                <a:spcPct val="110000"/>
              </a:lnSpc>
            </a:pPr>
            <a:r>
              <a:rPr lang="en-US" sz="2200" smtClean="0">
                <a:latin typeface="Arial Narrow" pitchFamily="34" charset="0"/>
              </a:rPr>
              <a:t>New/improved processes</a:t>
            </a:r>
          </a:p>
          <a:p>
            <a:pPr>
              <a:lnSpc>
                <a:spcPct val="110000"/>
              </a:lnSpc>
            </a:pPr>
            <a:r>
              <a:rPr lang="en-US" sz="2200" smtClean="0">
                <a:latin typeface="Arial Narrow" pitchFamily="34" charset="0"/>
              </a:rPr>
              <a:t>Customer responsiveness</a:t>
            </a:r>
          </a:p>
          <a:p>
            <a:pPr>
              <a:lnSpc>
                <a:spcPct val="110000"/>
              </a:lnSpc>
            </a:pPr>
            <a:r>
              <a:rPr lang="en-US" sz="2200" smtClean="0">
                <a:latin typeface="Arial Narrow" pitchFamily="34" charset="0"/>
              </a:rPr>
              <a:t>Standardization</a:t>
            </a:r>
          </a:p>
          <a:p>
            <a:pPr>
              <a:lnSpc>
                <a:spcPct val="110000"/>
              </a:lnSpc>
            </a:pPr>
            <a:r>
              <a:rPr lang="en-US" sz="2200" smtClean="0">
                <a:latin typeface="Arial Narrow" pitchFamily="34" charset="0"/>
              </a:rPr>
              <a:t>Flexibility</a:t>
            </a:r>
          </a:p>
          <a:p>
            <a:pPr>
              <a:lnSpc>
                <a:spcPct val="110000"/>
              </a:lnSpc>
            </a:pPr>
            <a:r>
              <a:rPr lang="en-US" sz="2200" smtClean="0">
                <a:latin typeface="Arial Narrow" pitchFamily="34" charset="0"/>
              </a:rPr>
              <a:t>Globalization and business performance</a:t>
            </a:r>
          </a:p>
          <a:p>
            <a:endParaRPr lang="en-US" smtClean="0"/>
          </a:p>
        </p:txBody>
      </p:sp>
      <p:sp>
        <p:nvSpPr>
          <p:cNvPr id="2560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15FF1A0-2B3A-43D3-8458-C23C4FF993DE}" type="slidenum">
              <a:rPr lang="en-US" sz="1400"/>
              <a:pPr/>
              <a:t>20</a:t>
            </a:fld>
            <a:endParaRPr lang="en-US" sz="1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smtClean="0">
                <a:latin typeface="Impact" pitchFamily="34" charset="0"/>
              </a:rPr>
              <a:t>Value Chain Integration</a:t>
            </a:r>
            <a:endParaRPr lang="en-US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1600200"/>
            <a:ext cx="7315200" cy="4724400"/>
          </a:xfrm>
        </p:spPr>
        <p:txBody>
          <a:bodyPr/>
          <a:lstStyle/>
          <a:p>
            <a:pPr>
              <a:lnSpc>
                <a:spcPct val="60000"/>
              </a:lnSpc>
              <a:buFont typeface="Monotype Sorts" pitchFamily="2" charset="2"/>
              <a:buNone/>
            </a:pPr>
            <a:r>
              <a:rPr lang="en-US" b="1" smtClean="0">
                <a:latin typeface="Arial Narrow" pitchFamily="34" charset="0"/>
              </a:rPr>
              <a:t>	</a:t>
            </a:r>
          </a:p>
          <a:p>
            <a:pPr>
              <a:lnSpc>
                <a:spcPct val="120000"/>
              </a:lnSpc>
              <a:buFont typeface="Monotype Sorts" pitchFamily="2" charset="2"/>
              <a:buNone/>
            </a:pPr>
            <a:endParaRPr lang="en-US" b="1" smtClean="0">
              <a:latin typeface="Arial Narrow" pitchFamily="34" charset="0"/>
            </a:endParaRPr>
          </a:p>
          <a:p>
            <a:pPr>
              <a:lnSpc>
                <a:spcPct val="120000"/>
              </a:lnSpc>
              <a:buFont typeface="Monotype Sorts" pitchFamily="2" charset="2"/>
              <a:buNone/>
            </a:pPr>
            <a:endParaRPr lang="en-US" sz="26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120000"/>
              </a:lnSpc>
              <a:buFont typeface="Monotype Sorts" pitchFamily="2" charset="2"/>
              <a:buNone/>
            </a:pPr>
            <a:r>
              <a:rPr lang="en-US" sz="2600" smtClean="0">
                <a:solidFill>
                  <a:srgbClr val="FFFFCC"/>
                </a:solidFill>
                <a:latin typeface="Arial Narrow" pitchFamily="34" charset="0"/>
              </a:rPr>
              <a:t>“</a:t>
            </a:r>
            <a:r>
              <a:rPr lang="en-US" sz="2400" i="1" smtClean="0">
                <a:solidFill>
                  <a:srgbClr val="FFFFCC"/>
                </a:solidFill>
                <a:latin typeface="Arial Narrow" pitchFamily="34" charset="0"/>
              </a:rPr>
              <a:t>The process by which multiple enterprises within a shared market channel collaboratively plan, implement, and manage (electronically as well as physically) the flow of goods, services, and information along the entire chain in a manner that increases customer-perceived value.“</a:t>
            </a:r>
            <a:endParaRPr lang="en-US" sz="2400" i="1" smtClean="0">
              <a:latin typeface="Arial Narrow" pitchFamily="34" charset="0"/>
            </a:endParaRPr>
          </a:p>
          <a:p>
            <a:pPr>
              <a:buFont typeface="Monotype Sorts" pitchFamily="2" charset="2"/>
              <a:buChar char="z"/>
            </a:pPr>
            <a:endParaRPr lang="en-US" smtClean="0"/>
          </a:p>
          <a:p>
            <a:pPr>
              <a:lnSpc>
                <a:spcPct val="40000"/>
              </a:lnSpc>
              <a:buFont typeface="Monotype Sorts" pitchFamily="2" charset="2"/>
              <a:buChar char="z"/>
            </a:pPr>
            <a:endParaRPr lang="en-US" sz="3400" b="1" smtClean="0">
              <a:solidFill>
                <a:schemeClr val="tx2"/>
              </a:solidFill>
              <a:latin typeface="Arial Narrow" pitchFamily="34" charset="0"/>
            </a:endParaRPr>
          </a:p>
          <a:p>
            <a:pPr>
              <a:buFont typeface="Monotype Sorts" pitchFamily="2" charset="2"/>
              <a:buChar char="z"/>
            </a:pPr>
            <a:endParaRPr lang="en-US" sz="2600" b="1" smtClean="0">
              <a:solidFill>
                <a:srgbClr val="FFFFCC"/>
              </a:solidFill>
              <a:latin typeface="Arial Narrow" pitchFamily="34" charset="0"/>
            </a:endParaRPr>
          </a:p>
        </p:txBody>
      </p:sp>
      <p:sp>
        <p:nvSpPr>
          <p:cNvPr id="10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4580EB9-C92C-439E-8EC9-C93DE27DB587}" type="slidenum">
              <a:rPr lang="en-US" sz="1400"/>
              <a:pPr/>
              <a:t>21</a:t>
            </a:fld>
            <a:endParaRPr lang="en-US" sz="1400"/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2743200" y="1752600"/>
          <a:ext cx="2971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lip" r:id="rId4" imgW="4960800" imgH="2811240" progId="MS_ClipArt_Gallery.2">
                  <p:embed/>
                </p:oleObj>
              </mc:Choice>
              <mc:Fallback>
                <p:oleObj name="Clip" r:id="rId4" imgW="4960800" imgH="281124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752600"/>
                        <a:ext cx="29718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200" smtClean="0">
                <a:latin typeface="Impact" pitchFamily="34" charset="0"/>
              </a:rPr>
              <a:t>Integrating the Supply Chain &amp; Value Chain</a:t>
            </a:r>
            <a:endParaRPr lang="en-US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14400" y="1600200"/>
            <a:ext cx="73152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i="1" smtClean="0">
                <a:solidFill>
                  <a:schemeClr val="accent1"/>
                </a:solidFill>
                <a:latin typeface="Arial Narrow" pitchFamily="34" charset="0"/>
              </a:rPr>
              <a:t>A Supply Chain transforms into an integrated Value Chain when it…..</a:t>
            </a:r>
            <a:endParaRPr lang="en-US" sz="2400" smtClean="0">
              <a:solidFill>
                <a:srgbClr val="FCEBA2"/>
              </a:solidFill>
              <a:latin typeface="Arial Narrow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Extends the chain all the way from sub-suppliers to customers.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Integrates the back-office operations with those of the front office.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Becomes highly customer-centric, focusing on demand generation and customer service.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Is proactively designed by chain members to compete as an “extended enterprise”.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Seeks to optimize the value added by information and utility-enhancing services.</a:t>
            </a:r>
            <a:endParaRPr lang="en-US" sz="2200" b="1" smtClean="0">
              <a:latin typeface="Arial Narrow" pitchFamily="34" charset="0"/>
            </a:endParaRPr>
          </a:p>
          <a:p>
            <a:pPr lvl="1">
              <a:lnSpc>
                <a:spcPct val="80000"/>
              </a:lnSpc>
              <a:buFont typeface="Monotype Sorts" pitchFamily="2" charset="2"/>
              <a:buNone/>
            </a:pPr>
            <a:r>
              <a:rPr lang="en-US" sz="3000" b="1" smtClean="0">
                <a:solidFill>
                  <a:srgbClr val="FCEBA2"/>
                </a:solidFill>
                <a:latin typeface="Arial Narrow" pitchFamily="34" charset="0"/>
              </a:rPr>
              <a:t> </a:t>
            </a:r>
          </a:p>
          <a:p>
            <a:pPr algn="ctr">
              <a:lnSpc>
                <a:spcPct val="80000"/>
              </a:lnSpc>
              <a:buFont typeface="Monotype Sorts" pitchFamily="2" charset="2"/>
              <a:buChar char="y"/>
            </a:pPr>
            <a:endParaRPr lang="en-US" sz="3000" b="1" smtClean="0">
              <a:solidFill>
                <a:srgbClr val="FCEBA2"/>
              </a:solidFill>
              <a:latin typeface="Arial Narrow" pitchFamily="34" charset="0"/>
            </a:endParaRPr>
          </a:p>
          <a:p>
            <a:pPr>
              <a:lnSpc>
                <a:spcPct val="40000"/>
              </a:lnSpc>
              <a:buFont typeface="Monotype Sorts" pitchFamily="2" charset="2"/>
              <a:buChar char="z"/>
            </a:pPr>
            <a:endParaRPr lang="en-US" sz="3400" b="1" smtClean="0">
              <a:solidFill>
                <a:schemeClr val="tx2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Char char="z"/>
            </a:pPr>
            <a:endParaRPr lang="en-US" sz="2600" b="1" smtClean="0">
              <a:solidFill>
                <a:srgbClr val="FFFFCC"/>
              </a:solidFill>
              <a:latin typeface="Arial Narrow" pitchFamily="34" charset="0"/>
            </a:endParaRPr>
          </a:p>
        </p:txBody>
      </p:sp>
      <p:sp>
        <p:nvSpPr>
          <p:cNvPr id="2662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DB40FD0-3D3A-4874-A145-93F2373E70F8}" type="slidenum">
              <a:rPr lang="en-US" sz="1400"/>
              <a:pPr/>
              <a:t>22</a:t>
            </a:fld>
            <a:endParaRPr lang="en-US" sz="1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Impact" pitchFamily="34" charset="0"/>
              </a:rPr>
              <a:t>Value Chain Integration</a:t>
            </a:r>
            <a:endParaRPr lang="en-US" smtClean="0"/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009AF93-484A-4BA2-9380-7390C8727DF6}" type="slidenum">
              <a:rPr lang="en-US" sz="1400"/>
              <a:pPr/>
              <a:t>23</a:t>
            </a:fld>
            <a:endParaRPr lang="en-US" sz="1400"/>
          </a:p>
        </p:txBody>
      </p:sp>
      <p:pic>
        <p:nvPicPr>
          <p:cNvPr id="27652" name="Picture 9" descr="E:\TMW\6-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239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smtClean="0">
                <a:solidFill>
                  <a:schemeClr val="accent1"/>
                </a:solidFill>
                <a:latin typeface="Impact" pitchFamily="34" charset="0"/>
              </a:rPr>
              <a:t>Case: Warner-Lambert’s Integrated Supply Chain</a:t>
            </a:r>
            <a:r>
              <a:rPr lang="en-US" sz="3000" smtClean="0">
                <a:latin typeface="Impact" pitchFamily="34" charset="0"/>
              </a:rPr>
              <a:t> </a:t>
            </a:r>
            <a:endParaRPr lang="en-US" smtClean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762000" y="1600200"/>
            <a:ext cx="7315200" cy="4114800"/>
          </a:xfrm>
        </p:spPr>
        <p:txBody>
          <a:bodyPr/>
          <a:lstStyle/>
          <a:p>
            <a:pPr>
              <a:lnSpc>
                <a:spcPct val="160000"/>
              </a:lnSpc>
              <a:buFont typeface="Monotype Sorts" pitchFamily="2" charset="2"/>
              <a:buNone/>
            </a:pPr>
            <a:r>
              <a:rPr lang="en-US" sz="2200" b="1" u="sng" smtClean="0">
                <a:solidFill>
                  <a:schemeClr val="hlink"/>
                </a:solidFill>
                <a:latin typeface="Arial Narrow" pitchFamily="34" charset="0"/>
              </a:rPr>
              <a:t>Problem</a:t>
            </a:r>
            <a:r>
              <a:rPr lang="en-US" sz="2200" b="1" smtClean="0">
                <a:solidFill>
                  <a:schemeClr val="hlink"/>
                </a:solidFill>
                <a:latin typeface="Arial Narrow" pitchFamily="34" charset="0"/>
              </a:rPr>
              <a:t>:</a:t>
            </a:r>
            <a:endParaRPr lang="en-US" b="1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WL requires assistance with demand forecast of products. </a:t>
            </a:r>
          </a:p>
          <a:p>
            <a:pPr>
              <a:buFont typeface="Monotype Sorts" pitchFamily="2" charset="2"/>
              <a:buNone/>
            </a:pPr>
            <a:r>
              <a:rPr lang="en-US" sz="2200" b="1" u="sng" smtClean="0">
                <a:solidFill>
                  <a:schemeClr val="hlink"/>
                </a:solidFill>
                <a:latin typeface="Arial Narrow" pitchFamily="34" charset="0"/>
              </a:rPr>
              <a:t>Solution</a:t>
            </a:r>
            <a:r>
              <a:rPr lang="en-US" sz="2200" b="1" smtClean="0">
                <a:solidFill>
                  <a:schemeClr val="hlink"/>
                </a:solidFill>
                <a:latin typeface="Arial Narrow" pitchFamily="34" charset="0"/>
              </a:rPr>
              <a:t>:</a:t>
            </a:r>
            <a:endParaRPr lang="en-US" smtClean="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They use Manugistic Inc.’s Demand Planning Information System to analyze their manufacturing, distribution and sales data. 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smtClean="0">
                <a:solidFill>
                  <a:schemeClr val="tx2"/>
                </a:solidFill>
                <a:latin typeface="Arial Narrow" pitchFamily="34" charset="0"/>
              </a:rPr>
              <a:t>The system is able to anticipate seasonal impact or a production line problem.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 </a:t>
            </a:r>
            <a:endParaRPr lang="en-US" sz="2200" smtClean="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200" b="1" u="sng" smtClean="0">
                <a:solidFill>
                  <a:schemeClr val="hlink"/>
                </a:solidFill>
                <a:latin typeface="Arial Narrow" pitchFamily="34" charset="0"/>
              </a:rPr>
              <a:t>Results</a:t>
            </a:r>
            <a:r>
              <a:rPr lang="en-US" sz="2200" b="1" smtClean="0">
                <a:solidFill>
                  <a:schemeClr val="hlink"/>
                </a:solidFill>
                <a:latin typeface="Arial Narrow" pitchFamily="34" charset="0"/>
              </a:rPr>
              <a:t>:</a:t>
            </a:r>
            <a:endParaRPr lang="en-US" smtClean="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WL increases its ‘shelf fill’ rate from 87% to 98%, earning them $8 million/year in additional sales.</a:t>
            </a:r>
            <a:endParaRPr lang="en-US" sz="2200" b="1" smtClean="0">
              <a:solidFill>
                <a:schemeClr val="hlink"/>
              </a:solidFill>
              <a:latin typeface="Arial Narrow" pitchFamily="34" charset="0"/>
            </a:endParaRPr>
          </a:p>
        </p:txBody>
      </p:sp>
      <p:sp>
        <p:nvSpPr>
          <p:cNvPr id="2867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A2200A6-E613-4471-96D9-B2FB866A02CD}" type="slidenum">
              <a:rPr lang="en-US" sz="1400"/>
              <a:pPr/>
              <a:t>24</a:t>
            </a:fld>
            <a:endParaRPr lang="en-US" sz="1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Impact" pitchFamily="34" charset="0"/>
              </a:rPr>
              <a:t>Enterprise Resource Planning</a:t>
            </a:r>
            <a:endParaRPr lang="en-US" smtClean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110000"/>
              </a:lnSpc>
              <a:buFontTx/>
              <a:buNone/>
            </a:pPr>
            <a:r>
              <a:rPr lang="en-US" sz="2200" b="1" smtClean="0">
                <a:solidFill>
                  <a:schemeClr val="hlink"/>
                </a:solidFill>
                <a:latin typeface="Arial Narrow" pitchFamily="34" charset="0"/>
              </a:rPr>
              <a:t>ERP 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= Process of planning &amp; managing all resources &amp; their use in the entire enterprise.</a:t>
            </a:r>
            <a:r>
              <a:rPr lang="en-US" sz="2200" b="1" smtClean="0">
                <a:solidFill>
                  <a:srgbClr val="FFFFCC"/>
                </a:solidFill>
                <a:latin typeface="Arial Narrow" pitchFamily="34" charset="0"/>
              </a:rPr>
              <a:t> </a:t>
            </a:r>
          </a:p>
          <a:p>
            <a:pPr>
              <a:buFontTx/>
              <a:buNone/>
            </a:pPr>
            <a:endParaRPr lang="en-US" sz="2200" b="1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en-US" sz="2200" b="1" smtClean="0">
                <a:solidFill>
                  <a:schemeClr val="hlink"/>
                </a:solidFill>
                <a:latin typeface="Arial Narrow" pitchFamily="34" charset="0"/>
                <a:sym typeface="Monotype Sorts" pitchFamily="2" charset="2"/>
              </a:rPr>
              <a:t>Leading ERP software producers</a:t>
            </a:r>
            <a:r>
              <a:rPr lang="en-US" sz="2200" b="1" smtClean="0">
                <a:solidFill>
                  <a:srgbClr val="FFFFCC"/>
                </a:solidFill>
                <a:latin typeface="Arial Narrow" pitchFamily="34" charset="0"/>
                <a:sym typeface="Monotype Sorts" pitchFamily="2" charset="2"/>
              </a:rPr>
              <a:t> 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sz="2200" b="1" smtClean="0">
                <a:solidFill>
                  <a:srgbClr val="FFFFCC"/>
                </a:solidFill>
                <a:latin typeface="Arial Narrow" pitchFamily="34" charset="0"/>
                <a:sym typeface="Monotype Sorts" pitchFamily="2" charset="2"/>
              </a:rPr>
              <a:t>	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  <a:sym typeface="Monotype Sorts" pitchFamily="2" charset="2"/>
              </a:rPr>
              <a:t>SAP, Oracle, J.D. Edwards, Computer Associates, People Soft</a:t>
            </a:r>
            <a:r>
              <a:rPr lang="en-US" sz="2200" smtClean="0">
                <a:latin typeface="Arial Narrow" pitchFamily="34" charset="0"/>
                <a:sym typeface="Monotype Sorts" pitchFamily="2" charset="2"/>
              </a:rPr>
              <a:t> </a:t>
            </a:r>
            <a:endParaRPr lang="en-US" sz="2200" smtClean="0"/>
          </a:p>
          <a:p>
            <a:pPr>
              <a:buFontTx/>
              <a:buNone/>
            </a:pPr>
            <a:endParaRPr lang="en-US" sz="2200" b="1" smtClean="0">
              <a:solidFill>
                <a:srgbClr val="FFFFCC"/>
              </a:solidFill>
              <a:latin typeface="Arial Narrow" pitchFamily="34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343400" y="1981200"/>
            <a:ext cx="3810000" cy="411480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US" sz="2200" b="1" u="sng" smtClean="0">
                <a:solidFill>
                  <a:schemeClr val="hlink"/>
                </a:solidFill>
                <a:latin typeface="Arial Narrow" pitchFamily="34" charset="0"/>
              </a:rPr>
              <a:t>MAIN OBJECTIVE of ERP</a:t>
            </a:r>
            <a:r>
              <a:rPr lang="en-US" sz="2200" b="1" u="sng" smtClean="0">
                <a:solidFill>
                  <a:srgbClr val="FFFFCC"/>
                </a:solidFill>
                <a:latin typeface="Arial Narrow" pitchFamily="34" charset="0"/>
              </a:rPr>
              <a:t>   </a:t>
            </a:r>
          </a:p>
          <a:p>
            <a:pPr>
              <a:buFontTx/>
              <a:buNone/>
            </a:pPr>
            <a:endParaRPr lang="en-US" sz="2000" b="1" smtClean="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endParaRPr lang="en-US" sz="2000" b="1" smtClean="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endParaRPr lang="en-US" sz="2000" b="1" smtClean="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buFontTx/>
              <a:buNone/>
            </a:pPr>
            <a:endParaRPr lang="en-US" sz="2000" b="1" smtClean="0">
              <a:solidFill>
                <a:schemeClr val="hlink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 b="1" smtClean="0">
                <a:solidFill>
                  <a:schemeClr val="hlink"/>
                </a:solidFill>
                <a:latin typeface="Arial Narrow" pitchFamily="34" charset="0"/>
              </a:rPr>
              <a:t>	</a:t>
            </a:r>
            <a:r>
              <a:rPr lang="en-US" sz="2200" b="1" smtClean="0">
                <a:solidFill>
                  <a:schemeClr val="hlink"/>
                </a:solidFill>
                <a:latin typeface="Arial Narrow" pitchFamily="34" charset="0"/>
                <a:sym typeface="Wingdings" pitchFamily="2" charset="2"/>
              </a:rPr>
              <a:t>	            </a:t>
            </a:r>
            <a:endParaRPr lang="en-US" sz="2200" b="1" smtClean="0">
              <a:solidFill>
                <a:schemeClr val="hlink"/>
              </a:solidFill>
              <a:latin typeface="Arial Narrow" pitchFamily="34" charset="0"/>
              <a:sym typeface="Monotype Sorts" pitchFamily="2" charset="2"/>
            </a:endParaRPr>
          </a:p>
          <a:p>
            <a:pPr>
              <a:lnSpc>
                <a:spcPct val="110000"/>
              </a:lnSpc>
              <a:buFontTx/>
              <a:buNone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  <a:sym typeface="Monotype Sorts" pitchFamily="2" charset="2"/>
              </a:rPr>
              <a:t>	to integrate all departments &amp; functions across a company onto a single computer system.</a:t>
            </a:r>
            <a:r>
              <a:rPr lang="en-US" sz="2000" b="1" smtClean="0">
                <a:solidFill>
                  <a:srgbClr val="FFFFCC"/>
                </a:solidFill>
                <a:latin typeface="Arial Narrow" pitchFamily="34" charset="0"/>
                <a:sym typeface="Monotype Sorts" pitchFamily="2" charset="2"/>
              </a:rPr>
              <a:t> </a:t>
            </a:r>
          </a:p>
          <a:p>
            <a:pPr>
              <a:buFontTx/>
              <a:buNone/>
            </a:pPr>
            <a:endParaRPr lang="en-US" sz="2000" b="1" smtClean="0">
              <a:solidFill>
                <a:srgbClr val="FFFFCC"/>
              </a:solidFill>
              <a:latin typeface="Arial Narrow" pitchFamily="34" charset="0"/>
              <a:sym typeface="Monotype Sorts" pitchFamily="2" charset="2"/>
            </a:endParaRPr>
          </a:p>
          <a:p>
            <a:endParaRPr lang="en-US" smtClean="0"/>
          </a:p>
        </p:txBody>
      </p:sp>
      <p:sp>
        <p:nvSpPr>
          <p:cNvPr id="20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43F5090-7F38-4BD8-A898-CC5D0578A0C1}" type="slidenum">
              <a:rPr lang="en-US" sz="1400"/>
              <a:pPr/>
              <a:t>25</a:t>
            </a:fld>
            <a:endParaRPr lang="en-US" sz="1400"/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5562600" y="2514600"/>
          <a:ext cx="1295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lip" r:id="rId4" imgW="898560" imgH="742320" progId="MS_ClipArt_Gallery.2">
                  <p:embed/>
                </p:oleObj>
              </mc:Choice>
              <mc:Fallback>
                <p:oleObj name="Clip" r:id="rId4" imgW="898560" imgH="74232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514600"/>
                        <a:ext cx="12954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077200" cy="1143000"/>
          </a:xfrm>
        </p:spPr>
        <p:txBody>
          <a:bodyPr/>
          <a:lstStyle/>
          <a:p>
            <a:r>
              <a:rPr lang="en-US" sz="3000" smtClean="0">
                <a:latin typeface="Impact" pitchFamily="34" charset="0"/>
              </a:rPr>
              <a:t>Functions of ERP</a:t>
            </a:r>
            <a:endParaRPr lang="en-US" smtClean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ü"/>
            </a:pP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Provides a single interface for managing routine manufacturing activities.</a:t>
            </a:r>
          </a:p>
          <a:p>
            <a:pPr>
              <a:lnSpc>
                <a:spcPct val="60000"/>
              </a:lnSpc>
              <a:buClr>
                <a:schemeClr val="hlink"/>
              </a:buClr>
              <a:buFont typeface="Wingdings" pitchFamily="2" charset="2"/>
              <a:buChar char="ü"/>
            </a:pPr>
            <a:endParaRPr lang="en-US" sz="24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ü"/>
            </a:pP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Facilitates customer interaction &amp; manages relationships with suppliers &amp; vendors.</a:t>
            </a:r>
          </a:p>
          <a:p>
            <a:pPr>
              <a:lnSpc>
                <a:spcPct val="70000"/>
              </a:lnSpc>
              <a:buClr>
                <a:schemeClr val="hlink"/>
              </a:buClr>
              <a:buFont typeface="Wingdings" pitchFamily="2" charset="2"/>
              <a:buChar char="ü"/>
            </a:pPr>
            <a:endParaRPr lang="en-US" sz="24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ü"/>
            </a:pP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Forces discipline &amp; organization around business. </a:t>
            </a:r>
          </a:p>
          <a:p>
            <a:pPr>
              <a:lnSpc>
                <a:spcPct val="70000"/>
              </a:lnSpc>
              <a:buClr>
                <a:schemeClr val="hlink"/>
              </a:buClr>
              <a:buFont typeface="Wingdings" pitchFamily="2" charset="2"/>
              <a:buChar char="ü"/>
            </a:pPr>
            <a:endParaRPr lang="en-US" sz="24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Clr>
                <a:schemeClr val="hlink"/>
              </a:buClr>
              <a:buFont typeface="Wingdings" pitchFamily="2" charset="2"/>
              <a:buChar char="ü"/>
            </a:pP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Supports administrative activities.</a:t>
            </a:r>
            <a:r>
              <a:rPr lang="en-US" smtClean="0"/>
              <a:t> </a:t>
            </a:r>
          </a:p>
        </p:txBody>
      </p:sp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BC482D6-A62F-4D78-A548-959C6EA6A531}" type="slidenum">
              <a:rPr lang="en-US" sz="1400"/>
              <a:pPr/>
              <a:t>26</a:t>
            </a:fld>
            <a:endParaRPr lang="en-US" sz="1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077200" cy="1143000"/>
          </a:xfrm>
        </p:spPr>
        <p:txBody>
          <a:bodyPr/>
          <a:lstStyle/>
          <a:p>
            <a:r>
              <a:rPr lang="en-US" sz="3200" smtClean="0">
                <a:latin typeface="Impact" pitchFamily="34" charset="0"/>
              </a:rPr>
              <a:t>Post- ERP: 2nd Generation ERP</a:t>
            </a:r>
            <a:endParaRPr lang="en-US" smtClean="0"/>
          </a:p>
        </p:txBody>
      </p:sp>
      <p:sp>
        <p:nvSpPr>
          <p:cNvPr id="30724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76400"/>
            <a:ext cx="71628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By the late 1990s, the major benefits of ERPs had been fully exploited.</a:t>
            </a:r>
          </a:p>
          <a:p>
            <a:pPr>
              <a:lnSpc>
                <a:spcPct val="40000"/>
              </a:lnSpc>
              <a:buFont typeface="Wingdings" pitchFamily="2" charset="2"/>
              <a:buChar char="§"/>
            </a:pPr>
            <a:endParaRPr lang="en-US" sz="24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There was a need for planning systems oriented towards decision-making. </a:t>
            </a:r>
          </a:p>
          <a:p>
            <a:pPr>
              <a:lnSpc>
                <a:spcPct val="60000"/>
              </a:lnSpc>
              <a:buFont typeface="Wingdings" pitchFamily="2" charset="2"/>
              <a:buChar char="§"/>
            </a:pPr>
            <a:endParaRPr lang="en-US" sz="24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Emergence of SCM systems that complement ERP systems.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chemeClr val="tx2"/>
                </a:solidFill>
                <a:latin typeface="Arial Narrow" pitchFamily="34" charset="0"/>
              </a:rPr>
              <a:t>Provide intelligent decision support capabilities.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chemeClr val="tx2"/>
                </a:solidFill>
                <a:latin typeface="Arial Narrow" pitchFamily="34" charset="0"/>
              </a:rPr>
              <a:t>Overlay existing system &amp; pull data from every step of the supply chain.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  </a:t>
            </a:r>
          </a:p>
          <a:p>
            <a:pPr>
              <a:lnSpc>
                <a:spcPct val="70000"/>
              </a:lnSpc>
              <a:buFont typeface="Monotype Sorts" pitchFamily="2" charset="2"/>
              <a:buChar char="z"/>
            </a:pPr>
            <a:endParaRPr lang="en-US" sz="28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Char char="z"/>
            </a:pPr>
            <a:endParaRPr lang="en-US" smtClean="0"/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240D678-F9C5-485B-8220-9C6E3A90DD7F}" type="slidenum">
              <a:rPr lang="en-US" sz="1400"/>
              <a:pPr/>
              <a:t>27</a:t>
            </a:fld>
            <a:endParaRPr lang="en-US" sz="14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Impact" pitchFamily="34" charset="0"/>
              </a:rPr>
              <a:t>How is SCM Integration Achieved?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066800" y="1981200"/>
            <a:ext cx="3124200" cy="3733800"/>
          </a:xfrm>
          <a:noFill/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 sz="2600" b="1" u="sng" smtClean="0">
                <a:solidFill>
                  <a:schemeClr val="accent1"/>
                </a:solidFill>
                <a:latin typeface="Arial Narrow" pitchFamily="34" charset="0"/>
              </a:rPr>
              <a:t>FIRST APPROACH</a:t>
            </a:r>
            <a:endParaRPr lang="en-US" b="1" smtClean="0">
              <a:latin typeface="Arial Narrow" pitchFamily="34" charset="0"/>
            </a:endParaRPr>
          </a:p>
          <a:p>
            <a:pPr>
              <a:lnSpc>
                <a:spcPct val="70000"/>
              </a:lnSpc>
            </a:pPr>
            <a:endParaRPr lang="en-US" sz="24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Work with different software products from different vendors (i.e. one for ERP &amp; one for SCM).</a:t>
            </a:r>
            <a:endParaRPr lang="en-US" sz="2400" b="1" smtClean="0">
              <a:solidFill>
                <a:srgbClr val="FFFFCC"/>
              </a:solidFill>
              <a:latin typeface="Arial Narrow" pitchFamily="34" charset="0"/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981200"/>
            <a:ext cx="3276600" cy="3733800"/>
          </a:xfrm>
          <a:noFill/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en-US" sz="2600" b="1" u="sng" smtClean="0">
                <a:solidFill>
                  <a:schemeClr val="accent1"/>
                </a:solidFill>
                <a:latin typeface="Arial Narrow" pitchFamily="34" charset="0"/>
              </a:rPr>
              <a:t>SECOND APPROACH</a:t>
            </a:r>
            <a:endParaRPr lang="en-US" b="1" smtClean="0">
              <a:solidFill>
                <a:schemeClr val="accent1"/>
              </a:solidFill>
              <a:latin typeface="Arial Narrow" pitchFamily="34" charset="0"/>
            </a:endParaRPr>
          </a:p>
          <a:p>
            <a:pPr>
              <a:lnSpc>
                <a:spcPct val="40000"/>
              </a:lnSpc>
              <a:buFontTx/>
              <a:buNone/>
            </a:pPr>
            <a:endParaRPr lang="en-US" b="1" smtClean="0">
              <a:latin typeface="Arial Narrow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ERP vendors add decision support and business intelligence capabilities. </a:t>
            </a:r>
          </a:p>
          <a:p>
            <a:pPr>
              <a:buFont typeface="Wingdings" pitchFamily="2" charset="2"/>
              <a:buChar char="§"/>
            </a:pPr>
            <a:endParaRPr lang="en-US" sz="24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Creation of 2nd generation ERP.</a:t>
            </a:r>
            <a:endParaRPr lang="en-US" sz="2400" b="1" smtClean="0">
              <a:solidFill>
                <a:srgbClr val="FFFFCC"/>
              </a:solidFill>
              <a:latin typeface="Arial Narrow" pitchFamily="34" charset="0"/>
            </a:endParaRPr>
          </a:p>
          <a:p>
            <a:endParaRPr lang="en-US" smtClean="0"/>
          </a:p>
        </p:txBody>
      </p:sp>
      <p:sp>
        <p:nvSpPr>
          <p:cNvPr id="3174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C4AC28A-F135-4255-B9CB-C3CE587FE698}" type="slidenum">
              <a:rPr lang="en-US" sz="1400"/>
              <a:pPr/>
              <a:t>28</a:t>
            </a:fld>
            <a:endParaRPr lang="en-US" sz="1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077200" cy="1143000"/>
          </a:xfrm>
        </p:spPr>
        <p:txBody>
          <a:bodyPr/>
          <a:lstStyle/>
          <a:p>
            <a:r>
              <a:rPr lang="en-US" sz="3200" smtClean="0">
                <a:latin typeface="Impact" pitchFamily="34" charset="0"/>
              </a:rPr>
              <a:t>3 Ways to Provide Supply Chain Intelligence</a:t>
            </a:r>
            <a:endParaRPr lang="en-US" smtClean="0"/>
          </a:p>
        </p:txBody>
      </p:sp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239000" cy="4114800"/>
          </a:xfrm>
        </p:spPr>
        <p:txBody>
          <a:bodyPr/>
          <a:lstStyle/>
          <a:p>
            <a:pPr marL="533400" indent="-533400">
              <a:lnSpc>
                <a:spcPct val="70000"/>
              </a:lnSpc>
              <a:buFontTx/>
              <a:buNone/>
            </a:pPr>
            <a:endParaRPr lang="en-US" sz="2400" smtClean="0">
              <a:solidFill>
                <a:srgbClr val="CCECFF"/>
              </a:solidFill>
              <a:latin typeface="Arial Narrow" pitchFamily="34" charset="0"/>
              <a:sym typeface="Monotype Sorts" pitchFamily="2" charset="2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en-US" sz="2400" smtClean="0">
                <a:solidFill>
                  <a:srgbClr val="CCECFF"/>
                </a:solidFill>
                <a:latin typeface="Arial Narrow" pitchFamily="34" charset="0"/>
              </a:rPr>
              <a:t>Use an enhanced ERP package that includes business intelligence capabilities </a:t>
            </a:r>
            <a:endParaRPr lang="en-US" sz="2400" smtClean="0">
              <a:solidFill>
                <a:srgbClr val="CCECFF"/>
              </a:solidFill>
              <a:latin typeface="Arial Narrow" pitchFamily="34" charset="0"/>
              <a:cs typeface="Times New Roman" pitchFamily="18" charset="0"/>
            </a:endParaRPr>
          </a:p>
          <a:p>
            <a:pPr marL="533400" indent="-533400">
              <a:buFont typeface="Wingdings" pitchFamily="2" charset="2"/>
              <a:buAutoNum type="arabicParenR"/>
            </a:pPr>
            <a:endParaRPr lang="en-US" sz="2400" smtClean="0">
              <a:solidFill>
                <a:srgbClr val="CCECFF"/>
              </a:solidFill>
              <a:latin typeface="Arial Narrow" pitchFamily="34" charset="0"/>
              <a:cs typeface="Times New Roman" pitchFamily="18" charset="0"/>
            </a:endParaRPr>
          </a:p>
          <a:p>
            <a:pPr marL="533400" indent="-533400">
              <a:buFont typeface="Wingdings" pitchFamily="2" charset="2"/>
              <a:buAutoNum type="arabicParenR"/>
            </a:pPr>
            <a:r>
              <a:rPr lang="en-US" sz="2400" smtClean="0">
                <a:solidFill>
                  <a:srgbClr val="CCECFF"/>
                </a:solidFill>
                <a:latin typeface="Arial Narrow" pitchFamily="34" charset="0"/>
              </a:rPr>
              <a:t>Integrate the ERP with business intelligence software from a specialized vendor such as Brio, Cognus, or Comshare.</a:t>
            </a:r>
          </a:p>
          <a:p>
            <a:pPr marL="533400" indent="-533400">
              <a:buFont typeface="Wingdings" pitchFamily="2" charset="2"/>
              <a:buAutoNum type="arabicParenR"/>
            </a:pPr>
            <a:endParaRPr lang="en-US" sz="2400" smtClean="0">
              <a:solidFill>
                <a:srgbClr val="CCECFF"/>
              </a:solidFill>
              <a:latin typeface="Arial Narrow" pitchFamily="34" charset="0"/>
              <a:cs typeface="Times New Roman" pitchFamily="18" charset="0"/>
            </a:endParaRPr>
          </a:p>
          <a:p>
            <a:pPr marL="533400" indent="-533400">
              <a:buFont typeface="Wingdings" pitchFamily="2" charset="2"/>
              <a:buAutoNum type="arabicParenR"/>
            </a:pPr>
            <a:r>
              <a:rPr lang="en-US" sz="2400" smtClean="0">
                <a:solidFill>
                  <a:srgbClr val="CCECFF"/>
                </a:solidFill>
                <a:latin typeface="Arial Narrow" pitchFamily="34" charset="0"/>
              </a:rPr>
              <a:t>Create a “best of breed” system by using components from several vendors that will provide the required capabilities.</a:t>
            </a:r>
            <a:r>
              <a:rPr lang="en-US" smtClean="0"/>
              <a:t> </a:t>
            </a:r>
          </a:p>
          <a:p>
            <a:pPr marL="533400" indent="-533400">
              <a:lnSpc>
                <a:spcPct val="150000"/>
              </a:lnSpc>
              <a:buFont typeface="Wingdings" pitchFamily="2" charset="2"/>
              <a:buAutoNum type="arabicParenR"/>
            </a:pPr>
            <a:endParaRPr lang="en-US" sz="2800" b="1" smtClean="0">
              <a:solidFill>
                <a:srgbClr val="CCECFF"/>
              </a:solidFill>
            </a:endParaRPr>
          </a:p>
        </p:txBody>
      </p:sp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E10134D-CB24-4C81-AA24-824B224AA614}" type="slidenum">
              <a:rPr lang="en-US" sz="1400"/>
              <a:pPr/>
              <a:t>29</a:t>
            </a:fld>
            <a:endParaRPr lang="en-U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3200" smtClean="0">
                <a:solidFill>
                  <a:schemeClr val="accent1"/>
                </a:solidFill>
                <a:latin typeface="Impact" pitchFamily="34" charset="0"/>
              </a:rPr>
              <a:t>Case:</a:t>
            </a:r>
            <a:r>
              <a:rPr lang="en-US" sz="3200" smtClean="0">
                <a:latin typeface="Impact" pitchFamily="34" charset="0"/>
              </a:rPr>
              <a:t>  </a:t>
            </a:r>
            <a:r>
              <a:rPr lang="en-US" sz="2800" smtClean="0">
                <a:solidFill>
                  <a:schemeClr val="accent1"/>
                </a:solidFill>
                <a:latin typeface="Impact" pitchFamily="34" charset="0"/>
              </a:rPr>
              <a:t>How Dell Reengineered its Supply Chain</a:t>
            </a:r>
            <a:endParaRPr lang="en-US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4419600"/>
          </a:xfrm>
        </p:spPr>
        <p:txBody>
          <a:bodyPr/>
          <a:lstStyle/>
          <a:p>
            <a:pPr>
              <a:lnSpc>
                <a:spcPct val="160000"/>
              </a:lnSpc>
              <a:buFont typeface="Monotype Sorts" pitchFamily="2" charset="2"/>
              <a:buNone/>
            </a:pPr>
            <a:r>
              <a:rPr lang="en-US" sz="2200" b="1" u="sng" smtClean="0">
                <a:solidFill>
                  <a:schemeClr val="hlink"/>
                </a:solidFill>
                <a:latin typeface="Arial Narrow" pitchFamily="34" charset="0"/>
              </a:rPr>
              <a:t>Problem</a:t>
            </a:r>
            <a:r>
              <a:rPr lang="en-US" sz="2200" b="1" smtClean="0">
                <a:solidFill>
                  <a:schemeClr val="hlink"/>
                </a:solidFill>
                <a:latin typeface="Arial Narrow" pitchFamily="34" charset="0"/>
              </a:rPr>
              <a:t>:</a:t>
            </a:r>
            <a:endParaRPr lang="en-US" sz="2200" b="1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Dell  pioneered the mail order approach to selling PCs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In 1993, Compaq cuts prices to drive Dell out of the market. Dell experiences $65 million in losses.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200" b="1" u="sng" smtClean="0">
                <a:solidFill>
                  <a:schemeClr val="hlink"/>
                </a:solidFill>
                <a:latin typeface="Arial Narrow" pitchFamily="34" charset="0"/>
              </a:rPr>
              <a:t>Solution</a:t>
            </a:r>
            <a:r>
              <a:rPr lang="en-US" sz="2200" b="1" smtClean="0">
                <a:solidFill>
                  <a:schemeClr val="hlink"/>
                </a:solidFill>
                <a:latin typeface="Arial Narrow" pitchFamily="34" charset="0"/>
              </a:rPr>
              <a:t>:</a:t>
            </a: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Dell implements the following re-engineering strategies: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smtClean="0">
                <a:solidFill>
                  <a:srgbClr val="FFFFCC"/>
                </a:solidFill>
                <a:latin typeface="Arial Narrow" pitchFamily="34" charset="0"/>
              </a:rPr>
              <a:t>mass customization 	    	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smtClean="0">
                <a:solidFill>
                  <a:srgbClr val="FFFFCC"/>
                </a:solidFill>
                <a:latin typeface="Arial Narrow" pitchFamily="34" charset="0"/>
                <a:sym typeface="Monotype Sorts" pitchFamily="2" charset="2"/>
              </a:rPr>
              <a:t>just-in-time marketing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smtClean="0">
                <a:solidFill>
                  <a:srgbClr val="FFFFCC"/>
                </a:solidFill>
                <a:latin typeface="Arial Narrow" pitchFamily="34" charset="0"/>
                <a:sym typeface="Monotype Sorts" pitchFamily="2" charset="2"/>
              </a:rPr>
              <a:t>electronic orders &amp; shipments</a:t>
            </a:r>
            <a:r>
              <a:rPr lang="en-US" sz="2000" smtClean="0">
                <a:solidFill>
                  <a:srgbClr val="FFFFCC"/>
                </a:solidFill>
                <a:latin typeface="Arial Narrow" pitchFamily="34" charset="0"/>
              </a:rPr>
              <a:t>     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smtClean="0">
                <a:solidFill>
                  <a:srgbClr val="FFFFCC"/>
                </a:solidFill>
                <a:latin typeface="Arial Narrow" pitchFamily="34" charset="0"/>
              </a:rPr>
              <a:t>e-collaboration with major buyers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smtClean="0">
                <a:solidFill>
                  <a:srgbClr val="FFFFCC"/>
                </a:solidFill>
                <a:latin typeface="Arial Narrow" pitchFamily="34" charset="0"/>
                <a:sym typeface="Monotype Sorts" pitchFamily="2" charset="2"/>
              </a:rPr>
              <a:t>reduction in testing period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smtClean="0">
                <a:solidFill>
                  <a:srgbClr val="FFFFCC"/>
                </a:solidFill>
                <a:latin typeface="Arial Narrow" pitchFamily="34" charset="0"/>
                <a:sym typeface="Monotype Sorts" pitchFamily="2" charset="2"/>
              </a:rPr>
              <a:t>monitoring of productivity &amp; returns on investments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z="2600" smtClean="0">
              <a:solidFill>
                <a:srgbClr val="FFFFCC"/>
              </a:solidFill>
              <a:latin typeface="Arial Narrow" pitchFamily="34" charset="0"/>
              <a:sym typeface="Monotype Sorts" pitchFamily="2" charset="2"/>
            </a:endParaRPr>
          </a:p>
          <a:p>
            <a:pPr>
              <a:lnSpc>
                <a:spcPct val="90000"/>
              </a:lnSpc>
              <a:buFont typeface="Monotype Sorts" pitchFamily="2" charset="2"/>
              <a:buChar char="y"/>
            </a:pPr>
            <a:endParaRPr lang="en-US" sz="2200" b="1" smtClean="0">
              <a:solidFill>
                <a:srgbClr val="FFFFCC"/>
              </a:solidFill>
              <a:latin typeface="Arial Narrow" pitchFamily="34" charset="0"/>
            </a:endParaRPr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80F000E-F298-4217-B11F-8A23B06BB65C}" type="slidenum">
              <a:rPr lang="en-US" sz="1400"/>
              <a:pPr/>
              <a:t>3</a:t>
            </a:fld>
            <a:endParaRPr lang="en-US" sz="1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077200" cy="1143000"/>
          </a:xfrm>
        </p:spPr>
        <p:txBody>
          <a:bodyPr/>
          <a:lstStyle/>
          <a:p>
            <a:r>
              <a:rPr lang="en-US" sz="3600" smtClean="0">
                <a:latin typeface="Impact" pitchFamily="34" charset="0"/>
              </a:rPr>
              <a:t>Componentization </a:t>
            </a:r>
            <a:endParaRPr lang="en-US" smtClean="0"/>
          </a:p>
        </p:txBody>
      </p:sp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828800"/>
            <a:ext cx="7239000" cy="4114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smtClean="0">
                <a:solidFill>
                  <a:srgbClr val="CCECFF"/>
                </a:solidFill>
                <a:latin typeface="Arial Narrow" pitchFamily="34" charset="0"/>
              </a:rPr>
              <a:t>Breaking large ERP systems into individual components that work together. </a:t>
            </a:r>
          </a:p>
          <a:p>
            <a:pPr>
              <a:lnSpc>
                <a:spcPct val="70000"/>
              </a:lnSpc>
              <a:buFont typeface="Wingdings" pitchFamily="2" charset="2"/>
              <a:buChar char="Ø"/>
            </a:pPr>
            <a:endParaRPr lang="en-US" sz="2400" smtClean="0">
              <a:solidFill>
                <a:srgbClr val="CCECFF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solidFill>
                  <a:srgbClr val="CCECFF"/>
                </a:solidFill>
                <a:latin typeface="Arial Narrow" pitchFamily="34" charset="0"/>
              </a:rPr>
              <a:t>Makes it easier for ERP vendors to enhance their solutions and for customers to upgrade their software. </a:t>
            </a:r>
          </a:p>
          <a:p>
            <a:pPr>
              <a:buFont typeface="Wingdings" pitchFamily="2" charset="2"/>
              <a:buChar char="Ø"/>
            </a:pPr>
            <a:endParaRPr lang="en-US" sz="2400" smtClean="0">
              <a:solidFill>
                <a:srgbClr val="CCECFF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smtClean="0">
                <a:solidFill>
                  <a:srgbClr val="CCECFF"/>
                </a:solidFill>
                <a:latin typeface="Arial Narrow" pitchFamily="34" charset="0"/>
              </a:rPr>
              <a:t>Helps vendors extend the core ERP system with supply chain, sales force automation solutions, and customer relationship management (CRM).</a:t>
            </a:r>
            <a:endParaRPr lang="en-US" smtClean="0"/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36A6F81-09DC-44AF-8305-6181A8034165}" type="slidenum">
              <a:rPr lang="en-US" sz="1400"/>
              <a:pPr/>
              <a:t>30</a:t>
            </a:fld>
            <a:endParaRPr lang="en-US" sz="14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lnSpc>
                <a:spcPct val="50000"/>
              </a:lnSpc>
            </a:pPr>
            <a:r>
              <a:rPr lang="en-US" sz="3200" smtClean="0">
                <a:latin typeface="Impact" pitchFamily="34" charset="0"/>
              </a:rPr>
              <a:t>ERP Implementation</a:t>
            </a:r>
            <a:br>
              <a:rPr lang="en-US" sz="3200" smtClean="0">
                <a:latin typeface="Impact" pitchFamily="34" charset="0"/>
              </a:rPr>
            </a:br>
            <a:r>
              <a:rPr lang="en-US" sz="3200" smtClean="0">
                <a:latin typeface="Impact" pitchFamily="34" charset="0"/>
              </a:rPr>
              <a:t/>
            </a:r>
            <a:br>
              <a:rPr lang="en-US" sz="3200" smtClean="0">
                <a:latin typeface="Impact" pitchFamily="34" charset="0"/>
              </a:rPr>
            </a:br>
            <a:r>
              <a:rPr lang="en-US" sz="2400" i="1" smtClean="0">
                <a:solidFill>
                  <a:schemeClr val="accent1"/>
                </a:solidFill>
                <a:latin typeface="Arial Narrow" pitchFamily="34" charset="0"/>
              </a:rPr>
              <a:t>To avoid failures, the following factors should be considered;</a:t>
            </a:r>
            <a:r>
              <a:rPr lang="en-US" sz="2400" b="1" i="1" smtClean="0">
                <a:solidFill>
                  <a:srgbClr val="CCECFF"/>
                </a:solidFill>
                <a:latin typeface="Arial Narrow" pitchFamily="34" charset="0"/>
              </a:rPr>
              <a:t> </a:t>
            </a:r>
            <a:r>
              <a:rPr lang="en-US" sz="3200" smtClean="0">
                <a:latin typeface="Impact" pitchFamily="34" charset="0"/>
              </a:rPr>
              <a:t> </a:t>
            </a:r>
            <a:endParaRPr lang="en-US" smtClean="0"/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The customer’s expectations.</a:t>
            </a:r>
          </a:p>
          <a:p>
            <a:pPr>
              <a:lnSpc>
                <a:spcPct val="40000"/>
              </a:lnSpc>
              <a:buFont typeface="Wingdings" pitchFamily="2" charset="2"/>
              <a:buChar char="§"/>
            </a:pPr>
            <a:endParaRPr lang="en-US" sz="2400" smtClean="0">
              <a:solidFill>
                <a:srgbClr val="FFFFCC"/>
              </a:solidFill>
              <a:latin typeface="Arial Narrow" pitchFamily="34" charset="0"/>
              <a:sym typeface="Monotype Sorts" pitchFamily="2" charset="2"/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The ERP product capabilities, and gaps.</a:t>
            </a:r>
          </a:p>
          <a:p>
            <a:pPr>
              <a:lnSpc>
                <a:spcPct val="60000"/>
              </a:lnSpc>
              <a:buFont typeface="Wingdings" pitchFamily="2" charset="2"/>
              <a:buChar char="§"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The level of change the customer has to go through to make the system fit.</a:t>
            </a:r>
          </a:p>
          <a:p>
            <a:pPr>
              <a:lnSpc>
                <a:spcPct val="60000"/>
              </a:lnSpc>
              <a:buFont typeface="Wingdings" pitchFamily="2" charset="2"/>
              <a:buChar char="§"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The level of commitment within the customer organization to see the project through.</a:t>
            </a:r>
            <a:endParaRPr lang="en-US" sz="2200" b="1" smtClean="0">
              <a:latin typeface="Arial Narrow" pitchFamily="34" charset="0"/>
            </a:endParaRPr>
          </a:p>
          <a:p>
            <a:endParaRPr lang="en-US" sz="2800" smtClean="0">
              <a:latin typeface="Bookman Old Style" pitchFamily="18" charset="0"/>
            </a:endParaRPr>
          </a:p>
          <a:p>
            <a:pPr lvl="2" algn="just"/>
            <a:endParaRPr lang="en-US" sz="2000" smtClean="0">
              <a:latin typeface="Bookman Old Style" pitchFamily="18" charset="0"/>
            </a:endParaRPr>
          </a:p>
        </p:txBody>
      </p:sp>
      <p:sp>
        <p:nvSpPr>
          <p:cNvPr id="3481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B7B4749-47A2-44D3-8AB4-5F2DECEDBBF5}" type="slidenum">
              <a:rPr lang="en-US" sz="1400"/>
              <a:pPr/>
              <a:t>31</a:t>
            </a:fld>
            <a:endParaRPr lang="en-US" sz="1400"/>
          </a:p>
        </p:txBody>
      </p:sp>
      <p:sp>
        <p:nvSpPr>
          <p:cNvPr id="34821" name="Rectangle 9"/>
          <p:cNvSpPr>
            <a:spLocks noChangeArrowheads="1"/>
          </p:cNvSpPr>
          <p:nvPr/>
        </p:nvSpPr>
        <p:spPr bwMode="auto">
          <a:xfrm>
            <a:off x="4572000" y="1981200"/>
            <a:ext cx="38100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200">
                <a:solidFill>
                  <a:srgbClr val="FFFFCC"/>
                </a:solidFill>
                <a:latin typeface="Arial Narrow" pitchFamily="34" charset="0"/>
              </a:rPr>
              <a:t>The customer’s organization and culture. </a:t>
            </a:r>
          </a:p>
          <a:p>
            <a:pPr marL="342900" indent="-342900" algn="l">
              <a:lnSpc>
                <a:spcPct val="5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en-US" sz="2200">
              <a:solidFill>
                <a:srgbClr val="FFFFCC"/>
              </a:solidFill>
              <a:latin typeface="Arial Narrow" pitchFamily="34" charset="0"/>
            </a:endParaRPr>
          </a:p>
          <a:p>
            <a:pPr marL="342900" indent="-342900" algn="l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200">
                <a:solidFill>
                  <a:srgbClr val="FFFFCC"/>
                </a:solidFill>
                <a:latin typeface="Arial Narrow" pitchFamily="34" charset="0"/>
              </a:rPr>
              <a:t>The risks presented by politics within the customer organization.</a:t>
            </a:r>
          </a:p>
          <a:p>
            <a:pPr marL="342900" indent="-342900" algn="l">
              <a:lnSpc>
                <a:spcPct val="70000"/>
              </a:lnSpc>
              <a:spcBef>
                <a:spcPct val="20000"/>
              </a:spcBef>
              <a:buFont typeface="Wingdings" pitchFamily="2" charset="2"/>
              <a:buChar char="§"/>
            </a:pPr>
            <a:endParaRPr lang="en-US" sz="2200">
              <a:solidFill>
                <a:srgbClr val="FFFFCC"/>
              </a:solidFill>
              <a:latin typeface="Arial Narrow" pitchFamily="34" charset="0"/>
            </a:endParaRPr>
          </a:p>
          <a:p>
            <a:pPr marL="342900" indent="-342900" algn="l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200">
                <a:solidFill>
                  <a:srgbClr val="FFFFCC"/>
                </a:solidFill>
                <a:latin typeface="Arial Narrow" pitchFamily="34" charset="0"/>
              </a:rPr>
              <a:t>The consultant’s capabilities, responsibilities and role (if applicable).</a:t>
            </a:r>
            <a:endParaRPr lang="en-US" sz="2200" b="1">
              <a:solidFill>
                <a:srgbClr val="FFFFCC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000" smtClean="0">
                <a:latin typeface="Impact" pitchFamily="34" charset="0"/>
              </a:rPr>
              <a:t/>
            </a:r>
            <a:br>
              <a:rPr lang="en-US" sz="3000" smtClean="0">
                <a:latin typeface="Impact" pitchFamily="34" charset="0"/>
              </a:rPr>
            </a:br>
            <a:r>
              <a:rPr lang="en-US" sz="3000" smtClean="0">
                <a:latin typeface="Impact" pitchFamily="34" charset="0"/>
              </a:rPr>
              <a:t>Application Service Providers &amp; ERP Outsourcing</a:t>
            </a:r>
            <a:r>
              <a:rPr lang="en-US" sz="3200" smtClean="0">
                <a:latin typeface="Impact" pitchFamily="34" charset="0"/>
              </a:rPr>
              <a:t> </a:t>
            </a:r>
            <a:br>
              <a:rPr lang="en-US" sz="3200" smtClean="0">
                <a:latin typeface="Impact" pitchFamily="34" charset="0"/>
              </a:rPr>
            </a:br>
            <a:endParaRPr lang="en-US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676400"/>
            <a:ext cx="71628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b="1" smtClean="0">
                <a:solidFill>
                  <a:schemeClr val="accent1"/>
                </a:solidFill>
                <a:latin typeface="Arial Narrow" pitchFamily="34" charset="0"/>
              </a:rPr>
              <a:t>“ASP alternative”</a:t>
            </a:r>
            <a:r>
              <a:rPr lang="en-US" sz="2400" b="1" smtClean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= A popular option today for businesses that want ERP functions but  lease applications rather than building systems.</a:t>
            </a:r>
            <a:endParaRPr lang="en-US" sz="2400" b="1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en-US" sz="2400" b="1" smtClean="0">
              <a:solidFill>
                <a:schemeClr val="tx2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 smtClean="0">
                <a:solidFill>
                  <a:schemeClr val="accent1"/>
                </a:solidFill>
                <a:latin typeface="Arial Narrow" pitchFamily="34" charset="0"/>
              </a:rPr>
              <a:t>Application Service Provider (ASP)</a:t>
            </a:r>
            <a:r>
              <a:rPr lang="en-US" sz="2400" b="1" smtClean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is a software vendor that offers to lease ERP-based applications to other businesses.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en-US" sz="2400" b="1" smtClean="0">
              <a:solidFill>
                <a:schemeClr val="tx2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b="1" smtClean="0">
                <a:solidFill>
                  <a:schemeClr val="accent1"/>
                </a:solidFill>
                <a:latin typeface="Arial Narrow" pitchFamily="34" charset="0"/>
              </a:rPr>
              <a:t>The ASP concept</a:t>
            </a:r>
            <a:r>
              <a:rPr lang="en-US" sz="2400" b="1" smtClean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is especially useful in ERP projects, which are expensive to install and take a long time to implement, and for which staffing is a major problem.</a:t>
            </a:r>
            <a:r>
              <a:rPr lang="en-US" sz="2400" b="1" smtClean="0">
                <a:latin typeface="Arial Narrow" pitchFamily="34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en-US" sz="2400" b="1" smtClean="0">
              <a:solidFill>
                <a:srgbClr val="CCECFF"/>
              </a:solidFill>
              <a:latin typeface="Arial Narrow" pitchFamily="34" charset="0"/>
            </a:endParaRPr>
          </a:p>
        </p:txBody>
      </p:sp>
      <p:sp>
        <p:nvSpPr>
          <p:cNvPr id="3584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5C0FCAB-8076-49B2-94B3-50DBEB128A28}" type="slidenum">
              <a:rPr lang="en-US" sz="1400"/>
              <a:pPr/>
              <a:t>32</a:t>
            </a:fld>
            <a:endParaRPr lang="en-US" sz="1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smtClean="0">
                <a:latin typeface="Impact" pitchFamily="34" charset="0"/>
              </a:rPr>
              <a:t>Global Supply Chains</a:t>
            </a:r>
            <a:r>
              <a:rPr lang="en-US" sz="3200" smtClean="0">
                <a:latin typeface="Impact" pitchFamily="34" charset="0"/>
              </a:rPr>
              <a:t/>
            </a:r>
            <a:br>
              <a:rPr lang="en-US" sz="3200" smtClean="0">
                <a:latin typeface="Impact" pitchFamily="34" charset="0"/>
              </a:rPr>
            </a:br>
            <a:endParaRPr lang="en-US" sz="3200" smtClean="0">
              <a:latin typeface="Impact" pitchFamily="34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90600" y="2895600"/>
            <a:ext cx="3810000" cy="3352800"/>
          </a:xfrm>
        </p:spPr>
        <p:txBody>
          <a:bodyPr/>
          <a:lstStyle/>
          <a:p>
            <a:pPr>
              <a:buFontTx/>
              <a:buNone/>
            </a:pPr>
            <a:endParaRPr lang="en-US" sz="2400" b="1" smtClean="0">
              <a:solidFill>
                <a:srgbClr val="FFFFCC"/>
              </a:solidFill>
              <a:latin typeface="Arial Narrow" pitchFamily="34" charset="0"/>
              <a:sym typeface="Monotype Sorts" pitchFamily="2" charset="2"/>
            </a:endParaRPr>
          </a:p>
          <a:p>
            <a:pPr>
              <a:buFontTx/>
              <a:buNone/>
            </a:pPr>
            <a:endParaRPr lang="en-US" sz="2400" b="1" smtClean="0">
              <a:solidFill>
                <a:srgbClr val="FFFFCC"/>
              </a:solidFill>
              <a:latin typeface="Arial Narrow" pitchFamily="34" charset="0"/>
              <a:sym typeface="Monotype Sorts" pitchFamily="2" charset="2"/>
            </a:endParaRPr>
          </a:p>
          <a:p>
            <a:pPr>
              <a:lnSpc>
                <a:spcPct val="60000"/>
              </a:lnSpc>
              <a:buFontTx/>
              <a:buNone/>
            </a:pPr>
            <a:endParaRPr lang="en-US" sz="2400" b="1" i="1" smtClean="0">
              <a:solidFill>
                <a:srgbClr val="FFFFCC"/>
              </a:solidFill>
              <a:latin typeface="Arial Narrow" pitchFamily="34" charset="0"/>
              <a:sym typeface="Monotype Sorts" pitchFamily="2" charset="2"/>
            </a:endParaRPr>
          </a:p>
          <a:p>
            <a:pPr>
              <a:buFontTx/>
              <a:buNone/>
            </a:pPr>
            <a:r>
              <a:rPr lang="en-US" sz="2200" b="1" i="1" smtClean="0">
                <a:solidFill>
                  <a:schemeClr val="accent1"/>
                </a:solidFill>
                <a:latin typeface="Arial Narrow" pitchFamily="34" charset="0"/>
                <a:sym typeface="Monotype Sorts" pitchFamily="2" charset="2"/>
              </a:rPr>
              <a:t>Global Supply Chains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  <a:sym typeface="Monotype Sorts" pitchFamily="2" charset="2"/>
              </a:rPr>
              <a:t> = 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Supply chains that involve suppliers and/or customers in other countries. </a:t>
            </a:r>
          </a:p>
          <a:p>
            <a:pPr lvl="1">
              <a:buFont typeface="Monotype Sorts" pitchFamily="2" charset="2"/>
              <a:buChar char="y"/>
            </a:pPr>
            <a:endParaRPr lang="en-US" sz="2000" smtClean="0">
              <a:solidFill>
                <a:srgbClr val="FFFFCC"/>
              </a:solidFill>
              <a:latin typeface="Arial Narrow" pitchFamily="34" charset="0"/>
            </a:endParaRPr>
          </a:p>
        </p:txBody>
      </p:sp>
      <p:sp>
        <p:nvSpPr>
          <p:cNvPr id="307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/>
          <a:p>
            <a:pPr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Some of the issues involved in global supply chains;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chemeClr val="accent1"/>
                </a:solidFill>
                <a:latin typeface="Arial Narrow" pitchFamily="34" charset="0"/>
              </a:rPr>
              <a:t>legal issues, customs fees and taxes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chemeClr val="accent1"/>
                </a:solidFill>
                <a:latin typeface="Arial Narrow" pitchFamily="34" charset="0"/>
              </a:rPr>
              <a:t>language and cultural differences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chemeClr val="accent1"/>
                </a:solidFill>
                <a:latin typeface="Arial Narrow" pitchFamily="34" charset="0"/>
              </a:rPr>
              <a:t>fast changes in currency exchange rates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chemeClr val="accent1"/>
                </a:solidFill>
                <a:latin typeface="Arial Narrow" pitchFamily="34" charset="0"/>
              </a:rPr>
              <a:t>political instabilities.</a:t>
            </a:r>
            <a:r>
              <a:rPr lang="en-US" sz="2200" smtClean="0">
                <a:solidFill>
                  <a:schemeClr val="accent1"/>
                </a:solidFill>
              </a:rPr>
              <a:t> </a:t>
            </a:r>
            <a:endParaRPr lang="en-US" sz="2200" smtClean="0">
              <a:solidFill>
                <a:schemeClr val="accent1"/>
              </a:solidFill>
              <a:latin typeface="Bookman Old Style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US" sz="2200" noProof="1" smtClean="0">
              <a:solidFill>
                <a:schemeClr val="accent1"/>
              </a:solidFill>
              <a:latin typeface="Times" charset="0"/>
            </a:endParaRPr>
          </a:p>
          <a:p>
            <a:pPr>
              <a:buFont typeface="Wingdings" pitchFamily="2" charset="2"/>
              <a:buChar char="§"/>
            </a:pPr>
            <a:endParaRPr lang="en-US" smtClean="0">
              <a:solidFill>
                <a:schemeClr val="accent1"/>
              </a:solidFill>
            </a:endParaRPr>
          </a:p>
          <a:p>
            <a:endParaRPr lang="en-US" smtClean="0"/>
          </a:p>
        </p:txBody>
      </p:sp>
      <p:sp>
        <p:nvSpPr>
          <p:cNvPr id="30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19767AD-CE86-4F03-90C4-4D2AB8F2038F}" type="slidenum">
              <a:rPr lang="en-US" sz="1400"/>
              <a:pPr/>
              <a:t>33</a:t>
            </a:fld>
            <a:endParaRPr lang="en-US" sz="1400"/>
          </a:p>
        </p:txBody>
      </p:sp>
      <p:graphicFrame>
        <p:nvGraphicFramePr>
          <p:cNvPr id="3074" name="Object 0"/>
          <p:cNvGraphicFramePr>
            <a:graphicFrameLocks noChangeAspect="1"/>
          </p:cNvGraphicFramePr>
          <p:nvPr/>
        </p:nvGraphicFramePr>
        <p:xfrm>
          <a:off x="1676400" y="1676400"/>
          <a:ext cx="2209800" cy="208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Clip" r:id="rId4" imgW="1934280" imgH="2085480" progId="MS_ClipArt_Gallery.2">
                  <p:embed/>
                </p:oleObj>
              </mc:Choice>
              <mc:Fallback>
                <p:oleObj name="Clip" r:id="rId4" imgW="1934280" imgH="2085480" progId="MS_ClipArt_Gallery.2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676400"/>
                        <a:ext cx="2209800" cy="208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219200"/>
          </a:xfrm>
        </p:spPr>
        <p:txBody>
          <a:bodyPr/>
          <a:lstStyle/>
          <a:p>
            <a:r>
              <a:rPr lang="en-US" sz="3200" smtClean="0">
                <a:latin typeface="Impact" pitchFamily="34" charset="0"/>
              </a:rPr>
              <a:t/>
            </a:r>
            <a:br>
              <a:rPr lang="en-US" sz="3200" smtClean="0">
                <a:latin typeface="Impact" pitchFamily="34" charset="0"/>
              </a:rPr>
            </a:br>
            <a:r>
              <a:rPr lang="en-US" sz="3200" smtClean="0">
                <a:solidFill>
                  <a:schemeClr val="accent1"/>
                </a:solidFill>
                <a:latin typeface="Impact" pitchFamily="34" charset="0"/>
              </a:rPr>
              <a:t>CASE:  LEGO Struggles with Global Issues</a:t>
            </a:r>
            <a:br>
              <a:rPr lang="en-US" sz="3200" smtClean="0">
                <a:solidFill>
                  <a:schemeClr val="accent1"/>
                </a:solidFill>
                <a:latin typeface="Impact" pitchFamily="34" charset="0"/>
              </a:rPr>
            </a:br>
            <a:endParaRPr lang="en-US" sz="2800" smtClean="0">
              <a:solidFill>
                <a:schemeClr val="accent1"/>
              </a:solidFill>
              <a:latin typeface="Impact" pitchFamily="34" charset="0"/>
            </a:endParaRP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295400"/>
            <a:ext cx="7010400" cy="4343400"/>
          </a:xfrm>
        </p:spPr>
        <p:txBody>
          <a:bodyPr/>
          <a:lstStyle/>
          <a:p>
            <a:pPr>
              <a:lnSpc>
                <a:spcPct val="160000"/>
              </a:lnSpc>
              <a:buFont typeface="Monotype Sorts" pitchFamily="2" charset="2"/>
              <a:buNone/>
            </a:pPr>
            <a:r>
              <a:rPr lang="en-US" sz="2200" b="1" u="sng" smtClean="0">
                <a:solidFill>
                  <a:schemeClr val="hlink"/>
                </a:solidFill>
                <a:latin typeface="Arial Narrow" pitchFamily="34" charset="0"/>
              </a:rPr>
              <a:t>Problem</a:t>
            </a:r>
            <a:r>
              <a:rPr lang="en-US" sz="2200" b="1" smtClean="0">
                <a:solidFill>
                  <a:schemeClr val="hlink"/>
                </a:solidFill>
                <a:latin typeface="Arial Narrow" pitchFamily="34" charset="0"/>
              </a:rPr>
              <a:t>:</a:t>
            </a:r>
            <a:endParaRPr lang="en-US" sz="2200" b="1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In a rush to get its innovative product to market, Lego did not first solve all necessary issues, for example;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smtClean="0">
                <a:solidFill>
                  <a:schemeClr val="tx2"/>
                </a:solidFill>
                <a:latin typeface="Arial Narrow" pitchFamily="34" charset="0"/>
              </a:rPr>
              <a:t>The need for a supportive distribution &amp; service system.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smtClean="0">
                <a:solidFill>
                  <a:schemeClr val="tx2"/>
                </a:solidFill>
                <a:latin typeface="Arial Narrow" pitchFamily="34" charset="0"/>
              </a:rPr>
              <a:t>Merging the offline and online operations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smtClean="0">
                <a:solidFill>
                  <a:schemeClr val="tx2"/>
                </a:solidFill>
                <a:latin typeface="Arial Narrow" pitchFamily="34" charset="0"/>
              </a:rPr>
              <a:t>Existing warehouses were not optimized to handle distribution to individual customers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smtClean="0">
                <a:solidFill>
                  <a:schemeClr val="tx2"/>
                </a:solidFill>
                <a:latin typeface="Arial Narrow" pitchFamily="34" charset="0"/>
              </a:rPr>
              <a:t>How to handle returns around the globe.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000" smtClean="0">
                <a:solidFill>
                  <a:schemeClr val="tx2"/>
                </a:solidFill>
                <a:latin typeface="Arial Narrow" pitchFamily="34" charset="0"/>
              </a:rPr>
              <a:t>Invoicing must comply with the regulations of many countries.</a:t>
            </a:r>
            <a:endParaRPr lang="en-US" sz="2000" b="1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u="sng" smtClean="0">
                <a:solidFill>
                  <a:schemeClr val="hlink"/>
                </a:solidFill>
                <a:latin typeface="Arial Narrow" pitchFamily="34" charset="0"/>
              </a:rPr>
              <a:t>Results</a:t>
            </a:r>
            <a:r>
              <a:rPr lang="en-US" sz="2200" b="1" smtClean="0">
                <a:solidFill>
                  <a:schemeClr val="hlink"/>
                </a:solidFill>
                <a:latin typeface="Arial Narrow" pitchFamily="34" charset="0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Lego closed the Web site for business. It took almost a year to solve all global trade-related issues.</a:t>
            </a:r>
            <a:r>
              <a:rPr lang="en-US" sz="2200" b="1" smtClean="0">
                <a:latin typeface="Arial Narrow" pitchFamily="34" charset="0"/>
              </a:rPr>
              <a:t> </a:t>
            </a:r>
            <a:endParaRPr lang="en-US" sz="2200" b="1" smtClean="0">
              <a:solidFill>
                <a:srgbClr val="FCEBA2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Char char="z"/>
            </a:pPr>
            <a:endParaRPr lang="en-US" sz="2400" b="1" smtClean="0">
              <a:solidFill>
                <a:srgbClr val="FCEBA2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Char char="z"/>
            </a:pPr>
            <a:endParaRPr lang="en-US" sz="2800" smtClean="0">
              <a:solidFill>
                <a:srgbClr val="CCECFF"/>
              </a:solidFill>
            </a:endParaRPr>
          </a:p>
        </p:txBody>
      </p:sp>
      <p:sp>
        <p:nvSpPr>
          <p:cNvPr id="368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BA327F4-7C50-4D74-9C31-61A1D8A23FAF}" type="slidenum">
              <a:rPr lang="en-US" sz="1400"/>
              <a:pPr/>
              <a:t>34</a:t>
            </a:fld>
            <a:endParaRPr lang="en-US" sz="14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Impact" pitchFamily="34" charset="0"/>
              </a:rPr>
              <a:t/>
            </a:r>
            <a:br>
              <a:rPr lang="en-US" sz="3200" smtClean="0">
                <a:latin typeface="Impact" pitchFamily="34" charset="0"/>
              </a:rPr>
            </a:br>
            <a:r>
              <a:rPr lang="en-US" sz="3400" smtClean="0">
                <a:latin typeface="Impact" pitchFamily="34" charset="0"/>
              </a:rPr>
              <a:t>How EC contributes to SCM </a:t>
            </a:r>
            <a:r>
              <a:rPr lang="en-US" sz="2400" smtClean="0">
                <a:latin typeface="Impact" pitchFamily="34" charset="0"/>
              </a:rPr>
              <a:t/>
            </a:r>
            <a:br>
              <a:rPr lang="en-US" sz="2400" smtClean="0">
                <a:latin typeface="Impact" pitchFamily="34" charset="0"/>
              </a:rPr>
            </a:br>
            <a:endParaRPr lang="en-US" sz="2400" smtClean="0">
              <a:solidFill>
                <a:schemeClr val="accent1"/>
              </a:solidFill>
              <a:latin typeface="Impact" pitchFamily="34" charset="0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524000"/>
            <a:ext cx="3810000" cy="4114800"/>
          </a:xfrm>
        </p:spPr>
        <p:txBody>
          <a:bodyPr/>
          <a:lstStyle/>
          <a:p>
            <a:pPr>
              <a:lnSpc>
                <a:spcPct val="30000"/>
              </a:lnSpc>
              <a:buFontTx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latin typeface="Arial Narrow" pitchFamily="34" charset="0"/>
              </a:rPr>
              <a:t>Digitizes products such as software, which expedites the flow of materials. </a:t>
            </a:r>
          </a:p>
          <a:p>
            <a:pPr>
              <a:lnSpc>
                <a:spcPct val="40000"/>
              </a:lnSpc>
              <a:buFont typeface="Wingdings" pitchFamily="2" charset="2"/>
              <a:buChar char="§"/>
            </a:pPr>
            <a:endParaRPr lang="en-US" sz="2200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latin typeface="Arial Narrow" pitchFamily="34" charset="0"/>
              </a:rPr>
              <a:t>Replaces all paper documents with electronic documents.   </a:t>
            </a:r>
          </a:p>
          <a:p>
            <a:pPr>
              <a:lnSpc>
                <a:spcPct val="50000"/>
              </a:lnSpc>
              <a:buFont typeface="Wingdings" pitchFamily="2" charset="2"/>
              <a:buChar char="§"/>
            </a:pPr>
            <a:endParaRPr lang="en-US" sz="2200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latin typeface="Arial Narrow" pitchFamily="34" charset="0"/>
              </a:rPr>
              <a:t>Replaces faxes, phone &amp; telegrams with electronic messaging system. </a:t>
            </a:r>
          </a:p>
          <a:p>
            <a:pPr>
              <a:lnSpc>
                <a:spcPct val="50000"/>
              </a:lnSpc>
              <a:buFont typeface="Wingdings" pitchFamily="2" charset="2"/>
              <a:buChar char="§"/>
            </a:pPr>
            <a:endParaRPr lang="en-US" sz="2200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latin typeface="Arial Narrow" pitchFamily="34" charset="0"/>
              </a:rPr>
              <a:t>Enhances collaboration &amp; information sharing. </a:t>
            </a:r>
          </a:p>
          <a:p>
            <a:pPr>
              <a:lnSpc>
                <a:spcPct val="90000"/>
              </a:lnSpc>
              <a:buFont typeface="Monotype Sorts" pitchFamily="2" charset="2"/>
              <a:buChar char="z"/>
            </a:pPr>
            <a:endParaRPr lang="en-US" sz="2200" b="1" smtClean="0"/>
          </a:p>
          <a:p>
            <a:pPr>
              <a:lnSpc>
                <a:spcPct val="120000"/>
              </a:lnSpc>
              <a:buFont typeface="Monotype Sorts" pitchFamily="2" charset="2"/>
              <a:buChar char="z"/>
            </a:pPr>
            <a:endParaRPr lang="en-US" smtClean="0">
              <a:solidFill>
                <a:srgbClr val="FCEBA2"/>
              </a:solidFill>
            </a:endParaRPr>
          </a:p>
          <a:p>
            <a:pPr>
              <a:lnSpc>
                <a:spcPct val="90000"/>
              </a:lnSpc>
              <a:buFont typeface="Monotype Sorts" pitchFamily="2" charset="2"/>
              <a:buChar char="z"/>
            </a:pPr>
            <a:endParaRPr lang="en-US" smtClean="0">
              <a:solidFill>
                <a:srgbClr val="CCECFF"/>
              </a:solidFill>
            </a:endParaRPr>
          </a:p>
        </p:txBody>
      </p:sp>
      <p:sp>
        <p:nvSpPr>
          <p:cNvPr id="37893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676400"/>
            <a:ext cx="3962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latin typeface="Arial Narrow" pitchFamily="34" charset="0"/>
              </a:rPr>
              <a:t>Change the nature and structure of the supply chain from linear to a hub. </a:t>
            </a:r>
          </a:p>
          <a:p>
            <a:pPr>
              <a:lnSpc>
                <a:spcPct val="50000"/>
              </a:lnSpc>
              <a:buFont typeface="Wingdings" pitchFamily="2" charset="2"/>
              <a:buChar char="§"/>
            </a:pPr>
            <a:endParaRPr lang="en-US" sz="2200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latin typeface="Arial Narrow" pitchFamily="34" charset="0"/>
              </a:rPr>
              <a:t>Results in shorter supply chain and minimum inventories. </a:t>
            </a:r>
          </a:p>
          <a:p>
            <a:pPr>
              <a:lnSpc>
                <a:spcPct val="60000"/>
              </a:lnSpc>
              <a:buFont typeface="Wingdings" pitchFamily="2" charset="2"/>
              <a:buChar char="§"/>
            </a:pPr>
            <a:endParaRPr lang="en-US" sz="2200" smtClean="0">
              <a:latin typeface="Arial Narrow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latin typeface="Arial Narrow" pitchFamily="34" charset="0"/>
              </a:rPr>
              <a:t>Facilitates customer service.</a:t>
            </a:r>
          </a:p>
          <a:p>
            <a:pPr>
              <a:lnSpc>
                <a:spcPct val="130000"/>
              </a:lnSpc>
              <a:buFont typeface="Wingdings" pitchFamily="2" charset="2"/>
              <a:buChar char="§"/>
            </a:pPr>
            <a:endParaRPr lang="en-US" sz="2200" smtClean="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latin typeface="Arial Narrow" pitchFamily="34" charset="0"/>
              </a:rPr>
              <a:t>Introduces efficiencies in buying &amp; selling through the creation of e-marketplaces.</a:t>
            </a:r>
            <a:endParaRPr lang="en-US" smtClean="0"/>
          </a:p>
          <a:p>
            <a:pPr lvl="3">
              <a:lnSpc>
                <a:spcPct val="90000"/>
              </a:lnSpc>
              <a:buFont typeface="Wingdings" pitchFamily="2" charset="2"/>
              <a:buChar char="§"/>
            </a:pPr>
            <a:endParaRPr lang="en-US" b="1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endParaRPr lang="en-US" smtClean="0"/>
          </a:p>
        </p:txBody>
      </p:sp>
      <p:sp>
        <p:nvSpPr>
          <p:cNvPr id="3789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ABE58E7-0BAD-4CD7-9E05-A1CFEC538A03}" type="slidenum">
              <a:rPr lang="en-US" sz="1400"/>
              <a:pPr/>
              <a:t>35</a:t>
            </a:fld>
            <a:endParaRPr lang="en-US" sz="14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algn="l"/>
            <a:r>
              <a:rPr lang="en-US" sz="3600" smtClean="0">
                <a:latin typeface="Impact" pitchFamily="34" charset="0"/>
              </a:rPr>
              <a:t/>
            </a:r>
            <a:br>
              <a:rPr lang="en-US" sz="3600" smtClean="0">
                <a:latin typeface="Impact" pitchFamily="34" charset="0"/>
              </a:rPr>
            </a:br>
            <a:r>
              <a:rPr lang="en-US" sz="3600" smtClean="0">
                <a:solidFill>
                  <a:schemeClr val="accent1"/>
                </a:solidFill>
                <a:latin typeface="Impact" pitchFamily="34" charset="0"/>
              </a:rPr>
              <a:t> </a:t>
            </a:r>
            <a:r>
              <a:rPr lang="en-US" sz="3600" smtClean="0">
                <a:latin typeface="Impact" pitchFamily="34" charset="0"/>
              </a:rPr>
              <a:t>Buying &amp; Selling along the Supply Chain</a:t>
            </a:r>
            <a:endParaRPr lang="en-US" sz="2800" smtClean="0">
              <a:solidFill>
                <a:schemeClr val="accent1"/>
              </a:solidFill>
              <a:latin typeface="Impact" pitchFamily="34" charset="0"/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447800"/>
            <a:ext cx="7391400" cy="4343400"/>
          </a:xfrm>
        </p:spPr>
        <p:txBody>
          <a:bodyPr/>
          <a:lstStyle/>
          <a:p>
            <a:pPr>
              <a:buFont typeface="Monotype Sorts" pitchFamily="2" charset="2"/>
              <a:buChar char="y"/>
            </a:pPr>
            <a:endParaRPr lang="en-US" sz="2400" b="1" smtClean="0">
              <a:latin typeface="Arial Narrow" pitchFamily="34" charset="0"/>
            </a:endParaRPr>
          </a:p>
          <a:p>
            <a:pPr>
              <a:buFont typeface="Monotype Sorts" pitchFamily="2" charset="2"/>
              <a:buNone/>
            </a:pPr>
            <a:r>
              <a:rPr lang="en-US" sz="2400" i="1" smtClean="0">
                <a:solidFill>
                  <a:srgbClr val="FFFFCC"/>
                </a:solidFill>
                <a:latin typeface="Arial Narrow" pitchFamily="34" charset="0"/>
              </a:rPr>
              <a:t>A major role of EC is to facilitate buying and selling along the supply chain. The major activities are;</a:t>
            </a:r>
            <a:r>
              <a:rPr lang="en-US" sz="2400" b="1" smtClean="0">
                <a:latin typeface="Arial Narrow" pitchFamily="34" charset="0"/>
              </a:rPr>
              <a:t> </a:t>
            </a:r>
          </a:p>
          <a:p>
            <a:pPr>
              <a:lnSpc>
                <a:spcPct val="20000"/>
              </a:lnSpc>
              <a:buFont typeface="Monotype Sorts" pitchFamily="2" charset="2"/>
              <a:buChar char="y"/>
            </a:pPr>
            <a:endParaRPr lang="en-US" sz="2400" b="1" smtClean="0">
              <a:latin typeface="Arial Narrow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en-US" b="1" smtClean="0">
                <a:solidFill>
                  <a:schemeClr val="accent1"/>
                </a:solidFill>
                <a:latin typeface="Arial Narrow" pitchFamily="34" charset="0"/>
              </a:rPr>
              <a:t> UPSTREAM</a:t>
            </a:r>
          </a:p>
          <a:p>
            <a:pPr lvl="2">
              <a:buFont typeface="Wingdings" pitchFamily="2" charset="2"/>
              <a:buChar char="Ø"/>
            </a:pPr>
            <a:r>
              <a:rPr lang="en-US" b="1" smtClean="0">
                <a:solidFill>
                  <a:schemeClr val="accent1"/>
                </a:solidFill>
                <a:latin typeface="Arial Narrow" pitchFamily="34" charset="0"/>
              </a:rPr>
              <a:t> INTERNAL SCM</a:t>
            </a:r>
          </a:p>
          <a:p>
            <a:pPr lvl="2">
              <a:buFont typeface="Wingdings" pitchFamily="2" charset="2"/>
              <a:buChar char="Ø"/>
            </a:pPr>
            <a:r>
              <a:rPr lang="en-US" b="1" smtClean="0">
                <a:solidFill>
                  <a:schemeClr val="accent1"/>
                </a:solidFill>
                <a:latin typeface="Arial Narrow" pitchFamily="34" charset="0"/>
              </a:rPr>
              <a:t> DOWNSTREAM</a:t>
            </a:r>
          </a:p>
          <a:p>
            <a:pPr lvl="2">
              <a:buFont typeface="Wingdings" pitchFamily="2" charset="2"/>
              <a:buChar char="Ø"/>
            </a:pPr>
            <a:r>
              <a:rPr lang="en-US" b="1" smtClean="0">
                <a:solidFill>
                  <a:schemeClr val="accent1"/>
                </a:solidFill>
                <a:latin typeface="Arial Narrow" pitchFamily="34" charset="0"/>
              </a:rPr>
              <a:t> COMBINED UPSTREAM / DOWNSTREAM</a:t>
            </a:r>
            <a:endParaRPr lang="en-US" b="1" smtClean="0">
              <a:latin typeface="Arial Narrow" pitchFamily="34" charset="0"/>
            </a:endParaRPr>
          </a:p>
        </p:txBody>
      </p:sp>
      <p:sp>
        <p:nvSpPr>
          <p:cNvPr id="3891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5718222-A4FC-43DF-BC98-B3E40CA08814}" type="slidenum">
              <a:rPr lang="en-US" sz="1400"/>
              <a:pPr/>
              <a:t>36</a:t>
            </a:fld>
            <a:endParaRPr lang="en-US" sz="14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Impact" pitchFamily="34" charset="0"/>
              </a:rPr>
              <a:t/>
            </a:r>
            <a:br>
              <a:rPr lang="en-US" sz="3200" smtClean="0">
                <a:latin typeface="Impact" pitchFamily="34" charset="0"/>
              </a:rPr>
            </a:br>
            <a:r>
              <a:rPr lang="en-US" sz="3600" smtClean="0">
                <a:latin typeface="Impact" pitchFamily="34" charset="0"/>
              </a:rPr>
              <a:t>Integration of EC with ERP</a:t>
            </a:r>
            <a:r>
              <a:rPr lang="en-US" b="1" smtClean="0">
                <a:solidFill>
                  <a:srgbClr val="FCEBA2"/>
                </a:solidFill>
              </a:rPr>
              <a:t> </a:t>
            </a:r>
            <a:r>
              <a:rPr lang="en-US" sz="2800" smtClean="0">
                <a:solidFill>
                  <a:srgbClr val="FCEBA2"/>
                </a:solidFill>
                <a:latin typeface="Impact" pitchFamily="34" charset="0"/>
              </a:rPr>
              <a:t/>
            </a:r>
            <a:br>
              <a:rPr lang="en-US" sz="2800" smtClean="0">
                <a:solidFill>
                  <a:srgbClr val="FCEBA2"/>
                </a:solidFill>
                <a:latin typeface="Impact" pitchFamily="34" charset="0"/>
              </a:rPr>
            </a:br>
            <a:endParaRPr lang="en-US" sz="2800" smtClean="0">
              <a:solidFill>
                <a:schemeClr val="accent1"/>
              </a:solidFill>
              <a:latin typeface="Impact" pitchFamily="34" charset="0"/>
            </a:endParaRP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76400"/>
            <a:ext cx="7315200" cy="4343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Since most middle-sized and large companies already have an ERP system, and since EC needs to </a:t>
            </a:r>
            <a:r>
              <a:rPr lang="en-US" sz="2200" i="1" smtClean="0">
                <a:solidFill>
                  <a:srgbClr val="FFFFCC"/>
                </a:solidFill>
                <a:latin typeface="Arial Narrow" pitchFamily="34" charset="0"/>
              </a:rPr>
              <a:t>interface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 with ERP, it makes sense to </a:t>
            </a:r>
            <a:r>
              <a:rPr lang="en-US" sz="2200" smtClean="0">
                <a:solidFill>
                  <a:schemeClr val="accent1"/>
                </a:solidFill>
                <a:latin typeface="Arial Narrow" pitchFamily="34" charset="0"/>
              </a:rPr>
              <a:t>interconnect the two.</a:t>
            </a: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Char char="§"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By extending the existing ERP system to support e-commerce, organizations not only leverage their investment in the ERP solution, but also speed up the </a:t>
            </a:r>
            <a:r>
              <a:rPr lang="en-US" sz="2200" smtClean="0">
                <a:solidFill>
                  <a:schemeClr val="accent1"/>
                </a:solidFill>
                <a:latin typeface="Arial Narrow" pitchFamily="34" charset="0"/>
              </a:rPr>
              <a:t>development of EC applications.</a:t>
            </a: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The</a:t>
            </a:r>
            <a:r>
              <a:rPr lang="en-US" sz="2200" smtClean="0">
                <a:solidFill>
                  <a:schemeClr val="accent1"/>
                </a:solidFill>
                <a:latin typeface="Arial Narrow" pitchFamily="34" charset="0"/>
              </a:rPr>
              <a:t> problem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 is that the ERP software is very complex and inflexible (difficult to change), so it is difficult to achieve easy, smooth, and effective integration</a:t>
            </a:r>
            <a:r>
              <a:rPr lang="en-US" sz="2200" smtClean="0">
                <a:latin typeface="Arial Narrow" pitchFamily="34" charset="0"/>
              </a:rPr>
              <a:t>.</a:t>
            </a:r>
            <a:r>
              <a:rPr lang="en-US" sz="2400" b="1" smtClean="0"/>
              <a:t> </a:t>
            </a:r>
            <a:endParaRPr lang="en-US" sz="2400" b="1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2400" b="1" smtClean="0">
              <a:solidFill>
                <a:srgbClr val="FFFFCC"/>
              </a:solidFill>
              <a:latin typeface="Arial Narrow" pitchFamily="34" charset="0"/>
            </a:endParaRPr>
          </a:p>
          <a:p>
            <a:pPr lvl="1">
              <a:buFont typeface="Monotype Sorts" pitchFamily="2" charset="2"/>
              <a:buChar char="y"/>
            </a:pPr>
            <a:endParaRPr lang="en-US" sz="2200" b="1" smtClean="0">
              <a:solidFill>
                <a:srgbClr val="FFFFCC"/>
              </a:solidFill>
              <a:latin typeface="Arial Narrow" pitchFamily="34" charset="0"/>
            </a:endParaRPr>
          </a:p>
          <a:p>
            <a:pPr lvl="1">
              <a:buFont typeface="Monotype Sorts" pitchFamily="2" charset="2"/>
              <a:buChar char="y"/>
            </a:pPr>
            <a:endParaRPr lang="en-US" sz="2200" b="1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120000"/>
              </a:lnSpc>
              <a:buFont typeface="Monotype Sorts" pitchFamily="2" charset="2"/>
              <a:buChar char="z"/>
            </a:pPr>
            <a:endParaRPr lang="en-US" sz="2800" smtClean="0">
              <a:solidFill>
                <a:srgbClr val="FCEBA2"/>
              </a:solidFill>
            </a:endParaRPr>
          </a:p>
          <a:p>
            <a:pPr>
              <a:buFont typeface="Monotype Sorts" pitchFamily="2" charset="2"/>
              <a:buChar char="z"/>
            </a:pPr>
            <a:endParaRPr lang="en-US" sz="2800" smtClean="0">
              <a:solidFill>
                <a:srgbClr val="CCECFF"/>
              </a:solidFill>
            </a:endParaRPr>
          </a:p>
        </p:txBody>
      </p:sp>
      <p:sp>
        <p:nvSpPr>
          <p:cNvPr id="3993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B4595C3-014A-443A-B1BE-2C8B44095D10}" type="slidenum">
              <a:rPr lang="en-US" sz="1400"/>
              <a:pPr/>
              <a:t>37</a:t>
            </a:fld>
            <a:endParaRPr lang="en-US" sz="14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Impact" pitchFamily="34" charset="0"/>
              </a:rPr>
              <a:t/>
            </a:r>
            <a:br>
              <a:rPr lang="en-US" sz="3200" smtClean="0">
                <a:latin typeface="Impact" pitchFamily="34" charset="0"/>
              </a:rPr>
            </a:br>
            <a:r>
              <a:rPr lang="en-US" sz="3600" smtClean="0">
                <a:latin typeface="Impact" pitchFamily="34" charset="0"/>
              </a:rPr>
              <a:t>Order Fulfillment in EC</a:t>
            </a:r>
            <a:r>
              <a:rPr lang="en-US" sz="3200" smtClean="0">
                <a:solidFill>
                  <a:schemeClr val="accent1"/>
                </a:solidFill>
                <a:latin typeface="Impact" pitchFamily="34" charset="0"/>
              </a:rPr>
              <a:t/>
            </a:r>
            <a:br>
              <a:rPr lang="en-US" sz="3200" smtClean="0">
                <a:solidFill>
                  <a:schemeClr val="accent1"/>
                </a:solidFill>
                <a:latin typeface="Impact" pitchFamily="34" charset="0"/>
              </a:rPr>
            </a:br>
            <a:endParaRPr lang="en-US" smtClean="0"/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447800"/>
            <a:ext cx="7391400" cy="43434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When a company sells direct to customers it is involved in the following activities: </a:t>
            </a:r>
          </a:p>
          <a:p>
            <a:pPr>
              <a:lnSpc>
                <a:spcPct val="30000"/>
              </a:lnSpc>
              <a:buFont typeface="Wingdings" pitchFamily="2" charset="2"/>
              <a:buChar char="§"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000" smtClean="0">
                <a:solidFill>
                  <a:srgbClr val="CCECFF"/>
                </a:solidFill>
                <a:latin typeface="Arial Narrow" pitchFamily="34" charset="0"/>
              </a:rPr>
              <a:t>Quickly find the products to be shipped, and pack them.</a:t>
            </a:r>
          </a:p>
          <a:p>
            <a:pPr lvl="1">
              <a:buFont typeface="Wingdings" pitchFamily="2" charset="2"/>
              <a:buChar char="ü"/>
            </a:pPr>
            <a:r>
              <a:rPr lang="en-US" sz="2000" smtClean="0">
                <a:solidFill>
                  <a:srgbClr val="CCECFF"/>
                </a:solidFill>
                <a:latin typeface="Arial Narrow" pitchFamily="34" charset="0"/>
              </a:rPr>
              <a:t>Arrange for the packages to be delivered quickly to the customer’s door.</a:t>
            </a:r>
          </a:p>
          <a:p>
            <a:pPr lvl="1">
              <a:buFont typeface="Wingdings" pitchFamily="2" charset="2"/>
              <a:buChar char="ü"/>
            </a:pPr>
            <a:r>
              <a:rPr lang="en-US" sz="2000" smtClean="0">
                <a:solidFill>
                  <a:srgbClr val="CCECFF"/>
                </a:solidFill>
                <a:latin typeface="Arial Narrow" pitchFamily="34" charset="0"/>
              </a:rPr>
              <a:t>Collect the money, either in advance, in COD, or by individual bill.</a:t>
            </a:r>
          </a:p>
          <a:p>
            <a:pPr lvl="1">
              <a:buFont typeface="Wingdings" pitchFamily="2" charset="2"/>
              <a:buChar char="ü"/>
            </a:pPr>
            <a:r>
              <a:rPr lang="en-US" sz="2000" smtClean="0">
                <a:solidFill>
                  <a:srgbClr val="CCECFF"/>
                </a:solidFill>
                <a:latin typeface="Arial Narrow" pitchFamily="34" charset="0"/>
              </a:rPr>
              <a:t>Handle the return of unwanted or defective products.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ü"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spcAft>
                <a:spcPts val="300"/>
              </a:spcAft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Many companies find it very difficult to fulfill these activities effectively &amp; efficiently. This reveals that they have problems in their own supply chains. </a:t>
            </a:r>
          </a:p>
          <a:p>
            <a:pPr lvl="1">
              <a:buFont typeface="Wingdings" pitchFamily="2" charset="2"/>
              <a:buChar char="§"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120000"/>
              </a:lnSpc>
              <a:buFont typeface="Monotype Sorts" pitchFamily="2" charset="2"/>
              <a:buChar char="z"/>
            </a:pPr>
            <a:endParaRPr lang="en-US" sz="2800" smtClean="0">
              <a:solidFill>
                <a:srgbClr val="FCEBA2"/>
              </a:solidFill>
            </a:endParaRPr>
          </a:p>
          <a:p>
            <a:pPr>
              <a:buFont typeface="Monotype Sorts" pitchFamily="2" charset="2"/>
              <a:buChar char="z"/>
            </a:pPr>
            <a:endParaRPr lang="en-US" sz="2800" smtClean="0">
              <a:solidFill>
                <a:srgbClr val="CCECFF"/>
              </a:solidFill>
            </a:endParaRPr>
          </a:p>
        </p:txBody>
      </p:sp>
      <p:sp>
        <p:nvSpPr>
          <p:cNvPr id="4096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7C33EC5-0C6D-4E3F-AC0B-31B56A6A4A21}" type="slidenum">
              <a:rPr lang="en-US" sz="1400"/>
              <a:pPr/>
              <a:t>38</a:t>
            </a:fld>
            <a:endParaRPr lang="en-US" sz="14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Impact" pitchFamily="34" charset="0"/>
              </a:rPr>
              <a:t/>
            </a:r>
            <a:br>
              <a:rPr lang="en-US" sz="3200" smtClean="0">
                <a:latin typeface="Impact" pitchFamily="34" charset="0"/>
              </a:rPr>
            </a:br>
            <a:r>
              <a:rPr lang="en-US" sz="3200" smtClean="0">
                <a:latin typeface="Impact" pitchFamily="34" charset="0"/>
              </a:rPr>
              <a:t>Online Order Fulfillment &amp; Logistics</a:t>
            </a:r>
            <a:r>
              <a:rPr lang="en-US" sz="2800" smtClean="0">
                <a:solidFill>
                  <a:schemeClr val="accent1"/>
                </a:solidFill>
                <a:latin typeface="Impact" pitchFamily="34" charset="0"/>
              </a:rPr>
              <a:t/>
            </a:r>
            <a:br>
              <a:rPr lang="en-US" sz="2800" smtClean="0">
                <a:solidFill>
                  <a:schemeClr val="accent1"/>
                </a:solidFill>
                <a:latin typeface="Impact" pitchFamily="34" charset="0"/>
              </a:rPr>
            </a:br>
            <a:endParaRPr lang="en-US" smtClean="0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7543800" cy="4343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  <a:ea typeface="'??"/>
                <a:cs typeface="'??"/>
              </a:rPr>
              <a:t>While order fulfillment is a part of the </a:t>
            </a:r>
            <a:r>
              <a:rPr lang="en-US" sz="2200" i="1" smtClean="0">
                <a:solidFill>
                  <a:srgbClr val="FFFFCC"/>
                </a:solidFill>
                <a:latin typeface="Arial Narrow" pitchFamily="34" charset="0"/>
                <a:ea typeface="'??"/>
                <a:cs typeface="'??"/>
              </a:rPr>
              <a:t>back-office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  <a:ea typeface="'??"/>
                <a:cs typeface="'??"/>
              </a:rPr>
              <a:t> operations, it is strongly related to </a:t>
            </a:r>
            <a:r>
              <a:rPr lang="en-US" sz="2200" i="1" smtClean="0">
                <a:solidFill>
                  <a:srgbClr val="FFFFCC"/>
                </a:solidFill>
                <a:latin typeface="Arial Narrow" pitchFamily="34" charset="0"/>
                <a:ea typeface="'??"/>
                <a:cs typeface="'??"/>
              </a:rPr>
              <a:t>front-office 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  <a:ea typeface="'??"/>
                <a:cs typeface="'??"/>
              </a:rPr>
              <a:t>operations.</a:t>
            </a:r>
          </a:p>
          <a:p>
            <a:pPr>
              <a:lnSpc>
                <a:spcPct val="60000"/>
              </a:lnSpc>
              <a:buFont typeface="Wingdings" pitchFamily="2" charset="2"/>
              <a:buChar char="§"/>
            </a:pPr>
            <a:endParaRPr lang="en-US" sz="2200" smtClean="0">
              <a:solidFill>
                <a:srgbClr val="FFFFCC"/>
              </a:solidFill>
              <a:latin typeface="Arial Narrow" pitchFamily="34" charset="0"/>
              <a:ea typeface="'??"/>
              <a:cs typeface="'??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  <a:ea typeface="'??"/>
                <a:cs typeface="'??"/>
              </a:rPr>
              <a:t>Recently, e-Tailors have faced continuous problems in order fulfillment, especially during the holiday season.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smtClean="0">
                <a:solidFill>
                  <a:srgbClr val="CCECFF"/>
                </a:solidFill>
                <a:latin typeface="Arial Narrow" pitchFamily="34" charset="0"/>
                <a:ea typeface="'??"/>
                <a:cs typeface="'??"/>
              </a:rPr>
              <a:t>For example, Amazon.com had to add physical warehouses in order to expedite deliveries and reduce order fulfillment costs. </a:t>
            </a:r>
          </a:p>
          <a:p>
            <a:pPr lvl="1">
              <a:lnSpc>
                <a:spcPct val="30000"/>
              </a:lnSpc>
              <a:buFont typeface="Wingdings" pitchFamily="2" charset="2"/>
              <a:buChar char="§"/>
            </a:pPr>
            <a:endParaRPr lang="en-US" sz="2200" smtClean="0">
              <a:solidFill>
                <a:srgbClr val="CCECFF"/>
              </a:solidFill>
              <a:latin typeface="Arial Narrow" pitchFamily="34" charset="0"/>
              <a:ea typeface="'??"/>
              <a:cs typeface="'??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  <a:ea typeface="'??"/>
                <a:cs typeface="'??"/>
              </a:rPr>
              <a:t>EC is based on the concept of 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“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  <a:ea typeface="'??"/>
                <a:cs typeface="'??"/>
              </a:rPr>
              <a:t>pull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”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  <a:ea typeface="'??"/>
                <a:cs typeface="'??"/>
              </a:rPr>
              <a:t> operations, which begin with an </a:t>
            </a:r>
            <a:r>
              <a:rPr lang="en-US" sz="2200" i="1" smtClean="0">
                <a:solidFill>
                  <a:srgbClr val="FFFFCC"/>
                </a:solidFill>
                <a:latin typeface="Arial Narrow" pitchFamily="34" charset="0"/>
                <a:ea typeface="'??"/>
                <a:cs typeface="'??"/>
              </a:rPr>
              <a:t>order,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  <a:ea typeface="'??"/>
                <a:cs typeface="'??"/>
              </a:rPr>
              <a:t> frequently a customized one.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smtClean="0">
                <a:solidFill>
                  <a:srgbClr val="CCECFF"/>
                </a:solidFill>
                <a:latin typeface="Arial Narrow" pitchFamily="34" charset="0"/>
                <a:ea typeface="'??"/>
                <a:cs typeface="'??"/>
              </a:rPr>
              <a:t>In the “pull” case it is more difficult to forecast demand.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smtClean="0">
                <a:solidFill>
                  <a:srgbClr val="CCECFF"/>
                </a:solidFill>
                <a:latin typeface="Arial Narrow" pitchFamily="34" charset="0"/>
              </a:rPr>
              <a:t>Furthermore, </a:t>
            </a:r>
            <a:r>
              <a:rPr lang="en-US" sz="2000" smtClean="0">
                <a:solidFill>
                  <a:srgbClr val="CCECFF"/>
                </a:solidFill>
                <a:latin typeface="Arial Narrow" pitchFamily="34" charset="0"/>
                <a:ea typeface="'??"/>
                <a:cs typeface="'??"/>
              </a:rPr>
              <a:t>in a B2C pull model, the goods need be delivered to the customer</a:t>
            </a:r>
            <a:r>
              <a:rPr lang="en-US" sz="2000" smtClean="0">
                <a:solidFill>
                  <a:srgbClr val="CCECFF"/>
                </a:solidFill>
                <a:latin typeface="Arial Narrow" pitchFamily="34" charset="0"/>
              </a:rPr>
              <a:t>’</a:t>
            </a:r>
            <a:r>
              <a:rPr lang="en-US" sz="2000" smtClean="0">
                <a:solidFill>
                  <a:srgbClr val="CCECFF"/>
                </a:solidFill>
                <a:latin typeface="Arial Narrow" pitchFamily="34" charset="0"/>
                <a:ea typeface="'??"/>
                <a:cs typeface="'??"/>
              </a:rPr>
              <a:t>s door.</a:t>
            </a:r>
            <a:endParaRPr lang="en-US" sz="2200" smtClean="0">
              <a:solidFill>
                <a:srgbClr val="CCECFF"/>
              </a:solidFill>
              <a:latin typeface="Arial Narrow" pitchFamily="34" charset="0"/>
              <a:ea typeface="'??"/>
              <a:cs typeface="'??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endParaRPr lang="en-US" sz="2200" b="1" smtClean="0">
              <a:solidFill>
                <a:srgbClr val="CCECFF"/>
              </a:solidFill>
              <a:latin typeface="Arial Narrow" pitchFamily="34" charset="0"/>
            </a:endParaRPr>
          </a:p>
          <a:p>
            <a:pPr lvl="1">
              <a:lnSpc>
                <a:spcPct val="90000"/>
              </a:lnSpc>
              <a:buFont typeface="Monotype Sorts" pitchFamily="2" charset="2"/>
              <a:buChar char="z"/>
            </a:pPr>
            <a:endParaRPr lang="en-US" sz="2400" smtClean="0">
              <a:solidFill>
                <a:srgbClr val="FCEBA2"/>
              </a:solidFill>
            </a:endParaRPr>
          </a:p>
          <a:p>
            <a:pPr>
              <a:lnSpc>
                <a:spcPct val="90000"/>
              </a:lnSpc>
              <a:buFont typeface="Monotype Sorts" pitchFamily="2" charset="2"/>
              <a:buChar char="z"/>
            </a:pPr>
            <a:endParaRPr lang="en-US" sz="2800" smtClean="0">
              <a:solidFill>
                <a:srgbClr val="CCECFF"/>
              </a:solidFill>
            </a:endParaRPr>
          </a:p>
        </p:txBody>
      </p:sp>
      <p:sp>
        <p:nvSpPr>
          <p:cNvPr id="4198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A37A2F-F093-4697-BEA4-82CB47630CD4}" type="slidenum">
              <a:rPr lang="en-US" sz="1400"/>
              <a:pPr/>
              <a:t>39</a:t>
            </a:fld>
            <a:endParaRPr 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848600" cy="1143000"/>
          </a:xfrm>
        </p:spPr>
        <p:txBody>
          <a:bodyPr/>
          <a:lstStyle/>
          <a:p>
            <a:r>
              <a:rPr lang="en-US" sz="3200" smtClean="0">
                <a:solidFill>
                  <a:schemeClr val="accent1"/>
                </a:solidFill>
                <a:latin typeface="Impact" pitchFamily="34" charset="0"/>
              </a:rPr>
              <a:t>Case:</a:t>
            </a:r>
            <a:r>
              <a:rPr lang="en-US" sz="3200" smtClean="0">
                <a:latin typeface="Impact" pitchFamily="34" charset="0"/>
              </a:rPr>
              <a:t>  </a:t>
            </a:r>
            <a:r>
              <a:rPr lang="en-US" sz="2800" smtClean="0">
                <a:solidFill>
                  <a:schemeClr val="accent1"/>
                </a:solidFill>
                <a:latin typeface="Impact" pitchFamily="34" charset="0"/>
              </a:rPr>
              <a:t>How Dell Reengineered its Supply Chain </a:t>
            </a:r>
            <a:r>
              <a:rPr lang="en-US" sz="2600" smtClean="0">
                <a:solidFill>
                  <a:srgbClr val="FFFFCC"/>
                </a:solidFill>
                <a:latin typeface="Arial Narrow" pitchFamily="34" charset="0"/>
              </a:rPr>
              <a:t>(cont.)</a:t>
            </a:r>
            <a:endParaRPr lang="en-US" sz="2800" smtClean="0">
              <a:solidFill>
                <a:schemeClr val="accent1"/>
              </a:solidFill>
              <a:latin typeface="Impact" pitchFamily="34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8077200" cy="419100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Font typeface="Monotype Sorts" pitchFamily="2" charset="2"/>
              <a:buNone/>
            </a:pPr>
            <a:r>
              <a:rPr lang="en-US" sz="2200" b="1" u="sng" smtClean="0">
                <a:solidFill>
                  <a:schemeClr val="hlink"/>
                </a:solidFill>
                <a:latin typeface="Arial Narrow" pitchFamily="34" charset="0"/>
              </a:rPr>
              <a:t>Results:</a:t>
            </a:r>
            <a:r>
              <a:rPr lang="en-US" sz="2200" b="1" i="1" smtClean="0">
                <a:solidFill>
                  <a:schemeClr val="hlink"/>
                </a:solidFill>
                <a:latin typeface="Arial Narrow" pitchFamily="34" charset="0"/>
              </a:rPr>
              <a:t>  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In 2001, Dell made over $4 million in computer web sales/ day.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Becomes leader in Customer Relationship Management (CRM)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smtClean="0">
                <a:solidFill>
                  <a:srgbClr val="FFFFCC"/>
                </a:solidFill>
                <a:latin typeface="Arial Narrow" pitchFamily="34" charset="0"/>
              </a:rPr>
              <a:t>Online tracking of orders &amp; shipments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smtClean="0">
                <a:solidFill>
                  <a:srgbClr val="FFFFCC"/>
                </a:solidFill>
                <a:latin typeface="Arial Narrow" pitchFamily="34" charset="0"/>
              </a:rPr>
              <a:t>Viewer approved configurations and pricing</a:t>
            </a:r>
          </a:p>
          <a:p>
            <a:pPr>
              <a:lnSpc>
                <a:spcPct val="16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Customized home pages for clients.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Use of Intelligent Agents in production process. 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Increased communication with suppliers.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By 1999, Dell becomes the number two PC seller and is a leader in management &amp; profitability.  </a:t>
            </a:r>
          </a:p>
          <a:p>
            <a:pPr>
              <a:lnSpc>
                <a:spcPct val="120000"/>
              </a:lnSpc>
              <a:buFontTx/>
              <a:buNone/>
            </a:pPr>
            <a:endParaRPr lang="en-US" sz="2000" smtClean="0"/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32AD475-00B1-4690-A756-827A2F684B73}" type="slidenum">
              <a:rPr lang="en-US" sz="1400"/>
              <a:pPr/>
              <a:t>4</a:t>
            </a:fld>
            <a:endParaRPr lang="en-US" sz="14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smtClean="0">
                <a:latin typeface="Impact" pitchFamily="34" charset="0"/>
              </a:rPr>
              <a:t>Innovative Solutions to Supply Chain Problems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7543800" cy="4343400"/>
          </a:xfrm>
        </p:spPr>
        <p:txBody>
          <a:bodyPr/>
          <a:lstStyle/>
          <a:p>
            <a:pPr lvl="1">
              <a:lnSpc>
                <a:spcPct val="90000"/>
              </a:lnSpc>
              <a:buFont typeface="Monotype Sorts" pitchFamily="2" charset="2"/>
              <a:buChar char="y"/>
            </a:pPr>
            <a:endParaRPr lang="en-US" sz="2200" b="1" smtClean="0">
              <a:solidFill>
                <a:srgbClr val="CCECFF"/>
              </a:solidFill>
              <a:latin typeface="Arial Narrow" pitchFamily="34" charset="0"/>
            </a:endParaRPr>
          </a:p>
          <a:p>
            <a:pPr lvl="1">
              <a:lnSpc>
                <a:spcPct val="90000"/>
              </a:lnSpc>
              <a:buFont typeface="Monotype Sorts" pitchFamily="2" charset="2"/>
              <a:buChar char="z"/>
            </a:pPr>
            <a:endParaRPr lang="en-US" sz="2400" smtClean="0">
              <a:solidFill>
                <a:srgbClr val="FCEBA2"/>
              </a:solidFill>
            </a:endParaRPr>
          </a:p>
          <a:p>
            <a:pPr>
              <a:buFont typeface="Monotype Sorts" pitchFamily="2" charset="2"/>
              <a:buChar char="z"/>
            </a:pPr>
            <a:endParaRPr lang="en-US" sz="2800" smtClean="0">
              <a:solidFill>
                <a:srgbClr val="CCECFF"/>
              </a:solidFill>
            </a:endParaRPr>
          </a:p>
        </p:txBody>
      </p:sp>
      <p:sp>
        <p:nvSpPr>
          <p:cNvPr id="4301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DA85DDC-9CBA-4402-ACCA-7FB99C355235}" type="slidenum">
              <a:rPr lang="en-US" sz="1400"/>
              <a:pPr/>
              <a:t>40</a:t>
            </a:fld>
            <a:endParaRPr lang="en-US" sz="1400"/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762000" y="1524000"/>
            <a:ext cx="3810000" cy="22098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Galleryfurniture.com  </a:t>
            </a:r>
            <a:r>
              <a:rPr lang="en-US" b="1">
                <a:solidFill>
                  <a:srgbClr val="CCECFF"/>
                </a:solidFill>
                <a:latin typeface="Arial Narrow" pitchFamily="34" charset="0"/>
                <a:sym typeface="Monotype Sorts" pitchFamily="2" charset="2"/>
              </a:rPr>
              <a:t> </a:t>
            </a:r>
            <a:endParaRPr lang="en-US" b="1">
              <a:solidFill>
                <a:srgbClr val="FFFFCC"/>
              </a:solidFill>
              <a:latin typeface="Arial Narrow" pitchFamily="34" charset="0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r>
              <a:rPr lang="en-US" b="1">
                <a:solidFill>
                  <a:srgbClr val="FFFFCC"/>
                </a:solidFill>
                <a:latin typeface="Arial Narrow" pitchFamily="34" charset="0"/>
              </a:rPr>
              <a:t>	</a:t>
            </a:r>
            <a:r>
              <a:rPr lang="en-US" sz="2200">
                <a:solidFill>
                  <a:srgbClr val="FFFFCC"/>
                </a:solidFill>
                <a:latin typeface="Arial Narrow" pitchFamily="34" charset="0"/>
              </a:rPr>
              <a:t>Uses dozens of cameras, (Webcam) to demonstrate its product inventory on the Web. This is an alternative to paper or electronic catalogs</a:t>
            </a:r>
            <a:r>
              <a:rPr lang="en-US">
                <a:solidFill>
                  <a:srgbClr val="FFFFCC"/>
                </a:solidFill>
                <a:latin typeface="Arial Narrow" pitchFamily="34" charset="0"/>
              </a:rPr>
              <a:t>.</a:t>
            </a:r>
            <a:r>
              <a:rPr lang="en-US" sz="2200" b="1">
                <a:solidFill>
                  <a:srgbClr val="FFFFCC"/>
                </a:solidFill>
                <a:latin typeface="Arial Narrow" pitchFamily="34" charset="0"/>
              </a:rPr>
              <a:t> 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2200" b="1">
              <a:solidFill>
                <a:srgbClr val="CCECFF"/>
              </a:solidFill>
              <a:latin typeface="Arial Narrow" pitchFamily="34" charset="0"/>
            </a:endParaRPr>
          </a:p>
        </p:txBody>
      </p:sp>
      <p:sp>
        <p:nvSpPr>
          <p:cNvPr id="43014" name="Rectangle 5"/>
          <p:cNvSpPr>
            <a:spLocks noChangeArrowheads="1"/>
          </p:cNvSpPr>
          <p:nvPr/>
        </p:nvSpPr>
        <p:spPr bwMode="auto">
          <a:xfrm>
            <a:off x="4572000" y="1524000"/>
            <a:ext cx="3810000" cy="22098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Garden.com</a:t>
            </a:r>
            <a:r>
              <a:rPr lang="en-US">
                <a:solidFill>
                  <a:srgbClr val="FFFFCC"/>
                </a:solidFill>
                <a:latin typeface="Arial Narrow" pitchFamily="34" charset="0"/>
              </a:rPr>
              <a:t>                </a:t>
            </a:r>
            <a:r>
              <a:rPr lang="en-US" sz="2200">
                <a:solidFill>
                  <a:srgbClr val="FFFFCC"/>
                </a:solidFill>
                <a:latin typeface="Arial Narrow" pitchFamily="34" charset="0"/>
              </a:rPr>
              <a:t>Developed proprietary software that allows it to collaborate with its 70 suppliers efficiently and effectively.</a:t>
            </a:r>
            <a:endParaRPr lang="en-US" sz="2200" b="1">
              <a:solidFill>
                <a:srgbClr val="FFFFCC"/>
              </a:solidFill>
              <a:latin typeface="Arial Narrow" pitchFamily="34" charset="0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2200" b="1">
              <a:solidFill>
                <a:srgbClr val="CCECFF"/>
              </a:solidFill>
              <a:latin typeface="Arial Narrow" pitchFamily="34" charset="0"/>
            </a:endParaRPr>
          </a:p>
        </p:txBody>
      </p:sp>
      <p:sp>
        <p:nvSpPr>
          <p:cNvPr id="43015" name="Rectangle 6"/>
          <p:cNvSpPr>
            <a:spLocks noChangeArrowheads="1"/>
          </p:cNvSpPr>
          <p:nvPr/>
        </p:nvSpPr>
        <p:spPr bwMode="auto">
          <a:xfrm>
            <a:off x="762000" y="3733800"/>
            <a:ext cx="3810000" cy="22098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Monotype Sorts" pitchFamily="2" charset="2"/>
              <a:buNone/>
            </a:pPr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Mail Boxes Etc. &amp; Return.com</a:t>
            </a:r>
            <a:r>
              <a:rPr lang="en-US" sz="2200" b="1">
                <a:solidFill>
                  <a:srgbClr val="FFFFCC"/>
                </a:solidFill>
                <a:latin typeface="Arial Narrow" pitchFamily="34" charset="0"/>
              </a:rPr>
              <a:t> </a:t>
            </a:r>
            <a:r>
              <a:rPr lang="en-US" sz="2200">
                <a:solidFill>
                  <a:srgbClr val="FFFFCC"/>
                </a:solidFill>
                <a:latin typeface="Arial Narrow" pitchFamily="34" charset="0"/>
              </a:rPr>
              <a:t>Developed a logistics system that determines whether a customer is entitled to a return &amp; refund.</a:t>
            </a:r>
            <a:endParaRPr lang="en-US" sz="2200">
              <a:solidFill>
                <a:srgbClr val="FFFFCC"/>
              </a:solidFill>
            </a:endParaRPr>
          </a:p>
          <a:p>
            <a:pPr marL="342900" indent="-342900" algn="l">
              <a:spcBef>
                <a:spcPct val="20000"/>
              </a:spcBef>
              <a:buFont typeface="Monotype Sorts" pitchFamily="2" charset="2"/>
              <a:buNone/>
            </a:pPr>
            <a:r>
              <a:rPr lang="en-US" sz="2200">
                <a:solidFill>
                  <a:srgbClr val="FFFFCC"/>
                </a:solidFill>
                <a:latin typeface="Arial Narrow" pitchFamily="34" charset="0"/>
              </a:rPr>
              <a:t>.</a:t>
            </a:r>
            <a:endParaRPr lang="en-US" sz="2200" b="1">
              <a:solidFill>
                <a:srgbClr val="CCECFF"/>
              </a:solidFill>
              <a:latin typeface="Arial Narrow" pitchFamily="34" charset="0"/>
            </a:endParaRPr>
          </a:p>
        </p:txBody>
      </p:sp>
      <p:sp>
        <p:nvSpPr>
          <p:cNvPr id="43016" name="Rectangle 7"/>
          <p:cNvSpPr>
            <a:spLocks noChangeArrowheads="1"/>
          </p:cNvSpPr>
          <p:nvPr/>
        </p:nvSpPr>
        <p:spPr bwMode="auto">
          <a:xfrm>
            <a:off x="4572000" y="3733800"/>
            <a:ext cx="3810000" cy="22098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</a:pPr>
            <a:r>
              <a:rPr lang="en-US" b="1">
                <a:solidFill>
                  <a:schemeClr val="accent1"/>
                </a:solidFill>
                <a:latin typeface="Arial Narrow" pitchFamily="34" charset="0"/>
              </a:rPr>
              <a:t>Rightfreight.com</a:t>
            </a:r>
            <a:r>
              <a:rPr lang="en-US">
                <a:solidFill>
                  <a:srgbClr val="FFFFCC"/>
                </a:solidFill>
                <a:latin typeface="Arial Narrow" pitchFamily="34" charset="0"/>
              </a:rPr>
              <a:t>             </a:t>
            </a:r>
            <a:r>
              <a:rPr lang="en-US" sz="2200">
                <a:solidFill>
                  <a:srgbClr val="FFFFCC"/>
                </a:solidFill>
                <a:latin typeface="Arial Narrow" pitchFamily="34" charset="0"/>
              </a:rPr>
              <a:t>Manages a marketplace that helps companies with goods to find "forwarders" -- the intermediary that prepare goods for shipping.</a:t>
            </a:r>
            <a:endParaRPr lang="en-US" sz="2200" b="1">
              <a:solidFill>
                <a:srgbClr val="FFFFCC"/>
              </a:solidFill>
              <a:latin typeface="Arial Narrow" pitchFamily="34" charset="0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None/>
            </a:pPr>
            <a:endParaRPr lang="en-US" sz="2200" b="1">
              <a:solidFill>
                <a:srgbClr val="CCECFF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Impact" pitchFamily="34" charset="0"/>
              </a:rPr>
              <a:t>Automated Warehouses</a:t>
            </a:r>
            <a:endParaRPr lang="en-US" smtClean="0"/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24000"/>
            <a:ext cx="7543800" cy="3962400"/>
          </a:xfrm>
        </p:spPr>
        <p:txBody>
          <a:bodyPr/>
          <a:lstStyle/>
          <a:p>
            <a:pPr>
              <a:lnSpc>
                <a:spcPct val="30000"/>
              </a:lnSpc>
              <a:buFont typeface="Monotype Sorts" pitchFamily="2" charset="2"/>
              <a:buChar char="z"/>
            </a:pPr>
            <a:endParaRPr lang="en-US" sz="2400" smtClean="0">
              <a:solidFill>
                <a:srgbClr val="FFFFCC"/>
              </a:solidFill>
              <a:latin typeface="Arial Narrow" pitchFamily="34" charset="0"/>
              <a:ea typeface="'??"/>
              <a:cs typeface="'??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  <a:ea typeface="'??"/>
                <a:cs typeface="'??"/>
              </a:rPr>
              <a:t>Traditional warehouses are built to deliver </a:t>
            </a:r>
            <a:r>
              <a:rPr lang="en-US" sz="2200" i="1" smtClean="0">
                <a:solidFill>
                  <a:srgbClr val="FFFFCC"/>
                </a:solidFill>
                <a:latin typeface="Arial Narrow" pitchFamily="34" charset="0"/>
                <a:ea typeface="'??"/>
                <a:cs typeface="'??"/>
              </a:rPr>
              <a:t>large quantities 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  <a:ea typeface="'??"/>
                <a:cs typeface="'??"/>
              </a:rPr>
              <a:t>to a </a:t>
            </a:r>
            <a:r>
              <a:rPr lang="en-US" sz="2200" i="1" smtClean="0">
                <a:solidFill>
                  <a:srgbClr val="FFFFCC"/>
                </a:solidFill>
                <a:latin typeface="Arial Narrow" pitchFamily="34" charset="0"/>
                <a:ea typeface="'??"/>
                <a:cs typeface="'??"/>
              </a:rPr>
              <a:t>small number 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  <a:ea typeface="'??"/>
                <a:cs typeface="'??"/>
              </a:rPr>
              <a:t>of stores and plants. But in B2C EC, companies need to send small quantities to large number of individuals.</a:t>
            </a:r>
          </a:p>
          <a:p>
            <a:pPr lvl="1">
              <a:lnSpc>
                <a:spcPct val="60000"/>
              </a:lnSpc>
              <a:buFont typeface="Wingdings" pitchFamily="2" charset="2"/>
              <a:buChar char="§"/>
            </a:pPr>
            <a:endParaRPr lang="en-US" sz="2200" smtClean="0">
              <a:solidFill>
                <a:srgbClr val="FFFFCC"/>
              </a:solidFill>
              <a:latin typeface="Arial Narrow" pitchFamily="34" charset="0"/>
              <a:ea typeface="'??"/>
              <a:cs typeface="'??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  <a:ea typeface="'??"/>
                <a:cs typeface="'??"/>
              </a:rPr>
              <a:t>Large-volume EC fulfillment requires special automated warehouses.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smtClean="0">
                <a:solidFill>
                  <a:schemeClr val="tx2"/>
                </a:solidFill>
                <a:latin typeface="Arial Narrow" pitchFamily="34" charset="0"/>
                <a:ea typeface="'??"/>
                <a:cs typeface="'??"/>
              </a:rPr>
              <a:t>This may include robots and other devices that expedite the pick up of products.</a:t>
            </a:r>
            <a:r>
              <a:rPr lang="en-US" sz="2000" smtClean="0">
                <a:solidFill>
                  <a:srgbClr val="FFFFCC"/>
                </a:solidFill>
                <a:latin typeface="Arial Narrow" pitchFamily="34" charset="0"/>
                <a:ea typeface="'??"/>
                <a:cs typeface="'??"/>
              </a:rPr>
              <a:t> </a:t>
            </a:r>
          </a:p>
          <a:p>
            <a:pPr lvl="1">
              <a:lnSpc>
                <a:spcPct val="50000"/>
              </a:lnSpc>
              <a:buFont typeface="Wingdings" pitchFamily="2" charset="2"/>
              <a:buChar char="§"/>
            </a:pPr>
            <a:endParaRPr lang="en-US" sz="2000" smtClean="0">
              <a:solidFill>
                <a:srgbClr val="FFFFCC"/>
              </a:solidFill>
              <a:latin typeface="Arial Narrow" pitchFamily="34" charset="0"/>
              <a:ea typeface="'??"/>
              <a:cs typeface="'??"/>
            </a:endParaRPr>
          </a:p>
          <a:p>
            <a:pPr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  <a:ea typeface="'??"/>
                <a:cs typeface="'??"/>
              </a:rPr>
              <a:t>Most B2C is shipped via outsourcers.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smtClean="0">
                <a:solidFill>
                  <a:schemeClr val="tx2"/>
                </a:solidFill>
                <a:latin typeface="Arial Narrow" pitchFamily="34" charset="0"/>
                <a:ea typeface="'??"/>
                <a:cs typeface="'??"/>
              </a:rPr>
              <a:t>Fingerhut handles the logistics of mail orders (including online orders) for Wal-Mart, Macys, and many others.</a:t>
            </a:r>
            <a:r>
              <a:rPr lang="en-US" sz="2000" smtClean="0">
                <a:solidFill>
                  <a:schemeClr val="tx2"/>
                </a:solidFill>
                <a:ea typeface="'??"/>
                <a:cs typeface="'??"/>
              </a:rPr>
              <a:t> </a:t>
            </a:r>
            <a:endParaRPr lang="en-US" sz="2000" smtClean="0">
              <a:solidFill>
                <a:schemeClr val="tx2"/>
              </a:solidFill>
              <a:latin typeface="Arial Narrow" pitchFamily="34" charset="0"/>
            </a:endParaRPr>
          </a:p>
          <a:p>
            <a:pPr lvl="1">
              <a:lnSpc>
                <a:spcPct val="90000"/>
              </a:lnSpc>
              <a:buFont typeface="Monotype Sorts" pitchFamily="2" charset="2"/>
              <a:buChar char="y"/>
            </a:pPr>
            <a:endParaRPr lang="en-US" sz="2000" b="1" smtClean="0">
              <a:solidFill>
                <a:schemeClr val="tx2"/>
              </a:solidFill>
              <a:latin typeface="Arial Narrow" pitchFamily="34" charset="0"/>
            </a:endParaRPr>
          </a:p>
          <a:p>
            <a:pPr>
              <a:lnSpc>
                <a:spcPct val="120000"/>
              </a:lnSpc>
              <a:buFont typeface="Monotype Sorts" pitchFamily="2" charset="2"/>
              <a:buChar char="z"/>
            </a:pPr>
            <a:endParaRPr lang="en-US" sz="280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Monotype Sorts" pitchFamily="2" charset="2"/>
              <a:buChar char="z"/>
            </a:pPr>
            <a:endParaRPr lang="en-US" sz="2800" smtClean="0">
              <a:solidFill>
                <a:srgbClr val="CCECFF"/>
              </a:solidFill>
            </a:endParaRPr>
          </a:p>
        </p:txBody>
      </p:sp>
      <p:sp>
        <p:nvSpPr>
          <p:cNvPr id="4403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77C4341-231E-4A8A-8B71-09069AE3B466}" type="slidenum">
              <a:rPr lang="en-US" sz="1400"/>
              <a:pPr/>
              <a:t>41</a:t>
            </a:fld>
            <a:endParaRPr lang="en-US" sz="14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>
                <a:latin typeface="Impact" pitchFamily="34" charset="0"/>
              </a:rPr>
              <a:t>Options for Dealing with Returns</a:t>
            </a:r>
            <a:endParaRPr lang="en-US" smtClean="0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600200"/>
            <a:ext cx="7543800" cy="3962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Return an item to the place where it was purchased.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CCECFF"/>
                </a:solidFill>
                <a:latin typeface="Arial Narrow" pitchFamily="34" charset="0"/>
              </a:rPr>
              <a:t> This only works when there is a small amount of returns. </a:t>
            </a:r>
          </a:p>
          <a:p>
            <a:pPr lvl="1">
              <a:lnSpc>
                <a:spcPct val="30000"/>
              </a:lnSpc>
              <a:buFont typeface="Wingdings" pitchFamily="2" charset="2"/>
              <a:buChar char="§"/>
            </a:pPr>
            <a:endParaRPr lang="en-US" sz="2200" smtClean="0">
              <a:solidFill>
                <a:srgbClr val="CCECFF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Returns are shipped to an independent unit and handled separately inside the company.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CCECFF"/>
                </a:solidFill>
                <a:latin typeface="Arial Narrow" pitchFamily="34" charset="0"/>
              </a:rPr>
              <a:t>May be more efficient, but the buyer is still unhappy.</a:t>
            </a:r>
            <a:r>
              <a:rPr lang="en-US" sz="2200" smtClean="0"/>
              <a:t> </a:t>
            </a:r>
          </a:p>
          <a:p>
            <a:pPr lvl="1">
              <a:lnSpc>
                <a:spcPct val="30000"/>
              </a:lnSpc>
              <a:buFont typeface="Wingdings" pitchFamily="2" charset="2"/>
              <a:buChar char="§"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Allow the customer to physically drop the returned items at collection stations.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CCECFF"/>
                </a:solidFill>
              </a:rPr>
              <a:t> </a:t>
            </a:r>
            <a:r>
              <a:rPr lang="en-US" sz="2200" smtClean="0">
                <a:solidFill>
                  <a:srgbClr val="CCECFF"/>
                </a:solidFill>
                <a:latin typeface="Arial Narrow" pitchFamily="34" charset="0"/>
              </a:rPr>
              <a:t>Such as convenience stores or Mail Boxes, Etc.</a:t>
            </a: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10000"/>
              </a:lnSpc>
              <a:buFont typeface="Wingdings" pitchFamily="2" charset="2"/>
              <a:buChar char="§"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13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Completely outsource returns.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CCECFF"/>
                </a:solidFill>
                <a:latin typeface="Arial Narrow" pitchFamily="34" charset="0"/>
              </a:rPr>
              <a:t>Several outsourcers, including UPS provide such services.</a:t>
            </a:r>
            <a:endParaRPr lang="en-US" sz="2200" b="1" smtClean="0">
              <a:solidFill>
                <a:srgbClr val="CCECFF"/>
              </a:solidFill>
              <a:latin typeface="Arial Narrow" pitchFamily="34" charset="0"/>
            </a:endParaRPr>
          </a:p>
        </p:txBody>
      </p:sp>
      <p:sp>
        <p:nvSpPr>
          <p:cNvPr id="4505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1009356-C270-4B69-8593-4A56F3D43E6E}" type="slidenum">
              <a:rPr lang="en-US" sz="1400"/>
              <a:pPr/>
              <a:t>42</a:t>
            </a:fld>
            <a:endParaRPr lang="en-US" sz="14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>
                <a:latin typeface="Impact" pitchFamily="34" charset="0"/>
              </a:rPr>
              <a:t>MANAGERIAL ISSUES</a:t>
            </a:r>
            <a:endParaRPr lang="en-US" smtClean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76400"/>
            <a:ext cx="7848600" cy="3962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 b="1" i="1" smtClean="0">
                <a:solidFill>
                  <a:schemeClr val="tx2"/>
                </a:solidFill>
                <a:latin typeface="Arial Narrow" pitchFamily="34" charset="0"/>
              </a:rPr>
              <a:t>Ethical issues</a:t>
            </a:r>
            <a:r>
              <a:rPr lang="en-US" sz="2200" i="1" smtClean="0">
                <a:solidFill>
                  <a:srgbClr val="FFFFCC"/>
                </a:solidFill>
                <a:latin typeface="Arial Narrow" pitchFamily="34" charset="0"/>
              </a:rPr>
              <a:t>. </a:t>
            </a: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Conducting a supply chain management project may result in the need to lay off, retrain, or transfer employees. Other ethical issues may involve sharing of personal information and computer programs.</a:t>
            </a:r>
          </a:p>
          <a:p>
            <a:pPr>
              <a:lnSpc>
                <a:spcPct val="40000"/>
              </a:lnSpc>
              <a:buFont typeface="Wingdings" pitchFamily="2" charset="2"/>
              <a:buChar char="Ø"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 b="1" i="1" noProof="1" smtClean="0">
                <a:solidFill>
                  <a:schemeClr val="tx2"/>
                </a:solidFill>
                <a:latin typeface="Arial Narrow" pitchFamily="34" charset="0"/>
              </a:rPr>
              <a:t>How much to integrate?</a:t>
            </a:r>
            <a:r>
              <a:rPr lang="en-US" sz="2200" noProof="1" smtClean="0">
                <a:solidFill>
                  <a:srgbClr val="FFFFCC"/>
                </a:solidFill>
                <a:latin typeface="Arial Narrow" pitchFamily="34" charset="0"/>
              </a:rPr>
              <a:t>  While companies should consider extreme integration projects, including ERP, SCM, and electronic commerce, they should recognize that integrating sometimes results in failure. </a:t>
            </a:r>
          </a:p>
          <a:p>
            <a:pPr>
              <a:lnSpc>
                <a:spcPct val="40000"/>
              </a:lnSpc>
              <a:buFont typeface="Wingdings" pitchFamily="2" charset="2"/>
              <a:buChar char="Ø"/>
            </a:pPr>
            <a:endParaRPr lang="en-US" sz="2200" i="1" noProof="1" smtClean="0">
              <a:solidFill>
                <a:srgbClr val="FFFFCC"/>
              </a:solidFill>
              <a:latin typeface="Arial Narrow" pitchFamily="34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 b="1" i="1" noProof="1" smtClean="0">
                <a:solidFill>
                  <a:schemeClr val="tx2"/>
                </a:solidFill>
                <a:latin typeface="Arial Narrow" pitchFamily="34" charset="0"/>
              </a:rPr>
              <a:t>Role of IT.</a:t>
            </a:r>
            <a:r>
              <a:rPr lang="en-US" sz="2200" noProof="1" smtClean="0">
                <a:solidFill>
                  <a:srgbClr val="FFFFCC"/>
                </a:solidFill>
                <a:latin typeface="Arial Narrow" pitchFamily="34" charset="0"/>
              </a:rPr>
              <a:t>  Almost all major SCM projects use IT. However, it is important to remember that technology plays a supportive role to organizational and managerial issues. </a:t>
            </a:r>
          </a:p>
        </p:txBody>
      </p:sp>
      <p:sp>
        <p:nvSpPr>
          <p:cNvPr id="4608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7A649AA-AB6C-41C0-8EF6-7F4522EC59D1}" type="slidenum">
              <a:rPr lang="en-US" sz="1400"/>
              <a:pPr/>
              <a:t>43</a:t>
            </a:fld>
            <a:endParaRPr lang="en-US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Impact" pitchFamily="34" charset="0"/>
              </a:rPr>
              <a:t>Lessons from the Case</a:t>
            </a:r>
            <a:endParaRPr lang="en-US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543800" cy="41148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By introducing a new business model , one can change the manner in which business is done.</a:t>
            </a:r>
          </a:p>
          <a:p>
            <a:pPr>
              <a:lnSpc>
                <a:spcPct val="20000"/>
              </a:lnSpc>
              <a:buFont typeface="Wingdings" pitchFamily="2" charset="2"/>
              <a:buChar char="§"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To implement this model on a large scale, one needs to build superb supply chain management.</a:t>
            </a:r>
          </a:p>
          <a:p>
            <a:pPr>
              <a:lnSpc>
                <a:spcPct val="30000"/>
              </a:lnSpc>
              <a:buFont typeface="Wingdings" pitchFamily="2" charset="2"/>
              <a:buChar char="§"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Another major success factor in Dell’s plans was the improvements made in its logistics system along the entire supply chain. </a:t>
            </a:r>
          </a:p>
          <a:p>
            <a:pPr>
              <a:lnSpc>
                <a:spcPct val="40000"/>
              </a:lnSpc>
              <a:buFont typeface="Wingdings" pitchFamily="2" charset="2"/>
              <a:buChar char="§"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Improved communications and customer service, which are part of Dell’s CRM program, are the cornerstones of its success.</a:t>
            </a:r>
          </a:p>
          <a:p>
            <a:pPr>
              <a:lnSpc>
                <a:spcPct val="10000"/>
              </a:lnSpc>
              <a:buFont typeface="Wingdings" pitchFamily="2" charset="2"/>
              <a:buChar char="§"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200" smtClean="0">
                <a:solidFill>
                  <a:srgbClr val="FFFFCC"/>
                </a:solidFill>
                <a:latin typeface="Arial Narrow" pitchFamily="34" charset="0"/>
              </a:rPr>
              <a:t>Dell was using c-Commerce with its business partners.</a:t>
            </a:r>
          </a:p>
          <a:p>
            <a:pPr>
              <a:lnSpc>
                <a:spcPct val="30000"/>
              </a:lnSpc>
              <a:buFont typeface="Wingdings" pitchFamily="2" charset="2"/>
              <a:buChar char="§"/>
            </a:pPr>
            <a:endParaRPr lang="en-US" sz="2200" smtClean="0">
              <a:solidFill>
                <a:srgbClr val="FFFFCC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sz="2000" b="1" i="1" smtClean="0">
              <a:latin typeface="Arial Narrow" pitchFamily="34" charset="0"/>
            </a:endParaRPr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496CA72-1B95-4D21-BF2A-1EED1AF19657}" type="slidenum">
              <a:rPr lang="en-US" sz="1400"/>
              <a:pPr/>
              <a:t>5</a:t>
            </a:fld>
            <a:endParaRPr lang="en-US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Impact" pitchFamily="34" charset="0"/>
              </a:rPr>
              <a:t>Supply Chain &amp; Value Chain Definitions</a:t>
            </a:r>
            <a:endParaRPr lang="en-US" smtClean="0"/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D976B7E-7C99-478F-8161-CB82D20D95AA}" type="slidenum">
              <a:rPr lang="en-US" sz="1400"/>
              <a:pPr/>
              <a:t>6</a:t>
            </a:fld>
            <a:endParaRPr lang="en-US" sz="140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76400" y="1676400"/>
            <a:ext cx="7467600" cy="39624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b="1" smtClean="0">
                <a:solidFill>
                  <a:schemeClr val="hlink"/>
                </a:solidFill>
                <a:latin typeface="Arial Narrow" pitchFamily="34" charset="0"/>
              </a:rPr>
              <a:t>SUPPLY CHAIN</a:t>
            </a:r>
            <a:r>
              <a:rPr lang="en-US" sz="2200" smtClean="0">
                <a:latin typeface="Arial Narrow" pitchFamily="34" charset="0"/>
              </a:rPr>
              <a:t> </a:t>
            </a:r>
          </a:p>
          <a:p>
            <a:pPr>
              <a:buFontTx/>
              <a:buNone/>
            </a:pPr>
            <a:r>
              <a:rPr lang="en-US" sz="2200" smtClean="0">
                <a:latin typeface="Arial Narrow" pitchFamily="34" charset="0"/>
              </a:rPr>
              <a:t>	</a:t>
            </a:r>
            <a:r>
              <a:rPr lang="en-US" sz="2200" i="1" smtClean="0">
                <a:solidFill>
                  <a:srgbClr val="FFFFCC"/>
                </a:solidFill>
                <a:latin typeface="Arial Narrow" pitchFamily="34" charset="0"/>
              </a:rPr>
              <a:t>flow of materials, information, payments, and services from raw material suppliers, through factories and warehouses, to the end customers.</a:t>
            </a:r>
            <a:r>
              <a:rPr lang="en-US" sz="2200" i="1" smtClean="0">
                <a:latin typeface="Arial Narrow" pitchFamily="34" charset="0"/>
              </a:rPr>
              <a:t> </a:t>
            </a:r>
          </a:p>
          <a:p>
            <a:pPr>
              <a:lnSpc>
                <a:spcPct val="60000"/>
              </a:lnSpc>
              <a:buFontTx/>
              <a:buNone/>
            </a:pPr>
            <a:endParaRPr lang="en-US" sz="2200" i="1" smtClean="0"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en-US" sz="2200" b="1" smtClean="0">
                <a:solidFill>
                  <a:schemeClr val="hlink"/>
                </a:solidFill>
                <a:latin typeface="Arial Narrow" pitchFamily="34" charset="0"/>
              </a:rPr>
              <a:t>DEMAND CHAIN</a:t>
            </a:r>
            <a:endParaRPr lang="en-US" sz="2200" smtClean="0"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en-US" sz="2200" i="1" smtClean="0">
                <a:latin typeface="Arial Narrow" pitchFamily="34" charset="0"/>
              </a:rPr>
              <a:t>	 </a:t>
            </a:r>
            <a:r>
              <a:rPr lang="en-US" sz="2200" i="1" smtClean="0">
                <a:solidFill>
                  <a:srgbClr val="FFFFCC"/>
                </a:solidFill>
                <a:latin typeface="Arial Narrow" pitchFamily="34" charset="0"/>
              </a:rPr>
              <a:t>the process of taking orders.</a:t>
            </a:r>
            <a:endParaRPr lang="en-US" sz="2200" smtClean="0">
              <a:latin typeface="Arial Narrow" pitchFamily="34" charset="0"/>
            </a:endParaRPr>
          </a:p>
          <a:p>
            <a:pPr>
              <a:buFontTx/>
              <a:buNone/>
            </a:pPr>
            <a:endParaRPr lang="en-US" sz="2200" smtClean="0">
              <a:latin typeface="Arial Narrow" pitchFamily="34" charset="0"/>
            </a:endParaRPr>
          </a:p>
          <a:p>
            <a:pPr>
              <a:buFontTx/>
              <a:buNone/>
            </a:pPr>
            <a:r>
              <a:rPr lang="en-US" sz="2200" b="1" smtClean="0">
                <a:solidFill>
                  <a:schemeClr val="hlink"/>
                </a:solidFill>
                <a:latin typeface="Arial Narrow" pitchFamily="34" charset="0"/>
              </a:rPr>
              <a:t>SUPPLY CHAIN MANAGEMENT (SCM)</a:t>
            </a:r>
            <a:r>
              <a:rPr lang="en-US" sz="2200" smtClean="0">
                <a:latin typeface="Arial Narrow" pitchFamily="34" charset="0"/>
              </a:rPr>
              <a:t> </a:t>
            </a:r>
          </a:p>
          <a:p>
            <a:pPr>
              <a:buFontTx/>
              <a:buNone/>
            </a:pPr>
            <a:r>
              <a:rPr lang="en-US" sz="2200" i="1" smtClean="0">
                <a:latin typeface="Arial Narrow" pitchFamily="34" charset="0"/>
              </a:rPr>
              <a:t>	 </a:t>
            </a:r>
            <a:r>
              <a:rPr lang="en-US" sz="2200" i="1" smtClean="0">
                <a:solidFill>
                  <a:srgbClr val="FFFFCC"/>
                </a:solidFill>
                <a:latin typeface="Arial Narrow" pitchFamily="34" charset="0"/>
              </a:rPr>
              <a:t>to plan, organize, and coordinate all the supply chain’s activities.</a:t>
            </a:r>
            <a:endParaRPr lang="en-US" i="1" smtClean="0"/>
          </a:p>
          <a:p>
            <a:pPr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Impact" pitchFamily="34" charset="0"/>
              </a:rPr>
              <a:t>Benefits of SCM</a:t>
            </a:r>
          </a:p>
        </p:txBody>
      </p:sp>
      <p:sp>
        <p:nvSpPr>
          <p:cNvPr id="1229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8C2EB82-7D0A-4E71-95EF-F9A33B9EA2BE}" type="slidenum">
              <a:rPr lang="en-US" sz="1400"/>
              <a:pPr/>
              <a:t>7</a:t>
            </a:fld>
            <a:endParaRPr lang="en-US" sz="1400"/>
          </a:p>
        </p:txBody>
      </p:sp>
      <p:sp>
        <p:nvSpPr>
          <p:cNvPr id="12292" name="Text Box 9"/>
          <p:cNvSpPr txBox="1">
            <a:spLocks noChangeArrowheads="1"/>
          </p:cNvSpPr>
          <p:nvPr/>
        </p:nvSpPr>
        <p:spPr bwMode="auto">
          <a:xfrm>
            <a:off x="6324600" y="2133600"/>
            <a:ext cx="1905000" cy="28035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40000"/>
              </a:lnSpc>
              <a:spcBef>
                <a:spcPct val="50000"/>
              </a:spcBef>
            </a:pPr>
            <a:endParaRPr lang="en-US" b="1">
              <a:solidFill>
                <a:srgbClr val="FCEBA2"/>
              </a:solidFill>
              <a:latin typeface="Arial Narrow" pitchFamily="34" charset="0"/>
            </a:endParaRP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CEBA2"/>
                </a:solidFill>
                <a:latin typeface="Arial Narrow" pitchFamily="34" charset="0"/>
              </a:rPr>
              <a:t>Contributes to overall increase in profitability &amp; competitive advantage.</a:t>
            </a:r>
            <a:endParaRPr lang="en-US"/>
          </a:p>
          <a:p>
            <a:pPr>
              <a:lnSpc>
                <a:spcPct val="0"/>
              </a:lnSpc>
              <a:spcBef>
                <a:spcPct val="50000"/>
              </a:spcBef>
            </a:pPr>
            <a:endParaRPr lang="en-US"/>
          </a:p>
        </p:txBody>
      </p:sp>
      <p:sp>
        <p:nvSpPr>
          <p:cNvPr id="12293" name="Rectangle 12"/>
          <p:cNvSpPr>
            <a:spLocks noChangeArrowheads="1"/>
          </p:cNvSpPr>
          <p:nvPr/>
        </p:nvSpPr>
        <p:spPr bwMode="auto">
          <a:xfrm>
            <a:off x="3276600" y="2133600"/>
            <a:ext cx="2362200" cy="27305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endParaRPr lang="en-US" b="1">
              <a:solidFill>
                <a:srgbClr val="FCEBA2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n-US" b="1">
                <a:solidFill>
                  <a:srgbClr val="FCEBA2"/>
                </a:solidFill>
                <a:latin typeface="Arial Narrow" pitchFamily="34" charset="0"/>
              </a:rPr>
              <a:t>This positively affects inventory levels, cycle time, business processes &amp; customer service.</a:t>
            </a:r>
          </a:p>
          <a:p>
            <a:pPr>
              <a:lnSpc>
                <a:spcPct val="90000"/>
              </a:lnSpc>
            </a:pPr>
            <a:endParaRPr lang="en-US" b="1">
              <a:solidFill>
                <a:srgbClr val="FCEBA2"/>
              </a:solidFill>
              <a:latin typeface="Arial Narrow" pitchFamily="34" charset="0"/>
            </a:endParaRPr>
          </a:p>
          <a:p>
            <a:pPr>
              <a:lnSpc>
                <a:spcPct val="0"/>
              </a:lnSpc>
            </a:pPr>
            <a:r>
              <a:rPr lang="en-US" b="1">
                <a:solidFill>
                  <a:srgbClr val="FCEBA2"/>
                </a:solidFill>
                <a:latin typeface="Arial Narrow" pitchFamily="34" charset="0"/>
              </a:rPr>
              <a:t> </a:t>
            </a:r>
            <a:endParaRPr lang="en-US" sz="2000" b="1">
              <a:solidFill>
                <a:srgbClr val="FCEBA2"/>
              </a:solidFill>
              <a:latin typeface="Arial Narrow" pitchFamily="34" charset="0"/>
            </a:endParaRPr>
          </a:p>
        </p:txBody>
      </p:sp>
      <p:sp>
        <p:nvSpPr>
          <p:cNvPr id="12294" name="Rectangle 14"/>
          <p:cNvSpPr>
            <a:spLocks noChangeArrowheads="1"/>
          </p:cNvSpPr>
          <p:nvPr/>
        </p:nvSpPr>
        <p:spPr bwMode="auto">
          <a:xfrm>
            <a:off x="762000" y="2209800"/>
            <a:ext cx="1752600" cy="259715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 b="1">
              <a:solidFill>
                <a:srgbClr val="FCEBA2"/>
              </a:solidFill>
              <a:latin typeface="Arial Narrow" pitchFamily="34" charset="0"/>
            </a:endParaRPr>
          </a:p>
          <a:p>
            <a:r>
              <a:rPr lang="en-US" b="1">
                <a:solidFill>
                  <a:srgbClr val="FCEBA2"/>
                </a:solidFill>
                <a:latin typeface="Arial Narrow" pitchFamily="34" charset="0"/>
              </a:rPr>
              <a:t>Reduces uncertainty &amp; risks in the supply chain. </a:t>
            </a:r>
            <a:endParaRPr lang="en-US" sz="2000"/>
          </a:p>
          <a:p>
            <a:pPr algn="l"/>
            <a:endParaRPr lang="en-US" sz="2000"/>
          </a:p>
        </p:txBody>
      </p:sp>
      <p:sp>
        <p:nvSpPr>
          <p:cNvPr id="12295" name="AutoShape 18"/>
          <p:cNvSpPr>
            <a:spLocks noChangeArrowheads="1"/>
          </p:cNvSpPr>
          <p:nvPr/>
        </p:nvSpPr>
        <p:spPr bwMode="auto">
          <a:xfrm>
            <a:off x="2438400" y="3124200"/>
            <a:ext cx="900113" cy="485775"/>
          </a:xfrm>
          <a:prstGeom prst="rightArrow">
            <a:avLst>
              <a:gd name="adj1" fmla="val 50000"/>
              <a:gd name="adj2" fmla="val 46324"/>
            </a:avLst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AutoShape 19"/>
          <p:cNvSpPr>
            <a:spLocks noChangeArrowheads="1"/>
          </p:cNvSpPr>
          <p:nvPr/>
        </p:nvSpPr>
        <p:spPr bwMode="auto">
          <a:xfrm>
            <a:off x="5562600" y="3124200"/>
            <a:ext cx="838200" cy="485775"/>
          </a:xfrm>
          <a:prstGeom prst="rightArrow">
            <a:avLst>
              <a:gd name="adj1" fmla="val 50000"/>
              <a:gd name="adj2" fmla="val 43137"/>
            </a:avLst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Impact" pitchFamily="34" charset="0"/>
              </a:rPr>
              <a:t>Components of Supply Chain</a:t>
            </a:r>
            <a:endParaRPr lang="en-US" smtClean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A05D513-33A7-4824-8987-96912200BB8F}" type="slidenum">
              <a:rPr lang="en-US" sz="1400"/>
              <a:pPr/>
              <a:t>8</a:t>
            </a:fld>
            <a:endParaRPr lang="en-US" sz="1400"/>
          </a:p>
        </p:txBody>
      </p:sp>
      <p:pic>
        <p:nvPicPr>
          <p:cNvPr id="13316" name="Picture 10" descr="E:\TMW\6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4000"/>
            <a:ext cx="7239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300" smtClean="0">
                <a:latin typeface="Impact" pitchFamily="34" charset="0"/>
              </a:rPr>
              <a:t>Components of Supply Chains</a:t>
            </a:r>
            <a:endParaRPr lang="en-US" sz="2400" b="1" smtClean="0">
              <a:solidFill>
                <a:schemeClr val="accent1"/>
              </a:solidFill>
              <a:latin typeface="Arial Narrow" pitchFamily="34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7772400" cy="4572000"/>
          </a:xfrm>
        </p:spPr>
        <p:txBody>
          <a:bodyPr/>
          <a:lstStyle/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800" b="1" smtClean="0">
                <a:solidFill>
                  <a:schemeClr val="hlink"/>
                </a:solidFill>
                <a:latin typeface="Arial Narrow" pitchFamily="34" charset="0"/>
                <a:sym typeface="Monotype Sorts" pitchFamily="2" charset="2"/>
              </a:rPr>
              <a:t>Upstream Supply Chain</a:t>
            </a:r>
            <a:r>
              <a:rPr lang="en-US" sz="2800" b="1" smtClean="0">
                <a:solidFill>
                  <a:srgbClr val="FFFFCC"/>
                </a:solidFill>
                <a:latin typeface="Arial Narrow" pitchFamily="34" charset="0"/>
                <a:sym typeface="Monotype Sorts" pitchFamily="2" charset="2"/>
              </a:rPr>
              <a:t> 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FFFFCC"/>
                </a:solidFill>
                <a:latin typeface="Arial Narrow" pitchFamily="34" charset="0"/>
                <a:sym typeface="Monotype Sorts" pitchFamily="2" charset="2"/>
              </a:rPr>
              <a:t>Organization’s first tier suppliers &amp; their suppliers.</a:t>
            </a:r>
            <a:r>
              <a:rPr lang="en-US" sz="2800" smtClean="0">
                <a:solidFill>
                  <a:srgbClr val="FFFFCC"/>
                </a:solidFill>
                <a:latin typeface="Arial Narrow" pitchFamily="34" charset="0"/>
                <a:sym typeface="Monotype Sorts" pitchFamily="2" charset="2"/>
              </a:rPr>
              <a:t>	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800" b="1" smtClean="0">
                <a:solidFill>
                  <a:schemeClr val="hlink"/>
                </a:solidFill>
                <a:latin typeface="Arial Narrow" pitchFamily="34" charset="0"/>
                <a:sym typeface="Monotype Sorts" pitchFamily="2" charset="2"/>
              </a:rPr>
              <a:t>Internal Supply Chain</a:t>
            </a:r>
            <a:endParaRPr lang="en-US" sz="2800" smtClean="0">
              <a:solidFill>
                <a:srgbClr val="FFFFCC"/>
              </a:solidFill>
              <a:latin typeface="Arial Narrow" pitchFamily="34" charset="0"/>
              <a:sym typeface="Monotype Sorts" pitchFamily="2" charset="2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FFFFCC"/>
                </a:solidFill>
                <a:latin typeface="Arial Narrow" pitchFamily="34" charset="0"/>
                <a:sym typeface="Monotype Sorts" pitchFamily="2" charset="2"/>
              </a:rPr>
              <a:t>Processes used by an organization to transform their 	inputs to outputs. </a:t>
            </a:r>
            <a:endParaRPr lang="en-US" sz="2800" smtClean="0">
              <a:solidFill>
                <a:srgbClr val="FFFFCC"/>
              </a:solidFill>
              <a:latin typeface="Arial Narrow" pitchFamily="34" charset="0"/>
              <a:sym typeface="Monotype Sorts" pitchFamily="2" charset="2"/>
            </a:endParaRP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800" b="1" smtClean="0">
                <a:solidFill>
                  <a:schemeClr val="hlink"/>
                </a:solidFill>
                <a:latin typeface="Arial Narrow" pitchFamily="34" charset="0"/>
                <a:sym typeface="Monotype Sorts" pitchFamily="2" charset="2"/>
              </a:rPr>
              <a:t>Downstream Supply Chain</a:t>
            </a:r>
            <a:endParaRPr lang="en-US" sz="2800" smtClean="0">
              <a:solidFill>
                <a:srgbClr val="FFFFCC"/>
              </a:solidFill>
              <a:latin typeface="Arial Narrow" pitchFamily="34" charset="0"/>
              <a:sym typeface="Monotype Sorts" pitchFamily="2" charset="2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US" sz="2400" smtClean="0">
                <a:solidFill>
                  <a:srgbClr val="FFFFCC"/>
                </a:solidFill>
                <a:latin typeface="Arial Narrow" pitchFamily="34" charset="0"/>
              </a:rPr>
              <a:t>Processes involved in delivering the product to the final customers.</a:t>
            </a:r>
            <a:r>
              <a:rPr lang="en-US" sz="2000" b="1" smtClean="0">
                <a:solidFill>
                  <a:srgbClr val="FFFFCC"/>
                </a:solidFill>
                <a:latin typeface="Arial Narrow" pitchFamily="34" charset="0"/>
              </a:rPr>
              <a:t> </a:t>
            </a:r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8342B80-3E6C-45F1-AFCA-77A9472AB31A}" type="slidenum">
              <a:rPr lang="en-US" sz="1400"/>
              <a:pPr/>
              <a:t>9</a:t>
            </a:fld>
            <a:endParaRPr lang="en-US" sz="1400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348038" y="5534025"/>
            <a:ext cx="184150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buFont typeface="Monotype Sorts" pitchFamily="2" charset="2"/>
              <a:buNone/>
            </a:pPr>
            <a:endParaRPr lang="en-CA" sz="1600" b="1">
              <a:solidFill>
                <a:srgbClr val="FFFFCC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</TotalTime>
  <Words>2472</Words>
  <Application>Microsoft Office PowerPoint</Application>
  <PresentationFormat>On-screen Show (4:3)</PresentationFormat>
  <Paragraphs>484</Paragraphs>
  <Slides>43</Slides>
  <Notes>43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Office Theme</vt:lpstr>
      <vt:lpstr>Clip</vt:lpstr>
      <vt:lpstr>Chapter 6</vt:lpstr>
      <vt:lpstr>Learning Objectives</vt:lpstr>
      <vt:lpstr>Case:  How Dell Reengineered its Supply Chain</vt:lpstr>
      <vt:lpstr>Case:  How Dell Reengineered its Supply Chain (cont.)</vt:lpstr>
      <vt:lpstr>Lessons from the Case</vt:lpstr>
      <vt:lpstr>Supply Chain &amp; Value Chain Definitions</vt:lpstr>
      <vt:lpstr>Benefits of SCM</vt:lpstr>
      <vt:lpstr>Components of Supply Chain</vt:lpstr>
      <vt:lpstr>Components of Supply Chains</vt:lpstr>
      <vt:lpstr>The Supply Chain</vt:lpstr>
      <vt:lpstr>Supply Chain Problems</vt:lpstr>
      <vt:lpstr> Sources of Supply Chain Problems  </vt:lpstr>
      <vt:lpstr>The Bull Whip Effect</vt:lpstr>
      <vt:lpstr>Solutions to Supply Chain Problems</vt:lpstr>
      <vt:lpstr>CASE:   How Littlewoods Improved its SCM</vt:lpstr>
      <vt:lpstr>Other Solutions to SCM Problems</vt:lpstr>
      <vt:lpstr>Two Tools for Reducing Supply Chain Problems</vt:lpstr>
      <vt:lpstr>COMPUTERIZED SYSTEMS &amp; S.C.M.</vt:lpstr>
      <vt:lpstr>COMPUTERIZED SYSTEMS &amp; S.C.M.</vt:lpstr>
      <vt:lpstr>Benefits of Systems Integration  Source: Sandoe &amp; Saharia (2001)</vt:lpstr>
      <vt:lpstr>Value Chain Integration</vt:lpstr>
      <vt:lpstr>Integrating the Supply Chain &amp; Value Chain</vt:lpstr>
      <vt:lpstr>Value Chain Integration</vt:lpstr>
      <vt:lpstr>Case: Warner-Lambert’s Integrated Supply Chain </vt:lpstr>
      <vt:lpstr>Enterprise Resource Planning</vt:lpstr>
      <vt:lpstr>Functions of ERP</vt:lpstr>
      <vt:lpstr>Post- ERP: 2nd Generation ERP</vt:lpstr>
      <vt:lpstr>How is SCM Integration Achieved?</vt:lpstr>
      <vt:lpstr>3 Ways to Provide Supply Chain Intelligence</vt:lpstr>
      <vt:lpstr>Componentization </vt:lpstr>
      <vt:lpstr>ERP Implementation  To avoid failures, the following factors should be considered;  </vt:lpstr>
      <vt:lpstr> Application Service Providers &amp; ERP Outsourcing  </vt:lpstr>
      <vt:lpstr>Global Supply Chains </vt:lpstr>
      <vt:lpstr> CASE:  LEGO Struggles with Global Issues </vt:lpstr>
      <vt:lpstr> How EC contributes to SCM  </vt:lpstr>
      <vt:lpstr>  Buying &amp; Selling along the Supply Chain</vt:lpstr>
      <vt:lpstr> Integration of EC with ERP  </vt:lpstr>
      <vt:lpstr> Order Fulfillment in EC </vt:lpstr>
      <vt:lpstr> Online Order Fulfillment &amp; Logistics </vt:lpstr>
      <vt:lpstr>Innovative Solutions to Supply Chain Problems</vt:lpstr>
      <vt:lpstr>Automated Warehouses</vt:lpstr>
      <vt:lpstr>Options for Dealing with Returns</vt:lpstr>
      <vt:lpstr>MANAGERIAL ISSUES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Objectives</dc:title>
  <dc:creator>System 1</dc:creator>
  <cp:lastModifiedBy>Phantom Assassin</cp:lastModifiedBy>
  <cp:revision>111</cp:revision>
  <cp:lastPrinted>2012-11-07T04:27:55Z</cp:lastPrinted>
  <dcterms:created xsi:type="dcterms:W3CDTF">2001-03-20T05:09:51Z</dcterms:created>
  <dcterms:modified xsi:type="dcterms:W3CDTF">2012-11-07T04:27:58Z</dcterms:modified>
</cp:coreProperties>
</file>