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5"/>
  </p:notesMasterIdLst>
  <p:sldIdLst>
    <p:sldId id="256" r:id="rId2"/>
    <p:sldId id="268" r:id="rId3"/>
    <p:sldId id="269" r:id="rId4"/>
    <p:sldId id="270" r:id="rId5"/>
    <p:sldId id="271" r:id="rId6"/>
    <p:sldId id="272" r:id="rId7"/>
    <p:sldId id="273" r:id="rId8"/>
    <p:sldId id="274" r:id="rId9"/>
    <p:sldId id="275" r:id="rId10"/>
    <p:sldId id="259" r:id="rId11"/>
    <p:sldId id="279" r:id="rId12"/>
    <p:sldId id="280" r:id="rId13"/>
    <p:sldId id="260" r:id="rId14"/>
    <p:sldId id="261" r:id="rId15"/>
    <p:sldId id="262" r:id="rId16"/>
    <p:sldId id="263" r:id="rId17"/>
    <p:sldId id="264" r:id="rId18"/>
    <p:sldId id="265" r:id="rId19"/>
    <p:sldId id="266" r:id="rId20"/>
    <p:sldId id="281" r:id="rId21"/>
    <p:sldId id="267" r:id="rId22"/>
    <p:sldId id="282" r:id="rId23"/>
    <p:sldId id="283"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85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4E5B24-0A19-437B-B9D3-DA426FB20919}" type="datetimeFigureOut">
              <a:rPr lang="en-US" smtClean="0"/>
              <a:t>3/21/2013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E78EBD-DC92-498B-840A-580AEA04479E}" type="slidenum">
              <a:rPr lang="en-US" smtClean="0"/>
              <a:t>‹#›</a:t>
            </a:fld>
            <a:endParaRPr lang="en-US"/>
          </a:p>
        </p:txBody>
      </p:sp>
    </p:spTree>
    <p:extLst>
      <p:ext uri="{BB962C8B-B14F-4D97-AF65-F5344CB8AC3E}">
        <p14:creationId xmlns:p14="http://schemas.microsoft.com/office/powerpoint/2010/main" val="1180914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78EBD-DC92-498B-840A-580AEA04479E}" type="slidenum">
              <a:rPr lang="en-US" smtClean="0"/>
              <a:t>1</a:t>
            </a:fld>
            <a:endParaRPr lang="en-US"/>
          </a:p>
        </p:txBody>
      </p:sp>
    </p:spTree>
    <p:extLst>
      <p:ext uri="{BB962C8B-B14F-4D97-AF65-F5344CB8AC3E}">
        <p14:creationId xmlns:p14="http://schemas.microsoft.com/office/powerpoint/2010/main" val="947063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78EBD-DC92-498B-840A-580AEA04479E}" type="slidenum">
              <a:rPr lang="en-US" smtClean="0"/>
              <a:t>10</a:t>
            </a:fld>
            <a:endParaRPr lang="en-US"/>
          </a:p>
        </p:txBody>
      </p:sp>
    </p:spTree>
    <p:extLst>
      <p:ext uri="{BB962C8B-B14F-4D97-AF65-F5344CB8AC3E}">
        <p14:creationId xmlns:p14="http://schemas.microsoft.com/office/powerpoint/2010/main" val="841052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78EBD-DC92-498B-840A-580AEA04479E}" type="slidenum">
              <a:rPr lang="en-US" smtClean="0"/>
              <a:t>11</a:t>
            </a:fld>
            <a:endParaRPr lang="en-US"/>
          </a:p>
        </p:txBody>
      </p:sp>
    </p:spTree>
    <p:extLst>
      <p:ext uri="{BB962C8B-B14F-4D97-AF65-F5344CB8AC3E}">
        <p14:creationId xmlns:p14="http://schemas.microsoft.com/office/powerpoint/2010/main" val="241186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78EBD-DC92-498B-840A-580AEA04479E}" type="slidenum">
              <a:rPr lang="en-US" smtClean="0"/>
              <a:t>12</a:t>
            </a:fld>
            <a:endParaRPr lang="en-US"/>
          </a:p>
        </p:txBody>
      </p:sp>
    </p:spTree>
    <p:extLst>
      <p:ext uri="{BB962C8B-B14F-4D97-AF65-F5344CB8AC3E}">
        <p14:creationId xmlns:p14="http://schemas.microsoft.com/office/powerpoint/2010/main" val="3257460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78EBD-DC92-498B-840A-580AEA04479E}" type="slidenum">
              <a:rPr lang="en-US" smtClean="0"/>
              <a:t>13</a:t>
            </a:fld>
            <a:endParaRPr lang="en-US"/>
          </a:p>
        </p:txBody>
      </p:sp>
    </p:spTree>
    <p:extLst>
      <p:ext uri="{BB962C8B-B14F-4D97-AF65-F5344CB8AC3E}">
        <p14:creationId xmlns:p14="http://schemas.microsoft.com/office/powerpoint/2010/main" val="1802775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78EBD-DC92-498B-840A-580AEA04479E}" type="slidenum">
              <a:rPr lang="en-US" smtClean="0"/>
              <a:t>14</a:t>
            </a:fld>
            <a:endParaRPr lang="en-US"/>
          </a:p>
        </p:txBody>
      </p:sp>
    </p:spTree>
    <p:extLst>
      <p:ext uri="{BB962C8B-B14F-4D97-AF65-F5344CB8AC3E}">
        <p14:creationId xmlns:p14="http://schemas.microsoft.com/office/powerpoint/2010/main" val="1944581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78EBD-DC92-498B-840A-580AEA04479E}" type="slidenum">
              <a:rPr lang="en-US" smtClean="0"/>
              <a:t>15</a:t>
            </a:fld>
            <a:endParaRPr lang="en-US"/>
          </a:p>
        </p:txBody>
      </p:sp>
    </p:spTree>
    <p:extLst>
      <p:ext uri="{BB962C8B-B14F-4D97-AF65-F5344CB8AC3E}">
        <p14:creationId xmlns:p14="http://schemas.microsoft.com/office/powerpoint/2010/main" val="2897285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78EBD-DC92-498B-840A-580AEA04479E}" type="slidenum">
              <a:rPr lang="en-US" smtClean="0"/>
              <a:t>16</a:t>
            </a:fld>
            <a:endParaRPr lang="en-US"/>
          </a:p>
        </p:txBody>
      </p:sp>
    </p:spTree>
    <p:extLst>
      <p:ext uri="{BB962C8B-B14F-4D97-AF65-F5344CB8AC3E}">
        <p14:creationId xmlns:p14="http://schemas.microsoft.com/office/powerpoint/2010/main" val="1722858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78EBD-DC92-498B-840A-580AEA04479E}" type="slidenum">
              <a:rPr lang="en-US" smtClean="0"/>
              <a:t>17</a:t>
            </a:fld>
            <a:endParaRPr lang="en-US"/>
          </a:p>
        </p:txBody>
      </p:sp>
    </p:spTree>
    <p:extLst>
      <p:ext uri="{BB962C8B-B14F-4D97-AF65-F5344CB8AC3E}">
        <p14:creationId xmlns:p14="http://schemas.microsoft.com/office/powerpoint/2010/main" val="1919822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78EBD-DC92-498B-840A-580AEA04479E}" type="slidenum">
              <a:rPr lang="en-US" smtClean="0"/>
              <a:t>18</a:t>
            </a:fld>
            <a:endParaRPr lang="en-US"/>
          </a:p>
        </p:txBody>
      </p:sp>
    </p:spTree>
    <p:extLst>
      <p:ext uri="{BB962C8B-B14F-4D97-AF65-F5344CB8AC3E}">
        <p14:creationId xmlns:p14="http://schemas.microsoft.com/office/powerpoint/2010/main" val="4195729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78EBD-DC92-498B-840A-580AEA04479E}" type="slidenum">
              <a:rPr lang="en-US" smtClean="0"/>
              <a:t>19</a:t>
            </a:fld>
            <a:endParaRPr lang="en-US"/>
          </a:p>
        </p:txBody>
      </p:sp>
    </p:spTree>
    <p:extLst>
      <p:ext uri="{BB962C8B-B14F-4D97-AF65-F5344CB8AC3E}">
        <p14:creationId xmlns:p14="http://schemas.microsoft.com/office/powerpoint/2010/main" val="256968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78EBD-DC92-498B-840A-580AEA04479E}" type="slidenum">
              <a:rPr lang="en-US" smtClean="0"/>
              <a:t>2</a:t>
            </a:fld>
            <a:endParaRPr lang="en-US"/>
          </a:p>
        </p:txBody>
      </p:sp>
    </p:spTree>
    <p:extLst>
      <p:ext uri="{BB962C8B-B14F-4D97-AF65-F5344CB8AC3E}">
        <p14:creationId xmlns:p14="http://schemas.microsoft.com/office/powerpoint/2010/main" val="3805925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78EBD-DC92-498B-840A-580AEA04479E}" type="slidenum">
              <a:rPr lang="en-US" smtClean="0"/>
              <a:t>20</a:t>
            </a:fld>
            <a:endParaRPr lang="en-US"/>
          </a:p>
        </p:txBody>
      </p:sp>
    </p:spTree>
    <p:extLst>
      <p:ext uri="{BB962C8B-B14F-4D97-AF65-F5344CB8AC3E}">
        <p14:creationId xmlns:p14="http://schemas.microsoft.com/office/powerpoint/2010/main" val="1079888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78EBD-DC92-498B-840A-580AEA04479E}" type="slidenum">
              <a:rPr lang="en-US" smtClean="0"/>
              <a:t>21</a:t>
            </a:fld>
            <a:endParaRPr lang="en-US"/>
          </a:p>
        </p:txBody>
      </p:sp>
    </p:spTree>
    <p:extLst>
      <p:ext uri="{BB962C8B-B14F-4D97-AF65-F5344CB8AC3E}">
        <p14:creationId xmlns:p14="http://schemas.microsoft.com/office/powerpoint/2010/main" val="3242190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78EBD-DC92-498B-840A-580AEA04479E}" type="slidenum">
              <a:rPr lang="en-US" smtClean="0"/>
              <a:t>22</a:t>
            </a:fld>
            <a:endParaRPr lang="en-US"/>
          </a:p>
        </p:txBody>
      </p:sp>
    </p:spTree>
    <p:extLst>
      <p:ext uri="{BB962C8B-B14F-4D97-AF65-F5344CB8AC3E}">
        <p14:creationId xmlns:p14="http://schemas.microsoft.com/office/powerpoint/2010/main" val="3260106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78EBD-DC92-498B-840A-580AEA04479E}" type="slidenum">
              <a:rPr lang="en-US" smtClean="0"/>
              <a:t>23</a:t>
            </a:fld>
            <a:endParaRPr lang="en-US"/>
          </a:p>
        </p:txBody>
      </p:sp>
    </p:spTree>
    <p:extLst>
      <p:ext uri="{BB962C8B-B14F-4D97-AF65-F5344CB8AC3E}">
        <p14:creationId xmlns:p14="http://schemas.microsoft.com/office/powerpoint/2010/main" val="931913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78EBD-DC92-498B-840A-580AEA04479E}" type="slidenum">
              <a:rPr lang="en-US" smtClean="0"/>
              <a:t>3</a:t>
            </a:fld>
            <a:endParaRPr lang="en-US"/>
          </a:p>
        </p:txBody>
      </p:sp>
    </p:spTree>
    <p:extLst>
      <p:ext uri="{BB962C8B-B14F-4D97-AF65-F5344CB8AC3E}">
        <p14:creationId xmlns:p14="http://schemas.microsoft.com/office/powerpoint/2010/main" val="3840151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78EBD-DC92-498B-840A-580AEA04479E}" type="slidenum">
              <a:rPr lang="en-US" smtClean="0"/>
              <a:t>4</a:t>
            </a:fld>
            <a:endParaRPr lang="en-US"/>
          </a:p>
        </p:txBody>
      </p:sp>
    </p:spTree>
    <p:extLst>
      <p:ext uri="{BB962C8B-B14F-4D97-AF65-F5344CB8AC3E}">
        <p14:creationId xmlns:p14="http://schemas.microsoft.com/office/powerpoint/2010/main" val="1773519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78EBD-DC92-498B-840A-580AEA04479E}" type="slidenum">
              <a:rPr lang="en-US" smtClean="0"/>
              <a:t>5</a:t>
            </a:fld>
            <a:endParaRPr lang="en-US"/>
          </a:p>
        </p:txBody>
      </p:sp>
    </p:spTree>
    <p:extLst>
      <p:ext uri="{BB962C8B-B14F-4D97-AF65-F5344CB8AC3E}">
        <p14:creationId xmlns:p14="http://schemas.microsoft.com/office/powerpoint/2010/main" val="285913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78EBD-DC92-498B-840A-580AEA04479E}" type="slidenum">
              <a:rPr lang="en-US" smtClean="0"/>
              <a:t>6</a:t>
            </a:fld>
            <a:endParaRPr lang="en-US"/>
          </a:p>
        </p:txBody>
      </p:sp>
    </p:spTree>
    <p:extLst>
      <p:ext uri="{BB962C8B-B14F-4D97-AF65-F5344CB8AC3E}">
        <p14:creationId xmlns:p14="http://schemas.microsoft.com/office/powerpoint/2010/main" val="1580591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78EBD-DC92-498B-840A-580AEA04479E}" type="slidenum">
              <a:rPr lang="en-US" smtClean="0"/>
              <a:t>7</a:t>
            </a:fld>
            <a:endParaRPr lang="en-US"/>
          </a:p>
        </p:txBody>
      </p:sp>
    </p:spTree>
    <p:extLst>
      <p:ext uri="{BB962C8B-B14F-4D97-AF65-F5344CB8AC3E}">
        <p14:creationId xmlns:p14="http://schemas.microsoft.com/office/powerpoint/2010/main" val="1141633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78EBD-DC92-498B-840A-580AEA04479E}" type="slidenum">
              <a:rPr lang="en-US" smtClean="0"/>
              <a:t>8</a:t>
            </a:fld>
            <a:endParaRPr lang="en-US"/>
          </a:p>
        </p:txBody>
      </p:sp>
    </p:spTree>
    <p:extLst>
      <p:ext uri="{BB962C8B-B14F-4D97-AF65-F5344CB8AC3E}">
        <p14:creationId xmlns:p14="http://schemas.microsoft.com/office/powerpoint/2010/main" val="1778728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78EBD-DC92-498B-840A-580AEA04479E}" type="slidenum">
              <a:rPr lang="en-US" smtClean="0"/>
              <a:t>9</a:t>
            </a:fld>
            <a:endParaRPr lang="en-US"/>
          </a:p>
        </p:txBody>
      </p:sp>
    </p:spTree>
    <p:extLst>
      <p:ext uri="{BB962C8B-B14F-4D97-AF65-F5344CB8AC3E}">
        <p14:creationId xmlns:p14="http://schemas.microsoft.com/office/powerpoint/2010/main" val="3860990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7C32D1F7-2C23-4B78-BF08-ABC08753F2C8}" type="slidenum">
              <a:rPr lang="en-US"/>
              <a:pPr>
                <a:defRPr/>
              </a:pPr>
              <a:t>‹#›</a:t>
            </a:fld>
            <a:endParaRPr lang="en-US"/>
          </a:p>
        </p:txBody>
      </p:sp>
    </p:spTree>
    <p:extLst>
      <p:ext uri="{BB962C8B-B14F-4D97-AF65-F5344CB8AC3E}">
        <p14:creationId xmlns:p14="http://schemas.microsoft.com/office/powerpoint/2010/main" val="2921855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4E6B30E-6C38-4CDB-BC02-87C92F2B02F3}" type="slidenum">
              <a:rPr lang="en-US"/>
              <a:pPr>
                <a:defRPr/>
              </a:pPr>
              <a:t>‹#›</a:t>
            </a:fld>
            <a:endParaRPr lang="en-US"/>
          </a:p>
        </p:txBody>
      </p:sp>
    </p:spTree>
    <p:extLst>
      <p:ext uri="{BB962C8B-B14F-4D97-AF65-F5344CB8AC3E}">
        <p14:creationId xmlns:p14="http://schemas.microsoft.com/office/powerpoint/2010/main" val="3489654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C8D5C74-588D-42E9-A3EB-53C562A26AFB}" type="slidenum">
              <a:rPr lang="en-US"/>
              <a:pPr>
                <a:defRPr/>
              </a:pPr>
              <a:t>‹#›</a:t>
            </a:fld>
            <a:endParaRPr lang="en-US"/>
          </a:p>
        </p:txBody>
      </p:sp>
    </p:spTree>
    <p:extLst>
      <p:ext uri="{BB962C8B-B14F-4D97-AF65-F5344CB8AC3E}">
        <p14:creationId xmlns:p14="http://schemas.microsoft.com/office/powerpoint/2010/main" val="2900455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A7318E1C-C503-48A7-91AA-511CE28D03DD}" type="slidenum">
              <a:rPr lang="en-US"/>
              <a:pPr>
                <a:defRPr/>
              </a:pPr>
              <a:t>‹#›</a:t>
            </a:fld>
            <a:endParaRPr lang="en-US"/>
          </a:p>
        </p:txBody>
      </p:sp>
    </p:spTree>
    <p:extLst>
      <p:ext uri="{BB962C8B-B14F-4D97-AF65-F5344CB8AC3E}">
        <p14:creationId xmlns:p14="http://schemas.microsoft.com/office/powerpoint/2010/main" val="359322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294565E-9CA2-448A-9734-747C74C68B66}" type="slidenum">
              <a:rPr lang="en-US"/>
              <a:pPr>
                <a:defRPr/>
              </a:pPr>
              <a:t>‹#›</a:t>
            </a:fld>
            <a:endParaRPr lang="en-US"/>
          </a:p>
        </p:txBody>
      </p:sp>
    </p:spTree>
    <p:extLst>
      <p:ext uri="{BB962C8B-B14F-4D97-AF65-F5344CB8AC3E}">
        <p14:creationId xmlns:p14="http://schemas.microsoft.com/office/powerpoint/2010/main" val="76695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98D5D1D4-54AA-427D-9170-0385BAA01520}" type="slidenum">
              <a:rPr lang="en-US"/>
              <a:pPr>
                <a:defRPr/>
              </a:pPr>
              <a:t>‹#›</a:t>
            </a:fld>
            <a:endParaRPr lang="en-US"/>
          </a:p>
        </p:txBody>
      </p:sp>
    </p:spTree>
    <p:extLst>
      <p:ext uri="{BB962C8B-B14F-4D97-AF65-F5344CB8AC3E}">
        <p14:creationId xmlns:p14="http://schemas.microsoft.com/office/powerpoint/2010/main" val="37986843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E2B90EA-8924-43A8-9BA1-243CD9701036}" type="slidenum">
              <a:rPr lang="en-US"/>
              <a:pPr>
                <a:defRPr/>
              </a:pPr>
              <a:t>‹#›</a:t>
            </a:fld>
            <a:endParaRPr lang="en-US"/>
          </a:p>
        </p:txBody>
      </p:sp>
    </p:spTree>
    <p:extLst>
      <p:ext uri="{BB962C8B-B14F-4D97-AF65-F5344CB8AC3E}">
        <p14:creationId xmlns:p14="http://schemas.microsoft.com/office/powerpoint/2010/main" val="25443914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2EB382BC-829C-41B4-A12D-24A7AA873C21}" type="slidenum">
              <a:rPr lang="en-US"/>
              <a:pPr>
                <a:defRPr/>
              </a:pPr>
              <a:t>‹#›</a:t>
            </a:fld>
            <a:endParaRPr lang="en-US"/>
          </a:p>
        </p:txBody>
      </p:sp>
    </p:spTree>
    <p:extLst>
      <p:ext uri="{BB962C8B-B14F-4D97-AF65-F5344CB8AC3E}">
        <p14:creationId xmlns:p14="http://schemas.microsoft.com/office/powerpoint/2010/main" val="97988321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53C8014A-58CD-4C06-8743-3918763A00E4}" type="slidenum">
              <a:rPr lang="en-US"/>
              <a:pPr>
                <a:defRPr/>
              </a:pPr>
              <a:t>‹#›</a:t>
            </a:fld>
            <a:endParaRPr lang="en-US"/>
          </a:p>
        </p:txBody>
      </p:sp>
    </p:spTree>
    <p:extLst>
      <p:ext uri="{BB962C8B-B14F-4D97-AF65-F5344CB8AC3E}">
        <p14:creationId xmlns:p14="http://schemas.microsoft.com/office/powerpoint/2010/main" val="347984610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FAC9438-27D2-46CC-82AD-B50C420B8901}" type="slidenum">
              <a:rPr lang="en-US"/>
              <a:pPr>
                <a:defRPr/>
              </a:pPr>
              <a:t>‹#›</a:t>
            </a:fld>
            <a:endParaRPr lang="en-US"/>
          </a:p>
        </p:txBody>
      </p:sp>
    </p:spTree>
    <p:extLst>
      <p:ext uri="{BB962C8B-B14F-4D97-AF65-F5344CB8AC3E}">
        <p14:creationId xmlns:p14="http://schemas.microsoft.com/office/powerpoint/2010/main" val="171568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27BF2A0-8F2C-42CD-B48D-8FCAE50A2FFA}" type="slidenum">
              <a:rPr lang="en-US"/>
              <a:pPr>
                <a:defRPr/>
              </a:pPr>
              <a:t>‹#›</a:t>
            </a:fld>
            <a:endParaRPr lang="en-US"/>
          </a:p>
        </p:txBody>
      </p:sp>
    </p:spTree>
    <p:extLst>
      <p:ext uri="{BB962C8B-B14F-4D97-AF65-F5344CB8AC3E}">
        <p14:creationId xmlns:p14="http://schemas.microsoft.com/office/powerpoint/2010/main" val="345239766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A70BBEDD-55D3-4AFB-81B0-62EF8EB4F694}" type="slidenum">
              <a:rPr lang="en-US"/>
              <a:pPr>
                <a:defRPr/>
              </a:pPr>
              <a:t>‹#›</a:t>
            </a:fld>
            <a:endParaRPr lang="en-US"/>
          </a:p>
        </p:txBody>
      </p:sp>
    </p:spTree>
    <p:extLst>
      <p:ext uri="{BB962C8B-B14F-4D97-AF65-F5344CB8AC3E}">
        <p14:creationId xmlns:p14="http://schemas.microsoft.com/office/powerpoint/2010/main" val="216801888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DCB6C06B-4C29-4756-8DCD-024DEBA0CD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0" r:id="rId1"/>
    <p:sldLayoutId id="2147483846" r:id="rId2"/>
    <p:sldLayoutId id="2147483851" r:id="rId3"/>
    <p:sldLayoutId id="2147483852" r:id="rId4"/>
    <p:sldLayoutId id="2147483853" r:id="rId5"/>
    <p:sldLayoutId id="2147483854" r:id="rId6"/>
    <p:sldLayoutId id="2147483847" r:id="rId7"/>
    <p:sldLayoutId id="2147483855" r:id="rId8"/>
    <p:sldLayoutId id="2147483856" r:id="rId9"/>
    <p:sldLayoutId id="2147483848" r:id="rId10"/>
    <p:sldLayoutId id="2147483849" r:id="rId11"/>
    <p:sldLayoutId id="2147483857"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3600"/>
            <a:ext cx="7239000" cy="1470025"/>
          </a:xfrm>
        </p:spPr>
        <p:txBody>
          <a:bodyPr/>
          <a:lstStyle/>
          <a:p>
            <a:pPr eaLnBrk="1" fontAlgn="auto" hangingPunct="1">
              <a:spcAft>
                <a:spcPts val="0"/>
              </a:spcAft>
              <a:defRPr/>
            </a:pPr>
            <a:r>
              <a:rPr lang="en-US" dirty="0" smtClean="0"/>
              <a:t>e-Business</a:t>
            </a:r>
            <a:endParaRPr lang="en-US" dirty="0"/>
          </a:p>
        </p:txBody>
      </p:sp>
      <p:sp>
        <p:nvSpPr>
          <p:cNvPr id="10243" name="Rectangle 3"/>
          <p:cNvSpPr>
            <a:spLocks noGrp="1" noChangeArrowheads="1"/>
          </p:cNvSpPr>
          <p:nvPr>
            <p:ph type="subTitle" idx="1"/>
          </p:nvPr>
        </p:nvSpPr>
        <p:spPr>
          <a:xfrm>
            <a:off x="685800" y="3611563"/>
            <a:ext cx="7772400" cy="1200150"/>
          </a:xfrm>
        </p:spPr>
        <p:txBody>
          <a:bodyPr/>
          <a:lstStyle/>
          <a:p>
            <a:pPr marR="0" eaLnBrk="1" hangingPunct="1"/>
            <a:r>
              <a:rPr lang="id-ID" smtClean="0"/>
              <a:t>Pertemuan </a:t>
            </a:r>
            <a:r>
              <a:rPr lang="id-ID" smtClean="0"/>
              <a:t>5</a:t>
            </a:r>
            <a:endParaRPr lang="id-ID"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US"/>
              <a:t>Jenis e-Business</a:t>
            </a:r>
          </a:p>
        </p:txBody>
      </p:sp>
      <p:sp>
        <p:nvSpPr>
          <p:cNvPr id="19459" name="Text Box 4"/>
          <p:cNvSpPr txBox="1">
            <a:spLocks noChangeArrowheads="1"/>
          </p:cNvSpPr>
          <p:nvPr/>
        </p:nvSpPr>
        <p:spPr bwMode="auto">
          <a:xfrm>
            <a:off x="2438400" y="16002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Business to Business (B2B)</a:t>
            </a:r>
          </a:p>
        </p:txBody>
      </p:sp>
      <p:sp>
        <p:nvSpPr>
          <p:cNvPr id="19460" name="Text Box 5"/>
          <p:cNvSpPr txBox="1">
            <a:spLocks noChangeArrowheads="1"/>
          </p:cNvSpPr>
          <p:nvPr/>
        </p:nvSpPr>
        <p:spPr bwMode="auto">
          <a:xfrm>
            <a:off x="1143000" y="23622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Business to Customer (B2C)</a:t>
            </a:r>
          </a:p>
        </p:txBody>
      </p:sp>
      <p:sp>
        <p:nvSpPr>
          <p:cNvPr id="19461" name="Text Box 6"/>
          <p:cNvSpPr txBox="1">
            <a:spLocks noChangeArrowheads="1"/>
          </p:cNvSpPr>
          <p:nvPr/>
        </p:nvSpPr>
        <p:spPr bwMode="auto">
          <a:xfrm>
            <a:off x="2514600" y="30480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Customer to Customer (C2C)</a:t>
            </a:r>
          </a:p>
        </p:txBody>
      </p:sp>
      <p:sp>
        <p:nvSpPr>
          <p:cNvPr id="19462" name="Text Box 7"/>
          <p:cNvSpPr txBox="1">
            <a:spLocks noChangeArrowheads="1"/>
          </p:cNvSpPr>
          <p:nvPr/>
        </p:nvSpPr>
        <p:spPr bwMode="auto">
          <a:xfrm>
            <a:off x="1066800" y="37338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Customer to Business (C2B)</a:t>
            </a:r>
          </a:p>
        </p:txBody>
      </p:sp>
      <p:sp>
        <p:nvSpPr>
          <p:cNvPr id="19463" name="Text Box 8"/>
          <p:cNvSpPr txBox="1">
            <a:spLocks noChangeArrowheads="1"/>
          </p:cNvSpPr>
          <p:nvPr/>
        </p:nvSpPr>
        <p:spPr bwMode="auto">
          <a:xfrm>
            <a:off x="2667000" y="45720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Business to government (B2G)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152400" y="152400"/>
            <a:ext cx="8839200" cy="6324600"/>
          </a:xfrm>
        </p:spPr>
        <p:txBody>
          <a:bodyPr/>
          <a:lstStyle/>
          <a:p>
            <a:r>
              <a:rPr lang="id-ID" sz="2400" b="1" smtClean="0"/>
              <a:t>Business to Business (B2B)</a:t>
            </a:r>
          </a:p>
          <a:p>
            <a:pPr>
              <a:buFont typeface="Wingdings 3" pitchFamily="18" charset="2"/>
              <a:buNone/>
            </a:pPr>
            <a:r>
              <a:rPr lang="id-ID" sz="2400" smtClean="0"/>
              <a:t>	Hubungan bisnis antar perusahaan.  Sistem ini biayanya relatif murah, tetapi nilai transaksinya tinggi.  Alat yang digunakanpun sangat sederhana, yaitu e-Mail.</a:t>
            </a:r>
          </a:p>
          <a:p>
            <a:r>
              <a:rPr lang="id-ID" sz="2400" b="1" smtClean="0"/>
              <a:t>Business to Customer (B2C)</a:t>
            </a:r>
          </a:p>
          <a:p>
            <a:pPr>
              <a:buFont typeface="Wingdings 3" pitchFamily="18" charset="2"/>
              <a:buNone/>
            </a:pPr>
            <a:r>
              <a:rPr lang="id-ID" sz="2400" smtClean="0"/>
              <a:t>	Hubungan bisnis antara perusahaan dengan konsumen.  Sistem ini biaya yg relatif tinggi, karena alat yang dibutuhkan berupa web interaktif, sedangkan nilai transaksinya rendah. Disini perlu memperhatikan beberapa hal seperti segmentasi pelanggan,cara promosi yang efektif baik secara on-line melalui halaman web maupun secara off-line melalui media konvensional,jenis produknya, proses &amp; prosedur transaksi yang harus ditempuh dan tingkat pelayanan yang diberikan termasuk layanan pengiriman.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0" y="228600"/>
            <a:ext cx="8915400" cy="5778500"/>
          </a:xfrm>
        </p:spPr>
        <p:txBody>
          <a:bodyPr/>
          <a:lstStyle/>
          <a:p>
            <a:r>
              <a:rPr lang="id-ID" sz="2400" b="1" smtClean="0"/>
              <a:t>Customer to Customer (C2C)</a:t>
            </a:r>
          </a:p>
          <a:p>
            <a:pPr>
              <a:buFont typeface="Wingdings 3" pitchFamily="18" charset="2"/>
              <a:buNone/>
            </a:pPr>
            <a:r>
              <a:rPr lang="id-ID" sz="2400" smtClean="0"/>
              <a:t>	Hubungan bisnis antar perorangan konsumen. Sistem ini membutuhkan biaya yang relatif tinggi, karena alat yang dibutuhkan berupa web interaktif, nilai transaksinya rendah.</a:t>
            </a:r>
          </a:p>
          <a:p>
            <a:r>
              <a:rPr lang="id-ID" sz="2400" b="1" smtClean="0"/>
              <a:t>Customer to Business (C2B)</a:t>
            </a:r>
          </a:p>
          <a:p>
            <a:pPr>
              <a:buFont typeface="Wingdings 3" pitchFamily="18" charset="2"/>
              <a:buNone/>
            </a:pPr>
            <a:r>
              <a:rPr lang="id-ID" sz="2400" smtClean="0"/>
              <a:t>	Hubungan bisnis antara perorangan dengan perusahaan. Sistem ini juga membutuhkan biaya yang relatif tinggi karena alat yang dibutuhkan berupa web interaktif untuk memperoleh kepercayaan dari perusahaan, namun nilai transaksinya rendah.</a:t>
            </a:r>
          </a:p>
          <a:p>
            <a:r>
              <a:rPr lang="id-ID" sz="2400" b="1" smtClean="0"/>
              <a:t>Business to Goverment (B2G)</a:t>
            </a:r>
          </a:p>
          <a:p>
            <a:pPr>
              <a:buFont typeface="Wingdings 3" pitchFamily="18" charset="2"/>
              <a:buNone/>
            </a:pPr>
            <a:r>
              <a:rPr lang="id-ID" sz="2400" smtClean="0"/>
              <a:t>	Hubungan bisnis antara perusahaan dengan pemerintah. Sistem ini biayanya relatif murah,hanya membutuhkan e-mail, namun nilai transaksinya tinggi.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3" name="Group 35"/>
          <p:cNvGraphicFramePr>
            <a:graphicFrameLocks noGrp="1"/>
          </p:cNvGraphicFramePr>
          <p:nvPr>
            <p:ph/>
          </p:nvPr>
        </p:nvGraphicFramePr>
        <p:xfrm>
          <a:off x="533400" y="1828800"/>
          <a:ext cx="6553200" cy="2395538"/>
        </p:xfrm>
        <a:graphic>
          <a:graphicData uri="http://schemas.openxmlformats.org/drawingml/2006/table">
            <a:tbl>
              <a:tblPr/>
              <a:tblGrid>
                <a:gridCol w="2184400"/>
                <a:gridCol w="939800"/>
                <a:gridCol w="3429000"/>
              </a:tblGrid>
              <a:tr h="3657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Situs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Pasar</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Produk</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6400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Amazon.com</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B2C</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Buku, musik, video, mainan, elektronik, artikel, hadiah</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8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eBay.com</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C2C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B2C</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Sepesialis lelang</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8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Etrade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B2C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B2B</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Stok dan informasi investasi, layanan keuangan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52" name="Text Box 36"/>
          <p:cNvSpPr txBox="1">
            <a:spLocks noChangeArrowheads="1"/>
          </p:cNvSpPr>
          <p:nvPr/>
        </p:nvSpPr>
        <p:spPr bwMode="auto">
          <a:xfrm>
            <a:off x="533400" y="762000"/>
            <a:ext cx="525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Aplikasi e-Business dari beberapa perusahaan ternama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228600" y="2133600"/>
            <a:ext cx="5486400" cy="3124200"/>
          </a:xfrm>
        </p:spPr>
        <p:txBody>
          <a:bodyPr>
            <a:normAutofit lnSpcReduction="10000"/>
          </a:bodyPr>
          <a:lstStyle/>
          <a:p>
            <a:pPr marL="365760" indent="-256032" eaLnBrk="1" fontAlgn="auto" hangingPunct="1">
              <a:spcAft>
                <a:spcPts val="0"/>
              </a:spcAft>
              <a:buFontTx/>
              <a:buNone/>
              <a:defRPr/>
            </a:pPr>
            <a:r>
              <a:rPr lang="en-US" sz="2400" dirty="0"/>
              <a:t>	1.	</a:t>
            </a:r>
            <a:r>
              <a:rPr lang="en-US" sz="2400" dirty="0" err="1"/>
              <a:t>Memperpendek</a:t>
            </a:r>
            <a:r>
              <a:rPr lang="en-US" sz="2400" dirty="0"/>
              <a:t> </a:t>
            </a:r>
            <a:r>
              <a:rPr lang="en-US" sz="2400" dirty="0" err="1"/>
              <a:t>jarak</a:t>
            </a:r>
            <a:r>
              <a:rPr lang="en-US" sz="2400" dirty="0"/>
              <a:t> </a:t>
            </a:r>
          </a:p>
          <a:p>
            <a:pPr marL="365760" indent="-256032" eaLnBrk="1" fontAlgn="auto" hangingPunct="1">
              <a:spcAft>
                <a:spcPts val="0"/>
              </a:spcAft>
              <a:buFontTx/>
              <a:buNone/>
              <a:defRPr/>
            </a:pPr>
            <a:r>
              <a:rPr lang="en-US" sz="2400" dirty="0"/>
              <a:t>	2.	</a:t>
            </a:r>
            <a:r>
              <a:rPr lang="en-US" sz="2400" dirty="0" err="1"/>
              <a:t>Perluasan</a:t>
            </a:r>
            <a:r>
              <a:rPr lang="en-US" sz="2400" dirty="0"/>
              <a:t> </a:t>
            </a:r>
            <a:r>
              <a:rPr lang="en-US" sz="2400" dirty="0" err="1"/>
              <a:t>pasar</a:t>
            </a:r>
            <a:r>
              <a:rPr lang="en-US" sz="2400" dirty="0"/>
              <a:t> </a:t>
            </a:r>
          </a:p>
          <a:p>
            <a:pPr marL="355600" indent="-247650" eaLnBrk="1" fontAlgn="auto" hangingPunct="1">
              <a:spcAft>
                <a:spcPts val="0"/>
              </a:spcAft>
              <a:buFontTx/>
              <a:buNone/>
              <a:tabLst>
                <a:tab pos="900113" algn="l"/>
              </a:tabLst>
              <a:defRPr/>
            </a:pPr>
            <a:r>
              <a:rPr lang="en-US" sz="2400" dirty="0"/>
              <a:t>	3.	</a:t>
            </a:r>
            <a:r>
              <a:rPr lang="en-US" sz="2400" dirty="0" err="1"/>
              <a:t>Perluasan</a:t>
            </a:r>
            <a:r>
              <a:rPr lang="en-US" sz="2400" dirty="0"/>
              <a:t> </a:t>
            </a:r>
            <a:r>
              <a:rPr lang="en-US" sz="2400" dirty="0" err="1"/>
              <a:t>jaringan</a:t>
            </a:r>
            <a:r>
              <a:rPr lang="en-US" sz="2400" dirty="0"/>
              <a:t> </a:t>
            </a:r>
            <a:r>
              <a:rPr lang="en-US" sz="2400" dirty="0" err="1"/>
              <a:t>mitra</a:t>
            </a:r>
            <a:r>
              <a:rPr lang="en-US" sz="2400" dirty="0"/>
              <a:t> </a:t>
            </a:r>
            <a:r>
              <a:rPr lang="id-ID" sz="2400" dirty="0" smtClean="0"/>
              <a:t>   	</a:t>
            </a:r>
            <a:r>
              <a:rPr lang="en-US" sz="2400" dirty="0" err="1" smtClean="0"/>
              <a:t>kerja</a:t>
            </a:r>
            <a:endParaRPr lang="en-US" sz="2400" dirty="0"/>
          </a:p>
          <a:p>
            <a:pPr marL="365760" indent="-256032" eaLnBrk="1" fontAlgn="auto" hangingPunct="1">
              <a:spcAft>
                <a:spcPts val="0"/>
              </a:spcAft>
              <a:buFontTx/>
              <a:buNone/>
              <a:defRPr/>
            </a:pPr>
            <a:r>
              <a:rPr lang="en-US" sz="2400" dirty="0"/>
              <a:t>	4.	</a:t>
            </a:r>
            <a:r>
              <a:rPr lang="en-US" sz="2400" dirty="0" err="1"/>
              <a:t>Biaya</a:t>
            </a:r>
            <a:r>
              <a:rPr lang="en-US" sz="2400" dirty="0"/>
              <a:t> </a:t>
            </a:r>
            <a:r>
              <a:rPr lang="en-US" sz="2400" dirty="0" err="1"/>
              <a:t>terkendali</a:t>
            </a:r>
            <a:endParaRPr lang="en-US" sz="2400" dirty="0"/>
          </a:p>
          <a:p>
            <a:pPr marL="365760" indent="-256032" eaLnBrk="1" fontAlgn="auto" hangingPunct="1">
              <a:spcAft>
                <a:spcPts val="0"/>
              </a:spcAft>
              <a:buFontTx/>
              <a:buNone/>
              <a:defRPr/>
            </a:pPr>
            <a:r>
              <a:rPr lang="en-US" sz="2400" dirty="0"/>
              <a:t>	5.	</a:t>
            </a:r>
            <a:r>
              <a:rPr lang="en-US" sz="2400" dirty="0" err="1"/>
              <a:t>Efisien</a:t>
            </a:r>
            <a:endParaRPr lang="en-US" sz="2400" dirty="0"/>
          </a:p>
          <a:p>
            <a:pPr marL="365760" indent="-256032" eaLnBrk="1" fontAlgn="auto" hangingPunct="1">
              <a:spcAft>
                <a:spcPts val="0"/>
              </a:spcAft>
              <a:buFontTx/>
              <a:buNone/>
              <a:defRPr/>
            </a:pPr>
            <a:r>
              <a:rPr lang="en-US" sz="2400" dirty="0"/>
              <a:t>	6.	Cash flow </a:t>
            </a:r>
            <a:r>
              <a:rPr lang="en-US" sz="2400" dirty="0" err="1"/>
              <a:t>terjamin</a:t>
            </a:r>
            <a:endParaRPr lang="en-US" sz="2400" dirty="0"/>
          </a:p>
          <a:p>
            <a:pPr marL="365760" indent="-256032" eaLnBrk="1" fontAlgn="auto" hangingPunct="1">
              <a:spcAft>
                <a:spcPts val="0"/>
              </a:spcAft>
              <a:buFontTx/>
              <a:buNone/>
              <a:defRPr/>
            </a:pPr>
            <a:r>
              <a:rPr lang="en-US" sz="2400" dirty="0"/>
              <a:t>	7.	</a:t>
            </a:r>
            <a:r>
              <a:rPr lang="en-US" sz="2400" dirty="0" err="1"/>
              <a:t>Manfaat</a:t>
            </a:r>
            <a:r>
              <a:rPr lang="en-US" sz="2400" dirty="0"/>
              <a:t> </a:t>
            </a:r>
            <a:r>
              <a:rPr lang="en-US" sz="2400" dirty="0" err="1"/>
              <a:t>lainya</a:t>
            </a:r>
            <a:endParaRPr lang="en-US" sz="2400" dirty="0"/>
          </a:p>
        </p:txBody>
      </p:sp>
      <p:sp>
        <p:nvSpPr>
          <p:cNvPr id="9218" name="Rectangle 2"/>
          <p:cNvSpPr>
            <a:spLocks noGrp="1" noChangeArrowheads="1"/>
          </p:cNvSpPr>
          <p:nvPr>
            <p:ph type="title"/>
          </p:nvPr>
        </p:nvSpPr>
        <p:spPr/>
        <p:txBody>
          <a:bodyPr/>
          <a:lstStyle/>
          <a:p>
            <a:pPr eaLnBrk="1" fontAlgn="auto" hangingPunct="1">
              <a:spcAft>
                <a:spcPts val="0"/>
              </a:spcAft>
              <a:defRPr/>
            </a:pPr>
            <a:r>
              <a:rPr lang="en-US"/>
              <a:t>Manfaat e-Business</a:t>
            </a:r>
          </a:p>
        </p:txBody>
      </p:sp>
      <p:sp>
        <p:nvSpPr>
          <p:cNvPr id="23556" name="Rectangle 4"/>
          <p:cNvSpPr>
            <a:spLocks noChangeArrowheads="1"/>
          </p:cNvSpPr>
          <p:nvPr/>
        </p:nvSpPr>
        <p:spPr bwMode="auto">
          <a:xfrm>
            <a:off x="5029200" y="4419600"/>
            <a:ext cx="3886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400"/>
              <a:t>	1.	Efektif </a:t>
            </a:r>
          </a:p>
          <a:p>
            <a:pPr marL="342900" indent="-342900">
              <a:spcBef>
                <a:spcPct val="20000"/>
              </a:spcBef>
            </a:pPr>
            <a:r>
              <a:rPr lang="en-US" sz="2400"/>
              <a:t>	2.	Biaya terkendali </a:t>
            </a:r>
          </a:p>
          <a:p>
            <a:pPr marL="342900" indent="-342900">
              <a:spcBef>
                <a:spcPct val="20000"/>
              </a:spcBef>
            </a:pPr>
            <a:r>
              <a:rPr lang="en-US" sz="2400"/>
              <a:t>	3.	Aman secara fisik</a:t>
            </a:r>
          </a:p>
          <a:p>
            <a:pPr marL="342900" indent="-342900">
              <a:spcBef>
                <a:spcPct val="20000"/>
              </a:spcBef>
            </a:pPr>
            <a:r>
              <a:rPr lang="en-US" sz="2400"/>
              <a:t>	4.	Harga murah</a:t>
            </a:r>
          </a:p>
          <a:p>
            <a:pPr marL="342900" indent="-342900">
              <a:spcBef>
                <a:spcPct val="20000"/>
              </a:spcBef>
            </a:pPr>
            <a:r>
              <a:rPr lang="en-US" sz="2400"/>
              <a:t>	5.	Fleksibel</a:t>
            </a:r>
          </a:p>
        </p:txBody>
      </p:sp>
      <p:sp>
        <p:nvSpPr>
          <p:cNvPr id="23557" name="Text Box 5"/>
          <p:cNvSpPr txBox="1">
            <a:spLocks noChangeArrowheads="1"/>
          </p:cNvSpPr>
          <p:nvPr/>
        </p:nvSpPr>
        <p:spPr bwMode="auto">
          <a:xfrm>
            <a:off x="5562600" y="38100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i="1"/>
              <a:t>Bagi Konsumen</a:t>
            </a:r>
          </a:p>
        </p:txBody>
      </p:sp>
      <p:sp>
        <p:nvSpPr>
          <p:cNvPr id="23558" name="Text Box 6"/>
          <p:cNvSpPr txBox="1">
            <a:spLocks noChangeArrowheads="1"/>
          </p:cNvSpPr>
          <p:nvPr/>
        </p:nvSpPr>
        <p:spPr bwMode="auto">
          <a:xfrm>
            <a:off x="762000" y="1219200"/>
            <a:ext cx="457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i="1"/>
              <a:t>Bagi Perusahaan atau pebisnis perorangan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685800" y="2209800"/>
            <a:ext cx="3962400" cy="1066800"/>
          </a:xfrm>
        </p:spPr>
        <p:txBody>
          <a:bodyPr/>
          <a:lstStyle/>
          <a:p>
            <a:pPr eaLnBrk="1" hangingPunct="1">
              <a:buFontTx/>
              <a:buNone/>
            </a:pPr>
            <a:r>
              <a:rPr lang="en-US" sz="2400" smtClean="0"/>
              <a:t>	1.	Peluang kerja baru</a:t>
            </a:r>
          </a:p>
          <a:p>
            <a:pPr eaLnBrk="1" hangingPunct="1">
              <a:buFontTx/>
              <a:buNone/>
            </a:pPr>
            <a:r>
              <a:rPr lang="en-US" sz="2400" smtClean="0"/>
              <a:t>	2.	Wahana kompetisi</a:t>
            </a:r>
          </a:p>
        </p:txBody>
      </p:sp>
      <p:sp>
        <p:nvSpPr>
          <p:cNvPr id="10244" name="Rectangle 4"/>
          <p:cNvSpPr>
            <a:spLocks noGrp="1" noChangeArrowheads="1"/>
          </p:cNvSpPr>
          <p:nvPr>
            <p:ph type="title"/>
          </p:nvPr>
        </p:nvSpPr>
        <p:spPr>
          <a:xfrm>
            <a:off x="457200" y="304800"/>
            <a:ext cx="8229600" cy="1143000"/>
          </a:xfrm>
        </p:spPr>
        <p:txBody>
          <a:bodyPr/>
          <a:lstStyle/>
          <a:p>
            <a:pPr eaLnBrk="1" fontAlgn="auto" hangingPunct="1">
              <a:spcAft>
                <a:spcPts val="0"/>
              </a:spcAft>
              <a:defRPr/>
            </a:pPr>
            <a:r>
              <a:rPr lang="en-US"/>
              <a:t>Manfaat e-Business</a:t>
            </a:r>
          </a:p>
        </p:txBody>
      </p:sp>
      <p:sp>
        <p:nvSpPr>
          <p:cNvPr id="24580" name="Rectangle 5"/>
          <p:cNvSpPr>
            <a:spLocks noChangeArrowheads="1"/>
          </p:cNvSpPr>
          <p:nvPr/>
        </p:nvSpPr>
        <p:spPr bwMode="auto">
          <a:xfrm>
            <a:off x="2057400" y="4038600"/>
            <a:ext cx="6858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400"/>
              <a:t>	1.	Tantangan baru</a:t>
            </a:r>
          </a:p>
          <a:p>
            <a:pPr marL="342900" indent="-342900">
              <a:spcBef>
                <a:spcPct val="20000"/>
              </a:spcBef>
            </a:pPr>
            <a:r>
              <a:rPr lang="en-US" sz="2400"/>
              <a:t>	2.	Para peneliti tertantang untuk malekukan 	analisis terhadap pergeseran pola bisnis</a:t>
            </a:r>
          </a:p>
          <a:p>
            <a:pPr marL="342900" indent="-342900">
              <a:spcBef>
                <a:spcPct val="20000"/>
              </a:spcBef>
            </a:pPr>
            <a:r>
              <a:rPr lang="en-US" sz="2400"/>
              <a:t>	3.	Membuka kerangka baru dalam penjualan 	jasa pendidikan</a:t>
            </a:r>
          </a:p>
        </p:txBody>
      </p:sp>
      <p:sp>
        <p:nvSpPr>
          <p:cNvPr id="24581" name="Text Box 6"/>
          <p:cNvSpPr txBox="1">
            <a:spLocks noChangeArrowheads="1"/>
          </p:cNvSpPr>
          <p:nvPr/>
        </p:nvSpPr>
        <p:spPr bwMode="auto">
          <a:xfrm>
            <a:off x="838200" y="15240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i="1"/>
              <a:t>Bagi masyarakat pada umumnya</a:t>
            </a:r>
          </a:p>
        </p:txBody>
      </p:sp>
      <p:sp>
        <p:nvSpPr>
          <p:cNvPr id="24582" name="Text Box 7"/>
          <p:cNvSpPr txBox="1">
            <a:spLocks noChangeArrowheads="1"/>
          </p:cNvSpPr>
          <p:nvPr/>
        </p:nvSpPr>
        <p:spPr bwMode="auto">
          <a:xfrm>
            <a:off x="2514600" y="35052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i="1"/>
              <a:t>Bagi dunia Akademis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57200" y="1600200"/>
            <a:ext cx="8229600" cy="1752600"/>
          </a:xfrm>
        </p:spPr>
        <p:txBody>
          <a:bodyPr/>
          <a:lstStyle/>
          <a:p>
            <a:pPr eaLnBrk="1" hangingPunct="1">
              <a:buFontTx/>
              <a:buNone/>
            </a:pPr>
            <a:r>
              <a:rPr lang="en-US" sz="2400" smtClean="0"/>
              <a:t>	1.	Kebutuhan Konsumen</a:t>
            </a:r>
          </a:p>
          <a:p>
            <a:pPr eaLnBrk="1" hangingPunct="1">
              <a:buFontTx/>
              <a:buNone/>
            </a:pPr>
            <a:r>
              <a:rPr lang="en-US" sz="2400" smtClean="0"/>
              <a:t>	2.	Keprihatinan atau kesadaran konsumen</a:t>
            </a:r>
          </a:p>
          <a:p>
            <a:pPr eaLnBrk="1" hangingPunct="1">
              <a:buFontTx/>
              <a:buNone/>
            </a:pPr>
            <a:r>
              <a:rPr lang="en-US" sz="2400" smtClean="0"/>
              <a:t>	3.	Kondisi sosial, ekonomi dan demografi</a:t>
            </a:r>
          </a:p>
        </p:txBody>
      </p:sp>
      <p:sp>
        <p:nvSpPr>
          <p:cNvPr id="1126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a:t>Latar belakang pembentukan situs e-Business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457200" y="1493838"/>
            <a:ext cx="8229600" cy="4830762"/>
          </a:xfrm>
        </p:spPr>
        <p:txBody>
          <a:bodyPr/>
          <a:lstStyle/>
          <a:p>
            <a:pPr eaLnBrk="1" hangingPunct="1">
              <a:lnSpc>
                <a:spcPct val="90000"/>
              </a:lnSpc>
              <a:buFontTx/>
              <a:buNone/>
            </a:pPr>
            <a:r>
              <a:rPr lang="en-US" sz="2200" smtClean="0"/>
              <a:t>	1.	Belum terbentuknya high trust society</a:t>
            </a:r>
          </a:p>
          <a:p>
            <a:pPr eaLnBrk="1" hangingPunct="1">
              <a:lnSpc>
                <a:spcPct val="90000"/>
              </a:lnSpc>
              <a:buFontTx/>
              <a:buNone/>
            </a:pPr>
            <a:r>
              <a:rPr lang="en-US" sz="2200" smtClean="0"/>
              <a:t>	2.	Pada umumnya harga produk tidak dapat ditawar </a:t>
            </a:r>
            <a:r>
              <a:rPr lang="id-ID" sz="2200" smtClean="0"/>
              <a:t>	</a:t>
            </a:r>
            <a:r>
              <a:rPr lang="en-US" sz="2200" smtClean="0"/>
              <a:t>lagi</a:t>
            </a:r>
          </a:p>
          <a:p>
            <a:pPr eaLnBrk="1" hangingPunct="1">
              <a:lnSpc>
                <a:spcPct val="90000"/>
              </a:lnSpc>
              <a:buFontTx/>
              <a:buNone/>
            </a:pPr>
            <a:r>
              <a:rPr lang="en-US" sz="2200" smtClean="0"/>
              <a:t>	3.	Sarana prasarana masih belum memadai</a:t>
            </a:r>
          </a:p>
          <a:p>
            <a:pPr eaLnBrk="1" hangingPunct="1">
              <a:lnSpc>
                <a:spcPct val="90000"/>
              </a:lnSpc>
              <a:buFontTx/>
              <a:buNone/>
            </a:pPr>
            <a:r>
              <a:rPr lang="en-US" sz="2200" smtClean="0"/>
              <a:t>	4.	masih sangat sedikit SDM yang memahami dan 	menguasai konsep dan implementasi TI</a:t>
            </a:r>
          </a:p>
          <a:p>
            <a:pPr eaLnBrk="1" hangingPunct="1">
              <a:lnSpc>
                <a:spcPct val="90000"/>
              </a:lnSpc>
              <a:buFontTx/>
              <a:buNone/>
            </a:pPr>
            <a:r>
              <a:rPr lang="en-US" sz="2200" smtClean="0"/>
              <a:t>	5.	Jasa pos masih membutuhkan pembenahan dan 	peningkatan </a:t>
            </a:r>
          </a:p>
          <a:p>
            <a:pPr eaLnBrk="1" hangingPunct="1">
              <a:lnSpc>
                <a:spcPct val="90000"/>
              </a:lnSpc>
              <a:buFontTx/>
              <a:buNone/>
            </a:pPr>
            <a:r>
              <a:rPr lang="en-US" sz="2200" smtClean="0"/>
              <a:t>	6.	Adanya tindak kejahatan kartu kredit</a:t>
            </a:r>
          </a:p>
          <a:p>
            <a:pPr eaLnBrk="1" hangingPunct="1">
              <a:lnSpc>
                <a:spcPct val="90000"/>
              </a:lnSpc>
              <a:buFontTx/>
              <a:buNone/>
            </a:pPr>
            <a:r>
              <a:rPr lang="en-US" sz="2200" smtClean="0"/>
              <a:t>	7.	Perbedaan platform</a:t>
            </a:r>
          </a:p>
          <a:p>
            <a:pPr eaLnBrk="1" hangingPunct="1">
              <a:lnSpc>
                <a:spcPct val="90000"/>
              </a:lnSpc>
              <a:buFontTx/>
              <a:buNone/>
            </a:pPr>
            <a:r>
              <a:rPr lang="en-US" sz="2200" smtClean="0"/>
              <a:t>	8.	Masih menunggu</a:t>
            </a:r>
          </a:p>
          <a:p>
            <a:pPr eaLnBrk="1" hangingPunct="1">
              <a:lnSpc>
                <a:spcPct val="90000"/>
              </a:lnSpc>
              <a:buFontTx/>
              <a:buNone/>
            </a:pPr>
            <a:r>
              <a:rPr lang="en-US" sz="2200" smtClean="0"/>
              <a:t>	9.	e-Business masih dipandang sebelah mata</a:t>
            </a:r>
          </a:p>
          <a:p>
            <a:pPr eaLnBrk="1" hangingPunct="1">
              <a:lnSpc>
                <a:spcPct val="90000"/>
              </a:lnSpc>
              <a:buFontTx/>
              <a:buNone/>
            </a:pPr>
            <a:r>
              <a:rPr lang="en-US" sz="2200" smtClean="0"/>
              <a:t>	10.	Konsumen yang aktif</a:t>
            </a:r>
          </a:p>
          <a:p>
            <a:pPr eaLnBrk="1" hangingPunct="1">
              <a:lnSpc>
                <a:spcPct val="90000"/>
              </a:lnSpc>
              <a:buFontTx/>
              <a:buNone/>
            </a:pPr>
            <a:r>
              <a:rPr lang="en-US" sz="2200" smtClean="0"/>
              <a:t>	11.	Etika dan moralitas</a:t>
            </a:r>
          </a:p>
        </p:txBody>
      </p:sp>
      <p:sp>
        <p:nvSpPr>
          <p:cNvPr id="12290" name="Rectangle 2"/>
          <p:cNvSpPr>
            <a:spLocks noGrp="1" noChangeArrowheads="1"/>
          </p:cNvSpPr>
          <p:nvPr>
            <p:ph type="title"/>
          </p:nvPr>
        </p:nvSpPr>
        <p:spPr>
          <a:xfrm>
            <a:off x="457200" y="-152400"/>
            <a:ext cx="8229600" cy="1143000"/>
          </a:xfrm>
        </p:spPr>
        <p:txBody>
          <a:bodyPr/>
          <a:lstStyle/>
          <a:p>
            <a:pPr eaLnBrk="1" fontAlgn="auto" hangingPunct="1">
              <a:spcAft>
                <a:spcPts val="0"/>
              </a:spcAft>
              <a:defRPr/>
            </a:pPr>
            <a:r>
              <a:rPr lang="en-US" sz="3200"/>
              <a:t>Ilusi sekarang atau realitas masa depan</a:t>
            </a:r>
          </a:p>
        </p:txBody>
      </p:sp>
      <p:sp>
        <p:nvSpPr>
          <p:cNvPr id="26628" name="Text Box 4"/>
          <p:cNvSpPr txBox="1">
            <a:spLocks noChangeArrowheads="1"/>
          </p:cNvSpPr>
          <p:nvPr/>
        </p:nvSpPr>
        <p:spPr bwMode="auto">
          <a:xfrm>
            <a:off x="381000" y="9144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Hambatan e-Business di Indonesia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228600" y="1481138"/>
            <a:ext cx="8686800" cy="4525962"/>
          </a:xfrm>
        </p:spPr>
        <p:txBody>
          <a:bodyPr/>
          <a:lstStyle/>
          <a:p>
            <a:pPr eaLnBrk="1" hangingPunct="1">
              <a:buFontTx/>
              <a:buNone/>
              <a:tabLst>
                <a:tab pos="900113" algn="l"/>
              </a:tabLst>
            </a:pPr>
            <a:r>
              <a:rPr lang="en-US" sz="2400" smtClean="0"/>
              <a:t>	1.	Perusahaan mempublikasikan halaman web </a:t>
            </a:r>
            <a:r>
              <a:rPr lang="id-ID" sz="2400" smtClean="0"/>
              <a:t>	</a:t>
            </a:r>
            <a:r>
              <a:rPr lang="en-US" sz="2400" smtClean="0"/>
              <a:t>tentang produk-produk nya kepada </a:t>
            </a:r>
            <a:r>
              <a:rPr lang="id-ID" sz="2400" smtClean="0"/>
              <a:t>	</a:t>
            </a:r>
            <a:r>
              <a:rPr lang="en-US" sz="2400" smtClean="0"/>
              <a:t>masyarakat</a:t>
            </a:r>
          </a:p>
          <a:p>
            <a:pPr eaLnBrk="1" hangingPunct="1">
              <a:buFontTx/>
              <a:buNone/>
              <a:tabLst>
                <a:tab pos="900113" algn="l"/>
              </a:tabLst>
            </a:pPr>
            <a:r>
              <a:rPr lang="en-US" sz="2400" smtClean="0"/>
              <a:t>	2.	Calon pembeli dapat memilih produk dan mengisi 	formulir transaksi elektronik dengan</a:t>
            </a:r>
            <a:r>
              <a:rPr lang="id-ID" sz="2400" smtClean="0"/>
              <a:t> 	</a:t>
            </a:r>
            <a:r>
              <a:rPr lang="en-US" sz="2400" smtClean="0"/>
              <a:t>mencantumkan nomor kartu kreditnya </a:t>
            </a:r>
          </a:p>
          <a:p>
            <a:pPr eaLnBrk="1" hangingPunct="1">
              <a:buFontTx/>
              <a:buNone/>
              <a:tabLst>
                <a:tab pos="900113" algn="l"/>
              </a:tabLst>
            </a:pPr>
            <a:r>
              <a:rPr lang="en-US" sz="2400" smtClean="0"/>
              <a:t>	3.	Setelah proses pembayaran selesai, barang akan 	dikirim melalui jasa pos atau jasa pengiriman </a:t>
            </a:r>
            <a:r>
              <a:rPr lang="id-ID" sz="2400" smtClean="0"/>
              <a:t>	</a:t>
            </a:r>
            <a:r>
              <a:rPr lang="en-US" sz="2400" smtClean="0"/>
              <a:t>barang lainya</a:t>
            </a:r>
          </a:p>
        </p:txBody>
      </p:sp>
      <p:sp>
        <p:nvSpPr>
          <p:cNvPr id="13314"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err="1"/>
              <a:t>Langkah-langkah</a:t>
            </a:r>
            <a:r>
              <a:rPr lang="en-US" sz="4000" dirty="0"/>
              <a:t> </a:t>
            </a:r>
            <a:r>
              <a:rPr lang="id-ID" sz="4000" dirty="0" err="1" smtClean="0"/>
              <a:t>B</a:t>
            </a:r>
            <a:r>
              <a:rPr lang="en-US" sz="4000" dirty="0" err="1" smtClean="0"/>
              <a:t>isnis</a:t>
            </a:r>
            <a:r>
              <a:rPr lang="en-US" sz="4000" dirty="0" smtClean="0"/>
              <a:t> </a:t>
            </a:r>
            <a:r>
              <a:rPr lang="en-US" sz="4000" dirty="0" err="1"/>
              <a:t>dengan</a:t>
            </a:r>
            <a:r>
              <a:rPr lang="en-US" sz="4000" dirty="0"/>
              <a:t> </a:t>
            </a:r>
            <a:r>
              <a:rPr lang="en-US" sz="4000" dirty="0" err="1"/>
              <a:t>Sistem</a:t>
            </a:r>
            <a:r>
              <a:rPr lang="en-US" sz="4000" dirty="0"/>
              <a:t> e-Business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228600" y="1481138"/>
            <a:ext cx="8686800" cy="4525962"/>
          </a:xfrm>
        </p:spPr>
        <p:txBody>
          <a:bodyPr/>
          <a:lstStyle/>
          <a:p>
            <a:pPr marL="457200" indent="-457200" eaLnBrk="1" hangingPunct="1">
              <a:buFont typeface="Lucida Sans Unicode" pitchFamily="34" charset="0"/>
              <a:buAutoNum type="arabicPeriod"/>
            </a:pPr>
            <a:r>
              <a:rPr lang="id-ID" sz="2400" b="1" smtClean="0"/>
              <a:t>Pemilihan produk </a:t>
            </a:r>
            <a:r>
              <a:rPr lang="id-ID" sz="2400" smtClean="0"/>
              <a:t>yang dilakukan melalui katalog produk yang telah disediakan pada situs tersebut.</a:t>
            </a:r>
          </a:p>
          <a:p>
            <a:pPr marL="457200" indent="-457200" eaLnBrk="1" hangingPunct="1">
              <a:buFont typeface="Lucida Sans Unicode" pitchFamily="34" charset="0"/>
              <a:buAutoNum type="arabicPeriod"/>
            </a:pPr>
            <a:r>
              <a:rPr lang="id-ID" sz="2400" b="1" smtClean="0"/>
              <a:t>Inisialisasi pembelian</a:t>
            </a:r>
            <a:r>
              <a:rPr lang="id-ID" sz="2400" smtClean="0"/>
              <a:t>.  Pada tahap ini pembeli melakukan pengisian form yang telah disediakan dan ditampilkan pada layar monitor lengkap dengan model pembayaran yang diinginkan.  Sedangkan penjual akan mengidentifikasi jenis dan jumlah produk yang diinginkan serta total biayanya.</a:t>
            </a:r>
          </a:p>
          <a:p>
            <a:pPr marL="457200" indent="-457200" eaLnBrk="1" hangingPunct="1">
              <a:buFont typeface="Lucida Sans Unicode" pitchFamily="34" charset="0"/>
              <a:buAutoNum type="arabicPeriod"/>
            </a:pPr>
            <a:r>
              <a:rPr lang="id-ID" sz="2400" b="1" smtClean="0"/>
              <a:t>Permintaan otorisasi</a:t>
            </a:r>
            <a:r>
              <a:rPr lang="id-ID" sz="2400" smtClean="0"/>
              <a:t>.  Pada tahap ini, penjual meminta otorisasi dari bank yang mengeluarkan kartu kredit atau uang digital milik pembeli. </a:t>
            </a:r>
            <a:endParaRPr lang="en-US" sz="2400" smtClean="0"/>
          </a:p>
        </p:txBody>
      </p:sp>
      <p:sp>
        <p:nvSpPr>
          <p:cNvPr id="14338" name="Rectangle 2"/>
          <p:cNvSpPr>
            <a:spLocks noGrp="1" noChangeArrowheads="1"/>
          </p:cNvSpPr>
          <p:nvPr>
            <p:ph type="title"/>
          </p:nvPr>
        </p:nvSpPr>
        <p:spPr>
          <a:xfrm>
            <a:off x="228600" y="152400"/>
            <a:ext cx="8686800" cy="838200"/>
          </a:xfrm>
        </p:spPr>
        <p:txBody>
          <a:bodyPr/>
          <a:lstStyle/>
          <a:p>
            <a:pPr algn="ctr" eaLnBrk="1" fontAlgn="auto" hangingPunct="1">
              <a:spcAft>
                <a:spcPts val="0"/>
              </a:spcAft>
              <a:defRPr/>
            </a:pPr>
            <a:r>
              <a:rPr lang="en-US" dirty="0" err="1"/>
              <a:t>Transaksi</a:t>
            </a:r>
            <a:r>
              <a:rPr lang="en-US" dirty="0"/>
              <a:t> e-</a:t>
            </a:r>
            <a:r>
              <a:rPr lang="en-US" dirty="0" err="1"/>
              <a:t>Busines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txBody>
          <a:bodyPr/>
          <a:lstStyle/>
          <a:p>
            <a:endParaRPr lang="id-ID" smtClean="0"/>
          </a:p>
        </p:txBody>
      </p:sp>
      <p:sp>
        <p:nvSpPr>
          <p:cNvPr id="3" name="Title 2"/>
          <p:cNvSpPr>
            <a:spLocks noGrp="1"/>
          </p:cNvSpPr>
          <p:nvPr>
            <p:ph type="title"/>
          </p:nvPr>
        </p:nvSpPr>
        <p:spPr/>
        <p:txBody>
          <a:bodyPr/>
          <a:lstStyle/>
          <a:p>
            <a:pPr>
              <a:defRPr/>
            </a:pPr>
            <a:endParaRPr lang="id-ID"/>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l="12500" t="14999" r="12500" b="1000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a:xfrm>
            <a:off x="152400" y="304800"/>
            <a:ext cx="8839200" cy="5668963"/>
          </a:xfrm>
        </p:spPr>
        <p:txBody>
          <a:bodyPr/>
          <a:lstStyle/>
          <a:p>
            <a:pPr marL="622300" indent="-514350">
              <a:buFont typeface="Lucida Sans Unicode" pitchFamily="34" charset="0"/>
              <a:buAutoNum type="arabicPeriod" startAt="4"/>
            </a:pPr>
            <a:r>
              <a:rPr lang="id-ID" b="1" smtClean="0"/>
              <a:t>Otorisasi</a:t>
            </a:r>
            <a:r>
              <a:rPr lang="id-ID" smtClean="0"/>
              <a:t>.  Pada tahap ini, bank yang bersangkutan melakukan otorisasi lewat proses identifikasi dan pengecekan seperlunya.</a:t>
            </a:r>
          </a:p>
          <a:p>
            <a:pPr marL="622300" indent="-514350">
              <a:buFont typeface="Lucida Sans Unicode" pitchFamily="34" charset="0"/>
              <a:buAutoNum type="arabicPeriod" startAt="4"/>
            </a:pPr>
            <a:r>
              <a:rPr lang="id-ID" b="1" smtClean="0"/>
              <a:t>Permintaan pelunasan</a:t>
            </a:r>
            <a:r>
              <a:rPr lang="id-ID" smtClean="0"/>
              <a:t>.  Setelah dinyatakan benar, maka penjual akan meminta bank yang bersangkutan untuk melakukan pelunasan senilai total biaya transaksi tersebut terlebih dahulu.</a:t>
            </a:r>
          </a:p>
          <a:p>
            <a:pPr marL="622300" indent="-514350">
              <a:buFont typeface="Lucida Sans Unicode" pitchFamily="34" charset="0"/>
              <a:buAutoNum type="arabicPeriod" startAt="4"/>
            </a:pPr>
            <a:r>
              <a:rPr lang="id-ID" b="1" smtClean="0"/>
              <a:t>Pengiriman barang</a:t>
            </a:r>
            <a:r>
              <a:rPr lang="id-ID" smtClean="0"/>
              <a:t>.  Setelah dilakukan pelunasan, barulah penjual mengirimkan barang kepada pembeli melalui jasa kurir, jasa paket atau jasa pos.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152400" y="1481138"/>
            <a:ext cx="8763000" cy="4525962"/>
          </a:xfrm>
        </p:spPr>
        <p:txBody>
          <a:bodyPr/>
          <a:lstStyle/>
          <a:p>
            <a:pPr marL="565150" indent="-457200" eaLnBrk="1" hangingPunct="1">
              <a:buFont typeface="Lucida Sans Unicode" pitchFamily="34" charset="0"/>
              <a:buAutoNum type="arabicPeriod"/>
            </a:pPr>
            <a:r>
              <a:rPr lang="id-ID" sz="2400" smtClean="0"/>
              <a:t>Sistem uang digital (anonymous), proses yang ditempuh adalah pembeli harus menukarkan uang digital dahulu di bank.  Pembeli menggunakan uang digital untuk bertransaksi.  Transaksi tidak membutuhkan otorisasi dari bank.  Penjual mengirim uang digital ke bank dan bank akan mengkonversi dalam bentuk uang ke rekening penjual, baru kemudian barang dikirimkan.</a:t>
            </a:r>
          </a:p>
          <a:p>
            <a:pPr marL="565150" indent="-457200" eaLnBrk="1" hangingPunct="1">
              <a:buFont typeface="Lucida Sans Unicode" pitchFamily="34" charset="0"/>
              <a:buAutoNum type="arabicPeriod"/>
            </a:pPr>
            <a:r>
              <a:rPr lang="id-ID" sz="2400" smtClean="0"/>
              <a:t>Electronic funds transfer; adalah mentransfer uang lewat institusi keuangan menggunakan jaringan telekomunikasi, termasuk juga penggunaan Anjungan Tunai Mandiri (ATM)</a:t>
            </a:r>
            <a:endParaRPr lang="en-US" sz="2400" smtClean="0"/>
          </a:p>
        </p:txBody>
      </p:sp>
      <p:sp>
        <p:nvSpPr>
          <p:cNvPr id="15362" name="Rectangle 2"/>
          <p:cNvSpPr>
            <a:spLocks noGrp="1" noChangeArrowheads="1"/>
          </p:cNvSpPr>
          <p:nvPr>
            <p:ph type="title"/>
          </p:nvPr>
        </p:nvSpPr>
        <p:spPr/>
        <p:txBody>
          <a:bodyPr/>
          <a:lstStyle/>
          <a:p>
            <a:pPr eaLnBrk="1" fontAlgn="auto" hangingPunct="1">
              <a:spcAft>
                <a:spcPts val="0"/>
              </a:spcAft>
              <a:defRPr/>
            </a:pPr>
            <a:r>
              <a:rPr lang="en-US" sz="3200" dirty="0" err="1"/>
              <a:t>Ditinjau</a:t>
            </a:r>
            <a:r>
              <a:rPr lang="en-US" sz="3200" dirty="0"/>
              <a:t> </a:t>
            </a:r>
            <a:r>
              <a:rPr lang="en-US" sz="3200" dirty="0" err="1"/>
              <a:t>dari</a:t>
            </a:r>
            <a:r>
              <a:rPr lang="en-US" sz="3200" dirty="0"/>
              <a:t> </a:t>
            </a:r>
            <a:r>
              <a:rPr lang="en-US" sz="3200" dirty="0" err="1"/>
              <a:t>alat</a:t>
            </a:r>
            <a:r>
              <a:rPr lang="en-US" sz="3200" dirty="0"/>
              <a:t> </a:t>
            </a:r>
            <a:r>
              <a:rPr lang="en-US" sz="3200" dirty="0" err="1"/>
              <a:t>pembayarannya</a:t>
            </a:r>
            <a:r>
              <a:rPr lang="en-US" sz="3200" dirty="0"/>
              <a:t> </a:t>
            </a:r>
            <a:r>
              <a:rPr lang="en-US" sz="3200" dirty="0" err="1"/>
              <a:t>maka</a:t>
            </a:r>
            <a:r>
              <a:rPr lang="en-US" sz="3200" dirty="0"/>
              <a:t> </a:t>
            </a:r>
            <a:r>
              <a:rPr lang="en-US" sz="3200" dirty="0" err="1"/>
              <a:t>dapat</a:t>
            </a:r>
            <a:r>
              <a:rPr lang="en-US" sz="3200" dirty="0"/>
              <a:t> </a:t>
            </a:r>
            <a:r>
              <a:rPr lang="en-US" sz="3200" dirty="0" err="1"/>
              <a:t>dikelompokan</a:t>
            </a:r>
            <a:r>
              <a:rPr lang="en-US" sz="3200" dirty="0"/>
              <a:t> </a:t>
            </a:r>
            <a:r>
              <a:rPr lang="en-US" sz="3200" dirty="0" smtClean="0"/>
              <a:t>s</a:t>
            </a:r>
            <a:r>
              <a:rPr lang="id-ID" sz="3200" dirty="0" smtClean="0"/>
              <a:t>e</a:t>
            </a:r>
            <a:r>
              <a:rPr lang="en-US" sz="3200" dirty="0" smtClean="0"/>
              <a:t>b</a:t>
            </a:r>
            <a:r>
              <a:rPr lang="id-ID" sz="3200" dirty="0" smtClean="0"/>
              <a:t>agai </a:t>
            </a:r>
            <a:r>
              <a:rPr lang="en-US" sz="3200" dirty="0" smtClean="0"/>
              <a:t>b</a:t>
            </a:r>
            <a:r>
              <a:rPr lang="id-ID" sz="3200" dirty="0" smtClean="0"/>
              <a:t>erikut</a:t>
            </a:r>
            <a:r>
              <a:rPr lang="en-US" sz="3200" dirty="0" smtClean="0"/>
              <a:t>:</a:t>
            </a: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228600" y="228600"/>
            <a:ext cx="8686800" cy="5778500"/>
          </a:xfrm>
        </p:spPr>
        <p:txBody>
          <a:bodyPr/>
          <a:lstStyle/>
          <a:p>
            <a:pPr marL="450850" indent="-342900">
              <a:buFont typeface="Lucida Sans Unicode" pitchFamily="34" charset="0"/>
              <a:buAutoNum type="arabicPeriod" startAt="3"/>
            </a:pPr>
            <a:r>
              <a:rPr lang="id-ID" sz="2400" smtClean="0"/>
              <a:t>Cek Elektronik.  Seperti cek pada umumnya, tetapi cek elektronik ini diamankan dengan menggunakan kriptografi kunci publik dan mungkin layak untuk beberapa pembayaran kecil.</a:t>
            </a:r>
          </a:p>
          <a:p>
            <a:pPr marL="450850" indent="-342900">
              <a:buFont typeface="Wingdings 3" pitchFamily="18" charset="2"/>
              <a:buNone/>
            </a:pPr>
            <a:r>
              <a:rPr lang="id-ID" sz="2400" smtClean="0"/>
              <a:t>	Adapun langkah-langkahnya adalah sebagai berikut :</a:t>
            </a:r>
          </a:p>
          <a:p>
            <a:pPr marL="450850" indent="-342900">
              <a:buFont typeface="Wingdings 3" pitchFamily="18" charset="2"/>
              <a:buNone/>
            </a:pPr>
            <a:r>
              <a:rPr lang="id-ID" sz="2400" smtClean="0"/>
              <a:t>	a.  Konsumen melakukan pengecekan rekening dengan sebuah bank.</a:t>
            </a:r>
          </a:p>
          <a:p>
            <a:pPr marL="450850" indent="-342900">
              <a:buFont typeface="Wingdings 3" pitchFamily="18" charset="2"/>
              <a:buNone/>
            </a:pPr>
            <a:r>
              <a:rPr lang="id-ID" sz="2400" smtClean="0"/>
              <a:t>	b.  Konsumen melakukan kontak dengan penjual, membeli produk atau layanan dan mengirim e-Mail yang berisi cek dengan dilengkapi dengan sebuah tanda tangan digital.</a:t>
            </a:r>
          </a:p>
          <a:p>
            <a:pPr marL="450850" indent="-342900">
              <a:buFont typeface="Wingdings 3" pitchFamily="18" charset="2"/>
              <a:buNone/>
            </a:pPr>
            <a:r>
              <a:rPr lang="id-ID" sz="2400" smtClean="0"/>
              <a:t>	c.  Toko  atau penjual akan menyimpan cek dalam rekeningnya, kemudian melalui bank uang diperoleh dengan cara mendebet rekening konsumen dan dimasukkan ke dalam rekening toko atau penjual.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152400" y="228600"/>
            <a:ext cx="8839200" cy="5778500"/>
          </a:xfrm>
        </p:spPr>
        <p:txBody>
          <a:bodyPr/>
          <a:lstStyle/>
          <a:p>
            <a:pPr marL="450850" indent="-342900">
              <a:buFont typeface="Lucida Sans Unicode" pitchFamily="34" charset="0"/>
              <a:buAutoNum type="arabicPeriod" startAt="4"/>
            </a:pPr>
            <a:r>
              <a:rPr lang="id-ID" sz="2200" smtClean="0"/>
              <a:t>Kredit Card Elektronik.  Dapat digunakan baik dengan form yang dienkripsi maupun tanpa enkripsi.  Data dihubungkan dengan kartu-kartu yang dienkripsi yang memiliki kode, sehingga hanya mereka yang memiliki kunci untuk mengkodekan yang dapat mengambil kembali data tersebut.</a:t>
            </a:r>
          </a:p>
          <a:p>
            <a:pPr marL="450850" indent="-342900">
              <a:buFont typeface="Wingdings 3" pitchFamily="18" charset="2"/>
              <a:buNone/>
            </a:pPr>
            <a:r>
              <a:rPr lang="id-ID" sz="2200" smtClean="0"/>
              <a:t>	a.  Pembayaran menggunakan kartu kredit yan tidak dienkripsi.  Dalam metode ini, pembeli mengirim e-Mail yang berisi nomor kartu kreditnya kepada penjual di internet.  Risiko dari metode ini adalah bila para hacker memperoleh dan membaca nomor kartu kredit tersebut.</a:t>
            </a:r>
          </a:p>
          <a:p>
            <a:pPr marL="450850" indent="-342900">
              <a:buFont typeface="Wingdings 3" pitchFamily="18" charset="2"/>
              <a:buNone/>
            </a:pPr>
            <a:r>
              <a:rPr lang="id-ID" sz="2200" smtClean="0"/>
              <a:t>	b.  Pembayaran menggunakan kartu kredit yang dienkripsi.  Dalam proses ini digunakan enkripsi kunci privat dan kunci publik, rincian kartu kredit dapat dienkrip untuk lebih amannya.  Hal ini dapat dikerjakan sederhana dengan menggunakan protokol SSL di dalam komputer pembeli, yang sesuai dengan standar browser yang digunakan. </a:t>
            </a:r>
            <a:r>
              <a:rPr lang="id-ID" sz="2400"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endParaRPr lang="id-ID" smtClean="0"/>
          </a:p>
        </p:txBody>
      </p:sp>
      <p:sp>
        <p:nvSpPr>
          <p:cNvPr id="3" name="Title 2"/>
          <p:cNvSpPr>
            <a:spLocks noGrp="1"/>
          </p:cNvSpPr>
          <p:nvPr>
            <p:ph type="title"/>
          </p:nvPr>
        </p:nvSpPr>
        <p:spPr/>
        <p:txBody>
          <a:bodyPr/>
          <a:lstStyle/>
          <a:p>
            <a:pPr>
              <a:defRPr/>
            </a:pPr>
            <a:endParaRPr lang="id-ID" dirty="0"/>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l="11874" t="19000" r="33125" b="1499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endParaRPr lang="id-ID" smtClean="0"/>
          </a:p>
        </p:txBody>
      </p:sp>
      <p:sp>
        <p:nvSpPr>
          <p:cNvPr id="3" name="Title 2"/>
          <p:cNvSpPr>
            <a:spLocks noGrp="1"/>
          </p:cNvSpPr>
          <p:nvPr>
            <p:ph type="title"/>
          </p:nvPr>
        </p:nvSpPr>
        <p:spPr/>
        <p:txBody>
          <a:bodyPr/>
          <a:lstStyle/>
          <a:p>
            <a:pPr>
              <a:defRPr/>
            </a:pPr>
            <a:endParaRPr lang="id-ID"/>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l="11874" t="23000" r="33125" b="19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p:txBody>
          <a:bodyPr/>
          <a:lstStyle/>
          <a:p>
            <a:endParaRPr lang="id-ID" smtClean="0"/>
          </a:p>
        </p:txBody>
      </p:sp>
      <p:sp>
        <p:nvSpPr>
          <p:cNvPr id="3" name="Title 2"/>
          <p:cNvSpPr>
            <a:spLocks noGrp="1"/>
          </p:cNvSpPr>
          <p:nvPr>
            <p:ph type="title"/>
          </p:nvPr>
        </p:nvSpPr>
        <p:spPr/>
        <p:txBody>
          <a:bodyPr/>
          <a:lstStyle/>
          <a:p>
            <a:pPr>
              <a:defRPr/>
            </a:pPr>
            <a:endParaRPr lang="id-ID"/>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l="11874" t="21001" r="32500" b="28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lstStyle/>
          <a:p>
            <a:endParaRPr lang="id-ID" smtClean="0"/>
          </a:p>
        </p:txBody>
      </p:sp>
      <p:sp>
        <p:nvSpPr>
          <p:cNvPr id="3" name="Title 2"/>
          <p:cNvSpPr>
            <a:spLocks noGrp="1"/>
          </p:cNvSpPr>
          <p:nvPr>
            <p:ph type="title"/>
          </p:nvPr>
        </p:nvSpPr>
        <p:spPr/>
        <p:txBody>
          <a:bodyPr/>
          <a:lstStyle/>
          <a:p>
            <a:pPr>
              <a:defRPr/>
            </a:pPr>
            <a:endParaRPr lang="id-ID"/>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l="11874" t="17999" r="32500" b="1499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endParaRPr lang="id-ID" smtClean="0"/>
          </a:p>
        </p:txBody>
      </p:sp>
      <p:sp>
        <p:nvSpPr>
          <p:cNvPr id="3" name="Title 2"/>
          <p:cNvSpPr>
            <a:spLocks noGrp="1"/>
          </p:cNvSpPr>
          <p:nvPr>
            <p:ph type="title"/>
          </p:nvPr>
        </p:nvSpPr>
        <p:spPr/>
        <p:txBody>
          <a:bodyPr/>
          <a:lstStyle/>
          <a:p>
            <a:pPr>
              <a:defRPr/>
            </a:pPr>
            <a:endParaRPr lang="id-ID"/>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l="11250" t="25000" r="32500" b="13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endParaRPr lang="id-ID" smtClean="0"/>
          </a:p>
        </p:txBody>
      </p:sp>
      <p:sp>
        <p:nvSpPr>
          <p:cNvPr id="3" name="Title 2"/>
          <p:cNvSpPr>
            <a:spLocks noGrp="1"/>
          </p:cNvSpPr>
          <p:nvPr>
            <p:ph type="title"/>
          </p:nvPr>
        </p:nvSpPr>
        <p:spPr/>
        <p:txBody>
          <a:bodyPr/>
          <a:lstStyle/>
          <a:p>
            <a:pPr>
              <a:defRPr/>
            </a:pPr>
            <a:endParaRPr lang="id-ID"/>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l="9375" t="25000" r="30000" b="13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endParaRPr lang="id-ID" smtClean="0"/>
          </a:p>
        </p:txBody>
      </p:sp>
      <p:sp>
        <p:nvSpPr>
          <p:cNvPr id="3" name="Title 2"/>
          <p:cNvSpPr>
            <a:spLocks noGrp="1"/>
          </p:cNvSpPr>
          <p:nvPr>
            <p:ph type="title"/>
          </p:nvPr>
        </p:nvSpPr>
        <p:spPr/>
        <p:txBody>
          <a:bodyPr/>
          <a:lstStyle/>
          <a:p>
            <a:pPr>
              <a:defRPr/>
            </a:pPr>
            <a:endParaRPr lang="id-ID"/>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l="12500" t="21001" r="33125" b="22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454</TotalTime>
  <Words>449</Words>
  <Application>Microsoft Office PowerPoint</Application>
  <PresentationFormat>On-screen Show (4:3)</PresentationFormat>
  <Paragraphs>118</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Lucida Sans Unicode</vt:lpstr>
      <vt:lpstr>Wingdings 3</vt:lpstr>
      <vt:lpstr>Verdana</vt:lpstr>
      <vt:lpstr>Wingdings 2</vt:lpstr>
      <vt:lpstr>Calibri</vt:lpstr>
      <vt:lpstr>Concourse</vt:lpstr>
      <vt:lpstr>e-Business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Jenis e-Business</vt:lpstr>
      <vt:lpstr>PowerPoint Presentation</vt:lpstr>
      <vt:lpstr>PowerPoint Presentation</vt:lpstr>
      <vt:lpstr>PowerPoint Presentation</vt:lpstr>
      <vt:lpstr>Manfaat e-Business</vt:lpstr>
      <vt:lpstr>Manfaat e-Business</vt:lpstr>
      <vt:lpstr>Latar belakang pembentukan situs e-Business</vt:lpstr>
      <vt:lpstr>Ilusi sekarang atau realitas masa depan</vt:lpstr>
      <vt:lpstr>Langkah-langkah Bisnis dengan Sistem e-Business</vt:lpstr>
      <vt:lpstr>Transaksi e-Busines</vt:lpstr>
      <vt:lpstr>PowerPoint Presentation</vt:lpstr>
      <vt:lpstr>Ditinjau dari alat pembayarannya maka dapat dikelompokan sebagai berikut: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Phantom Assassin</cp:lastModifiedBy>
  <cp:revision>79</cp:revision>
  <dcterms:created xsi:type="dcterms:W3CDTF">2009-10-27T02:04:05Z</dcterms:created>
  <dcterms:modified xsi:type="dcterms:W3CDTF">2013-03-21T04:22:03Z</dcterms:modified>
</cp:coreProperties>
</file>