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2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277" r:id="rId21"/>
    <p:sldId id="340" r:id="rId22"/>
    <p:sldId id="341" r:id="rId23"/>
    <p:sldId id="338" r:id="rId24"/>
    <p:sldId id="342" r:id="rId25"/>
    <p:sldId id="343" r:id="rId26"/>
    <p:sldId id="282" r:id="rId27"/>
    <p:sldId id="283" r:id="rId28"/>
    <p:sldId id="34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0033"/>
    <a:srgbClr val="66FF66"/>
    <a:srgbClr val="E6B380"/>
    <a:srgbClr val="FFCCFF"/>
    <a:srgbClr val="008000"/>
    <a:srgbClr val="FF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595" autoAdjust="0"/>
  </p:normalViewPr>
  <p:slideViewPr>
    <p:cSldViewPr>
      <p:cViewPr varScale="1">
        <p:scale>
          <a:sx n="45" d="100"/>
          <a:sy n="45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7CF9-154B-42EF-83E4-E8061AC42409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D178-DDF9-44E7-BCA4-9E944BD9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5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E9C8D275-186C-449F-A4A7-5E92785B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12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4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03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4ACE5-1155-4018-AE9C-345F7E319356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/>
          <a:lstStyle/>
          <a:p>
            <a:pPr eaLnBrk="1" hangingPunct="1"/>
            <a:endParaRPr lang="en-AU" smtClean="0">
              <a:latin typeface="Arial" charset="0"/>
            </a:endParaRPr>
          </a:p>
        </p:txBody>
      </p:sp>
      <p:sp>
        <p:nvSpPr>
          <p:cNvPr id="337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37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926E0D-596D-4278-8A1C-111255E938FE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3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7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4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1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27D22A-016D-4D72-98C7-BC7AA230ACDB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/>
          <a:lstStyle/>
          <a:p>
            <a:pPr eaLnBrk="1" hangingPunct="1"/>
            <a:endParaRPr lang="en-AU" smtClean="0">
              <a:latin typeface="Arial" charset="0"/>
            </a:endParaRPr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F8C72-8698-4413-A71D-E834CC35CD5B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/>
          <a:lstStyle/>
          <a:p>
            <a:pPr eaLnBrk="1" hangingPunct="1"/>
            <a:endParaRPr lang="en-AU" smtClean="0">
              <a:latin typeface="Arial" charset="0"/>
            </a:endParaRPr>
          </a:p>
        </p:txBody>
      </p:sp>
      <p:sp>
        <p:nvSpPr>
          <p:cNvPr id="36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5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8D275-186C-449F-A4A7-5E92785B31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5CD-78F6-4705-A929-267D44FEF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00CFD7B7-9812-48DA-B2E3-CC53A75CC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0CE3C461-2876-4EBE-9F10-AB9E30BD6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CE55703A-3E1F-4CE2-B524-553633AA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9625" y="609600"/>
            <a:ext cx="7958138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53E61871-7FC3-4FF8-82A8-9C97063D0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0A797040-B253-4D19-8810-5A7E69E50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BC7AA73-C93A-41DA-AA16-4E9D210668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A746876-1987-417B-8539-59D7A0EAA8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1D6000C7-B5FF-44F3-841D-460BB049E0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3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A5D9358-15A9-4B60-8779-A2B78ECF8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CD351A91-FC55-490E-857A-77F4E26D6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1572F94C-6A59-431F-A956-AB524F80F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5A65EB9F-58C5-47F1-ABC9-FCEBEA620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58AF-12BD-4E22-8946-A582668148CD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2006 John Wiley &amp; Sons,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10-</a:t>
            </a:r>
            <a:fld id="{AA615EC4-000F-4636-95E6-0A6C34410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2514600"/>
            <a:ext cx="6477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i="1" smtClean="0"/>
              <a:t>Supply Chain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Supply Chain Uncertainty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86000"/>
            <a:ext cx="3762375" cy="388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One goal in SCM: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respond to uncertainty in customer demand without creating costly excess inventory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Negative effects of uncertainty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lateness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incomplete orders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Inventory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insurance against supply chain uncertainty</a:t>
            </a:r>
            <a:endParaRPr lang="en-US" sz="2800" smtClean="0"/>
          </a:p>
        </p:txBody>
      </p:sp>
      <p:sp>
        <p:nvSpPr>
          <p:cNvPr id="66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214563"/>
            <a:ext cx="4195763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Factors that contribute to uncertainty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inaccurate demand forecasting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long variable lead times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late deliveries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incomplete shipments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product changes batch ordering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price fluctuations and discounts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inflated orders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Bullwhip Effect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9625" y="2214563"/>
            <a:ext cx="7958138" cy="6810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effectLst/>
              </a:rPr>
              <a:t>Occurs when slight demand variability is magnified as information moves back upstream</a:t>
            </a:r>
            <a:endParaRPr lang="en-US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/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1143000" y="2819400"/>
            <a:ext cx="7162800" cy="3657600"/>
            <a:chOff x="720" y="1776"/>
            <a:chExt cx="4512" cy="2304"/>
          </a:xfrm>
        </p:grpSpPr>
        <p:sp>
          <p:nvSpPr>
            <p:cNvPr id="666633" name="Rectangle 9"/>
            <p:cNvSpPr>
              <a:spLocks noChangeArrowheads="1"/>
            </p:cNvSpPr>
            <p:nvPr/>
          </p:nvSpPr>
          <p:spPr bwMode="auto">
            <a:xfrm>
              <a:off x="720" y="1776"/>
              <a:ext cx="4512" cy="230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1434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72"/>
              <a:ext cx="4272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/>
              </a:rPr>
              <a:t>Information Technology: A Supply Chain Enabler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Information links all aspects of supply chain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E-business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</a:rPr>
              <a:t>replacement of physical business processes with electronic ones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Electronic data interchange (EDI)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effectLst/>
              </a:rPr>
              <a:t>a computer-to-computer exchange of business documents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Bar code and point-of-sale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effectLst/>
              </a:rPr>
              <a:t>data creates an instantaneous computer record of a sale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Radio frequency identification (RFID)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effectLst/>
              </a:rPr>
              <a:t>technology can send product data from an item to a reader via radio waves</a:t>
            </a:r>
            <a:endParaRPr lang="en-US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Internet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>
                <a:effectLst/>
              </a:rPr>
              <a:t>allows companies to communicate with suppliers, customers, shippers and other businesses around the world, instantaneously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E-business and Supply Chain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effectLst/>
              </a:rPr>
              <a:t>Cost savings and price reductions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ffectLst/>
              </a:rPr>
              <a:t>Reduction or elimination of the role of intermediaries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ffectLst/>
              </a:rPr>
              <a:t>Shortening supply chain response and transaction times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ffectLst/>
              </a:rPr>
              <a:t>Gaining a wider presence and increased visibility for companies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effectLst/>
              </a:rPr>
              <a:t>Greater choices and more information for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/>
              </a:rPr>
              <a:t>E-business and Supply Chain (cont.)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/>
              </a:rPr>
              <a:t>Improved service as a result of instant accessibility to services</a:t>
            </a:r>
          </a:p>
          <a:p>
            <a:pPr eaLnBrk="1" hangingPunct="1">
              <a:defRPr/>
            </a:pPr>
            <a:r>
              <a:rPr lang="en-US" sz="2800" smtClean="0">
                <a:effectLst/>
              </a:rPr>
              <a:t>Collection and analysis of voluminous amounts of customer data and preferences</a:t>
            </a:r>
          </a:p>
          <a:p>
            <a:pPr eaLnBrk="1" hangingPunct="1">
              <a:defRPr/>
            </a:pPr>
            <a:r>
              <a:rPr lang="en-US" sz="2800" smtClean="0">
                <a:effectLst/>
              </a:rPr>
              <a:t>Creation of virtual companies</a:t>
            </a:r>
          </a:p>
          <a:p>
            <a:pPr eaLnBrk="1" hangingPunct="1">
              <a:defRPr/>
            </a:pPr>
            <a:r>
              <a:rPr lang="en-US" sz="2800" smtClean="0">
                <a:effectLst/>
              </a:rPr>
              <a:t>Leveling playing field for small companies</a:t>
            </a:r>
          </a:p>
          <a:p>
            <a:pPr eaLnBrk="1" hangingPunct="1">
              <a:defRPr/>
            </a:pPr>
            <a:r>
              <a:rPr lang="en-US" sz="2800" smtClean="0">
                <a:effectLst/>
              </a:rPr>
              <a:t>Gaining global access to markets, suppliers, and distribution channels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Supply Chain Evolution at Nabisco</a:t>
            </a:r>
          </a:p>
        </p:txBody>
      </p:sp>
      <p:grpSp>
        <p:nvGrpSpPr>
          <p:cNvPr id="18435" name="Group 10"/>
          <p:cNvGrpSpPr>
            <a:grpSpLocks/>
          </p:cNvGrpSpPr>
          <p:nvPr/>
        </p:nvGrpSpPr>
        <p:grpSpPr bwMode="auto">
          <a:xfrm>
            <a:off x="838200" y="1752600"/>
            <a:ext cx="8001000" cy="4648200"/>
            <a:chOff x="528" y="1104"/>
            <a:chExt cx="5040" cy="2928"/>
          </a:xfrm>
        </p:grpSpPr>
        <p:sp>
          <p:nvSpPr>
            <p:cNvPr id="674825" name="Rectangle 9"/>
            <p:cNvSpPr>
              <a:spLocks noChangeArrowheads="1"/>
            </p:cNvSpPr>
            <p:nvPr/>
          </p:nvSpPr>
          <p:spPr bwMode="auto">
            <a:xfrm>
              <a:off x="528" y="1104"/>
              <a:ext cx="4896" cy="292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1843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48"/>
              <a:ext cx="4679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72" y="3792"/>
              <a:ext cx="48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81000" indent="-381000">
                <a:buFont typeface="Wingdings" pitchFamily="2" charset="2"/>
                <a:buNone/>
              </a:pPr>
              <a:r>
                <a:rPr lang="en-US" sz="1200" i="1">
                  <a:effectLst/>
                </a:rPr>
                <a:t>Source: </a:t>
              </a:r>
              <a:r>
                <a:rPr lang="en-US" sz="1200">
                  <a:effectLst/>
                </a:rPr>
                <a:t>F. Keenan, “Logistics Gets a Little Respect,” </a:t>
              </a:r>
              <a:r>
                <a:rPr lang="en-US" sz="1200" i="1">
                  <a:effectLst/>
                </a:rPr>
                <a:t>Business Week </a:t>
              </a:r>
              <a:r>
                <a:rPr lang="en-US" sz="1200">
                  <a:effectLst/>
                </a:rPr>
                <a:t>(November 20, 2000), pp. 112–115.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Supply Chain Evolution at Nabisco (cont.)</a:t>
            </a:r>
          </a:p>
        </p:txBody>
      </p:sp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838200" y="1828800"/>
            <a:ext cx="8001000" cy="4648200"/>
            <a:chOff x="528" y="1152"/>
            <a:chExt cx="5040" cy="2928"/>
          </a:xfrm>
        </p:grpSpPr>
        <p:sp>
          <p:nvSpPr>
            <p:cNvPr id="677892" name="Rectangle 4"/>
            <p:cNvSpPr>
              <a:spLocks noChangeArrowheads="1"/>
            </p:cNvSpPr>
            <p:nvPr/>
          </p:nvSpPr>
          <p:spPr bwMode="auto">
            <a:xfrm>
              <a:off x="528" y="1152"/>
              <a:ext cx="4896" cy="292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51"/>
              <a:ext cx="4679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672" y="3840"/>
              <a:ext cx="48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81000" indent="-381000">
                <a:buFont typeface="Wingdings" pitchFamily="2" charset="2"/>
                <a:buNone/>
              </a:pPr>
              <a:r>
                <a:rPr lang="en-US" sz="1200" i="1">
                  <a:effectLst/>
                </a:rPr>
                <a:t>Source: </a:t>
              </a:r>
              <a:r>
                <a:rPr lang="en-US" sz="1200">
                  <a:effectLst/>
                </a:rPr>
                <a:t>F. Keenan, “Logistics Gets a Little Respect,” </a:t>
              </a:r>
              <a:r>
                <a:rPr lang="en-US" sz="1200" i="1">
                  <a:effectLst/>
                </a:rPr>
                <a:t>Business Week </a:t>
              </a:r>
              <a:r>
                <a:rPr lang="en-US" sz="1200">
                  <a:effectLst/>
                </a:rPr>
                <a:t>(November 20, 2000), pp. 112–115.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Supply Chain Evolution at Nabisco (cont.)</a:t>
            </a:r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838200" y="1752600"/>
            <a:ext cx="8001000" cy="4648200"/>
            <a:chOff x="528" y="1104"/>
            <a:chExt cx="5040" cy="2928"/>
          </a:xfrm>
        </p:grpSpPr>
        <p:sp>
          <p:nvSpPr>
            <p:cNvPr id="678916" name="Rectangle 4"/>
            <p:cNvSpPr>
              <a:spLocks noChangeArrowheads="1"/>
            </p:cNvSpPr>
            <p:nvPr/>
          </p:nvSpPr>
          <p:spPr bwMode="auto">
            <a:xfrm>
              <a:off x="528" y="1104"/>
              <a:ext cx="4896" cy="292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48"/>
              <a:ext cx="4679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672" y="3792"/>
              <a:ext cx="48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81000" indent="-381000">
                <a:buFont typeface="Wingdings" pitchFamily="2" charset="2"/>
                <a:buNone/>
              </a:pPr>
              <a:r>
                <a:rPr lang="en-US" sz="1200" i="1">
                  <a:effectLst/>
                </a:rPr>
                <a:t>Source: </a:t>
              </a:r>
              <a:r>
                <a:rPr lang="en-US" sz="1200">
                  <a:effectLst/>
                </a:rPr>
                <a:t>F. Keenan, “Logistics Gets a Little Respect,” </a:t>
              </a:r>
              <a:r>
                <a:rPr lang="en-US" sz="1200" i="1">
                  <a:effectLst/>
                </a:rPr>
                <a:t>Business Week </a:t>
              </a:r>
              <a:r>
                <a:rPr lang="en-US" sz="1200">
                  <a:effectLst/>
                </a:rPr>
                <a:t>(November 20, 2000), pp. 112–115.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RFID Capabilities</a:t>
            </a: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600200" y="1981200"/>
            <a:ext cx="6248400" cy="4191000"/>
            <a:chOff x="1008" y="1248"/>
            <a:chExt cx="3936" cy="2640"/>
          </a:xfrm>
        </p:grpSpPr>
        <p:sp>
          <p:nvSpPr>
            <p:cNvPr id="679942" name="Rectangle 6"/>
            <p:cNvSpPr>
              <a:spLocks noChangeArrowheads="1"/>
            </p:cNvSpPr>
            <p:nvPr/>
          </p:nvSpPr>
          <p:spPr bwMode="auto">
            <a:xfrm>
              <a:off x="1008" y="1248"/>
              <a:ext cx="3936" cy="264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2150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344"/>
              <a:ext cx="3734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RFID Capabilities (cont.)</a:t>
            </a: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1600200" y="1981200"/>
            <a:ext cx="6248400" cy="4191000"/>
            <a:chOff x="1008" y="1248"/>
            <a:chExt cx="3936" cy="2640"/>
          </a:xfrm>
        </p:grpSpPr>
        <p:sp>
          <p:nvSpPr>
            <p:cNvPr id="681988" name="Rectangle 4"/>
            <p:cNvSpPr>
              <a:spLocks noChangeArrowheads="1"/>
            </p:cNvSpPr>
            <p:nvPr/>
          </p:nvSpPr>
          <p:spPr bwMode="auto">
            <a:xfrm>
              <a:off x="1008" y="1248"/>
              <a:ext cx="3936" cy="264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344"/>
              <a:ext cx="3734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/>
              <a:t>Supply Chain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1066800" y="2362200"/>
            <a:ext cx="708501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All facilities, functions, activities, associated with  flow and transformation of goods and services from raw materials to  customer, as well as the associated information flows</a:t>
            </a:r>
          </a:p>
          <a:p>
            <a:pPr marL="381000" indent="-381000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 integrated group of processes to “source,” “make,” and “deliver”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7"/>
          <p:cNvGrpSpPr>
            <a:grpSpLocks/>
          </p:cNvGrpSpPr>
          <p:nvPr/>
        </p:nvGrpSpPr>
        <p:grpSpPr bwMode="auto">
          <a:xfrm>
            <a:off x="609600" y="381000"/>
            <a:ext cx="8001000" cy="6096000"/>
            <a:chOff x="384" y="240"/>
            <a:chExt cx="5040" cy="3840"/>
          </a:xfrm>
        </p:grpSpPr>
        <p:sp>
          <p:nvSpPr>
            <p:cNvPr id="577541" name="Rectangle 5"/>
            <p:cNvSpPr>
              <a:spLocks noChangeArrowheads="1"/>
            </p:cNvSpPr>
            <p:nvPr/>
          </p:nvSpPr>
          <p:spPr bwMode="auto">
            <a:xfrm>
              <a:off x="384" y="240"/>
              <a:ext cx="5040" cy="384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36"/>
              <a:ext cx="4848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42" name="Text Box 6"/>
            <p:cNvSpPr txBox="1">
              <a:spLocks noChangeArrowheads="1"/>
            </p:cNvSpPr>
            <p:nvPr/>
          </p:nvSpPr>
          <p:spPr bwMode="auto">
            <a:xfrm>
              <a:off x="1872" y="384"/>
              <a:ext cx="2352" cy="51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81000" indent="-381000" algn="ctr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Build-to-order cars over the Internet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2406650"/>
            <a:ext cx="2362200" cy="3838575"/>
          </a:xfrm>
          <a:solidFill>
            <a:srgbClr val="FFCC99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Customer sales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Production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Distribution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Customer relationship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819400" y="2406650"/>
            <a:ext cx="2819400" cy="3838575"/>
          </a:xfrm>
          <a:prstGeom prst="rect">
            <a:avLst/>
          </a:prstGeom>
          <a:solidFill>
            <a:srgbClr val="B2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Push—sell from inventory stock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Goal of even and stable production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endParaRPr lang="en-US" sz="2000">
              <a:effectLst/>
              <a:latin typeface="Helvetica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endParaRPr lang="en-US" sz="2000">
              <a:effectLst/>
              <a:latin typeface="Helvetica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Mass approach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endParaRPr lang="en-US" sz="2000">
              <a:effectLst/>
              <a:latin typeface="Helvetica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endParaRPr lang="en-US" sz="2000">
              <a:effectLst/>
              <a:latin typeface="Helvetica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Dealer-owned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5638800" y="1447800"/>
            <a:ext cx="3276600" cy="9286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784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E-Automotive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1371600" y="533400"/>
            <a:ext cx="7315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E-automotive Supply Chain</a:t>
            </a: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5638800" y="2406650"/>
            <a:ext cx="3276600" cy="38385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Pull—build-to-order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endParaRPr lang="en-US" sz="2000">
              <a:effectLst/>
              <a:latin typeface="Helvetica" charset="0"/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Focus on customer demand, respond with supply chain flexibility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Fast, reliable, and customized to get cars to specific customer location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Shared by dealers and manufacturers</a:t>
            </a:r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2819400" y="1447800"/>
            <a:ext cx="2819400" cy="9286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784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Automotive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Past</a:t>
            </a:r>
          </a:p>
        </p:txBody>
      </p:sp>
      <p:sp>
        <p:nvSpPr>
          <p:cNvPr id="685064" name="Rectangle 8"/>
          <p:cNvSpPr>
            <a:spLocks noChangeArrowheads="1"/>
          </p:cNvSpPr>
          <p:nvPr/>
        </p:nvSpPr>
        <p:spPr bwMode="auto">
          <a:xfrm>
            <a:off x="457200" y="1447800"/>
            <a:ext cx="2362200" cy="9286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784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Supply Chain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5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50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8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8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85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8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build="p" animBg="1"/>
      <p:bldP spid="685059" grpId="0" build="p" animBg="1"/>
      <p:bldP spid="68506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2559050"/>
            <a:ext cx="1981200" cy="3838575"/>
          </a:xfrm>
          <a:solidFill>
            <a:srgbClr val="FFCC99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effectLst/>
              </a:rPr>
              <a:t>Managing uncertainty</a:t>
            </a:r>
          </a:p>
          <a:p>
            <a:pPr eaLnBrk="1" hangingPunct="1">
              <a:defRPr/>
            </a:pPr>
            <a:endParaRPr lang="en-US" sz="2000" smtClean="0">
              <a:effectLst/>
            </a:endParaRPr>
          </a:p>
          <a:p>
            <a:pPr eaLnBrk="1" hangingPunct="1">
              <a:defRPr/>
            </a:pPr>
            <a:r>
              <a:rPr lang="en-US" sz="2000" smtClean="0">
                <a:effectLst/>
              </a:rPr>
              <a:t>Procurement</a:t>
            </a:r>
          </a:p>
          <a:p>
            <a:pPr eaLnBrk="1" hangingPunct="1">
              <a:defRPr/>
            </a:pPr>
            <a:endParaRPr lang="en-US" sz="2000" smtClean="0">
              <a:effectLst/>
            </a:endParaRPr>
          </a:p>
          <a:p>
            <a:pPr eaLnBrk="1" hangingPunct="1">
              <a:defRPr/>
            </a:pPr>
            <a:endParaRPr lang="en-US" sz="2000" smtClean="0">
              <a:effectLst/>
            </a:endParaRPr>
          </a:p>
          <a:p>
            <a:pPr eaLnBrk="1" hangingPunct="1">
              <a:defRPr/>
            </a:pPr>
            <a:endParaRPr lang="en-US" sz="2000" smtClean="0">
              <a:effectLst/>
            </a:endParaRPr>
          </a:p>
          <a:p>
            <a:pPr eaLnBrk="1" hangingPunct="1">
              <a:defRPr/>
            </a:pPr>
            <a:r>
              <a:rPr lang="en-US" sz="2000" smtClean="0">
                <a:effectLst/>
              </a:rPr>
              <a:t>Product design</a:t>
            </a:r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2438400" y="2559050"/>
            <a:ext cx="2438400" cy="3838575"/>
          </a:xfrm>
          <a:prstGeom prst="rect">
            <a:avLst/>
          </a:prstGeom>
          <a:solidFill>
            <a:srgbClr val="B2A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Large car inventory at dealers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Batch-oriented; dealers order based on allocations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Complex products don’t match customer needs</a:t>
            </a:r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4876800" y="1295400"/>
            <a:ext cx="3810000" cy="12334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784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E-Automotive</a:t>
            </a:r>
          </a:p>
        </p:txBody>
      </p:sp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1371600" y="533400"/>
            <a:ext cx="7315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E-automotive Supply Chain (cont.)</a:t>
            </a: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4876800" y="2559050"/>
            <a:ext cx="3810000" cy="38385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Small inventories with shared information and strategically placed  parts inventories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Orders made in real time based on available-to-promise information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w"/>
            </a:pPr>
            <a:r>
              <a:rPr lang="en-US" sz="2000">
                <a:effectLst/>
                <a:latin typeface="Helvetica" charset="0"/>
              </a:rPr>
              <a:t>Simplified products based on better information about what customers want</a:t>
            </a:r>
          </a:p>
        </p:txBody>
      </p:sp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2438400" y="1295400"/>
            <a:ext cx="2438400" cy="12334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784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Automotive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Past</a:t>
            </a:r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457200" y="1295400"/>
            <a:ext cx="1981200" cy="12334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784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Supply Chain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>
                <a:solidFill>
                  <a:schemeClr val="folHlink"/>
                </a:solidFill>
                <a:effectLst/>
                <a:latin typeface="Helvetica" charset="0"/>
              </a:rPr>
              <a:t>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6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8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8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 build="p" animBg="1"/>
      <p:bldP spid="686083" grpId="0" build="p" animBg="1"/>
      <p:bldP spid="68608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Supply Chain Integration</a:t>
            </a:r>
          </a:p>
        </p:txBody>
      </p:sp>
      <p:sp>
        <p:nvSpPr>
          <p:cNvPr id="683013" name="Rectangle 5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7115175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Information sharing among supply chain members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Reduced bullwhip effect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Early problem detection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Faster response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Builds trust and confidence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Collaborative planning, forecasting, replenishment, and design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Reduced bullwhip effect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Lower Costs (material, logistics, operating, etc.)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Higher capacity utilization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Improved customer service levels</a:t>
            </a: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384300" y="609600"/>
            <a:ext cx="7378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Supply Chain Integration (cont.)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6581775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Coordinated workflow, production and operations, procurement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Production efficiencies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Fast response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Improved service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Quicker to market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Adopt new business models and technologies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Penetration of new markets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Creation of new products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Improved efficiency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>
                <a:effectLst/>
              </a:rPr>
              <a:t>Mass customization</a:t>
            </a: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Collaborative Planning, Forecasting, and Replenishment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09800"/>
            <a:ext cx="6781800" cy="388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Process for two or more companies in a supply chain to synchronize their demand forecasts into a single plan to meet customer demand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Parties electronically exchange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past sales trends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point-of-sale data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on-hand inventory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scheduled promotions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forecasts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/>
              <a:t>Suppliers</a:t>
            </a:r>
          </a:p>
        </p:txBody>
      </p:sp>
      <p:sp>
        <p:nvSpPr>
          <p:cNvPr id="582660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2209800"/>
            <a:ext cx="6505575" cy="3881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Procurement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purchase of goods and services from suppliers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On-demand (direct response) delivery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requires supplier to deliver goods when demanded by customer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Continuous replenishment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supplying orders in a short period of time according to a predetermined schedule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Cross-enterprise teams coordinate processes between company and supplier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8251336-E8AC-4BF9-81EE-8C0D4FD4B5C4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872288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mtClean="0"/>
              <a:t>Outsourcing</a:t>
            </a:r>
          </a:p>
        </p:txBody>
      </p:sp>
      <p:sp>
        <p:nvSpPr>
          <p:cNvPr id="584709" name="Rectangle 5"/>
          <p:cNvSpPr>
            <a:spLocks noGrp="1" noChangeArrowheads="1"/>
          </p:cNvSpPr>
          <p:nvPr>
            <p:ph idx="1"/>
          </p:nvPr>
        </p:nvSpPr>
        <p:spPr>
          <a:xfrm>
            <a:off x="809625" y="2214563"/>
            <a:ext cx="7115175" cy="3881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Sourcing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selection of suppliers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Outsourcing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purchase of goods and services from an outside supplier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Core competencies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what a company does best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Single sourcing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a company purchases goods and services from only a few (or one) suppliers</a:t>
            </a: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97E4D877-1F60-4125-96BE-FC8FB134976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63259F4D-5767-4157-8710-7EAAA6C6ECD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pSp>
        <p:nvGrpSpPr>
          <p:cNvPr id="31748" name="Group 19"/>
          <p:cNvGrpSpPr>
            <a:grpSpLocks/>
          </p:cNvGrpSpPr>
          <p:nvPr/>
        </p:nvGrpSpPr>
        <p:grpSpPr bwMode="auto">
          <a:xfrm>
            <a:off x="838200" y="138113"/>
            <a:ext cx="7391400" cy="6262687"/>
            <a:chOff x="528" y="87"/>
            <a:chExt cx="4656" cy="3945"/>
          </a:xfrm>
        </p:grpSpPr>
        <p:sp>
          <p:nvSpPr>
            <p:cNvPr id="693262" name="Rectangle 14"/>
            <p:cNvSpPr>
              <a:spLocks noChangeArrowheads="1"/>
            </p:cNvSpPr>
            <p:nvPr/>
          </p:nvSpPr>
          <p:spPr bwMode="auto">
            <a:xfrm>
              <a:off x="528" y="288"/>
              <a:ext cx="4656" cy="374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3175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052"/>
              <a:ext cx="4080" cy="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Rectangle 11"/>
            <p:cNvSpPr>
              <a:spLocks noChangeArrowheads="1"/>
            </p:cNvSpPr>
            <p:nvPr/>
          </p:nvSpPr>
          <p:spPr bwMode="auto">
            <a:xfrm>
              <a:off x="576" y="87"/>
              <a:ext cx="139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/>
            <a:lstStyle/>
            <a:p>
              <a:pPr algn="ctr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600">
                  <a:effectLst/>
                  <a:latin typeface="Helvetica" charset="0"/>
                </a:rPr>
                <a:t>    Original Equipment                   Manufacturer</a:t>
              </a:r>
            </a:p>
            <a:p>
              <a:pPr algn="ctr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600">
                  <a:effectLst/>
                  <a:latin typeface="Helvetica" charset="0"/>
                </a:rPr>
                <a:t>(OEM)</a:t>
              </a:r>
            </a:p>
          </p:txBody>
        </p:sp>
        <p:sp>
          <p:nvSpPr>
            <p:cNvPr id="31752" name="Rectangle 12"/>
            <p:cNvSpPr>
              <a:spLocks noChangeArrowheads="1"/>
            </p:cNvSpPr>
            <p:nvPr/>
          </p:nvSpPr>
          <p:spPr bwMode="auto">
            <a:xfrm>
              <a:off x="2064" y="87"/>
              <a:ext cx="1104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 anchorCtr="1"/>
            <a:lstStyle/>
            <a:p>
              <a:pPr defTabSz="120650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600">
                  <a:effectLst/>
                  <a:latin typeface="Helvetica" charset="0"/>
                </a:rPr>
                <a:t>  Maintenance</a:t>
              </a:r>
            </a:p>
            <a:p>
              <a:pPr defTabSz="120650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600">
                  <a:effectLst/>
                  <a:latin typeface="Helvetica" charset="0"/>
                </a:rPr>
                <a:t>    Repair and</a:t>
              </a:r>
            </a:p>
            <a:p>
              <a:pPr defTabSz="120650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600">
                  <a:effectLst/>
                  <a:latin typeface="Helvetica" charset="0"/>
                </a:rPr>
                <a:t>Operation (MPO)</a:t>
              </a:r>
            </a:p>
          </p:txBody>
        </p:sp>
        <p:sp>
          <p:nvSpPr>
            <p:cNvPr id="31753" name="Rectangle 13"/>
            <p:cNvSpPr>
              <a:spLocks noChangeArrowheads="1"/>
            </p:cNvSpPr>
            <p:nvPr/>
          </p:nvSpPr>
          <p:spPr bwMode="auto">
            <a:xfrm>
              <a:off x="3264" y="87"/>
              <a:ext cx="1200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1"/>
            <a:lstStyle/>
            <a:p>
              <a:pPr algn="ctr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800">
                  <a:effectLst/>
                  <a:latin typeface="Helvetica" charset="0"/>
                </a:rPr>
                <a:t>Corporate</a:t>
              </a:r>
            </a:p>
            <a:p>
              <a:pPr algn="ctr">
                <a:spcBef>
                  <a:spcPct val="30000"/>
                </a:spcBef>
                <a:buFont typeface="Wingdings" pitchFamily="2" charset="2"/>
                <a:buNone/>
              </a:pPr>
              <a:r>
                <a:rPr lang="en-US" sz="1800">
                  <a:effectLst/>
                  <a:latin typeface="Helvetica" charset="0"/>
                </a:rPr>
                <a:t>Services</a:t>
              </a:r>
              <a:endParaRPr lang="en-US" sz="1200">
                <a:effectLst/>
                <a:latin typeface="Helvetica" charset="0"/>
              </a:endParaRPr>
            </a:p>
          </p:txBody>
        </p:sp>
        <p:sp>
          <p:nvSpPr>
            <p:cNvPr id="693264" name="Rectangle 16"/>
            <p:cNvSpPr>
              <a:spLocks noChangeArrowheads="1"/>
            </p:cNvSpPr>
            <p:nvPr/>
          </p:nvSpPr>
          <p:spPr bwMode="auto">
            <a:xfrm>
              <a:off x="768" y="432"/>
              <a:ext cx="1200" cy="3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3265" name="Rectangle 17"/>
            <p:cNvSpPr>
              <a:spLocks noChangeArrowheads="1"/>
            </p:cNvSpPr>
            <p:nvPr/>
          </p:nvSpPr>
          <p:spPr bwMode="auto">
            <a:xfrm>
              <a:off x="1968" y="432"/>
              <a:ext cx="1200" cy="3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3266" name="Rectangle 18"/>
            <p:cNvSpPr>
              <a:spLocks noChangeArrowheads="1"/>
            </p:cNvSpPr>
            <p:nvPr/>
          </p:nvSpPr>
          <p:spPr bwMode="auto">
            <a:xfrm>
              <a:off x="3168" y="432"/>
              <a:ext cx="1680" cy="34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533400" y="381000"/>
            <a:ext cx="8229600" cy="6172200"/>
            <a:chOff x="336" y="240"/>
            <a:chExt cx="5184" cy="3888"/>
          </a:xfrm>
        </p:grpSpPr>
        <p:sp>
          <p:nvSpPr>
            <p:cNvPr id="652295" name="Rectangle 7"/>
            <p:cNvSpPr>
              <a:spLocks noChangeArrowheads="1"/>
            </p:cNvSpPr>
            <p:nvPr/>
          </p:nvSpPr>
          <p:spPr bwMode="auto">
            <a:xfrm>
              <a:off x="336" y="240"/>
              <a:ext cx="5184" cy="388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6"/>
              <a:ext cx="4848" cy="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486400"/>
            <a:ext cx="73787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/>
              <a:t>Supply Chain Illustration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1"/>
          <p:cNvGrpSpPr>
            <a:grpSpLocks/>
          </p:cNvGrpSpPr>
          <p:nvPr/>
        </p:nvGrpSpPr>
        <p:grpSpPr bwMode="auto">
          <a:xfrm>
            <a:off x="2133600" y="228600"/>
            <a:ext cx="6781800" cy="6172200"/>
            <a:chOff x="912" y="240"/>
            <a:chExt cx="4272" cy="3888"/>
          </a:xfrm>
        </p:grpSpPr>
        <p:sp>
          <p:nvSpPr>
            <p:cNvPr id="655365" name="Rectangle 5"/>
            <p:cNvSpPr>
              <a:spLocks noChangeArrowheads="1"/>
            </p:cNvSpPr>
            <p:nvPr/>
          </p:nvSpPr>
          <p:spPr bwMode="auto">
            <a:xfrm>
              <a:off x="912" y="240"/>
              <a:ext cx="4272" cy="388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717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36"/>
              <a:ext cx="39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352800"/>
            <a:ext cx="1828800" cy="1905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sz="3600" smtClean="0"/>
              <a:t>Supply Chain for Denim Jeans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381000" y="228600"/>
            <a:ext cx="6781800" cy="6172200"/>
            <a:chOff x="1344" y="144"/>
            <a:chExt cx="4272" cy="3888"/>
          </a:xfrm>
        </p:grpSpPr>
        <p:sp>
          <p:nvSpPr>
            <p:cNvPr id="657411" name="Rectangle 3"/>
            <p:cNvSpPr>
              <a:spLocks noChangeArrowheads="1"/>
            </p:cNvSpPr>
            <p:nvPr/>
          </p:nvSpPr>
          <p:spPr bwMode="auto">
            <a:xfrm>
              <a:off x="1344" y="144"/>
              <a:ext cx="4272" cy="388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819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8"/>
              <a:ext cx="3936" cy="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7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315200" y="3505200"/>
            <a:ext cx="18288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Supply Chain for Denim Jeans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Supply Chain Processes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5D6C5A6D-479D-48DF-B2FD-8CCF57A2034D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685800" y="2133600"/>
            <a:ext cx="8229600" cy="4038600"/>
            <a:chOff x="432" y="1344"/>
            <a:chExt cx="5184" cy="2544"/>
          </a:xfrm>
        </p:grpSpPr>
        <p:sp>
          <p:nvSpPr>
            <p:cNvPr id="658438" name="Rectangle 6"/>
            <p:cNvSpPr>
              <a:spLocks noChangeArrowheads="1"/>
            </p:cNvSpPr>
            <p:nvPr/>
          </p:nvSpPr>
          <p:spPr bwMode="auto">
            <a:xfrm>
              <a:off x="432" y="1344"/>
              <a:ext cx="5184" cy="254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477"/>
              <a:ext cx="5013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Supply Chain for Service Providers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958138" cy="25860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More difficult than manufacturing</a:t>
            </a:r>
          </a:p>
          <a:p>
            <a:pPr eaLnBrk="1" hangingPunct="1">
              <a:defRPr/>
            </a:pPr>
            <a:r>
              <a:rPr lang="en-US" sz="2800" smtClean="0"/>
              <a:t>Does not focus on the flow of physical goods</a:t>
            </a:r>
          </a:p>
          <a:p>
            <a:pPr eaLnBrk="1" hangingPunct="1">
              <a:defRPr/>
            </a:pPr>
            <a:r>
              <a:rPr lang="en-US" sz="2800" smtClean="0"/>
              <a:t>Focuses on human resources and support services</a:t>
            </a:r>
          </a:p>
          <a:p>
            <a:pPr eaLnBrk="1" hangingPunct="1">
              <a:defRPr/>
            </a:pPr>
            <a:r>
              <a:rPr lang="en-US" sz="2800" smtClean="0"/>
              <a:t>More compact and less extended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70199B01-E246-4EDC-B1BC-F0E42C0BBF3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Value vs. Supply Chain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/>
              </a:rPr>
              <a:t>Value chain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every step from raw materials to the eventual end user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ultimate goal is delivery of maximum value to the end user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/>
              </a:rPr>
              <a:t>Supply chain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activities that get raw materials and subassemblies into  manufacturing operation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/>
              </a:rPr>
              <a:t>Terms are used interchangeably</a:t>
            </a:r>
            <a:endParaRPr lang="en-US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2006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</a:t>
            </a:r>
            <a:fld id="{00EC5117-7510-4823-8421-9E3E8487F2C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5715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ffectLst/>
              </a:rPr>
              <a:t>Supply Chain Management (SCM)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Managing  flow of information through supply chain in order to attain the level of synchronization that will make it more responsive to customer needs while lowering costs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effectLst/>
              </a:rPr>
              <a:t>Keys to effective SCM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information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communication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cooperation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>
                <a:effectLst/>
              </a:rPr>
              <a:t>trust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989</Words>
  <Application>Microsoft Office PowerPoint</Application>
  <PresentationFormat>On-screen Show (4:3)</PresentationFormat>
  <Paragraphs>221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Supply Chain Management</vt:lpstr>
      <vt:lpstr>Supply Chain</vt:lpstr>
      <vt:lpstr>Supply Chain Illustration</vt:lpstr>
      <vt:lpstr>Supply Chain for Denim Jeans</vt:lpstr>
      <vt:lpstr>Supply Chain for Denim Jeans (cont.)</vt:lpstr>
      <vt:lpstr>Supply Chain Processes</vt:lpstr>
      <vt:lpstr>Supply Chain for Service Providers</vt:lpstr>
      <vt:lpstr>Value vs. Supply Chain</vt:lpstr>
      <vt:lpstr>Supply Chain Management (SCM)</vt:lpstr>
      <vt:lpstr>Supply Chain Uncertainty</vt:lpstr>
      <vt:lpstr>Bullwhip Effect</vt:lpstr>
      <vt:lpstr>Information Technology: A Supply Chain Enabler</vt:lpstr>
      <vt:lpstr>E-business and Supply Chain</vt:lpstr>
      <vt:lpstr>E-business and Supply Chain (cont.)</vt:lpstr>
      <vt:lpstr>Supply Chain Evolution at Nabisco</vt:lpstr>
      <vt:lpstr>Supply Chain Evolution at Nabisco (cont.)</vt:lpstr>
      <vt:lpstr>Supply Chain Evolution at Nabisco (cont.)</vt:lpstr>
      <vt:lpstr>RFID Capabilities</vt:lpstr>
      <vt:lpstr>RFID Capabilities (cont.)</vt:lpstr>
      <vt:lpstr>PowerPoint Presentation</vt:lpstr>
      <vt:lpstr>PowerPoint Presentation</vt:lpstr>
      <vt:lpstr>PowerPoint Presentation</vt:lpstr>
      <vt:lpstr>Supply Chain Integration</vt:lpstr>
      <vt:lpstr>Supply Chain Integration (cont.)</vt:lpstr>
      <vt:lpstr>Collaborative Planning, Forecasting, and Replenishment</vt:lpstr>
      <vt:lpstr>Suppliers</vt:lpstr>
      <vt:lpstr>Outsourcing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</dc:title>
  <dc:creator>Beni Asllani</dc:creator>
  <cp:lastModifiedBy>Phantom Assassin</cp:lastModifiedBy>
  <cp:revision>61</cp:revision>
  <cp:lastPrinted>2012-11-07T04:26:49Z</cp:lastPrinted>
  <dcterms:created xsi:type="dcterms:W3CDTF">2004-12-04T04:02:51Z</dcterms:created>
  <dcterms:modified xsi:type="dcterms:W3CDTF">2012-11-07T04:26:55Z</dcterms:modified>
</cp:coreProperties>
</file>