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7"/>
  </p:notesMasterIdLst>
  <p:handoutMasterIdLst>
    <p:handoutMasterId r:id="rId18"/>
  </p:handoutMasterIdLst>
  <p:sldIdLst>
    <p:sldId id="256" r:id="rId2"/>
    <p:sldId id="257" r:id="rId3"/>
    <p:sldId id="258" r:id="rId4"/>
    <p:sldId id="267" r:id="rId5"/>
    <p:sldId id="269" r:id="rId6"/>
    <p:sldId id="259" r:id="rId7"/>
    <p:sldId id="260" r:id="rId8"/>
    <p:sldId id="261" r:id="rId9"/>
    <p:sldId id="270" r:id="rId10"/>
    <p:sldId id="268" r:id="rId11"/>
    <p:sldId id="262" r:id="rId12"/>
    <p:sldId id="263" r:id="rId13"/>
    <p:sldId id="265" r:id="rId14"/>
    <p:sldId id="264" r:id="rId15"/>
    <p:sldId id="266"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11" autoAdjust="0"/>
  </p:normalViewPr>
  <p:slideViewPr>
    <p:cSldViewPr>
      <p:cViewPr varScale="1">
        <p:scale>
          <a:sx n="45" d="100"/>
          <a:sy n="45" d="100"/>
        </p:scale>
        <p:origin x="-11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80C39863-E80C-42B6-BDF1-60CBF2AECDE6}" type="slidenum">
              <a:rPr lang="en-US"/>
              <a:pPr>
                <a:defRPr/>
              </a:pPr>
              <a:t>‹#›</a:t>
            </a:fld>
            <a:endParaRPr lang="en-US"/>
          </a:p>
        </p:txBody>
      </p:sp>
    </p:spTree>
    <p:extLst>
      <p:ext uri="{BB962C8B-B14F-4D97-AF65-F5344CB8AC3E}">
        <p14:creationId xmlns:p14="http://schemas.microsoft.com/office/powerpoint/2010/main" val="3936758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0AE6B-4F12-4B33-863B-4130C326AFA6}"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7B5B71-EF88-40B8-A8FD-AF20D6FFEEE0}" type="slidenum">
              <a:rPr lang="en-US" smtClean="0"/>
              <a:t>‹#›</a:t>
            </a:fld>
            <a:endParaRPr lang="en-US"/>
          </a:p>
        </p:txBody>
      </p:sp>
    </p:spTree>
    <p:extLst>
      <p:ext uri="{BB962C8B-B14F-4D97-AF65-F5344CB8AC3E}">
        <p14:creationId xmlns:p14="http://schemas.microsoft.com/office/powerpoint/2010/main" val="348982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a:t>
            </a:fld>
            <a:endParaRPr lang="en-US"/>
          </a:p>
        </p:txBody>
      </p:sp>
    </p:spTree>
    <p:extLst>
      <p:ext uri="{BB962C8B-B14F-4D97-AF65-F5344CB8AC3E}">
        <p14:creationId xmlns:p14="http://schemas.microsoft.com/office/powerpoint/2010/main" val="3140772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10</a:t>
            </a:fld>
            <a:endParaRPr lang="en-US"/>
          </a:p>
        </p:txBody>
      </p:sp>
    </p:spTree>
    <p:extLst>
      <p:ext uri="{BB962C8B-B14F-4D97-AF65-F5344CB8AC3E}">
        <p14:creationId xmlns:p14="http://schemas.microsoft.com/office/powerpoint/2010/main" val="1431147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11</a:t>
            </a:fld>
            <a:endParaRPr lang="en-US"/>
          </a:p>
        </p:txBody>
      </p:sp>
    </p:spTree>
    <p:extLst>
      <p:ext uri="{BB962C8B-B14F-4D97-AF65-F5344CB8AC3E}">
        <p14:creationId xmlns:p14="http://schemas.microsoft.com/office/powerpoint/2010/main" val="555197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12</a:t>
            </a:fld>
            <a:endParaRPr lang="en-US"/>
          </a:p>
        </p:txBody>
      </p:sp>
    </p:spTree>
    <p:extLst>
      <p:ext uri="{BB962C8B-B14F-4D97-AF65-F5344CB8AC3E}">
        <p14:creationId xmlns:p14="http://schemas.microsoft.com/office/powerpoint/2010/main" val="2777697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13</a:t>
            </a:fld>
            <a:endParaRPr lang="en-US"/>
          </a:p>
        </p:txBody>
      </p:sp>
    </p:spTree>
    <p:extLst>
      <p:ext uri="{BB962C8B-B14F-4D97-AF65-F5344CB8AC3E}">
        <p14:creationId xmlns:p14="http://schemas.microsoft.com/office/powerpoint/2010/main" val="42576922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14</a:t>
            </a:fld>
            <a:endParaRPr lang="en-US"/>
          </a:p>
        </p:txBody>
      </p:sp>
    </p:spTree>
    <p:extLst>
      <p:ext uri="{BB962C8B-B14F-4D97-AF65-F5344CB8AC3E}">
        <p14:creationId xmlns:p14="http://schemas.microsoft.com/office/powerpoint/2010/main" val="3407184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15</a:t>
            </a:fld>
            <a:endParaRPr lang="en-US"/>
          </a:p>
        </p:txBody>
      </p:sp>
    </p:spTree>
    <p:extLst>
      <p:ext uri="{BB962C8B-B14F-4D97-AF65-F5344CB8AC3E}">
        <p14:creationId xmlns:p14="http://schemas.microsoft.com/office/powerpoint/2010/main" val="1129841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2</a:t>
            </a:fld>
            <a:endParaRPr lang="en-US"/>
          </a:p>
        </p:txBody>
      </p:sp>
    </p:spTree>
    <p:extLst>
      <p:ext uri="{BB962C8B-B14F-4D97-AF65-F5344CB8AC3E}">
        <p14:creationId xmlns:p14="http://schemas.microsoft.com/office/powerpoint/2010/main" val="2277088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3</a:t>
            </a:fld>
            <a:endParaRPr lang="en-US"/>
          </a:p>
        </p:txBody>
      </p:sp>
    </p:spTree>
    <p:extLst>
      <p:ext uri="{BB962C8B-B14F-4D97-AF65-F5344CB8AC3E}">
        <p14:creationId xmlns:p14="http://schemas.microsoft.com/office/powerpoint/2010/main" val="1555485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4</a:t>
            </a:fld>
            <a:endParaRPr lang="en-US"/>
          </a:p>
        </p:txBody>
      </p:sp>
    </p:spTree>
    <p:extLst>
      <p:ext uri="{BB962C8B-B14F-4D97-AF65-F5344CB8AC3E}">
        <p14:creationId xmlns:p14="http://schemas.microsoft.com/office/powerpoint/2010/main" val="1754956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5</a:t>
            </a:fld>
            <a:endParaRPr lang="en-US"/>
          </a:p>
        </p:txBody>
      </p:sp>
    </p:spTree>
    <p:extLst>
      <p:ext uri="{BB962C8B-B14F-4D97-AF65-F5344CB8AC3E}">
        <p14:creationId xmlns:p14="http://schemas.microsoft.com/office/powerpoint/2010/main" val="3912715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6</a:t>
            </a:fld>
            <a:endParaRPr lang="en-US"/>
          </a:p>
        </p:txBody>
      </p:sp>
    </p:spTree>
    <p:extLst>
      <p:ext uri="{BB962C8B-B14F-4D97-AF65-F5344CB8AC3E}">
        <p14:creationId xmlns:p14="http://schemas.microsoft.com/office/powerpoint/2010/main" val="1337318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7</a:t>
            </a:fld>
            <a:endParaRPr lang="en-US"/>
          </a:p>
        </p:txBody>
      </p:sp>
    </p:spTree>
    <p:extLst>
      <p:ext uri="{BB962C8B-B14F-4D97-AF65-F5344CB8AC3E}">
        <p14:creationId xmlns:p14="http://schemas.microsoft.com/office/powerpoint/2010/main" val="3600663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8</a:t>
            </a:fld>
            <a:endParaRPr lang="en-US"/>
          </a:p>
        </p:txBody>
      </p:sp>
    </p:spTree>
    <p:extLst>
      <p:ext uri="{BB962C8B-B14F-4D97-AF65-F5344CB8AC3E}">
        <p14:creationId xmlns:p14="http://schemas.microsoft.com/office/powerpoint/2010/main" val="2432697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7B5B71-EF88-40B8-A8FD-AF20D6FFEEE0}" type="slidenum">
              <a:rPr lang="en-US" smtClean="0"/>
              <a:t>9</a:t>
            </a:fld>
            <a:endParaRPr lang="en-US"/>
          </a:p>
        </p:txBody>
      </p:sp>
    </p:spTree>
    <p:extLst>
      <p:ext uri="{BB962C8B-B14F-4D97-AF65-F5344CB8AC3E}">
        <p14:creationId xmlns:p14="http://schemas.microsoft.com/office/powerpoint/2010/main" val="76799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DD3FFB7-EB5D-4695-9A74-3249BE9DDC36}" type="slidenum">
              <a:rPr lang="en-US" smtClean="0"/>
              <a:pPr>
                <a:defRPr/>
              </a:pPr>
              <a:t>‹#›</a:t>
            </a:fld>
            <a:endParaRPr lang="en-US"/>
          </a:p>
        </p:txBody>
      </p:sp>
    </p:spTree>
    <p:extLst>
      <p:ext uri="{BB962C8B-B14F-4D97-AF65-F5344CB8AC3E}">
        <p14:creationId xmlns:p14="http://schemas.microsoft.com/office/powerpoint/2010/main" val="128334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C5C12E-26FE-40EA-8AB5-3FD3B952C767}" type="slidenum">
              <a:rPr lang="en-US" smtClean="0"/>
              <a:pPr>
                <a:defRPr/>
              </a:pPr>
              <a:t>‹#›</a:t>
            </a:fld>
            <a:endParaRPr lang="en-US"/>
          </a:p>
        </p:txBody>
      </p:sp>
    </p:spTree>
    <p:extLst>
      <p:ext uri="{BB962C8B-B14F-4D97-AF65-F5344CB8AC3E}">
        <p14:creationId xmlns:p14="http://schemas.microsoft.com/office/powerpoint/2010/main" val="367263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1C4F51-B4E6-40EB-96A8-90B1B321D6DF}" type="slidenum">
              <a:rPr lang="en-US" smtClean="0"/>
              <a:pPr>
                <a:defRPr/>
              </a:pPr>
              <a:t>‹#›</a:t>
            </a:fld>
            <a:endParaRPr lang="en-US"/>
          </a:p>
        </p:txBody>
      </p:sp>
    </p:spTree>
    <p:extLst>
      <p:ext uri="{BB962C8B-B14F-4D97-AF65-F5344CB8AC3E}">
        <p14:creationId xmlns:p14="http://schemas.microsoft.com/office/powerpoint/2010/main" val="3319813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913E2C-2CBE-4B4D-AF7A-80B8B97563BF}" type="slidenum">
              <a:rPr lang="en-US" smtClean="0"/>
              <a:pPr>
                <a:defRPr/>
              </a:pPr>
              <a:t>‹#›</a:t>
            </a:fld>
            <a:endParaRPr lang="en-US"/>
          </a:p>
        </p:txBody>
      </p:sp>
    </p:spTree>
    <p:extLst>
      <p:ext uri="{BB962C8B-B14F-4D97-AF65-F5344CB8AC3E}">
        <p14:creationId xmlns:p14="http://schemas.microsoft.com/office/powerpoint/2010/main" val="115169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76F69D-AA06-420C-B5F6-7349AADEDB12}" type="slidenum">
              <a:rPr lang="en-US" smtClean="0"/>
              <a:pPr>
                <a:defRPr/>
              </a:pPr>
              <a:t>‹#›</a:t>
            </a:fld>
            <a:endParaRPr lang="en-US"/>
          </a:p>
        </p:txBody>
      </p:sp>
    </p:spTree>
    <p:extLst>
      <p:ext uri="{BB962C8B-B14F-4D97-AF65-F5344CB8AC3E}">
        <p14:creationId xmlns:p14="http://schemas.microsoft.com/office/powerpoint/2010/main" val="236680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A854BC-D9C4-4C35-B238-7BDCD5FB1E8E}" type="slidenum">
              <a:rPr lang="en-US" smtClean="0"/>
              <a:pPr>
                <a:defRPr/>
              </a:pPr>
              <a:t>‹#›</a:t>
            </a:fld>
            <a:endParaRPr lang="en-US"/>
          </a:p>
        </p:txBody>
      </p:sp>
    </p:spTree>
    <p:extLst>
      <p:ext uri="{BB962C8B-B14F-4D97-AF65-F5344CB8AC3E}">
        <p14:creationId xmlns:p14="http://schemas.microsoft.com/office/powerpoint/2010/main" val="599951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058FE0B-5BE7-42B6-A231-845746BE7627}" type="slidenum">
              <a:rPr lang="en-US" smtClean="0"/>
              <a:pPr>
                <a:defRPr/>
              </a:pPr>
              <a:t>‹#›</a:t>
            </a:fld>
            <a:endParaRPr lang="en-US"/>
          </a:p>
        </p:txBody>
      </p:sp>
    </p:spTree>
    <p:extLst>
      <p:ext uri="{BB962C8B-B14F-4D97-AF65-F5344CB8AC3E}">
        <p14:creationId xmlns:p14="http://schemas.microsoft.com/office/powerpoint/2010/main" val="358257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2398801-6C91-4364-A799-E526758B4C05}" type="slidenum">
              <a:rPr lang="en-US" smtClean="0"/>
              <a:pPr>
                <a:defRPr/>
              </a:pPr>
              <a:t>‹#›</a:t>
            </a:fld>
            <a:endParaRPr lang="en-US"/>
          </a:p>
        </p:txBody>
      </p:sp>
    </p:spTree>
    <p:extLst>
      <p:ext uri="{BB962C8B-B14F-4D97-AF65-F5344CB8AC3E}">
        <p14:creationId xmlns:p14="http://schemas.microsoft.com/office/powerpoint/2010/main" val="335572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65A70BD5-B849-496A-9C5C-A77476B6D499}" type="slidenum">
              <a:rPr lang="en-US" smtClean="0"/>
              <a:pPr>
                <a:defRPr/>
              </a:pPr>
              <a:t>‹#›</a:t>
            </a:fld>
            <a:endParaRPr lang="en-US"/>
          </a:p>
        </p:txBody>
      </p:sp>
    </p:spTree>
    <p:extLst>
      <p:ext uri="{BB962C8B-B14F-4D97-AF65-F5344CB8AC3E}">
        <p14:creationId xmlns:p14="http://schemas.microsoft.com/office/powerpoint/2010/main" val="233018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7DCCC7-6421-447D-86AE-6EC910B1D35B}" type="slidenum">
              <a:rPr lang="en-US" smtClean="0"/>
              <a:pPr>
                <a:defRPr/>
              </a:pPr>
              <a:t>‹#›</a:t>
            </a:fld>
            <a:endParaRPr lang="en-US"/>
          </a:p>
        </p:txBody>
      </p:sp>
    </p:spTree>
    <p:extLst>
      <p:ext uri="{BB962C8B-B14F-4D97-AF65-F5344CB8AC3E}">
        <p14:creationId xmlns:p14="http://schemas.microsoft.com/office/powerpoint/2010/main" val="416485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2CF2174-E5BA-4D7C-8808-17F09B7065E0}" type="slidenum">
              <a:rPr lang="en-US" smtClean="0"/>
              <a:pPr>
                <a:defRPr/>
              </a:pPr>
              <a:t>‹#›</a:t>
            </a:fld>
            <a:endParaRPr lang="en-US"/>
          </a:p>
        </p:txBody>
      </p:sp>
    </p:spTree>
    <p:extLst>
      <p:ext uri="{BB962C8B-B14F-4D97-AF65-F5344CB8AC3E}">
        <p14:creationId xmlns:p14="http://schemas.microsoft.com/office/powerpoint/2010/main" val="308720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5114E9C-8D00-4EF7-8656-244284D5CCB1}" type="slidenum">
              <a:rPr lang="en-US" smtClean="0"/>
              <a:pPr>
                <a:defRPr/>
              </a:pPr>
              <a:t>‹#›</a:t>
            </a:fld>
            <a:endParaRPr lang="en-US"/>
          </a:p>
        </p:txBody>
      </p:sp>
    </p:spTree>
    <p:extLst>
      <p:ext uri="{BB962C8B-B14F-4D97-AF65-F5344CB8AC3E}">
        <p14:creationId xmlns:p14="http://schemas.microsoft.com/office/powerpoint/2010/main" val="7171271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sm.w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poms.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90600" y="914400"/>
            <a:ext cx="7772400" cy="2209800"/>
          </a:xfrm>
        </p:spPr>
        <p:txBody>
          <a:bodyPr/>
          <a:lstStyle/>
          <a:p>
            <a:pPr eaLnBrk="1" hangingPunct="1"/>
            <a:r>
              <a:rPr lang="en-US" sz="3600" smtClean="0"/>
              <a:t>Introduction: Overview of</a:t>
            </a:r>
            <a:br>
              <a:rPr lang="en-US" sz="3600" smtClean="0"/>
            </a:br>
            <a:r>
              <a:rPr lang="en-US" sz="3600" smtClean="0"/>
              <a:t>Manufacturing Planning &amp; Control</a:t>
            </a:r>
          </a:p>
        </p:txBody>
      </p:sp>
      <p:sp>
        <p:nvSpPr>
          <p:cNvPr id="4099" name="Subtitle 5"/>
          <p:cNvSpPr>
            <a:spLocks noGrp="1"/>
          </p:cNvSpPr>
          <p:nvPr>
            <p:ph type="subTitle" idx="1"/>
          </p:nvPr>
        </p:nvSpPr>
        <p:spPr/>
        <p:txBody>
          <a:bodyPr/>
          <a:lstStyle/>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33400"/>
            <a:ext cx="7696200" cy="1066800"/>
          </a:xfrm>
        </p:spPr>
        <p:txBody>
          <a:bodyPr/>
          <a:lstStyle/>
          <a:p>
            <a:pPr eaLnBrk="1" hangingPunct="1"/>
            <a:r>
              <a:rPr lang="en-US" sz="3200" smtClean="0"/>
              <a:t>Production Systems</a:t>
            </a:r>
          </a:p>
        </p:txBody>
      </p:sp>
      <p:sp>
        <p:nvSpPr>
          <p:cNvPr id="12291" name="Rectangle 3"/>
          <p:cNvSpPr>
            <a:spLocks noGrp="1" noChangeArrowheads="1"/>
          </p:cNvSpPr>
          <p:nvPr>
            <p:ph idx="1"/>
          </p:nvPr>
        </p:nvSpPr>
        <p:spPr>
          <a:xfrm>
            <a:off x="533400" y="1905000"/>
            <a:ext cx="7924800" cy="4038600"/>
          </a:xfrm>
        </p:spPr>
        <p:txBody>
          <a:bodyPr/>
          <a:lstStyle/>
          <a:p>
            <a:pPr eaLnBrk="1" hangingPunct="1">
              <a:lnSpc>
                <a:spcPct val="130000"/>
              </a:lnSpc>
            </a:pPr>
            <a:r>
              <a:rPr lang="en-US" sz="3200" smtClean="0"/>
              <a:t>Inventory Policy – make-to-stock, make-to-order, assemble-to-order</a:t>
            </a:r>
          </a:p>
          <a:p>
            <a:pPr eaLnBrk="1" hangingPunct="1">
              <a:lnSpc>
                <a:spcPct val="130000"/>
              </a:lnSpc>
            </a:pPr>
            <a:r>
              <a:rPr lang="en-US" sz="3200" smtClean="0"/>
              <a:t>Process Type – continuous (flow shop), repetitive (batch), intermittent (job shop), cellular, project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533400"/>
            <a:ext cx="7696200" cy="838200"/>
          </a:xfrm>
        </p:spPr>
        <p:txBody>
          <a:bodyPr/>
          <a:lstStyle/>
          <a:p>
            <a:pPr eaLnBrk="1" hangingPunct="1"/>
            <a:r>
              <a:rPr lang="en-US" smtClean="0"/>
              <a:t>Concluding Principles</a:t>
            </a:r>
          </a:p>
        </p:txBody>
      </p:sp>
      <p:sp>
        <p:nvSpPr>
          <p:cNvPr id="13315" name="Rectangle 3"/>
          <p:cNvSpPr>
            <a:spLocks noGrp="1" noChangeArrowheads="1"/>
          </p:cNvSpPr>
          <p:nvPr>
            <p:ph idx="1"/>
          </p:nvPr>
        </p:nvSpPr>
        <p:spPr>
          <a:xfrm>
            <a:off x="381000" y="1752600"/>
            <a:ext cx="8382000" cy="4648200"/>
          </a:xfrm>
        </p:spPr>
        <p:txBody>
          <a:bodyPr/>
          <a:lstStyle/>
          <a:p>
            <a:pPr eaLnBrk="1" hangingPunct="1">
              <a:lnSpc>
                <a:spcPct val="110000"/>
              </a:lnSpc>
            </a:pPr>
            <a:r>
              <a:rPr lang="en-US" smtClean="0"/>
              <a:t>MPC systems should support the firm’s strategy and tactics.</a:t>
            </a:r>
          </a:p>
          <a:p>
            <a:pPr eaLnBrk="1" hangingPunct="1">
              <a:lnSpc>
                <a:spcPct val="110000"/>
              </a:lnSpc>
            </a:pPr>
            <a:r>
              <a:rPr lang="en-US" smtClean="0"/>
              <a:t>Different manufacturing processes often dictate the need for different designs of the MPC system.</a:t>
            </a:r>
          </a:p>
          <a:p>
            <a:pPr eaLnBrk="1" hangingPunct="1">
              <a:lnSpc>
                <a:spcPct val="110000"/>
              </a:lnSpc>
            </a:pPr>
            <a:r>
              <a:rPr lang="en-US" smtClean="0"/>
              <a:t>An effective MPC system can contribute to competitive position by lowering costs and providing better response to the market.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533400"/>
            <a:ext cx="7696200" cy="914400"/>
          </a:xfrm>
        </p:spPr>
        <p:txBody>
          <a:bodyPr/>
          <a:lstStyle/>
          <a:p>
            <a:pPr eaLnBrk="1" hangingPunct="1"/>
            <a:r>
              <a:rPr lang="en-US" smtClean="0"/>
              <a:t>Concluding Principles </a:t>
            </a:r>
            <a:r>
              <a:rPr lang="en-US" sz="3400" smtClean="0"/>
              <a:t>(VBW, 11)</a:t>
            </a:r>
          </a:p>
        </p:txBody>
      </p:sp>
      <p:sp>
        <p:nvSpPr>
          <p:cNvPr id="14339" name="Rectangle 3"/>
          <p:cNvSpPr>
            <a:spLocks noGrp="1" noChangeArrowheads="1"/>
          </p:cNvSpPr>
          <p:nvPr>
            <p:ph idx="1"/>
          </p:nvPr>
        </p:nvSpPr>
        <p:spPr>
          <a:xfrm>
            <a:off x="381000" y="1828800"/>
            <a:ext cx="8382000" cy="4419600"/>
          </a:xfrm>
        </p:spPr>
        <p:txBody>
          <a:bodyPr/>
          <a:lstStyle/>
          <a:p>
            <a:pPr eaLnBrk="1" hangingPunct="1">
              <a:lnSpc>
                <a:spcPct val="110000"/>
              </a:lnSpc>
            </a:pPr>
            <a:r>
              <a:rPr lang="en-US" sz="2800" smtClean="0"/>
              <a:t>All three phases of the MPC framework must be performed, but specific applications must reflect a company’s characteristics and objectives.</a:t>
            </a:r>
          </a:p>
          <a:p>
            <a:pPr eaLnBrk="1" hangingPunct="1">
              <a:lnSpc>
                <a:spcPct val="110000"/>
              </a:lnSpc>
            </a:pPr>
            <a:r>
              <a:rPr lang="en-US" sz="2800" smtClean="0"/>
              <a:t>The MPC system’s design will vary, depending on the distinctive needs of the firm and the current state of its MPC system.</a:t>
            </a:r>
          </a:p>
          <a:p>
            <a:pPr eaLnBrk="1" hangingPunct="1">
              <a:lnSpc>
                <a:spcPct val="110000"/>
              </a:lnSpc>
            </a:pPr>
            <a:r>
              <a:rPr lang="en-US" sz="2800" smtClean="0"/>
              <a:t>The system should evolve to meet changing requirements in the market, technology, products, and manufacturing processes.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457200"/>
            <a:ext cx="7696200" cy="990600"/>
          </a:xfrm>
        </p:spPr>
        <p:txBody>
          <a:bodyPr/>
          <a:lstStyle/>
          <a:p>
            <a:pPr eaLnBrk="1" hangingPunct="1"/>
            <a:r>
              <a:rPr lang="en-US" smtClean="0"/>
              <a:t>Professional Organizations</a:t>
            </a:r>
          </a:p>
        </p:txBody>
      </p:sp>
      <p:sp>
        <p:nvSpPr>
          <p:cNvPr id="15363" name="Rectangle 3"/>
          <p:cNvSpPr>
            <a:spLocks noGrp="1" noChangeArrowheads="1"/>
          </p:cNvSpPr>
          <p:nvPr>
            <p:ph idx="1"/>
          </p:nvPr>
        </p:nvSpPr>
        <p:spPr>
          <a:xfrm>
            <a:off x="304800" y="1752600"/>
            <a:ext cx="8534400" cy="4419600"/>
          </a:xfrm>
        </p:spPr>
        <p:txBody>
          <a:bodyPr/>
          <a:lstStyle/>
          <a:p>
            <a:pPr eaLnBrk="1" hangingPunct="1">
              <a:lnSpc>
                <a:spcPct val="120000"/>
              </a:lnSpc>
            </a:pPr>
            <a:r>
              <a:rPr lang="en-US" sz="3200" smtClean="0"/>
              <a:t>The Educational Society for Resource Management (American Production &amp; Inventory Control Society) – www.apics.org</a:t>
            </a:r>
          </a:p>
          <a:p>
            <a:pPr eaLnBrk="1" hangingPunct="1">
              <a:lnSpc>
                <a:spcPct val="120000"/>
              </a:lnSpc>
            </a:pPr>
            <a:r>
              <a:rPr lang="en-US" sz="3200" smtClean="0"/>
              <a:t>Institute for Supply Management – </a:t>
            </a:r>
            <a:r>
              <a:rPr lang="en-US" sz="3200" smtClean="0">
                <a:hlinkClick r:id="rId3"/>
              </a:rPr>
              <a:t>www.ism.ws</a:t>
            </a:r>
            <a:endParaRPr lang="en-US" sz="3200" smtClean="0"/>
          </a:p>
          <a:p>
            <a:pPr eaLnBrk="1" hangingPunct="1">
              <a:lnSpc>
                <a:spcPct val="120000"/>
              </a:lnSpc>
            </a:pPr>
            <a:r>
              <a:rPr lang="en-US" sz="3200" smtClean="0"/>
              <a:t>The Production and Operations Management Society – </a:t>
            </a:r>
            <a:r>
              <a:rPr lang="en-US" sz="3200" smtClean="0">
                <a:hlinkClick r:id="rId4"/>
              </a:rPr>
              <a:t>www.poms.org</a:t>
            </a:r>
            <a:endParaRPr lang="en-US" sz="3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533400"/>
            <a:ext cx="7696200" cy="838200"/>
          </a:xfrm>
        </p:spPr>
        <p:txBody>
          <a:bodyPr/>
          <a:lstStyle/>
          <a:p>
            <a:pPr eaLnBrk="1" hangingPunct="1"/>
            <a:r>
              <a:rPr lang="en-US" smtClean="0"/>
              <a:t>APICS Professional Certification</a:t>
            </a:r>
          </a:p>
        </p:txBody>
      </p:sp>
      <p:sp>
        <p:nvSpPr>
          <p:cNvPr id="16387" name="Rectangle 3"/>
          <p:cNvSpPr>
            <a:spLocks noGrp="1" noChangeArrowheads="1"/>
          </p:cNvSpPr>
          <p:nvPr>
            <p:ph idx="1"/>
          </p:nvPr>
        </p:nvSpPr>
        <p:spPr>
          <a:xfrm>
            <a:off x="381000" y="1752600"/>
            <a:ext cx="8458200" cy="4572000"/>
          </a:xfrm>
          <a:noFill/>
        </p:spPr>
        <p:txBody>
          <a:bodyPr/>
          <a:lstStyle/>
          <a:p>
            <a:pPr eaLnBrk="1" hangingPunct="1">
              <a:lnSpc>
                <a:spcPct val="110000"/>
              </a:lnSpc>
            </a:pPr>
            <a:r>
              <a:rPr lang="en-US" smtClean="0"/>
              <a:t>Certified in Production &amp; Inventory Management (CPIM)</a:t>
            </a:r>
          </a:p>
          <a:p>
            <a:pPr eaLnBrk="1" hangingPunct="1">
              <a:lnSpc>
                <a:spcPct val="110000"/>
              </a:lnSpc>
            </a:pPr>
            <a:r>
              <a:rPr lang="en-US" smtClean="0"/>
              <a:t>Five exam modules (Basic of Supply Chain Management, Master Planning of Resources, Detailed Scheduling and Planning, Execution and Control of Operations, Strategic Management of Resources)</a:t>
            </a:r>
          </a:p>
          <a:p>
            <a:pPr eaLnBrk="1" hangingPunct="1">
              <a:lnSpc>
                <a:spcPct val="110000"/>
              </a:lnSpc>
            </a:pPr>
            <a:r>
              <a:rPr lang="en-US" smtClean="0"/>
              <a:t>Requires certification maintenance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0" y="533400"/>
            <a:ext cx="7696200" cy="990600"/>
          </a:xfrm>
        </p:spPr>
        <p:txBody>
          <a:bodyPr/>
          <a:lstStyle/>
          <a:p>
            <a:pPr eaLnBrk="1" hangingPunct="1"/>
            <a:r>
              <a:rPr lang="en-US" smtClean="0"/>
              <a:t>APICS Professional Certification</a:t>
            </a:r>
          </a:p>
        </p:txBody>
      </p:sp>
      <p:sp>
        <p:nvSpPr>
          <p:cNvPr id="17411" name="Rectangle 3"/>
          <p:cNvSpPr>
            <a:spLocks noGrp="1" noChangeArrowheads="1"/>
          </p:cNvSpPr>
          <p:nvPr>
            <p:ph idx="1"/>
          </p:nvPr>
        </p:nvSpPr>
        <p:spPr>
          <a:xfrm>
            <a:off x="304800" y="1905000"/>
            <a:ext cx="8610600" cy="4267200"/>
          </a:xfrm>
        </p:spPr>
        <p:txBody>
          <a:bodyPr/>
          <a:lstStyle/>
          <a:p>
            <a:pPr eaLnBrk="1" hangingPunct="1">
              <a:lnSpc>
                <a:spcPct val="120000"/>
              </a:lnSpc>
            </a:pPr>
            <a:r>
              <a:rPr lang="en-US" smtClean="0"/>
              <a:t>Certified in Integrated Resource Management (CIRM)</a:t>
            </a:r>
          </a:p>
          <a:p>
            <a:pPr eaLnBrk="1" hangingPunct="1">
              <a:lnSpc>
                <a:spcPct val="120000"/>
              </a:lnSpc>
            </a:pPr>
            <a:r>
              <a:rPr lang="en-US" smtClean="0"/>
              <a:t>Five exam modules (Enterprise Concepts and Fundamentals, Identifying and Creating Demand, Designing Products and Processes, Delivering Products and Services, Integrated Enterprise Management)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533400"/>
            <a:ext cx="7696200" cy="838200"/>
          </a:xfrm>
        </p:spPr>
        <p:txBody>
          <a:bodyPr/>
          <a:lstStyle/>
          <a:p>
            <a:pPr eaLnBrk="1" hangingPunct="1"/>
            <a:r>
              <a:rPr lang="en-US" smtClean="0"/>
              <a:t>MPC System Defined</a:t>
            </a:r>
          </a:p>
        </p:txBody>
      </p:sp>
      <p:sp>
        <p:nvSpPr>
          <p:cNvPr id="5123" name="Rectangle 3"/>
          <p:cNvSpPr>
            <a:spLocks noGrp="1" noChangeArrowheads="1"/>
          </p:cNvSpPr>
          <p:nvPr>
            <p:ph idx="1"/>
          </p:nvPr>
        </p:nvSpPr>
        <p:spPr>
          <a:xfrm>
            <a:off x="381000" y="1905000"/>
            <a:ext cx="8534400" cy="4114800"/>
          </a:xfrm>
        </p:spPr>
        <p:txBody>
          <a:bodyPr/>
          <a:lstStyle/>
          <a:p>
            <a:pPr eaLnBrk="1" hangingPunct="1">
              <a:lnSpc>
                <a:spcPct val="130000"/>
              </a:lnSpc>
              <a:buFont typeface="Wingdings" pitchFamily="2" charset="2"/>
              <a:buNone/>
            </a:pPr>
            <a:r>
              <a:rPr lang="en-US" sz="1800" smtClean="0"/>
              <a:t>   </a:t>
            </a:r>
            <a:r>
              <a:rPr lang="en-US" sz="3200" smtClean="0"/>
              <a:t>“MPC system provides information to efficiently manage the flow of materials, effectively utilize people and equipment, coordinate internal activities with those of suppliers, and communicate with customers about market requirements.” (VBW, 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533400"/>
            <a:ext cx="7696200" cy="914400"/>
          </a:xfrm>
        </p:spPr>
        <p:txBody>
          <a:bodyPr/>
          <a:lstStyle/>
          <a:p>
            <a:pPr eaLnBrk="1" hangingPunct="1"/>
            <a:r>
              <a:rPr lang="en-US" smtClean="0"/>
              <a:t>Typical MPC Support Tasks</a:t>
            </a:r>
          </a:p>
        </p:txBody>
      </p:sp>
      <p:sp>
        <p:nvSpPr>
          <p:cNvPr id="6147" name="Rectangle 3"/>
          <p:cNvSpPr>
            <a:spLocks noGrp="1" noChangeArrowheads="1"/>
          </p:cNvSpPr>
          <p:nvPr>
            <p:ph idx="1"/>
          </p:nvPr>
        </p:nvSpPr>
        <p:spPr>
          <a:xfrm>
            <a:off x="762000" y="1828800"/>
            <a:ext cx="7696200" cy="4495800"/>
          </a:xfrm>
        </p:spPr>
        <p:txBody>
          <a:bodyPr/>
          <a:lstStyle/>
          <a:p>
            <a:pPr eaLnBrk="1" hangingPunct="1">
              <a:lnSpc>
                <a:spcPct val="120000"/>
              </a:lnSpc>
            </a:pPr>
            <a:r>
              <a:rPr lang="en-US" sz="3200" smtClean="0"/>
              <a:t>Capacity requirements and availability</a:t>
            </a:r>
          </a:p>
          <a:p>
            <a:pPr eaLnBrk="1" hangingPunct="1">
              <a:lnSpc>
                <a:spcPct val="120000"/>
              </a:lnSpc>
            </a:pPr>
            <a:r>
              <a:rPr lang="en-US" sz="3200" smtClean="0"/>
              <a:t>Facility/equipment utilization </a:t>
            </a:r>
          </a:p>
          <a:p>
            <a:pPr eaLnBrk="1" hangingPunct="1">
              <a:lnSpc>
                <a:spcPct val="120000"/>
              </a:lnSpc>
            </a:pPr>
            <a:r>
              <a:rPr lang="en-US" sz="3200" smtClean="0"/>
              <a:t>Material planning</a:t>
            </a:r>
          </a:p>
          <a:p>
            <a:pPr eaLnBrk="1" hangingPunct="1">
              <a:lnSpc>
                <a:spcPct val="120000"/>
              </a:lnSpc>
            </a:pPr>
            <a:r>
              <a:rPr lang="en-US" sz="3200" smtClean="0"/>
              <a:t>Inventory control</a:t>
            </a:r>
          </a:p>
          <a:p>
            <a:pPr eaLnBrk="1" hangingPunct="1">
              <a:lnSpc>
                <a:spcPct val="120000"/>
              </a:lnSpc>
            </a:pPr>
            <a:r>
              <a:rPr lang="en-US" sz="3200" smtClean="0"/>
              <a:t>Production planning</a:t>
            </a:r>
          </a:p>
          <a:p>
            <a:pPr eaLnBrk="1" hangingPunct="1">
              <a:lnSpc>
                <a:spcPct val="120000"/>
              </a:lnSpc>
            </a:pPr>
            <a:r>
              <a:rPr lang="en-US" sz="3200" smtClean="0"/>
              <a:t>Production scheduling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smtClean="0"/>
              <a:t>Typical MPC Support Tasks (Continued)</a:t>
            </a:r>
          </a:p>
        </p:txBody>
      </p:sp>
      <p:sp>
        <p:nvSpPr>
          <p:cNvPr id="7171" name="Rectangle 3"/>
          <p:cNvSpPr>
            <a:spLocks noGrp="1" noChangeArrowheads="1"/>
          </p:cNvSpPr>
          <p:nvPr>
            <p:ph idx="1"/>
          </p:nvPr>
        </p:nvSpPr>
        <p:spPr>
          <a:xfrm>
            <a:off x="533400" y="1905000"/>
            <a:ext cx="8382000" cy="4038600"/>
          </a:xfrm>
        </p:spPr>
        <p:txBody>
          <a:bodyPr/>
          <a:lstStyle/>
          <a:p>
            <a:pPr eaLnBrk="1" hangingPunct="1">
              <a:lnSpc>
                <a:spcPct val="120000"/>
              </a:lnSpc>
            </a:pPr>
            <a:r>
              <a:rPr lang="en-US" sz="3200" smtClean="0"/>
              <a:t>Production activity control (tracking)</a:t>
            </a:r>
          </a:p>
          <a:p>
            <a:pPr eaLnBrk="1" hangingPunct="1">
              <a:lnSpc>
                <a:spcPct val="120000"/>
              </a:lnSpc>
            </a:pPr>
            <a:r>
              <a:rPr lang="en-US" sz="3200" smtClean="0"/>
              <a:t>Supply chain planning and communication</a:t>
            </a:r>
          </a:p>
          <a:p>
            <a:pPr eaLnBrk="1" hangingPunct="1">
              <a:lnSpc>
                <a:spcPct val="120000"/>
              </a:lnSpc>
            </a:pPr>
            <a:r>
              <a:rPr lang="en-US" sz="3200" smtClean="0"/>
              <a:t>Meet customer requirements</a:t>
            </a:r>
          </a:p>
          <a:p>
            <a:pPr eaLnBrk="1" hangingPunct="1">
              <a:lnSpc>
                <a:spcPct val="120000"/>
              </a:lnSpc>
            </a:pPr>
            <a:r>
              <a:rPr lang="en-US" sz="3200" smtClean="0"/>
              <a:t>Respond to errors and problems</a:t>
            </a:r>
          </a:p>
          <a:p>
            <a:pPr eaLnBrk="1" hangingPunct="1">
              <a:lnSpc>
                <a:spcPct val="120000"/>
              </a:lnSpc>
            </a:pPr>
            <a:r>
              <a:rPr lang="en-US" sz="3200" smtClean="0"/>
              <a:t>Provide and share information with other functions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533400"/>
            <a:ext cx="7696200" cy="990600"/>
          </a:xfrm>
        </p:spPr>
        <p:txBody>
          <a:bodyPr/>
          <a:lstStyle/>
          <a:p>
            <a:pPr eaLnBrk="1" hangingPunct="1"/>
            <a:r>
              <a:rPr lang="en-US" smtClean="0"/>
              <a:t>Why MPC?</a:t>
            </a:r>
          </a:p>
        </p:txBody>
      </p:sp>
      <p:sp>
        <p:nvSpPr>
          <p:cNvPr id="8195" name="Rectangle 3"/>
          <p:cNvSpPr>
            <a:spLocks noGrp="1" noChangeArrowheads="1"/>
          </p:cNvSpPr>
          <p:nvPr>
            <p:ph idx="1"/>
          </p:nvPr>
        </p:nvSpPr>
        <p:spPr>
          <a:xfrm>
            <a:off x="762000" y="1905000"/>
            <a:ext cx="7924800" cy="4267200"/>
          </a:xfrm>
        </p:spPr>
        <p:txBody>
          <a:bodyPr/>
          <a:lstStyle/>
          <a:p>
            <a:pPr eaLnBrk="1" hangingPunct="1">
              <a:lnSpc>
                <a:spcPct val="140000"/>
              </a:lnSpc>
              <a:buFont typeface="Wingdings" pitchFamily="2" charset="2"/>
              <a:buNone/>
            </a:pPr>
            <a:r>
              <a:rPr lang="en-US" sz="2700" smtClean="0"/>
              <a:t>    </a:t>
            </a:r>
            <a:r>
              <a:rPr lang="en-US" sz="3200" smtClean="0"/>
              <a:t>Improve competitiveness in cost, quality, lead time, flexibility, and services by</a:t>
            </a:r>
          </a:p>
          <a:p>
            <a:pPr eaLnBrk="1" hangingPunct="1">
              <a:lnSpc>
                <a:spcPct val="140000"/>
              </a:lnSpc>
              <a:buFont typeface="Wingdings" pitchFamily="2" charset="2"/>
              <a:buNone/>
            </a:pPr>
            <a:r>
              <a:rPr lang="en-US" sz="3200" smtClean="0"/>
              <a:t>	reducing the “</a:t>
            </a:r>
            <a:r>
              <a:rPr lang="en-US" sz="3200" smtClean="0">
                <a:solidFill>
                  <a:srgbClr val="993300"/>
                </a:solidFill>
              </a:rPr>
              <a:t>organizational slacks</a:t>
            </a:r>
            <a:r>
              <a:rPr lang="en-US" sz="3200" smtClean="0"/>
              <a:t>” in terms of resource utilization and customer requirements.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533400"/>
            <a:ext cx="7696200" cy="914400"/>
          </a:xfrm>
        </p:spPr>
        <p:txBody>
          <a:bodyPr/>
          <a:lstStyle/>
          <a:p>
            <a:pPr eaLnBrk="1" hangingPunct="1"/>
            <a:r>
              <a:rPr lang="en-US" smtClean="0"/>
              <a:t>MPC System Framework</a:t>
            </a:r>
          </a:p>
        </p:txBody>
      </p:sp>
      <p:sp>
        <p:nvSpPr>
          <p:cNvPr id="9219" name="Rectangle 3"/>
          <p:cNvSpPr>
            <a:spLocks noGrp="1" noChangeArrowheads="1"/>
          </p:cNvSpPr>
          <p:nvPr>
            <p:ph idx="1"/>
          </p:nvPr>
        </p:nvSpPr>
        <p:spPr>
          <a:xfrm>
            <a:off x="457200" y="1828800"/>
            <a:ext cx="8229600" cy="4343400"/>
          </a:xfrm>
        </p:spPr>
        <p:txBody>
          <a:bodyPr/>
          <a:lstStyle/>
          <a:p>
            <a:pPr marL="590550" indent="-590550" eaLnBrk="1" hangingPunct="1">
              <a:lnSpc>
                <a:spcPct val="110000"/>
              </a:lnSpc>
            </a:pPr>
            <a:r>
              <a:rPr lang="en-US" sz="2800" smtClean="0"/>
              <a:t>Overall direction for MPC links production with engineering, marketing, and finance through the firm’s strategic planning.</a:t>
            </a:r>
          </a:p>
          <a:p>
            <a:pPr marL="590550" indent="-590550" eaLnBrk="1" hangingPunct="1">
              <a:lnSpc>
                <a:spcPct val="110000"/>
              </a:lnSpc>
            </a:pPr>
            <a:r>
              <a:rPr lang="en-US" sz="2800" smtClean="0"/>
              <a:t>Three MPC phases:</a:t>
            </a:r>
          </a:p>
          <a:p>
            <a:pPr marL="952500" lvl="1" indent="-495300" eaLnBrk="1" hangingPunct="1">
              <a:lnSpc>
                <a:spcPct val="110000"/>
              </a:lnSpc>
              <a:buSzTx/>
              <a:buFont typeface="Wingdings" pitchFamily="2" charset="2"/>
              <a:buAutoNum type="arabicPeriod"/>
            </a:pPr>
            <a:r>
              <a:rPr lang="en-US" sz="2800" smtClean="0"/>
              <a:t>Creating the overall production plan.</a:t>
            </a:r>
          </a:p>
          <a:p>
            <a:pPr marL="952500" lvl="1" indent="-495300" eaLnBrk="1" hangingPunct="1">
              <a:lnSpc>
                <a:spcPct val="110000"/>
              </a:lnSpc>
              <a:buSzTx/>
              <a:buFont typeface="Wingdings" pitchFamily="2" charset="2"/>
              <a:buAutoNum type="arabicPeriod"/>
            </a:pPr>
            <a:r>
              <a:rPr lang="en-US" sz="2800" smtClean="0"/>
              <a:t>Performing the detailed planning of material and capacity needs.</a:t>
            </a:r>
          </a:p>
          <a:p>
            <a:pPr marL="952500" lvl="1" indent="-495300" eaLnBrk="1" hangingPunct="1">
              <a:lnSpc>
                <a:spcPct val="110000"/>
              </a:lnSpc>
              <a:buSzTx/>
              <a:buFont typeface="Wingdings" pitchFamily="2" charset="2"/>
              <a:buAutoNum type="arabicPeriod"/>
            </a:pPr>
            <a:r>
              <a:rPr lang="en-US" sz="2800" smtClean="0"/>
              <a:t>Executing these plans</a:t>
            </a:r>
            <a:r>
              <a:rPr lang="en-US" sz="240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762000" y="533400"/>
            <a:ext cx="7696200" cy="914400"/>
          </a:xfrm>
        </p:spPr>
        <p:txBody>
          <a:bodyPr>
            <a:normAutofit fontScale="90000"/>
          </a:bodyPr>
          <a:lstStyle/>
          <a:p>
            <a:pPr eaLnBrk="1" hangingPunct="1"/>
            <a:r>
              <a:rPr lang="en-US" sz="3700" smtClean="0"/>
              <a:t>MPC SYSTEM</a:t>
            </a:r>
            <a:br>
              <a:rPr lang="en-US" sz="3700" smtClean="0"/>
            </a:br>
            <a:r>
              <a:rPr lang="en-US" sz="1900" smtClean="0"/>
              <a:t>(VBW, Figure 1.1)</a:t>
            </a:r>
          </a:p>
        </p:txBody>
      </p:sp>
      <p:graphicFrame>
        <p:nvGraphicFramePr>
          <p:cNvPr id="1026" name="Object 3"/>
          <p:cNvGraphicFramePr>
            <a:graphicFrameLocks noGrp="1" noChangeAspect="1"/>
          </p:cNvGraphicFramePr>
          <p:nvPr>
            <p:ph idx="1"/>
          </p:nvPr>
        </p:nvGraphicFramePr>
        <p:xfrm>
          <a:off x="1168400" y="1600200"/>
          <a:ext cx="6807200" cy="4525963"/>
        </p:xfrm>
        <a:graphic>
          <a:graphicData uri="http://schemas.openxmlformats.org/presentationml/2006/ole">
            <mc:AlternateContent xmlns:mc="http://schemas.openxmlformats.org/markup-compatibility/2006">
              <mc:Choice xmlns:v="urn:schemas-microsoft-com:vml" Requires="v">
                <p:oleObj spid="_x0000_s1029" name="VISIO" r:id="rId4" imgW="7800840" imgH="5186520" progId="Visio.Drawing.6">
                  <p:embed/>
                </p:oleObj>
              </mc:Choice>
              <mc:Fallback>
                <p:oleObj name="VISIO" r:id="rId4" imgW="7800840" imgH="5186520" progId="Visio.Drawing.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8400" y="1600200"/>
                        <a:ext cx="6807200" cy="4525963"/>
                      </a:xfrm>
                      <a:prstGeom prst="rect">
                        <a:avLst/>
                      </a:prstGeom>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533400"/>
            <a:ext cx="7696200" cy="838200"/>
          </a:xfrm>
        </p:spPr>
        <p:txBody>
          <a:bodyPr/>
          <a:lstStyle/>
          <a:p>
            <a:pPr eaLnBrk="1" hangingPunct="1"/>
            <a:r>
              <a:rPr lang="en-US" smtClean="0"/>
              <a:t>MPC Classification Schema</a:t>
            </a:r>
          </a:p>
        </p:txBody>
      </p:sp>
      <p:sp>
        <p:nvSpPr>
          <p:cNvPr id="10243" name="Rectangle 3"/>
          <p:cNvSpPr>
            <a:spLocks noGrp="1" noChangeArrowheads="1"/>
          </p:cNvSpPr>
          <p:nvPr>
            <p:ph idx="1"/>
          </p:nvPr>
        </p:nvSpPr>
        <p:spPr>
          <a:xfrm>
            <a:off x="457200" y="1905000"/>
            <a:ext cx="8305800" cy="4343400"/>
          </a:xfrm>
        </p:spPr>
        <p:txBody>
          <a:bodyPr/>
          <a:lstStyle/>
          <a:p>
            <a:pPr eaLnBrk="1" hangingPunct="1">
              <a:lnSpc>
                <a:spcPct val="130000"/>
              </a:lnSpc>
            </a:pPr>
            <a:r>
              <a:rPr lang="en-US" smtClean="0"/>
              <a:t>Business Strategy</a:t>
            </a:r>
          </a:p>
          <a:p>
            <a:pPr eaLnBrk="1" hangingPunct="1">
              <a:lnSpc>
                <a:spcPct val="130000"/>
              </a:lnSpc>
            </a:pPr>
            <a:r>
              <a:rPr lang="en-US" smtClean="0"/>
              <a:t>MPC system design</a:t>
            </a:r>
          </a:p>
          <a:p>
            <a:pPr eaLnBrk="1" hangingPunct="1">
              <a:lnSpc>
                <a:spcPct val="130000"/>
              </a:lnSpc>
            </a:pPr>
            <a:r>
              <a:rPr lang="en-US" smtClean="0"/>
              <a:t>The complexity of the product as expressed in the number of sub-parts</a:t>
            </a:r>
          </a:p>
          <a:p>
            <a:pPr eaLnBrk="1" hangingPunct="1">
              <a:lnSpc>
                <a:spcPct val="130000"/>
              </a:lnSpc>
            </a:pPr>
            <a:r>
              <a:rPr lang="en-US" smtClean="0"/>
              <a:t>The repetitive nature of production</a:t>
            </a:r>
          </a:p>
          <a:p>
            <a:pPr eaLnBrk="1" hangingPunct="1">
              <a:lnSpc>
                <a:spcPct val="130000"/>
              </a:lnSpc>
            </a:pPr>
            <a:r>
              <a:rPr lang="en-US" smtClean="0"/>
              <a:t>See Figure 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533400"/>
            <a:ext cx="7696200" cy="990600"/>
          </a:xfrm>
        </p:spPr>
        <p:txBody>
          <a:bodyPr/>
          <a:lstStyle/>
          <a:p>
            <a:pPr eaLnBrk="1" hangingPunct="1"/>
            <a:r>
              <a:rPr lang="en-US" smtClean="0"/>
              <a:t>Business Strategy</a:t>
            </a:r>
          </a:p>
        </p:txBody>
      </p:sp>
      <p:sp>
        <p:nvSpPr>
          <p:cNvPr id="11267" name="Rectangle 3"/>
          <p:cNvSpPr>
            <a:spLocks noGrp="1" noChangeArrowheads="1"/>
          </p:cNvSpPr>
          <p:nvPr>
            <p:ph idx="1"/>
          </p:nvPr>
        </p:nvSpPr>
        <p:spPr>
          <a:xfrm>
            <a:off x="457200" y="1905000"/>
            <a:ext cx="8001000" cy="4038600"/>
          </a:xfrm>
        </p:spPr>
        <p:txBody>
          <a:bodyPr/>
          <a:lstStyle/>
          <a:p>
            <a:pPr eaLnBrk="1" hangingPunct="1">
              <a:lnSpc>
                <a:spcPct val="125000"/>
              </a:lnSpc>
            </a:pPr>
            <a:r>
              <a:rPr lang="en-US" sz="3200" smtClean="0"/>
              <a:t>Cost</a:t>
            </a:r>
          </a:p>
          <a:p>
            <a:pPr eaLnBrk="1" hangingPunct="1">
              <a:lnSpc>
                <a:spcPct val="125000"/>
              </a:lnSpc>
            </a:pPr>
            <a:r>
              <a:rPr lang="en-US" sz="3200" smtClean="0"/>
              <a:t>Differentiation – quality (design, conformance, service), flexibility (product, process, volume), time,</a:t>
            </a:r>
          </a:p>
          <a:p>
            <a:pPr eaLnBrk="1" hangingPunct="1">
              <a:lnSpc>
                <a:spcPct val="125000"/>
              </a:lnSpc>
            </a:pPr>
            <a:r>
              <a:rPr lang="en-US" sz="3200" smtClean="0"/>
              <a:t>Focus (cost or differentiation)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TotalTime>
  <Words>505</Words>
  <Application>Microsoft Office PowerPoint</Application>
  <PresentationFormat>On-screen Show (4:3)</PresentationFormat>
  <Paragraphs>73</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VISIO</vt:lpstr>
      <vt:lpstr>Introduction: Overview of Manufacturing Planning &amp; Control</vt:lpstr>
      <vt:lpstr>MPC System Defined</vt:lpstr>
      <vt:lpstr>Typical MPC Support Tasks</vt:lpstr>
      <vt:lpstr>Typical MPC Support Tasks (Continued)</vt:lpstr>
      <vt:lpstr>Why MPC?</vt:lpstr>
      <vt:lpstr>MPC System Framework</vt:lpstr>
      <vt:lpstr>MPC SYSTEM (VBW, Figure 1.1)</vt:lpstr>
      <vt:lpstr>MPC Classification Schema</vt:lpstr>
      <vt:lpstr>Business Strategy</vt:lpstr>
      <vt:lpstr>Production Systems</vt:lpstr>
      <vt:lpstr>Concluding Principles</vt:lpstr>
      <vt:lpstr>Concluding Principles (VBW, 11)</vt:lpstr>
      <vt:lpstr>Professional Organizations</vt:lpstr>
      <vt:lpstr>APICS Professional Certification</vt:lpstr>
      <vt:lpstr>APICS Professional Certification</vt:lpstr>
    </vt:vector>
  </TitlesOfParts>
  <Company>csus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VBW Chapter 1</dc:title>
  <dc:creator>BLAKEH</dc:creator>
  <cp:lastModifiedBy>Phantom Assassin</cp:lastModifiedBy>
  <cp:revision>18</cp:revision>
  <cp:lastPrinted>2012-11-07T04:28:16Z</cp:lastPrinted>
  <dcterms:created xsi:type="dcterms:W3CDTF">2000-08-29T19:56:00Z</dcterms:created>
  <dcterms:modified xsi:type="dcterms:W3CDTF">2012-11-07T04:28:18Z</dcterms:modified>
</cp:coreProperties>
</file>