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0" r:id="rId19"/>
    <p:sldId id="261" r:id="rId20"/>
    <p:sldId id="262" r:id="rId21"/>
    <p:sldId id="263" r:id="rId22"/>
    <p:sldId id="264" r:id="rId23"/>
    <p:sldId id="26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52A0C76-B2A5-4092-BCF8-4D096C866E6A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C34158C-9529-49F5-A894-C2749232B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41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427BCB9-2424-475B-A779-56CF4B4726BC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72FA693-AD22-49FF-ACD4-655F19C93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84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216419-62A1-480C-B1D0-E9E11E1279BB}" type="slidenum">
              <a:rPr lang="en-US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E5599E-867D-4E42-8A09-B5D9E0267071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3B88E9-3B8F-4A11-8388-7631D5237E03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5D352E-34C7-443C-AF69-DF544F4FE256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53BFDC-2582-44CB-AE0D-6486D326D871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147EBB-D0FF-478C-BCC2-CCCCCEB62AD5}" type="slidenum">
              <a:rPr lang="en-US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F820E9-EFD1-4174-B917-7DF0DB01376C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09B134-A3DC-48EA-89DB-50A7390FC9C2}" type="slidenum">
              <a:rPr lang="en-US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7A74C3-FA30-4388-9FB9-D0674B95437D}" type="slidenum">
              <a:rPr lang="en-US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87EB27-7276-48D4-8FE7-CEABA6BE4D1C}" type="slidenum">
              <a:rPr lang="en-US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4B36C0-FA68-4F97-884C-51DE34AD74E0}" type="slidenum">
              <a:rPr lang="en-US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2324A7-D26E-4D8A-9B8E-A083E94333A2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85B7FC-1FA4-44FE-9022-E56E3ED4359C}" type="slidenum">
              <a:rPr lang="en-US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DB567C-D860-46CA-90B4-13909BEC7181}" type="slidenum">
              <a:rPr lang="en-US"/>
              <a:pPr eaLnBrk="1" hangingPunct="1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76AF1-06BC-4377-8AB3-C665ED5BB918}" type="slidenum">
              <a:rPr lang="en-US"/>
              <a:pPr eaLnBrk="1" hangingPunct="1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DB082A-C0CE-4983-8D5A-C40A8778796E}" type="slidenum">
              <a:rPr lang="en-US"/>
              <a:pPr eaLnBrk="1" hangingPunct="1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41CB5C-866F-4EFA-99D7-EDD2F7EFBF20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154118-6495-4C22-A2CA-719DDAE81470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E1970E-4BBE-43F1-B018-211C15F1F1B3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AB12E1-BDF6-4907-B8FD-4639F76156BF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5B74E9-ABC0-4564-A8D9-B2740814E9DA}" type="slidenum">
              <a:rPr lang="en-US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1D1189-6F41-4FED-8E5A-F39333D8EC79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A87F3A-2886-432F-ACFF-C2B02030D1B1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16C2-1919-419D-83D8-9DD31EAC385D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B4965-86D5-4943-AAF3-550E3EF25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0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F4121-5C98-4AD9-99D4-82D05A254566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3F43-3222-47AF-9541-A933FF520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6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2D6A-4E2E-4AD6-8F55-B2407378F075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BECFF-7776-4ED9-ADAE-CA536D6A5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5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5975-C5D6-4075-99AF-8CC5A15E9405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442D-D688-4E8C-A4AD-F58327F49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D3AC-F0D8-4667-8CED-DDF4965CFDC9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CD6FD-92BD-42A3-9BF7-2BFF6FD39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14B14-FA68-4C01-97B3-14AEDE9631AD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496A-E0D3-4742-B9AF-54B7BEB9E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5FC1-8D74-48D5-B6F5-4827DF167752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B7CAE-BED6-422E-A6B3-701F01E1C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7483-1091-452D-999A-E771548FBEFD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FA35-679B-4968-BC7D-0706A8A05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8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74943-A13F-47B3-ACA5-074A5D82820F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FCCC6-B97B-4093-A5E9-5C4FE5458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8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FB6FB-E290-44CE-B81D-64624B1B9994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A417-352A-4C12-90FD-D17408E39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5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AF02F-C158-4C3F-B1CD-48216C2F3886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C6C7-679C-4635-90BE-EEADEBC54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9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5CE539-232A-4254-8A29-FF26E2761404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24665A-9ED2-4642-9094-D6DFCDA7E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Modul 1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/>
              <a:t>KOMPUTER ADA DIMANA-MANA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Bidang Pendidikan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mtClean="0"/>
              <a:t>CBE – Computer Based Education sebagai alat pembelajaran.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CAI – Computer Assisted Instruction digunakan pendidik untuk menyampaikan arahan dalam pelajaran.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Menyimpan data-data pendidik dan para murid, materi belajar dan soal-soal ujian maupun latihan.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Bidang Seni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600200"/>
            <a:ext cx="4214812" cy="4829175"/>
          </a:xfrm>
        </p:spPr>
        <p:txBody>
          <a:bodyPr rtlCol="0">
            <a:normAutofit fontScale="9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4000" b="1" dirty="0" smtClean="0"/>
              <a:t>SYNTHESIZER</a:t>
            </a:r>
            <a:r>
              <a:rPr lang="en-US" sz="4000" dirty="0" smtClean="0"/>
              <a:t> digunakan untuk bunyi alat musik seperti bunyi gitar dan piano.</a:t>
            </a:r>
          </a:p>
          <a:p>
            <a:pPr marL="448056" indent="-384048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id-ID" sz="4000" dirty="0" smtClean="0"/>
              <a:t>Untuk meng-aransemen lagu.</a:t>
            </a:r>
            <a:endParaRPr lang="en-US" sz="4000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57438"/>
            <a:ext cx="4191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467600" cy="1219200"/>
          </a:xfrm>
        </p:spPr>
        <p:txBody>
          <a:bodyPr/>
          <a:lstStyle/>
          <a:p>
            <a:r>
              <a:rPr lang="en-US" smtClean="0"/>
              <a:t>Untuk menghasilkan animasi dalam film-film kartun dan special effect.</a:t>
            </a:r>
          </a:p>
        </p:txBody>
      </p:sp>
      <p:sp>
        <p:nvSpPr>
          <p:cNvPr id="4098" name="Picture 2" descr="D:\Lesson\Komputer dan Masyarakat\image\astro-boy-movie-poster.jpg"/>
          <p:cNvSpPr>
            <a:spLocks noChangeAspect="1" noChangeArrowheads="1"/>
          </p:cNvSpPr>
          <p:nvPr/>
        </p:nvSpPr>
        <p:spPr bwMode="auto">
          <a:xfrm>
            <a:off x="5715000" y="1981200"/>
            <a:ext cx="305752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pic>
        <p:nvPicPr>
          <p:cNvPr id="4099" name="Picture 3" descr="D:\Lesson\Komputer dan Masyarakat\image\Chevrolet Camaro Bumbleb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Bidang Penelitian Science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191000" cy="4953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mtClean="0"/>
              <a:t>Penyelidikan tenaga nuklir dan pemrosesan data.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Penelitian ruang angkasa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Ramalan cuaca seperti pengambilan gambar awan.</a:t>
            </a:r>
          </a:p>
        </p:txBody>
      </p:sp>
      <p:pic>
        <p:nvPicPr>
          <p:cNvPr id="5122" name="Picture 2" descr="D:\Lesson\Komputer dan Masyarakat\image\mars2003_r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667000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Bidang </a:t>
            </a:r>
            <a:r>
              <a:rPr lang="id-ID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Hiburan</a:t>
            </a:r>
            <a:endParaRPr lang="en-US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d-ID" smtClean="0"/>
              <a:t>G</a:t>
            </a:r>
            <a:r>
              <a:rPr lang="en-US" smtClean="0"/>
              <a:t>ames on-line.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Roller Coaster yang dikendalikan oleh komputer</a:t>
            </a:r>
          </a:p>
        </p:txBody>
      </p:sp>
      <p:pic>
        <p:nvPicPr>
          <p:cNvPr id="1026" name="Picture 2" descr="D:\Lesson\Komputer dan Masyarakat\image\best-online-g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48006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Bidang Hankam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763000" cy="2209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mtClean="0"/>
              <a:t>Kapal perang &amp; kapal terbang dipasang peralatan komputer untuk membantu navigasi atau serang yang lebih tepat.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Untuk simulasi perang atau terbang</a:t>
            </a:r>
          </a:p>
        </p:txBody>
      </p:sp>
      <p:pic>
        <p:nvPicPr>
          <p:cNvPr id="2050" name="Picture 2" descr="D:\Lesson\Komputer dan Masyarakat\image\f35-cockp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37893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Picture 3" descr="D:\Lesson\Komputer dan Masyarakat\image\FlightSim HotSeat.jpg"/>
          <p:cNvSpPr>
            <a:spLocks noChangeAspect="1" noChangeArrowheads="1"/>
          </p:cNvSpPr>
          <p:nvPr/>
        </p:nvSpPr>
        <p:spPr bwMode="auto">
          <a:xfrm>
            <a:off x="6019800" y="3657600"/>
            <a:ext cx="2857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Bidang Hankam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357313"/>
            <a:ext cx="7715250" cy="19288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d-ID" sz="4000" smtClean="0"/>
              <a:t>Pesawat tanpa awak</a:t>
            </a:r>
            <a:r>
              <a:rPr lang="en-US" sz="4000" smtClean="0"/>
              <a:t>.</a:t>
            </a:r>
          </a:p>
          <a:p>
            <a:pPr>
              <a:buFont typeface="Wingdings 2" pitchFamily="18" charset="2"/>
              <a:buNone/>
            </a:pPr>
            <a:r>
              <a:rPr lang="en-US" sz="4000" smtClean="0"/>
              <a:t>   (Untuk </a:t>
            </a:r>
            <a:r>
              <a:rPr lang="id-ID" sz="4000" smtClean="0"/>
              <a:t>mata-mata</a:t>
            </a:r>
            <a:r>
              <a:rPr lang="en-US" sz="4000" smtClean="0"/>
              <a:t>)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214688"/>
            <a:ext cx="42862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071938"/>
            <a:ext cx="29146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231900"/>
          </a:xfrm>
        </p:spPr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Bidang Komunikasi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8229600" cy="2260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mtClean="0"/>
              <a:t>Telekomunikasi yaitu teleconference.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E-mail, voice mail dll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Modem sebagai alat sarana komunikasi antar komputer dengan internet.</a:t>
            </a:r>
          </a:p>
        </p:txBody>
      </p:sp>
      <p:pic>
        <p:nvPicPr>
          <p:cNvPr id="3074" name="Picture 2" descr="D:\Lesson\Komputer dan Masyarakat\image\e1162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3951288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BEBERAPA APLIKASI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PENTING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• Smart Car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• Informasi perjalanan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• Pengendalian reaktor nuklir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• Pengendalian lalulintas udara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• Pengolahan data cuaca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• Video Games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• Simulator Pilot Trainning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• GPS untuk traveling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• Endless list..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ISYU SOSIAL (1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DAMPAK POSITIP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– Komunikasi lebih baik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– Transportasi lebih cepat dan aman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– Pekerjaan lebih cepat dan akurat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– Penggunaan tenaga kerja lebih efisien</a:t>
            </a:r>
          </a:p>
          <a:p>
            <a:r>
              <a:rPr lang="en-US" smtClean="0"/>
              <a:t>• </a:t>
            </a:r>
            <a:r>
              <a:rPr lang="en-US" b="1" smtClean="0"/>
              <a:t>DAMPAK NEGATIP? (Pekerjaan Rumah)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KOMPUTER…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 rtlCol="0"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400" dirty="0" smtClean="0"/>
              <a:t>Def :</a:t>
            </a:r>
            <a:endParaRPr lang="en-US" sz="4400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d-ID" sz="4000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d-ID" sz="4000" i="1" dirty="0" smtClean="0"/>
              <a:t>“</a:t>
            </a:r>
            <a:r>
              <a:rPr lang="en-US" sz="4000" i="1" dirty="0" err="1" smtClean="0"/>
              <a:t>Komputer</a:t>
            </a:r>
            <a:r>
              <a:rPr lang="en-US" sz="4000" i="1" dirty="0" smtClean="0"/>
              <a:t> </a:t>
            </a:r>
            <a:r>
              <a:rPr lang="en-US" sz="4000" i="1" dirty="0" err="1"/>
              <a:t>digunakan</a:t>
            </a:r>
            <a:r>
              <a:rPr lang="en-US" sz="4000" i="1" dirty="0"/>
              <a:t> </a:t>
            </a:r>
            <a:r>
              <a:rPr lang="en-US" sz="4000" i="1" dirty="0" err="1"/>
              <a:t>sebagai</a:t>
            </a:r>
            <a:r>
              <a:rPr lang="en-US" sz="4000" i="1" dirty="0"/>
              <a:t> </a:t>
            </a:r>
            <a:r>
              <a:rPr lang="en-US" sz="4000" i="1" dirty="0" err="1"/>
              <a:t>alat</a:t>
            </a:r>
            <a:r>
              <a:rPr lang="en-US" sz="4000" i="1" dirty="0"/>
              <a:t> bantu </a:t>
            </a:r>
            <a:r>
              <a:rPr lang="en-US" sz="4000" i="1" dirty="0" err="1"/>
              <a:t>untuk</a:t>
            </a:r>
            <a:r>
              <a:rPr lang="en-US" sz="4000" i="1" dirty="0"/>
              <a:t> </a:t>
            </a:r>
            <a:r>
              <a:rPr lang="en-US" sz="4000" i="1" dirty="0" err="1"/>
              <a:t>menyimpan</a:t>
            </a:r>
            <a:r>
              <a:rPr lang="en-US" sz="4000" i="1" dirty="0"/>
              <a:t>, </a:t>
            </a:r>
            <a:r>
              <a:rPr lang="en-US" sz="4000" i="1" dirty="0" err="1"/>
              <a:t>mengolah</a:t>
            </a:r>
            <a:r>
              <a:rPr lang="en-US" sz="4000" i="1" dirty="0"/>
              <a:t>, </a:t>
            </a:r>
            <a:r>
              <a:rPr lang="en-US" sz="4000" i="1" dirty="0" err="1"/>
              <a:t>dan</a:t>
            </a:r>
            <a:r>
              <a:rPr lang="en-US" sz="4000" i="1" dirty="0"/>
              <a:t> </a:t>
            </a:r>
            <a:r>
              <a:rPr lang="en-US" sz="4000" i="1" dirty="0" err="1"/>
              <a:t>mengambil</a:t>
            </a:r>
            <a:r>
              <a:rPr lang="en-US" sz="4000" i="1" dirty="0"/>
              <a:t> </a:t>
            </a:r>
            <a:r>
              <a:rPr lang="en-US" sz="4000" i="1" dirty="0" err="1"/>
              <a:t>kembali</a:t>
            </a:r>
            <a:r>
              <a:rPr lang="en-US" sz="4000" i="1" dirty="0"/>
              <a:t> data </a:t>
            </a:r>
            <a:r>
              <a:rPr lang="en-US" sz="4000" i="1" dirty="0" err="1"/>
              <a:t>atau</a:t>
            </a:r>
            <a:r>
              <a:rPr lang="en-US" sz="4000" i="1" dirty="0"/>
              <a:t> </a:t>
            </a:r>
            <a:r>
              <a:rPr lang="en-US" sz="4000" i="1" dirty="0" err="1"/>
              <a:t>informasi</a:t>
            </a:r>
            <a:r>
              <a:rPr lang="en-US" sz="4000" i="1" dirty="0"/>
              <a:t> yang </a:t>
            </a:r>
            <a:r>
              <a:rPr lang="en-US" sz="4000" i="1" dirty="0" err="1"/>
              <a:t>diperlukan</a:t>
            </a:r>
            <a:r>
              <a:rPr lang="en-US" sz="4000" i="1" dirty="0" smtClean="0"/>
              <a:t>.</a:t>
            </a:r>
            <a:r>
              <a:rPr lang="id-ID" sz="4000" i="1" dirty="0" smtClean="0"/>
              <a:t>”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25488"/>
          </a:xfrm>
        </p:spPr>
        <p:txBody>
          <a:bodyPr rtlCol="0"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ISYU SOSIAL (2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85750" y="857250"/>
            <a:ext cx="8572500" cy="52689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smtClean="0"/>
              <a:t>Pekerjaan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smtClean="0"/>
              <a:t>	– Pengaruhnya terhadap lapangan kerja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smtClean="0"/>
              <a:t>	– Persaingan antara tenaga ahli dan bukan tenaga 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smtClean="0"/>
              <a:t>       ahli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smtClean="0"/>
              <a:t>Kesehatan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smtClean="0"/>
              <a:t>	– Pengaruhnya terhadap kesehatan fisik pengguna  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smtClean="0"/>
              <a:t>        komputer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smtClean="0"/>
              <a:t>	– Adakah pengaruhnya pada kesehatan jiwa karena 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smtClean="0"/>
              <a:t>        kehilangan kontak sosial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smtClean="0"/>
              <a:t>Privacy (Kebebebasan Pribadi)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smtClean="0"/>
              <a:t>	– Siapa yang berhak menggunakan informasi pribadi 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smtClean="0"/>
              <a:t>       yang di kelola oleh pemerintah atau lembaga-2 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smtClean="0"/>
              <a:t>       tertentu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ISYU SOSIAL (3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143000"/>
            <a:ext cx="8643937" cy="4983163"/>
          </a:xfrm>
        </p:spPr>
        <p:txBody>
          <a:bodyPr rtlCol="0">
            <a:normAutofit fontScale="85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100" b="1" dirty="0" smtClean="0"/>
              <a:t>Etika </a:t>
            </a:r>
            <a:r>
              <a:rPr lang="en-US" sz="3100" b="1" dirty="0"/>
              <a:t>&amp; Profesionalisme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	– </a:t>
            </a:r>
            <a:r>
              <a:rPr lang="en-US" sz="3100" dirty="0"/>
              <a:t>Seberapa jauhkah tanggung jawab para </a:t>
            </a:r>
            <a:r>
              <a:rPr lang="en-US" sz="3100" dirty="0" smtClean="0"/>
              <a:t>ahli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        komputer terhadap </a:t>
            </a:r>
            <a:r>
              <a:rPr lang="en-US" sz="3100" dirty="0"/>
              <a:t>profesinya?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	– </a:t>
            </a:r>
            <a:r>
              <a:rPr lang="en-US" sz="3100" dirty="0"/>
              <a:t>Haruskah mereka memiliki etika profesi </a:t>
            </a:r>
            <a:r>
              <a:rPr lang="en-US" sz="3100" dirty="0" smtClean="0"/>
              <a:t>seperti para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/>
              <a:t> </a:t>
            </a:r>
            <a:r>
              <a:rPr lang="en-US" sz="3100" dirty="0" smtClean="0"/>
              <a:t>       dokter </a:t>
            </a:r>
            <a:r>
              <a:rPr lang="en-US" sz="3100" dirty="0"/>
              <a:t>dan ahli hukum?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100" b="1" dirty="0" smtClean="0"/>
              <a:t>Kendali </a:t>
            </a:r>
            <a:r>
              <a:rPr lang="en-US" sz="3100" b="1" dirty="0"/>
              <a:t>Terpusat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	– </a:t>
            </a:r>
            <a:r>
              <a:rPr lang="en-US" sz="3100" dirty="0"/>
              <a:t>Tersedianya informasi yang cepat dan </a:t>
            </a:r>
            <a:r>
              <a:rPr lang="en-US" sz="3100" dirty="0" smtClean="0"/>
              <a:t>akurat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       mendorong pelebaran </a:t>
            </a:r>
            <a:r>
              <a:rPr lang="en-US" sz="3100" dirty="0"/>
              <a:t>kekuasaan </a:t>
            </a:r>
            <a:r>
              <a:rPr lang="en-US" sz="3100" dirty="0" smtClean="0"/>
              <a:t>pengelola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       terhadap </a:t>
            </a:r>
            <a:r>
              <a:rPr lang="en-US" sz="3100" dirty="0"/>
              <a:t>pekerja.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100" b="1" dirty="0" smtClean="0"/>
              <a:t>Kesenjangan </a:t>
            </a:r>
            <a:r>
              <a:rPr lang="en-US" sz="3100" b="1" dirty="0"/>
              <a:t>Keahlian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	– </a:t>
            </a:r>
            <a:r>
              <a:rPr lang="en-US" sz="3100" dirty="0"/>
              <a:t>Apakah akan terjadi dikhotomi keahlian </a:t>
            </a:r>
            <a:r>
              <a:rPr lang="en-US" sz="3100" dirty="0" smtClean="0"/>
              <a:t>antara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       yang memiliki </a:t>
            </a:r>
            <a:r>
              <a:rPr lang="en-US" sz="3100" dirty="0"/>
              <a:t>keahlian komputer dan yang tidak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ISYU SOSIAL (4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14438"/>
            <a:ext cx="8643938" cy="4911725"/>
          </a:xfrm>
        </p:spPr>
        <p:txBody>
          <a:bodyPr rtlCol="0">
            <a:normAutofit fontScale="3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6800" b="1" dirty="0" smtClean="0"/>
              <a:t>Tanggung </a:t>
            </a:r>
            <a:r>
              <a:rPr lang="en-US" sz="6800" b="1" dirty="0"/>
              <a:t>jawab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 smtClean="0"/>
              <a:t>	– </a:t>
            </a:r>
            <a:r>
              <a:rPr lang="en-US" sz="6800" dirty="0"/>
              <a:t>Adakah masyarakat akan terkotak-kotak </a:t>
            </a:r>
            <a:r>
              <a:rPr lang="en-US" sz="6800" dirty="0" smtClean="0"/>
              <a:t>oleh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 smtClean="0"/>
              <a:t>        penyebaran penggunaan </a:t>
            </a:r>
            <a:r>
              <a:rPr lang="en-US" sz="6800" dirty="0"/>
              <a:t>komputer?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 smtClean="0"/>
              <a:t>	– </a:t>
            </a:r>
            <a:r>
              <a:rPr lang="en-US" sz="6800" dirty="0"/>
              <a:t>Apakah banyak keluarga akan </a:t>
            </a:r>
            <a:r>
              <a:rPr lang="en-US" sz="6800" dirty="0" smtClean="0"/>
              <a:t>semakin menyendiri</a:t>
            </a:r>
            <a:endParaRPr lang="en-US" sz="6800" dirty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 smtClean="0"/>
              <a:t>	– </a:t>
            </a:r>
            <a:r>
              <a:rPr lang="en-US" sz="6800" dirty="0"/>
              <a:t>Apakah produksi barang akan menurun </a:t>
            </a:r>
            <a:r>
              <a:rPr lang="en-US" sz="6800" dirty="0" smtClean="0"/>
              <a:t>drastis dengan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/>
              <a:t> </a:t>
            </a:r>
            <a:r>
              <a:rPr lang="en-US" sz="6800" dirty="0" smtClean="0"/>
              <a:t>       berpindahnya </a:t>
            </a:r>
            <a:r>
              <a:rPr lang="en-US" sz="6800" dirty="0"/>
              <a:t>pekerjaan masyarakat </a:t>
            </a:r>
            <a:r>
              <a:rPr lang="en-US" sz="6800" dirty="0" smtClean="0"/>
              <a:t>ke pelayanan </a:t>
            </a:r>
            <a:r>
              <a:rPr lang="en-US" sz="6800" dirty="0"/>
              <a:t>jasa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6800" b="1" dirty="0" smtClean="0"/>
              <a:t>Citra </a:t>
            </a:r>
            <a:r>
              <a:rPr lang="en-US" sz="6800" b="1" dirty="0"/>
              <a:t>diri manusia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/>
              <a:t>	</a:t>
            </a:r>
            <a:r>
              <a:rPr lang="en-US" sz="6800" dirty="0" smtClean="0"/>
              <a:t>– </a:t>
            </a:r>
            <a:r>
              <a:rPr lang="en-US" sz="6800" dirty="0"/>
              <a:t>Apakah komputer akan mempengaruhi citra </a:t>
            </a:r>
            <a:r>
              <a:rPr lang="en-US" sz="6800" dirty="0" smtClean="0"/>
              <a:t>diri manusia</a:t>
            </a:r>
            <a:endParaRPr lang="en-US" sz="6800" dirty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 smtClean="0"/>
              <a:t>	– </a:t>
            </a:r>
            <a:r>
              <a:rPr lang="en-US" sz="6800" dirty="0"/>
              <a:t>Dapatkah kualitas manusia dipertahankan di </a:t>
            </a:r>
            <a:r>
              <a:rPr lang="en-US" sz="6800" dirty="0" smtClean="0"/>
              <a:t>era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 smtClean="0"/>
              <a:t>        komputer</a:t>
            </a:r>
            <a:endParaRPr lang="en-US" sz="6800" dirty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 smtClean="0"/>
              <a:t>	– </a:t>
            </a:r>
            <a:r>
              <a:rPr lang="en-US" sz="6800" dirty="0"/>
              <a:t>Bagaimana dengan keyakinan diri karena </a:t>
            </a:r>
            <a:r>
              <a:rPr lang="en-US" sz="6800" dirty="0" smtClean="0"/>
              <a:t>banyak tugas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6800" dirty="0"/>
              <a:t> </a:t>
            </a:r>
            <a:r>
              <a:rPr lang="en-US" sz="6800" dirty="0" smtClean="0"/>
              <a:t>       manusia </a:t>
            </a:r>
            <a:r>
              <a:rPr lang="en-US" sz="6800" dirty="0"/>
              <a:t>yang digantikan oleh komputer.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APLIKASI KOMPUTER vs ISYU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SOSIAL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428750"/>
            <a:ext cx="6500812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85750" y="1214438"/>
            <a:ext cx="8572500" cy="49117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Beda komputer dengan produk teknologi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lainnya:</a:t>
            </a:r>
          </a:p>
          <a:p>
            <a:r>
              <a:rPr lang="en-US" smtClean="0"/>
              <a:t>Dapat diprogram untuk melakukan beragam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tugas</a:t>
            </a:r>
          </a:p>
          <a:p>
            <a:r>
              <a:rPr lang="en-US" smtClean="0"/>
              <a:t>Kecepatan proses yang tinggi</a:t>
            </a:r>
          </a:p>
          <a:p>
            <a:r>
              <a:rPr lang="en-US" smtClean="0"/>
              <a:t>Ketelitian yang tinggi</a:t>
            </a:r>
          </a:p>
          <a:p>
            <a:r>
              <a:rPr lang="en-US" smtClean="0"/>
              <a:t>Kualitas produk yang lebih baik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7543800" cy="1096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Berbagai Aktivitas Kehidupan Manusia dengan Menggunakan Komputer :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2252663"/>
            <a:ext cx="4038600" cy="3386137"/>
          </a:xfrm>
        </p:spPr>
        <p:txBody>
          <a:bodyPr/>
          <a:lstStyle/>
          <a:p>
            <a:pPr marL="495300" indent="-495300">
              <a:buFont typeface="Wingdings" pitchFamily="2" charset="2"/>
              <a:buNone/>
            </a:pPr>
            <a:r>
              <a:rPr lang="en-US" b="1" smtClean="0"/>
              <a:t>1.  Perbankan</a:t>
            </a:r>
          </a:p>
          <a:p>
            <a:pPr marL="495300" indent="-495300">
              <a:buFont typeface="Wingdings" pitchFamily="2" charset="2"/>
              <a:buNone/>
            </a:pPr>
            <a:r>
              <a:rPr lang="en-US" b="1" smtClean="0"/>
              <a:t>2.  Perdagangan</a:t>
            </a:r>
          </a:p>
          <a:p>
            <a:pPr marL="495300" indent="-495300">
              <a:buFont typeface="Wingdings" pitchFamily="2" charset="2"/>
              <a:buNone/>
            </a:pPr>
            <a:r>
              <a:rPr lang="en-US" b="1" smtClean="0"/>
              <a:t>3.  Industri</a:t>
            </a:r>
          </a:p>
          <a:p>
            <a:pPr marL="495300" indent="-495300">
              <a:buFont typeface="Wingdings" pitchFamily="2" charset="2"/>
              <a:buNone/>
            </a:pPr>
            <a:r>
              <a:rPr lang="en-US" b="1" smtClean="0"/>
              <a:t>4.  Transportasi</a:t>
            </a:r>
          </a:p>
          <a:p>
            <a:pPr marL="495300" indent="-495300">
              <a:buFont typeface="Wingdings" pitchFamily="2" charset="2"/>
              <a:buNone/>
            </a:pPr>
            <a:r>
              <a:rPr lang="en-US" b="1" smtClean="0"/>
              <a:t>5.  Rumah Sakit</a:t>
            </a:r>
          </a:p>
          <a:p>
            <a:pPr marL="495300" indent="-495300">
              <a:buFont typeface="Wingdings" pitchFamily="2" charset="2"/>
              <a:buNone/>
            </a:pPr>
            <a:r>
              <a:rPr lang="en-US" b="1" smtClean="0"/>
              <a:t>6.  Pendidikan</a:t>
            </a:r>
          </a:p>
          <a:p>
            <a:pPr marL="495300" indent="-495300">
              <a:buFont typeface="Wingdings" pitchFamily="2" charset="2"/>
              <a:buNone/>
            </a:pPr>
            <a:endParaRPr lang="en-US" b="1" smtClean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2252663"/>
            <a:ext cx="4038600" cy="3157537"/>
          </a:xfrm>
        </p:spPr>
        <p:txBody>
          <a:bodyPr/>
          <a:lstStyle/>
          <a:p>
            <a:pPr marL="495300" indent="-495300">
              <a:buFont typeface="Wingdings" pitchFamily="2" charset="2"/>
              <a:buNone/>
            </a:pPr>
            <a:r>
              <a:rPr lang="en-US" b="1" smtClean="0"/>
              <a:t>7.   Seni</a:t>
            </a:r>
          </a:p>
          <a:p>
            <a:pPr marL="495300" indent="-495300">
              <a:buFont typeface="Wingdings" pitchFamily="2" charset="2"/>
              <a:buNone/>
            </a:pPr>
            <a:r>
              <a:rPr lang="en-US" b="1" smtClean="0"/>
              <a:t>8.   Penelitian</a:t>
            </a:r>
          </a:p>
          <a:p>
            <a:pPr marL="495300" indent="-495300">
              <a:buFont typeface="Wingdings" pitchFamily="2" charset="2"/>
              <a:buNone/>
            </a:pPr>
            <a:r>
              <a:rPr lang="en-US" b="1" smtClean="0"/>
              <a:t>9.   </a:t>
            </a:r>
            <a:r>
              <a:rPr lang="id-ID" b="1" smtClean="0"/>
              <a:t>Hiburan</a:t>
            </a:r>
            <a:endParaRPr lang="en-US" b="1" smtClean="0"/>
          </a:p>
          <a:p>
            <a:pPr marL="495300" indent="-495300">
              <a:buFont typeface="Wingdings" pitchFamily="2" charset="2"/>
              <a:buNone/>
            </a:pPr>
            <a:r>
              <a:rPr lang="en-US" b="1" smtClean="0"/>
              <a:t>10. Hankam</a:t>
            </a:r>
          </a:p>
          <a:p>
            <a:pPr marL="495300" indent="-495300">
              <a:buFont typeface="Wingdings" pitchFamily="2" charset="2"/>
              <a:buNone/>
            </a:pPr>
            <a:r>
              <a:rPr lang="en-US" b="1" smtClean="0"/>
              <a:t>11. Komunikasi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  <p:bldP spid="1229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Bidang Perbankan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29600" cy="509746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mtClean="0"/>
              <a:t>Sistem uang elektronik (ATM, kartu kredit dan debit)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Penyimpanan data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Pemrosesan transaksi secara on-line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Pembayaran tagihan secara on-line</a:t>
            </a:r>
          </a:p>
        </p:txBody>
      </p:sp>
      <p:sp>
        <p:nvSpPr>
          <p:cNvPr id="1026" name="Picture 2" descr="D:\Lesson\Komputer dan Masyarakat\image\atm.jpg"/>
          <p:cNvSpPr>
            <a:spLocks noChangeAspect="1" noChangeArrowheads="1"/>
          </p:cNvSpPr>
          <p:nvPr/>
        </p:nvSpPr>
        <p:spPr bwMode="auto">
          <a:xfrm>
            <a:off x="76200" y="43434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pic>
        <p:nvPicPr>
          <p:cNvPr id="1027" name="Picture 3" descr="D:\Lesson\Komputer dan Masyarakat\image\paypal-account-286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23971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Bidang Perdagangan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mtClean="0"/>
              <a:t>Memproses data transaksi dalam jumlah yang banyak.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Menyimpan hasil transaksi, persedia</a:t>
            </a:r>
            <a:r>
              <a:rPr lang="id-ID" smtClean="0"/>
              <a:t>a</a:t>
            </a:r>
            <a:r>
              <a:rPr lang="en-US" smtClean="0"/>
              <a:t>n barang-barang (stock).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Pembuatan laporan keuangan, faktur, surat-surat, dokumen dan lain-lain</a:t>
            </a:r>
          </a:p>
          <a:p>
            <a:pPr>
              <a:buFont typeface="Wingdings" pitchFamily="2" charset="2"/>
              <a:buChar char="v"/>
            </a:pPr>
            <a:r>
              <a:rPr lang="en-US" smtClean="0"/>
              <a:t>Selain pembayaran tunai bisa juga secara elektronik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Bidang Industri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763000" cy="3124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mtClean="0"/>
              <a:t>CAM – Computer Aided Manufacturing untuk meningkatkan produktivitas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mtClean="0"/>
              <a:t>CAD – Computer Aided Design untuk merancang produk industri misal : mobil, dll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mtClean="0"/>
              <a:t>Penggunaan robot yang dikendalikan oleh komputer dari jarak jauh.</a:t>
            </a:r>
          </a:p>
        </p:txBody>
      </p:sp>
      <p:sp>
        <p:nvSpPr>
          <p:cNvPr id="2050" name="Picture 2" descr="D:\Lesson\Komputer dan Masyarakat\image\robot.jpg"/>
          <p:cNvSpPr>
            <a:spLocks noChangeAspect="1" noChangeArrowheads="1"/>
          </p:cNvSpPr>
          <p:nvPr/>
        </p:nvSpPr>
        <p:spPr bwMode="auto">
          <a:xfrm>
            <a:off x="4914900" y="4191000"/>
            <a:ext cx="40005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Bidang Kedokteran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67600" cy="2438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mtClean="0"/>
              <a:t>Membantu dokter dalam mendiagnosis penyakit pasien.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mtClean="0"/>
              <a:t>CAT – Computer Axial Tomography untuk menghasilkan gambar sinar-X bergerak.</a:t>
            </a:r>
          </a:p>
        </p:txBody>
      </p:sp>
      <p:sp>
        <p:nvSpPr>
          <p:cNvPr id="3074" name="Picture 2" descr="D:\Lesson\Komputer dan Masyarakat\image\mri.jpg"/>
          <p:cNvSpPr>
            <a:spLocks noChangeAspect="1" noChangeArrowheads="1"/>
          </p:cNvSpPr>
          <p:nvPr/>
        </p:nvSpPr>
        <p:spPr bwMode="auto">
          <a:xfrm>
            <a:off x="3276600" y="3429000"/>
            <a:ext cx="40386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Bidang Kedokteran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467600" cy="3429000"/>
          </a:xfrm>
        </p:spPr>
        <p:txBody>
          <a:bodyPr rtlCol="0">
            <a:normAutofit fontScale="92500"/>
          </a:bodyPr>
          <a:lstStyle/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600" dirty="0" smtClean="0"/>
              <a:t>Membantu tuna netra membaca dengan teks khusus.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600" dirty="0" smtClean="0"/>
              <a:t>Menyimpan riwayat penyakit pasien, penggajian karyawan RS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600" dirty="0" smtClean="0"/>
              <a:t>Mengelolaan persediaan obat-obatan.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469</Words>
  <Application>Microsoft Office PowerPoint</Application>
  <PresentationFormat>On-screen Show (4:3)</PresentationFormat>
  <Paragraphs>152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Wingdings 2</vt:lpstr>
      <vt:lpstr>Wingdings</vt:lpstr>
      <vt:lpstr>Century Gothic</vt:lpstr>
      <vt:lpstr>Office Theme</vt:lpstr>
      <vt:lpstr>Modul 1</vt:lpstr>
      <vt:lpstr>KOMPUTER…</vt:lpstr>
      <vt:lpstr>PowerPoint Presentation</vt:lpstr>
      <vt:lpstr>Berbagai Aktivitas Kehidupan Manusia dengan Menggunakan Komputer :</vt:lpstr>
      <vt:lpstr>Bidang Perbankan</vt:lpstr>
      <vt:lpstr>Bidang Perdagangan</vt:lpstr>
      <vt:lpstr>Bidang Industri</vt:lpstr>
      <vt:lpstr>Bidang Kedokteran</vt:lpstr>
      <vt:lpstr>Bidang Kedokteran</vt:lpstr>
      <vt:lpstr>Bidang Pendidikan</vt:lpstr>
      <vt:lpstr>Bidang Seni</vt:lpstr>
      <vt:lpstr>PowerPoint Presentation</vt:lpstr>
      <vt:lpstr>Bidang Penelitian Science</vt:lpstr>
      <vt:lpstr>Bidang Hiburan</vt:lpstr>
      <vt:lpstr>Bidang Hankam</vt:lpstr>
      <vt:lpstr>Bidang Hankam</vt:lpstr>
      <vt:lpstr>Bidang Komunikasi</vt:lpstr>
      <vt:lpstr>BEBERAPA APLIKASI PENTING</vt:lpstr>
      <vt:lpstr>ISYU SOSIAL (1)</vt:lpstr>
      <vt:lpstr>ISYU SOSIAL (2)</vt:lpstr>
      <vt:lpstr>ISYU SOSIAL (3)</vt:lpstr>
      <vt:lpstr>ISYU SOSIAL (4)</vt:lpstr>
      <vt:lpstr>APLIKASI KOMPUTER vs ISYU SOSIAL</vt:lpstr>
    </vt:vector>
  </TitlesOfParts>
  <Company>UNIBI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1</dc:title>
  <dc:creator>Titan</dc:creator>
  <cp:lastModifiedBy>Phantom Assassin</cp:lastModifiedBy>
  <cp:revision>15</cp:revision>
  <cp:lastPrinted>2012-11-07T05:40:38Z</cp:lastPrinted>
  <dcterms:created xsi:type="dcterms:W3CDTF">2011-07-11T02:17:18Z</dcterms:created>
  <dcterms:modified xsi:type="dcterms:W3CDTF">2012-11-07T05:41:26Z</dcterms:modified>
</cp:coreProperties>
</file>