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3" r:id="rId1"/>
  </p:sldMasterIdLst>
  <p:notesMasterIdLst>
    <p:notesMasterId r:id="rId13"/>
  </p:notesMasterIdLst>
  <p:handoutMasterIdLst>
    <p:handoutMasterId r:id="rId14"/>
  </p:handoutMasterIdLst>
  <p:sldIdLst>
    <p:sldId id="256" r:id="rId2"/>
    <p:sldId id="257" r:id="rId3"/>
    <p:sldId id="258" r:id="rId4"/>
    <p:sldId id="259" r:id="rId5"/>
    <p:sldId id="261" r:id="rId6"/>
    <p:sldId id="260" r:id="rId7"/>
    <p:sldId id="263" r:id="rId8"/>
    <p:sldId id="264" r:id="rId9"/>
    <p:sldId id="265" r:id="rId10"/>
    <p:sldId id="266" r:id="rId11"/>
    <p:sldId id="267"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37" autoAdjust="0"/>
  </p:normalViewPr>
  <p:slideViewPr>
    <p:cSldViewPr>
      <p:cViewPr varScale="1">
        <p:scale>
          <a:sx n="45" d="100"/>
          <a:sy n="45" d="100"/>
        </p:scale>
        <p:origin x="-115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ABAA5-1312-42C2-BEFD-9BEC431BEA8C}" type="datetimeFigureOut">
              <a:rPr lang="en-US" smtClean="0"/>
              <a:t>11/5/2012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18B1D8-DA37-415B-81C3-5B3119CB2C16}" type="slidenum">
              <a:rPr lang="en-US" smtClean="0"/>
              <a:t>‹#›</a:t>
            </a:fld>
            <a:endParaRPr lang="en-US"/>
          </a:p>
        </p:txBody>
      </p:sp>
    </p:spTree>
    <p:extLst>
      <p:ext uri="{BB962C8B-B14F-4D97-AF65-F5344CB8AC3E}">
        <p14:creationId xmlns:p14="http://schemas.microsoft.com/office/powerpoint/2010/main" val="3919405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0B8ADD-DCC6-42B1-A515-9F0D4AB1CECC}" type="datetimeFigureOut">
              <a:rPr lang="en-US" smtClean="0"/>
              <a:pPr/>
              <a:t>11/5/2012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AFEDC6-C8B5-4BB9-ADA4-872D81CD4E28}" type="slidenum">
              <a:rPr lang="en-US" smtClean="0"/>
              <a:pPr/>
              <a:t>‹#›</a:t>
            </a:fld>
            <a:endParaRPr lang="en-US"/>
          </a:p>
        </p:txBody>
      </p:sp>
    </p:spTree>
    <p:extLst>
      <p:ext uri="{BB962C8B-B14F-4D97-AF65-F5344CB8AC3E}">
        <p14:creationId xmlns:p14="http://schemas.microsoft.com/office/powerpoint/2010/main" val="1581629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AFEDC6-C8B5-4BB9-ADA4-872D81CD4E2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66E08BBD-90FD-4CE6-8489-94CFCF63B11E}" type="datetimeFigureOut">
              <a:rPr lang="en-US" smtClean="0"/>
              <a:pPr>
                <a:defRPr/>
              </a:pPr>
              <a:t>11/5/2012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E1D1081-BADD-4C2E-87D1-10923E55135E}" type="slidenum">
              <a:rPr lang="en-US" smtClean="0"/>
              <a:pPr>
                <a:defRPr/>
              </a:pPr>
              <a:t>‹#›</a:t>
            </a:fld>
            <a:endParaRPr lang="en-US"/>
          </a:p>
        </p:txBody>
      </p:sp>
    </p:spTree>
    <p:extLst>
      <p:ext uri="{BB962C8B-B14F-4D97-AF65-F5344CB8AC3E}">
        <p14:creationId xmlns:p14="http://schemas.microsoft.com/office/powerpoint/2010/main" val="1829082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68B4ACD-EE24-46CA-AE73-B256504084F8}" type="datetimeFigureOut">
              <a:rPr lang="en-US" smtClean="0"/>
              <a:pPr>
                <a:defRPr/>
              </a:pPr>
              <a:t>11/5/2012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5DBBB8B-99D8-4F17-A030-372401083E30}" type="slidenum">
              <a:rPr lang="en-US" smtClean="0"/>
              <a:pPr>
                <a:defRPr/>
              </a:pPr>
              <a:t>‹#›</a:t>
            </a:fld>
            <a:endParaRPr lang="en-US"/>
          </a:p>
        </p:txBody>
      </p:sp>
    </p:spTree>
    <p:extLst>
      <p:ext uri="{BB962C8B-B14F-4D97-AF65-F5344CB8AC3E}">
        <p14:creationId xmlns:p14="http://schemas.microsoft.com/office/powerpoint/2010/main" val="679771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83396B0-8F9B-4BF5-B4B6-D27651ADC2AE}" type="datetimeFigureOut">
              <a:rPr lang="en-US" smtClean="0"/>
              <a:pPr>
                <a:defRPr/>
              </a:pPr>
              <a:t>11/5/2012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4F9440C-63CC-4F4D-AE27-CC7C7297BFB4}" type="slidenum">
              <a:rPr lang="en-US" smtClean="0"/>
              <a:pPr>
                <a:defRPr/>
              </a:pPr>
              <a:t>‹#›</a:t>
            </a:fld>
            <a:endParaRPr lang="en-US"/>
          </a:p>
        </p:txBody>
      </p:sp>
    </p:spTree>
    <p:extLst>
      <p:ext uri="{BB962C8B-B14F-4D97-AF65-F5344CB8AC3E}">
        <p14:creationId xmlns:p14="http://schemas.microsoft.com/office/powerpoint/2010/main" val="1442828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F9F736C-428A-4599-897A-EEE83BF6E79E}" type="datetimeFigureOut">
              <a:rPr lang="en-US" smtClean="0"/>
              <a:pPr>
                <a:defRPr/>
              </a:pPr>
              <a:t>11/5/2012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9251D7-5620-4F5F-B3D0-96F7AA452352}" type="slidenum">
              <a:rPr lang="en-US" smtClean="0"/>
              <a:pPr>
                <a:defRPr/>
              </a:pPr>
              <a:t>‹#›</a:t>
            </a:fld>
            <a:endParaRPr lang="en-US"/>
          </a:p>
        </p:txBody>
      </p:sp>
    </p:spTree>
    <p:extLst>
      <p:ext uri="{BB962C8B-B14F-4D97-AF65-F5344CB8AC3E}">
        <p14:creationId xmlns:p14="http://schemas.microsoft.com/office/powerpoint/2010/main" val="42171255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19534B5-3273-4C62-90E2-8E278B31B513}" type="datetimeFigureOut">
              <a:rPr lang="en-US" smtClean="0"/>
              <a:pPr>
                <a:defRPr/>
              </a:pPr>
              <a:t>11/5/2012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D28403-9C78-484A-AE31-91A7E67FB5B6}" type="slidenum">
              <a:rPr lang="en-US" smtClean="0"/>
              <a:pPr>
                <a:defRPr/>
              </a:pPr>
              <a:t>‹#›</a:t>
            </a:fld>
            <a:endParaRPr lang="en-US"/>
          </a:p>
        </p:txBody>
      </p:sp>
    </p:spTree>
    <p:extLst>
      <p:ext uri="{BB962C8B-B14F-4D97-AF65-F5344CB8AC3E}">
        <p14:creationId xmlns:p14="http://schemas.microsoft.com/office/powerpoint/2010/main" val="33095505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6A7EBAEB-16DB-41DB-B121-3742790CD7CC}" type="datetimeFigureOut">
              <a:rPr lang="en-US" smtClean="0"/>
              <a:pPr>
                <a:defRPr/>
              </a:pPr>
              <a:t>11/5/2012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944685-1D1E-413E-B8E4-020B911A7D60}" type="slidenum">
              <a:rPr lang="en-US" smtClean="0"/>
              <a:pPr>
                <a:defRPr/>
              </a:pPr>
              <a:t>‹#›</a:t>
            </a:fld>
            <a:endParaRPr lang="en-US"/>
          </a:p>
        </p:txBody>
      </p:sp>
    </p:spTree>
    <p:extLst>
      <p:ext uri="{BB962C8B-B14F-4D97-AF65-F5344CB8AC3E}">
        <p14:creationId xmlns:p14="http://schemas.microsoft.com/office/powerpoint/2010/main" val="28477058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88B3C268-4FE6-4A8D-9302-634A08AA543C}" type="datetimeFigureOut">
              <a:rPr lang="en-US" smtClean="0"/>
              <a:pPr>
                <a:defRPr/>
              </a:pPr>
              <a:t>11/5/2012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E2D5019-D1BE-48CF-A937-45C9B58FEA81}" type="slidenum">
              <a:rPr lang="en-US" smtClean="0"/>
              <a:pPr>
                <a:defRPr/>
              </a:pPr>
              <a:t>‹#›</a:t>
            </a:fld>
            <a:endParaRPr lang="en-US"/>
          </a:p>
        </p:txBody>
      </p:sp>
    </p:spTree>
    <p:extLst>
      <p:ext uri="{BB962C8B-B14F-4D97-AF65-F5344CB8AC3E}">
        <p14:creationId xmlns:p14="http://schemas.microsoft.com/office/powerpoint/2010/main" val="28087181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92DBB73-AF94-4D9F-AA51-158C605C818C}" type="datetimeFigureOut">
              <a:rPr lang="en-US" smtClean="0"/>
              <a:pPr>
                <a:defRPr/>
              </a:pPr>
              <a:t>11/5/2012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CC6F7A9-524F-4B48-90A6-4D0416F3C95A}" type="slidenum">
              <a:rPr lang="en-US" smtClean="0"/>
              <a:pPr>
                <a:defRPr/>
              </a:pPr>
              <a:t>‹#›</a:t>
            </a:fld>
            <a:endParaRPr lang="en-US"/>
          </a:p>
        </p:txBody>
      </p:sp>
    </p:spTree>
    <p:extLst>
      <p:ext uri="{BB962C8B-B14F-4D97-AF65-F5344CB8AC3E}">
        <p14:creationId xmlns:p14="http://schemas.microsoft.com/office/powerpoint/2010/main" val="318596936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50487DC-8292-4472-A961-23277FDD6C6C}" type="datetimeFigureOut">
              <a:rPr lang="en-US" smtClean="0"/>
              <a:pPr>
                <a:defRPr/>
              </a:pPr>
              <a:t>11/5/2012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CED7916-E33A-4ED6-AB74-BF24F40C0606}" type="slidenum">
              <a:rPr lang="en-US" smtClean="0"/>
              <a:pPr>
                <a:defRPr/>
              </a:pPr>
              <a:t>‹#›</a:t>
            </a:fld>
            <a:endParaRPr lang="en-US"/>
          </a:p>
        </p:txBody>
      </p:sp>
    </p:spTree>
    <p:extLst>
      <p:ext uri="{BB962C8B-B14F-4D97-AF65-F5344CB8AC3E}">
        <p14:creationId xmlns:p14="http://schemas.microsoft.com/office/powerpoint/2010/main" val="393991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D14CA28-98FF-4573-8DB5-B452427AC20D}" type="datetimeFigureOut">
              <a:rPr lang="en-US" smtClean="0"/>
              <a:pPr>
                <a:defRPr/>
              </a:pPr>
              <a:t>11/5/2012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B10228-56CA-4719-87BA-BB6A8872531F}" type="slidenum">
              <a:rPr lang="en-US" smtClean="0"/>
              <a:pPr>
                <a:defRPr/>
              </a:pPr>
              <a:t>‹#›</a:t>
            </a:fld>
            <a:endParaRPr lang="en-US"/>
          </a:p>
        </p:txBody>
      </p:sp>
    </p:spTree>
    <p:extLst>
      <p:ext uri="{BB962C8B-B14F-4D97-AF65-F5344CB8AC3E}">
        <p14:creationId xmlns:p14="http://schemas.microsoft.com/office/powerpoint/2010/main" val="14011480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0360D98-8928-411D-82FD-06E206C59B27}" type="datetimeFigureOut">
              <a:rPr lang="en-US" smtClean="0"/>
              <a:pPr>
                <a:defRPr/>
              </a:pPr>
              <a:t>11/5/2012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271AA1A-530E-4AB9-B4EF-C132593E7FD0}" type="slidenum">
              <a:rPr lang="en-US" smtClean="0"/>
              <a:pPr>
                <a:defRPr/>
              </a:pPr>
              <a:t>‹#›</a:t>
            </a:fld>
            <a:endParaRPr lang="en-US"/>
          </a:p>
        </p:txBody>
      </p:sp>
    </p:spTree>
    <p:extLst>
      <p:ext uri="{BB962C8B-B14F-4D97-AF65-F5344CB8AC3E}">
        <p14:creationId xmlns:p14="http://schemas.microsoft.com/office/powerpoint/2010/main" val="27584695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73675FC-E1B9-465D-A73C-D4B57E28E74A}" type="datetimeFigureOut">
              <a:rPr lang="en-US" smtClean="0"/>
              <a:pPr>
                <a:defRPr/>
              </a:pPr>
              <a:t>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9ABE332-D7C0-4CB3-9B76-3A9EC969F0CD}" type="slidenum">
              <a:rPr lang="en-US" smtClean="0"/>
              <a:pPr>
                <a:defRPr/>
              </a:pPr>
              <a:t>‹#›</a:t>
            </a:fld>
            <a:endParaRPr lang="en-US"/>
          </a:p>
        </p:txBody>
      </p:sp>
    </p:spTree>
    <p:extLst>
      <p:ext uri="{BB962C8B-B14F-4D97-AF65-F5344CB8AC3E}">
        <p14:creationId xmlns:p14="http://schemas.microsoft.com/office/powerpoint/2010/main" val="597237924"/>
      </p:ext>
    </p:extLst>
  </p:cSld>
  <p:clrMap bg1="lt1" tx1="dk1" bg2="lt2" tx2="dk2" accent1="accent1" accent2="accent2" accent3="accent3" accent4="accent4" accent5="accent5" accent6="accent6" hlink="hlink" folHlink="folHlink"/>
  <p:sldLayoutIdLst>
    <p:sldLayoutId id="2147484114" r:id="rId1"/>
    <p:sldLayoutId id="2147484115" r:id="rId2"/>
    <p:sldLayoutId id="2147484116" r:id="rId3"/>
    <p:sldLayoutId id="2147484117" r:id="rId4"/>
    <p:sldLayoutId id="2147484118" r:id="rId5"/>
    <p:sldLayoutId id="2147484119" r:id="rId6"/>
    <p:sldLayoutId id="2147484120" r:id="rId7"/>
    <p:sldLayoutId id="2147484121" r:id="rId8"/>
    <p:sldLayoutId id="2147484122" r:id="rId9"/>
    <p:sldLayoutId id="2147484123" r:id="rId10"/>
    <p:sldLayoutId id="2147484124"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left)">
                                      <p:cBhvr>
                                        <p:cTn id="18" dur="500"/>
                                        <p:tgtEl>
                                          <p:spTgt spid="3">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500"/>
                                        <p:tgtEl>
                                          <p:spTgt spid="3">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990600"/>
            <a:ext cx="6780213" cy="1441450"/>
          </a:xfrm>
        </p:spPr>
        <p:txBody>
          <a:bodyPr>
            <a:noAutofit/>
          </a:bodyPr>
          <a:lstStyle/>
          <a:p>
            <a:pPr indent="0" defTabSz="915001" eaLnBrk="1" fontAlgn="auto" hangingPunct="1">
              <a:spcAft>
                <a:spcPts val="0"/>
              </a:spcAft>
              <a:defRPr/>
            </a:pPr>
            <a:r>
              <a:rPr lang="en-US" sz="5400" b="1" spc="600" dirty="0" err="1" smtClean="0">
                <a:solidFill>
                  <a:schemeClr val="accent2">
                    <a:lumMod val="50000"/>
                  </a:schemeClr>
                </a:solidFill>
                <a:effectLst>
                  <a:outerShdw blurRad="38100" dist="38100" dir="2700000" algn="tl">
                    <a:srgbClr val="000000">
                      <a:alpha val="43137"/>
                    </a:srgbClr>
                  </a:outerShdw>
                </a:effectLst>
                <a:latin typeface="Kristen ITC" pitchFamily="66" charset="0"/>
              </a:rPr>
              <a:t>Dependensi</a:t>
            </a:r>
            <a:r>
              <a:rPr lang="en-US" sz="5400" b="1" spc="600" dirty="0" smtClean="0">
                <a:solidFill>
                  <a:schemeClr val="accent2">
                    <a:lumMod val="50000"/>
                  </a:schemeClr>
                </a:solidFill>
                <a:effectLst>
                  <a:outerShdw blurRad="38100" dist="38100" dir="2700000" algn="tl">
                    <a:srgbClr val="000000">
                      <a:alpha val="43137"/>
                    </a:srgbClr>
                  </a:outerShdw>
                </a:effectLst>
                <a:latin typeface="Kristen ITC" pitchFamily="66" charset="0"/>
              </a:rPr>
              <a:t> </a:t>
            </a:r>
            <a:endParaRPr lang="en-US" sz="5400" b="1" spc="600" dirty="0">
              <a:solidFill>
                <a:schemeClr val="accent2">
                  <a:lumMod val="50000"/>
                </a:schemeClr>
              </a:solidFill>
              <a:effectLst>
                <a:outerShdw blurRad="38100" dist="38100" dir="2700000" algn="tl">
                  <a:srgbClr val="000000">
                    <a:alpha val="43137"/>
                  </a:srgbClr>
                </a:outerShdw>
              </a:effectLst>
              <a:latin typeface="Kristen ITC" pitchFamily="66" charset="0"/>
            </a:endParaRPr>
          </a:p>
        </p:txBody>
      </p:sp>
      <p:sp>
        <p:nvSpPr>
          <p:cNvPr id="4" name="Title 1"/>
          <p:cNvSpPr txBox="1">
            <a:spLocks/>
          </p:cNvSpPr>
          <p:nvPr/>
        </p:nvSpPr>
        <p:spPr>
          <a:xfrm>
            <a:off x="4800600" y="3200400"/>
            <a:ext cx="3733800" cy="457200"/>
          </a:xfrm>
          <a:prstGeom prst="rect">
            <a:avLst/>
          </a:prstGeom>
        </p:spPr>
        <p:txBody>
          <a:bodyPr anchor="ctr">
            <a:normAutofit/>
          </a:bodyPr>
          <a:lstStyle/>
          <a:p>
            <a:pPr algn="r" fontAlgn="auto">
              <a:spcAft>
                <a:spcPts val="0"/>
              </a:spcAft>
              <a:defRPr/>
            </a:pPr>
            <a:r>
              <a:rPr lang="en-US" sz="2400" b="1" dirty="0" err="1">
                <a:solidFill>
                  <a:schemeClr val="accent6">
                    <a:lumMod val="50000"/>
                  </a:schemeClr>
                </a:solidFill>
                <a:latin typeface="Kristen ITC" pitchFamily="66" charset="0"/>
                <a:ea typeface="+mj-ea"/>
                <a:cs typeface="+mj-cs"/>
              </a:rPr>
              <a:t>Materi</a:t>
            </a:r>
            <a:r>
              <a:rPr lang="en-US" sz="2400" b="1" dirty="0">
                <a:solidFill>
                  <a:schemeClr val="accent6">
                    <a:lumMod val="50000"/>
                  </a:schemeClr>
                </a:solidFill>
                <a:latin typeface="Kristen ITC" pitchFamily="66" charset="0"/>
                <a:ea typeface="+mj-ea"/>
                <a:cs typeface="+mj-cs"/>
              </a:rPr>
              <a:t> </a:t>
            </a:r>
            <a:r>
              <a:rPr lang="en-US" sz="2400" b="1" dirty="0" err="1" smtClean="0">
                <a:solidFill>
                  <a:schemeClr val="accent6">
                    <a:lumMod val="50000"/>
                  </a:schemeClr>
                </a:solidFill>
                <a:latin typeface="Kristen ITC" pitchFamily="66" charset="0"/>
                <a:ea typeface="+mj-ea"/>
                <a:cs typeface="+mj-cs"/>
              </a:rPr>
              <a:t>ke</a:t>
            </a:r>
            <a:r>
              <a:rPr lang="en-US" sz="2400" b="1" smtClean="0">
                <a:solidFill>
                  <a:schemeClr val="accent6">
                    <a:lumMod val="50000"/>
                  </a:schemeClr>
                </a:solidFill>
                <a:latin typeface="Kristen ITC" pitchFamily="66" charset="0"/>
                <a:ea typeface="+mj-ea"/>
                <a:cs typeface="+mj-cs"/>
              </a:rPr>
              <a:t> 8 </a:t>
            </a:r>
            <a:endParaRPr lang="en-US" sz="2400" b="1" dirty="0">
              <a:solidFill>
                <a:schemeClr val="accent6">
                  <a:lumMod val="50000"/>
                </a:schemeClr>
              </a:solidFill>
              <a:latin typeface="Kristen ITC" pitchFamily="66" charset="0"/>
              <a:ea typeface="+mj-ea"/>
              <a:cs typeface="+mj-cs"/>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marL="54864" indent="0" eaLnBrk="1" fontAlgn="auto" hangingPunct="1">
              <a:spcAft>
                <a:spcPts val="0"/>
              </a:spcAft>
              <a:defRPr/>
            </a:pPr>
            <a:r>
              <a:rPr lang="en-US" dirty="0" err="1" smtClean="0">
                <a:solidFill>
                  <a:schemeClr val="tx2">
                    <a:tint val="100000"/>
                    <a:shade val="90000"/>
                    <a:satMod val="250000"/>
                    <a:alpha val="100000"/>
                  </a:schemeClr>
                </a:solidFill>
              </a:rPr>
              <a:t>Dependensi</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Transitif</a:t>
            </a:r>
            <a:r>
              <a:rPr lang="en-US" dirty="0" smtClean="0">
                <a:solidFill>
                  <a:schemeClr val="tx2">
                    <a:tint val="100000"/>
                    <a:shade val="90000"/>
                    <a:satMod val="250000"/>
                    <a:alpha val="100000"/>
                  </a:schemeClr>
                </a:solidFill>
              </a:rPr>
              <a:t> …..1</a:t>
            </a:r>
          </a:p>
        </p:txBody>
      </p:sp>
      <p:sp>
        <p:nvSpPr>
          <p:cNvPr id="3" name="Content Placeholder 2"/>
          <p:cNvSpPr>
            <a:spLocks noGrp="1"/>
          </p:cNvSpPr>
          <p:nvPr>
            <p:ph idx="1"/>
          </p:nvPr>
        </p:nvSpPr>
        <p:spPr/>
        <p:txBody>
          <a:bodyPr>
            <a:normAutofit/>
          </a:bodyPr>
          <a:lstStyle/>
          <a:p>
            <a:pPr marL="342231" indent="-342231" defTabSz="915001" eaLnBrk="1" fontAlgn="auto" hangingPunct="1">
              <a:spcBef>
                <a:spcPts val="0"/>
              </a:spcBef>
              <a:spcAft>
                <a:spcPts val="0"/>
              </a:spcAft>
              <a:buFont typeface="Wingdings 2"/>
              <a:buChar char=""/>
              <a:defRPr/>
            </a:pPr>
            <a:r>
              <a:rPr lang="en-US" sz="3600" dirty="0" err="1" smtClean="0"/>
              <a:t>Suatu</a:t>
            </a:r>
            <a:r>
              <a:rPr lang="en-US" sz="3600" dirty="0" smtClean="0"/>
              <a:t> </a:t>
            </a:r>
            <a:r>
              <a:rPr lang="en-US" sz="3600" dirty="0" err="1" smtClean="0"/>
              <a:t>atribut</a:t>
            </a:r>
            <a:r>
              <a:rPr lang="en-US" sz="3600" dirty="0" smtClean="0"/>
              <a:t> Z </a:t>
            </a:r>
            <a:r>
              <a:rPr lang="en-US" sz="3600" dirty="0" err="1" smtClean="0"/>
              <a:t>mempunyai</a:t>
            </a:r>
            <a:r>
              <a:rPr lang="en-US" sz="3600" dirty="0" smtClean="0"/>
              <a:t> </a:t>
            </a:r>
            <a:r>
              <a:rPr lang="en-US" sz="3600" dirty="0" err="1" smtClean="0"/>
              <a:t>dependensi</a:t>
            </a:r>
            <a:r>
              <a:rPr lang="en-US" sz="3600" dirty="0" smtClean="0"/>
              <a:t> </a:t>
            </a:r>
            <a:r>
              <a:rPr lang="en-US" sz="3600" dirty="0" err="1" smtClean="0"/>
              <a:t>transitif</a:t>
            </a:r>
            <a:r>
              <a:rPr lang="en-US" sz="3600" dirty="0" smtClean="0"/>
              <a:t> </a:t>
            </a:r>
            <a:r>
              <a:rPr lang="en-US" sz="3600" dirty="0" err="1" smtClean="0"/>
              <a:t>terhadap</a:t>
            </a:r>
            <a:r>
              <a:rPr lang="en-US" sz="3600" dirty="0" smtClean="0"/>
              <a:t> </a:t>
            </a:r>
            <a:r>
              <a:rPr lang="en-US" sz="3600" dirty="0" err="1" smtClean="0"/>
              <a:t>atribut</a:t>
            </a:r>
            <a:r>
              <a:rPr lang="en-US" sz="3600" dirty="0" smtClean="0"/>
              <a:t> X </a:t>
            </a:r>
            <a:r>
              <a:rPr lang="en-US" sz="3600" dirty="0" err="1" smtClean="0"/>
              <a:t>jika</a:t>
            </a:r>
            <a:r>
              <a:rPr lang="en-US" sz="3600" dirty="0" smtClean="0"/>
              <a:t> :</a:t>
            </a:r>
          </a:p>
          <a:p>
            <a:pPr marL="743170" lvl="1" indent="-286385" defTabSz="915001" eaLnBrk="1" fontAlgn="auto" hangingPunct="1">
              <a:spcAft>
                <a:spcPts val="0"/>
              </a:spcAft>
              <a:defRPr/>
            </a:pPr>
            <a:r>
              <a:rPr lang="en-US" sz="2800" dirty="0" smtClean="0"/>
              <a:t>Y </a:t>
            </a:r>
            <a:r>
              <a:rPr lang="en-US" sz="2800" dirty="0" err="1" smtClean="0"/>
              <a:t>memiliki</a:t>
            </a:r>
            <a:r>
              <a:rPr lang="en-US" sz="2800" dirty="0" smtClean="0"/>
              <a:t> </a:t>
            </a:r>
            <a:r>
              <a:rPr lang="en-US" sz="2800" dirty="0" err="1" smtClean="0"/>
              <a:t>dependensi</a:t>
            </a:r>
            <a:r>
              <a:rPr lang="en-US" sz="2800" dirty="0" smtClean="0"/>
              <a:t> </a:t>
            </a:r>
            <a:r>
              <a:rPr lang="en-US" sz="2800" dirty="0" err="1" smtClean="0"/>
              <a:t>fungsional</a:t>
            </a:r>
            <a:r>
              <a:rPr lang="en-US" sz="2800" dirty="0" smtClean="0"/>
              <a:t> </a:t>
            </a:r>
            <a:r>
              <a:rPr lang="en-US" sz="2800" dirty="0" err="1" smtClean="0"/>
              <a:t>terhadap</a:t>
            </a:r>
            <a:r>
              <a:rPr lang="en-US" sz="2800" dirty="0" smtClean="0"/>
              <a:t> X</a:t>
            </a:r>
          </a:p>
          <a:p>
            <a:pPr marL="743170" lvl="1" indent="-286385" defTabSz="915001" eaLnBrk="1" fontAlgn="auto" hangingPunct="1">
              <a:spcAft>
                <a:spcPts val="0"/>
              </a:spcAft>
              <a:defRPr/>
            </a:pPr>
            <a:r>
              <a:rPr lang="en-US" sz="2800" dirty="0" smtClean="0"/>
              <a:t>Z </a:t>
            </a:r>
            <a:r>
              <a:rPr lang="en-US" sz="2800" dirty="0" err="1" smtClean="0"/>
              <a:t>memiliki</a:t>
            </a:r>
            <a:r>
              <a:rPr lang="en-US" sz="2800" dirty="0" smtClean="0"/>
              <a:t> </a:t>
            </a:r>
            <a:r>
              <a:rPr lang="en-US" sz="2800" dirty="0" err="1" smtClean="0"/>
              <a:t>dependensi</a:t>
            </a:r>
            <a:r>
              <a:rPr lang="en-US" sz="2800" dirty="0" smtClean="0"/>
              <a:t> </a:t>
            </a:r>
            <a:r>
              <a:rPr lang="en-US" sz="2800" dirty="0" err="1" smtClean="0"/>
              <a:t>fungsional</a:t>
            </a:r>
            <a:r>
              <a:rPr lang="en-US" sz="2800" dirty="0" smtClean="0"/>
              <a:t> </a:t>
            </a:r>
            <a:r>
              <a:rPr lang="en-US" sz="2800" dirty="0" err="1" smtClean="0"/>
              <a:t>terhadap</a:t>
            </a:r>
            <a:r>
              <a:rPr lang="en-US" sz="2800" dirty="0" smtClean="0"/>
              <a:t> Y</a:t>
            </a:r>
          </a:p>
          <a:p>
            <a:pPr lvl="6">
              <a:buFontTx/>
              <a:buNone/>
              <a:defRPr/>
            </a:pPr>
            <a:r>
              <a:rPr lang="en-US" sz="4400" dirty="0" smtClean="0">
                <a:solidFill>
                  <a:srgbClr val="FF0000"/>
                </a:solidFill>
              </a:rPr>
              <a:t>X </a:t>
            </a:r>
            <a:r>
              <a:rPr lang="en-US" sz="4400" dirty="0" smtClean="0">
                <a:solidFill>
                  <a:srgbClr val="FF0000"/>
                </a:solidFill>
                <a:sym typeface="Wingdings"/>
              </a:rPr>
              <a:t></a:t>
            </a:r>
            <a:r>
              <a:rPr lang="en-US" sz="4400" dirty="0" smtClean="0">
                <a:solidFill>
                  <a:srgbClr val="FF0000"/>
                </a:solidFill>
              </a:rPr>
              <a:t> Y </a:t>
            </a:r>
            <a:r>
              <a:rPr lang="en-US" sz="4400" dirty="0" smtClean="0">
                <a:solidFill>
                  <a:srgbClr val="FF0000"/>
                </a:solidFill>
                <a:sym typeface="Wingdings" pitchFamily="2" charset="2"/>
              </a:rPr>
              <a:t> Z</a:t>
            </a:r>
            <a:endParaRPr lang="en-US" sz="44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5"/>
          <p:cNvSpPr>
            <a:spLocks noGrp="1"/>
          </p:cNvSpPr>
          <p:nvPr>
            <p:ph type="title"/>
          </p:nvPr>
        </p:nvSpPr>
        <p:spPr/>
        <p:txBody>
          <a:bodyPr/>
          <a:lstStyle/>
          <a:p>
            <a:pPr marL="54864" indent="0" eaLnBrk="1" fontAlgn="auto" hangingPunct="1">
              <a:spcAft>
                <a:spcPts val="0"/>
              </a:spcAft>
              <a:defRPr/>
            </a:pPr>
            <a:r>
              <a:rPr lang="en-US" dirty="0" err="1" smtClean="0">
                <a:solidFill>
                  <a:schemeClr val="tx2">
                    <a:tint val="100000"/>
                    <a:shade val="90000"/>
                    <a:satMod val="250000"/>
                    <a:alpha val="100000"/>
                  </a:schemeClr>
                </a:solidFill>
              </a:rPr>
              <a:t>Dependensi</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Transitif</a:t>
            </a:r>
            <a:r>
              <a:rPr lang="en-US" dirty="0" smtClean="0">
                <a:solidFill>
                  <a:schemeClr val="tx2">
                    <a:tint val="100000"/>
                    <a:shade val="90000"/>
                    <a:satMod val="250000"/>
                    <a:alpha val="100000"/>
                  </a:schemeClr>
                </a:solidFill>
              </a:rPr>
              <a:t> …..2</a:t>
            </a:r>
          </a:p>
        </p:txBody>
      </p:sp>
      <p:graphicFrame>
        <p:nvGraphicFramePr>
          <p:cNvPr id="5" name="Table 4"/>
          <p:cNvGraphicFramePr>
            <a:graphicFrameLocks noGrp="1"/>
          </p:cNvGraphicFramePr>
          <p:nvPr/>
        </p:nvGraphicFramePr>
        <p:xfrm>
          <a:off x="685800" y="2209800"/>
          <a:ext cx="7496810" cy="1854200"/>
        </p:xfrm>
        <a:graphic>
          <a:graphicData uri="http://schemas.openxmlformats.org/drawingml/2006/table">
            <a:tbl>
              <a:tblPr firstRow="1" bandRow="1">
                <a:tableStyleId>{5C22544A-7EE6-4342-B048-85BDC9FD1C3A}</a:tableStyleId>
              </a:tblPr>
              <a:tblGrid>
                <a:gridCol w="2362200"/>
                <a:gridCol w="1295400"/>
                <a:gridCol w="1553210"/>
                <a:gridCol w="2286000"/>
              </a:tblGrid>
              <a:tr h="370840">
                <a:tc>
                  <a:txBody>
                    <a:bodyPr/>
                    <a:lstStyle/>
                    <a:p>
                      <a:pPr marL="0" marR="0" algn="ctr">
                        <a:spcBef>
                          <a:spcPts val="0"/>
                        </a:spcBef>
                        <a:spcAft>
                          <a:spcPts val="0"/>
                        </a:spcAft>
                      </a:pPr>
                      <a:r>
                        <a:rPr lang="en-US" sz="2400" b="0" dirty="0">
                          <a:solidFill>
                            <a:schemeClr val="tx1"/>
                          </a:solidFill>
                          <a:latin typeface="+mn-lt"/>
                          <a:ea typeface="Times New Roman"/>
                        </a:rPr>
                        <a:t>KULIAH</a:t>
                      </a:r>
                    </a:p>
                  </a:txBody>
                  <a:tcPr marL="68580" marR="68580" marT="0" marB="0"/>
                </a:tc>
                <a:tc>
                  <a:txBody>
                    <a:bodyPr/>
                    <a:lstStyle/>
                    <a:p>
                      <a:pPr marL="0" marR="0" algn="ctr">
                        <a:spcBef>
                          <a:spcPts val="0"/>
                        </a:spcBef>
                        <a:spcAft>
                          <a:spcPts val="0"/>
                        </a:spcAft>
                      </a:pPr>
                      <a:r>
                        <a:rPr lang="en-US" sz="2400" b="0">
                          <a:solidFill>
                            <a:schemeClr val="tx1"/>
                          </a:solidFill>
                          <a:latin typeface="+mn-lt"/>
                          <a:ea typeface="Times New Roman"/>
                        </a:rPr>
                        <a:t>RUANG</a:t>
                      </a:r>
                    </a:p>
                  </a:txBody>
                  <a:tcPr marL="68580" marR="68580" marT="0" marB="0"/>
                </a:tc>
                <a:tc>
                  <a:txBody>
                    <a:bodyPr/>
                    <a:lstStyle/>
                    <a:p>
                      <a:pPr marL="0" marR="0" algn="ctr">
                        <a:spcBef>
                          <a:spcPts val="0"/>
                        </a:spcBef>
                        <a:spcAft>
                          <a:spcPts val="0"/>
                        </a:spcAft>
                      </a:pPr>
                      <a:r>
                        <a:rPr lang="en-US" sz="2400" b="0">
                          <a:solidFill>
                            <a:schemeClr val="tx1"/>
                          </a:solidFill>
                          <a:latin typeface="+mn-lt"/>
                          <a:ea typeface="Times New Roman"/>
                        </a:rPr>
                        <a:t>TEMPAT</a:t>
                      </a:r>
                    </a:p>
                  </a:txBody>
                  <a:tcPr marL="68580" marR="68580" marT="0" marB="0"/>
                </a:tc>
                <a:tc>
                  <a:txBody>
                    <a:bodyPr/>
                    <a:lstStyle/>
                    <a:p>
                      <a:pPr marL="0" marR="0" algn="ctr">
                        <a:spcBef>
                          <a:spcPts val="0"/>
                        </a:spcBef>
                        <a:spcAft>
                          <a:spcPts val="0"/>
                        </a:spcAft>
                      </a:pPr>
                      <a:r>
                        <a:rPr lang="en-US" sz="2400" b="0" dirty="0" smtClean="0">
                          <a:solidFill>
                            <a:schemeClr val="tx1"/>
                          </a:solidFill>
                          <a:latin typeface="+mn-lt"/>
                          <a:ea typeface="Times New Roman"/>
                        </a:rPr>
                        <a:t>HARI</a:t>
                      </a:r>
                      <a:endParaRPr lang="en-US" sz="2400" b="0" dirty="0">
                        <a:solidFill>
                          <a:schemeClr val="tx1"/>
                        </a:solidFill>
                        <a:latin typeface="+mn-lt"/>
                        <a:ea typeface="Times New Roman"/>
                      </a:endParaRPr>
                    </a:p>
                  </a:txBody>
                  <a:tcPr marL="68580" marR="68580" marT="0" marB="0"/>
                </a:tc>
              </a:tr>
              <a:tr h="370840">
                <a:tc>
                  <a:txBody>
                    <a:bodyPr/>
                    <a:lstStyle/>
                    <a:p>
                      <a:pPr marL="0" marR="0" algn="just">
                        <a:spcBef>
                          <a:spcPts val="0"/>
                        </a:spcBef>
                        <a:spcAft>
                          <a:spcPts val="0"/>
                        </a:spcAft>
                      </a:pPr>
                      <a:r>
                        <a:rPr lang="en-US" sz="2400" b="0" dirty="0" err="1">
                          <a:solidFill>
                            <a:schemeClr val="accent1">
                              <a:lumMod val="50000"/>
                            </a:schemeClr>
                          </a:solidFill>
                          <a:latin typeface="+mn-lt"/>
                          <a:ea typeface="Times New Roman"/>
                        </a:rPr>
                        <a:t>JarKom</a:t>
                      </a:r>
                      <a:endParaRPr lang="en-US" sz="2400" b="0" dirty="0">
                        <a:solidFill>
                          <a:schemeClr val="accent1">
                            <a:lumMod val="50000"/>
                          </a:schemeClr>
                        </a:solidFill>
                        <a:latin typeface="+mn-lt"/>
                        <a:ea typeface="Times New Roman"/>
                      </a:endParaRPr>
                    </a:p>
                  </a:txBody>
                  <a:tcPr marL="68580" marR="68580" marT="0" marB="0"/>
                </a:tc>
                <a:tc>
                  <a:txBody>
                    <a:bodyPr/>
                    <a:lstStyle/>
                    <a:p>
                      <a:pPr marL="0" marR="0" algn="just">
                        <a:spcBef>
                          <a:spcPts val="0"/>
                        </a:spcBef>
                        <a:spcAft>
                          <a:spcPts val="0"/>
                        </a:spcAft>
                      </a:pPr>
                      <a:r>
                        <a:rPr lang="en-US" sz="2400" b="0" dirty="0">
                          <a:solidFill>
                            <a:schemeClr val="accent1">
                              <a:lumMod val="50000"/>
                            </a:schemeClr>
                          </a:solidFill>
                          <a:latin typeface="+mn-lt"/>
                          <a:ea typeface="Times New Roman"/>
                        </a:rPr>
                        <a:t>R4401</a:t>
                      </a:r>
                    </a:p>
                  </a:txBody>
                  <a:tcPr marL="68580" marR="68580" marT="0" marB="0"/>
                </a:tc>
                <a:tc>
                  <a:txBody>
                    <a:bodyPr/>
                    <a:lstStyle/>
                    <a:p>
                      <a:pPr marL="0" marR="0" algn="just">
                        <a:spcBef>
                          <a:spcPts val="0"/>
                        </a:spcBef>
                        <a:spcAft>
                          <a:spcPts val="0"/>
                        </a:spcAft>
                      </a:pPr>
                      <a:r>
                        <a:rPr lang="en-US" sz="2400" b="0" dirty="0" err="1">
                          <a:solidFill>
                            <a:schemeClr val="accent1">
                              <a:lumMod val="50000"/>
                            </a:schemeClr>
                          </a:solidFill>
                          <a:latin typeface="+mn-lt"/>
                          <a:ea typeface="Times New Roman"/>
                        </a:rPr>
                        <a:t>Gedung</a:t>
                      </a:r>
                      <a:r>
                        <a:rPr lang="en-US" sz="2400" b="0" dirty="0">
                          <a:solidFill>
                            <a:schemeClr val="accent1">
                              <a:lumMod val="50000"/>
                            </a:schemeClr>
                          </a:solidFill>
                          <a:latin typeface="+mn-lt"/>
                          <a:ea typeface="Times New Roman"/>
                        </a:rPr>
                        <a:t> 4</a:t>
                      </a:r>
                    </a:p>
                  </a:txBody>
                  <a:tcPr marL="68580" marR="68580" marT="0" marB="0"/>
                </a:tc>
                <a:tc>
                  <a:txBody>
                    <a:bodyPr/>
                    <a:lstStyle/>
                    <a:p>
                      <a:pPr marL="0" marR="0" algn="just">
                        <a:spcBef>
                          <a:spcPts val="0"/>
                        </a:spcBef>
                        <a:spcAft>
                          <a:spcPts val="0"/>
                        </a:spcAft>
                      </a:pPr>
                      <a:r>
                        <a:rPr lang="en-US" sz="2400" b="0" dirty="0" err="1" smtClean="0">
                          <a:solidFill>
                            <a:schemeClr val="accent1">
                              <a:lumMod val="50000"/>
                            </a:schemeClr>
                          </a:solidFill>
                          <a:latin typeface="+mn-lt"/>
                          <a:ea typeface="Times New Roman"/>
                        </a:rPr>
                        <a:t>Senin</a:t>
                      </a:r>
                      <a:endParaRPr lang="en-US" sz="2400" b="0" dirty="0">
                        <a:solidFill>
                          <a:schemeClr val="accent1">
                            <a:lumMod val="50000"/>
                          </a:schemeClr>
                        </a:solidFill>
                        <a:latin typeface="+mn-lt"/>
                        <a:ea typeface="Times New Roman"/>
                      </a:endParaRPr>
                    </a:p>
                  </a:txBody>
                  <a:tcPr marL="68580" marR="68580" marT="0" marB="0"/>
                </a:tc>
              </a:tr>
              <a:tr h="370840">
                <a:tc>
                  <a:txBody>
                    <a:bodyPr/>
                    <a:lstStyle/>
                    <a:p>
                      <a:pPr marL="0" marR="0" algn="just">
                        <a:spcBef>
                          <a:spcPts val="0"/>
                        </a:spcBef>
                        <a:spcAft>
                          <a:spcPts val="0"/>
                        </a:spcAft>
                      </a:pPr>
                      <a:r>
                        <a:rPr lang="en-US" sz="2400" b="0" dirty="0" err="1">
                          <a:solidFill>
                            <a:schemeClr val="accent1">
                              <a:lumMod val="50000"/>
                            </a:schemeClr>
                          </a:solidFill>
                          <a:latin typeface="+mn-lt"/>
                          <a:ea typeface="Times New Roman"/>
                        </a:rPr>
                        <a:t>Matematika</a:t>
                      </a:r>
                      <a:endParaRPr lang="en-US" sz="2400" b="0" dirty="0">
                        <a:solidFill>
                          <a:schemeClr val="accent1">
                            <a:lumMod val="50000"/>
                          </a:schemeClr>
                        </a:solidFill>
                        <a:latin typeface="+mn-lt"/>
                        <a:ea typeface="Times New Roman"/>
                      </a:endParaRPr>
                    </a:p>
                  </a:txBody>
                  <a:tcPr marL="68580" marR="68580" marT="0" marB="0"/>
                </a:tc>
                <a:tc>
                  <a:txBody>
                    <a:bodyPr/>
                    <a:lstStyle/>
                    <a:p>
                      <a:pPr marL="0" marR="0" algn="just">
                        <a:spcBef>
                          <a:spcPts val="0"/>
                        </a:spcBef>
                        <a:spcAft>
                          <a:spcPts val="0"/>
                        </a:spcAft>
                      </a:pPr>
                      <a:r>
                        <a:rPr lang="en-US" sz="2400" b="0" dirty="0">
                          <a:solidFill>
                            <a:schemeClr val="accent1">
                              <a:lumMod val="50000"/>
                            </a:schemeClr>
                          </a:solidFill>
                          <a:latin typeface="+mn-lt"/>
                          <a:ea typeface="Times New Roman"/>
                        </a:rPr>
                        <a:t>R1103</a:t>
                      </a:r>
                    </a:p>
                  </a:txBody>
                  <a:tcPr marL="68580" marR="68580" marT="0" marB="0"/>
                </a:tc>
                <a:tc>
                  <a:txBody>
                    <a:bodyPr/>
                    <a:lstStyle/>
                    <a:p>
                      <a:pPr marL="0" marR="0" algn="just">
                        <a:spcBef>
                          <a:spcPts val="0"/>
                        </a:spcBef>
                        <a:spcAft>
                          <a:spcPts val="0"/>
                        </a:spcAft>
                      </a:pPr>
                      <a:r>
                        <a:rPr lang="en-US" sz="2400" b="0">
                          <a:solidFill>
                            <a:schemeClr val="accent1">
                              <a:lumMod val="50000"/>
                            </a:schemeClr>
                          </a:solidFill>
                          <a:latin typeface="+mn-lt"/>
                          <a:ea typeface="Times New Roman"/>
                        </a:rPr>
                        <a:t>Gedung 1</a:t>
                      </a:r>
                    </a:p>
                  </a:txBody>
                  <a:tcPr marL="68580" marR="68580" marT="0" marB="0"/>
                </a:tc>
                <a:tc>
                  <a:txBody>
                    <a:bodyPr/>
                    <a:lstStyle/>
                    <a:p>
                      <a:pPr marL="0" marR="0" algn="just">
                        <a:spcBef>
                          <a:spcPts val="0"/>
                        </a:spcBef>
                        <a:spcAft>
                          <a:spcPts val="0"/>
                        </a:spcAft>
                      </a:pPr>
                      <a:r>
                        <a:rPr lang="en-US" sz="2400" b="0" dirty="0" err="1" smtClean="0">
                          <a:solidFill>
                            <a:schemeClr val="accent1">
                              <a:lumMod val="50000"/>
                            </a:schemeClr>
                          </a:solidFill>
                          <a:latin typeface="+mn-lt"/>
                          <a:ea typeface="Times New Roman"/>
                        </a:rPr>
                        <a:t>Selasa</a:t>
                      </a:r>
                      <a:endParaRPr lang="en-US" sz="2400" b="0" dirty="0">
                        <a:solidFill>
                          <a:schemeClr val="accent1">
                            <a:lumMod val="50000"/>
                          </a:schemeClr>
                        </a:solidFill>
                        <a:latin typeface="+mn-lt"/>
                        <a:ea typeface="Times New Roman"/>
                      </a:endParaRPr>
                    </a:p>
                  </a:txBody>
                  <a:tcPr marL="68580" marR="68580" marT="0" marB="0"/>
                </a:tc>
              </a:tr>
              <a:tr h="370840">
                <a:tc>
                  <a:txBody>
                    <a:bodyPr/>
                    <a:lstStyle/>
                    <a:p>
                      <a:pPr marL="0" marR="0" algn="just">
                        <a:spcBef>
                          <a:spcPts val="0"/>
                        </a:spcBef>
                        <a:spcAft>
                          <a:spcPts val="0"/>
                        </a:spcAft>
                      </a:pPr>
                      <a:r>
                        <a:rPr lang="en-US" sz="2400" b="0">
                          <a:solidFill>
                            <a:schemeClr val="accent1">
                              <a:lumMod val="50000"/>
                            </a:schemeClr>
                          </a:solidFill>
                          <a:latin typeface="+mn-lt"/>
                          <a:ea typeface="Times New Roman"/>
                        </a:rPr>
                        <a:t>Sistem Pakar</a:t>
                      </a:r>
                    </a:p>
                  </a:txBody>
                  <a:tcPr marL="68580" marR="68580" marT="0" marB="0"/>
                </a:tc>
                <a:tc>
                  <a:txBody>
                    <a:bodyPr/>
                    <a:lstStyle/>
                    <a:p>
                      <a:pPr marL="0" marR="0" algn="just">
                        <a:spcBef>
                          <a:spcPts val="0"/>
                        </a:spcBef>
                        <a:spcAft>
                          <a:spcPts val="0"/>
                        </a:spcAft>
                      </a:pPr>
                      <a:r>
                        <a:rPr lang="en-US" sz="2400" b="0" dirty="0">
                          <a:solidFill>
                            <a:schemeClr val="accent1">
                              <a:lumMod val="50000"/>
                            </a:schemeClr>
                          </a:solidFill>
                          <a:latin typeface="+mn-lt"/>
                          <a:ea typeface="Times New Roman"/>
                        </a:rPr>
                        <a:t>R1104</a:t>
                      </a:r>
                    </a:p>
                  </a:txBody>
                  <a:tcPr marL="68580" marR="68580" marT="0" marB="0"/>
                </a:tc>
                <a:tc>
                  <a:txBody>
                    <a:bodyPr/>
                    <a:lstStyle/>
                    <a:p>
                      <a:pPr marL="0" marR="0" algn="just">
                        <a:spcBef>
                          <a:spcPts val="0"/>
                        </a:spcBef>
                        <a:spcAft>
                          <a:spcPts val="0"/>
                        </a:spcAft>
                      </a:pPr>
                      <a:r>
                        <a:rPr lang="en-US" sz="2400" b="0" dirty="0" err="1">
                          <a:solidFill>
                            <a:schemeClr val="accent1">
                              <a:lumMod val="50000"/>
                            </a:schemeClr>
                          </a:solidFill>
                          <a:latin typeface="+mn-lt"/>
                          <a:ea typeface="Times New Roman"/>
                        </a:rPr>
                        <a:t>Gedung</a:t>
                      </a:r>
                      <a:r>
                        <a:rPr lang="en-US" sz="2400" b="0" dirty="0">
                          <a:solidFill>
                            <a:schemeClr val="accent1">
                              <a:lumMod val="50000"/>
                            </a:schemeClr>
                          </a:solidFill>
                          <a:latin typeface="+mn-lt"/>
                          <a:ea typeface="Times New Roman"/>
                        </a:rPr>
                        <a:t> 1</a:t>
                      </a:r>
                    </a:p>
                  </a:txBody>
                  <a:tcPr marL="68580" marR="68580" marT="0" marB="0"/>
                </a:tc>
                <a:tc>
                  <a:txBody>
                    <a:bodyPr/>
                    <a:lstStyle/>
                    <a:p>
                      <a:pPr marL="0" marR="0" algn="just">
                        <a:spcBef>
                          <a:spcPts val="0"/>
                        </a:spcBef>
                        <a:spcAft>
                          <a:spcPts val="0"/>
                        </a:spcAft>
                      </a:pPr>
                      <a:r>
                        <a:rPr lang="en-US" sz="2400" b="0" dirty="0" err="1" smtClean="0">
                          <a:solidFill>
                            <a:schemeClr val="accent1">
                              <a:lumMod val="50000"/>
                            </a:schemeClr>
                          </a:solidFill>
                          <a:latin typeface="+mn-lt"/>
                          <a:ea typeface="Times New Roman"/>
                        </a:rPr>
                        <a:t>Rabu</a:t>
                      </a:r>
                      <a:endParaRPr lang="en-US" sz="2400" b="0" dirty="0">
                        <a:solidFill>
                          <a:schemeClr val="accent1">
                            <a:lumMod val="50000"/>
                          </a:schemeClr>
                        </a:solidFill>
                        <a:latin typeface="+mn-lt"/>
                        <a:ea typeface="Times New Roman"/>
                      </a:endParaRPr>
                    </a:p>
                  </a:txBody>
                  <a:tcPr marL="68580" marR="68580" marT="0" marB="0"/>
                </a:tc>
              </a:tr>
              <a:tr h="370840">
                <a:tc>
                  <a:txBody>
                    <a:bodyPr/>
                    <a:lstStyle/>
                    <a:p>
                      <a:pPr marL="0" marR="0" algn="just">
                        <a:spcBef>
                          <a:spcPts val="0"/>
                        </a:spcBef>
                        <a:spcAft>
                          <a:spcPts val="0"/>
                        </a:spcAft>
                      </a:pPr>
                      <a:r>
                        <a:rPr lang="en-US" sz="2400" b="0" dirty="0">
                          <a:solidFill>
                            <a:schemeClr val="accent1">
                              <a:lumMod val="50000"/>
                            </a:schemeClr>
                          </a:solidFill>
                          <a:latin typeface="+mn-lt"/>
                          <a:ea typeface="Times New Roman"/>
                        </a:rPr>
                        <a:t>SIM</a:t>
                      </a:r>
                    </a:p>
                  </a:txBody>
                  <a:tcPr marL="68580" marR="68580" marT="0" marB="0"/>
                </a:tc>
                <a:tc>
                  <a:txBody>
                    <a:bodyPr/>
                    <a:lstStyle/>
                    <a:p>
                      <a:pPr marL="0" marR="0" algn="just">
                        <a:spcBef>
                          <a:spcPts val="0"/>
                        </a:spcBef>
                        <a:spcAft>
                          <a:spcPts val="0"/>
                        </a:spcAft>
                      </a:pPr>
                      <a:r>
                        <a:rPr lang="en-US" sz="2400" b="0">
                          <a:solidFill>
                            <a:schemeClr val="accent1">
                              <a:lumMod val="50000"/>
                            </a:schemeClr>
                          </a:solidFill>
                          <a:latin typeface="+mn-lt"/>
                          <a:ea typeface="Times New Roman"/>
                        </a:rPr>
                        <a:t>R4401</a:t>
                      </a:r>
                    </a:p>
                  </a:txBody>
                  <a:tcPr marL="68580" marR="68580" marT="0" marB="0"/>
                </a:tc>
                <a:tc>
                  <a:txBody>
                    <a:bodyPr/>
                    <a:lstStyle/>
                    <a:p>
                      <a:pPr marL="0" marR="0" algn="just">
                        <a:spcBef>
                          <a:spcPts val="0"/>
                        </a:spcBef>
                        <a:spcAft>
                          <a:spcPts val="0"/>
                        </a:spcAft>
                      </a:pPr>
                      <a:r>
                        <a:rPr lang="en-US" sz="2400" b="0">
                          <a:solidFill>
                            <a:schemeClr val="accent1">
                              <a:lumMod val="50000"/>
                            </a:schemeClr>
                          </a:solidFill>
                          <a:latin typeface="+mn-lt"/>
                          <a:ea typeface="Times New Roman"/>
                        </a:rPr>
                        <a:t>Gedung 4</a:t>
                      </a:r>
                    </a:p>
                  </a:txBody>
                  <a:tcPr marL="68580" marR="68580" marT="0" marB="0"/>
                </a:tc>
                <a:tc>
                  <a:txBody>
                    <a:bodyPr/>
                    <a:lstStyle/>
                    <a:p>
                      <a:pPr marL="274320" marR="0" indent="-274320" algn="just">
                        <a:spcBef>
                          <a:spcPts val="0"/>
                        </a:spcBef>
                        <a:spcAft>
                          <a:spcPts val="0"/>
                        </a:spcAft>
                      </a:pPr>
                      <a:r>
                        <a:rPr lang="en-US" sz="2400" b="0" dirty="0" err="1" smtClean="0">
                          <a:solidFill>
                            <a:schemeClr val="accent1">
                              <a:lumMod val="50000"/>
                            </a:schemeClr>
                          </a:solidFill>
                          <a:latin typeface="+mn-lt"/>
                          <a:ea typeface="Times New Roman"/>
                        </a:rPr>
                        <a:t>Selasa</a:t>
                      </a:r>
                      <a:endParaRPr lang="en-US" sz="2400" b="0" dirty="0">
                        <a:solidFill>
                          <a:schemeClr val="accent1">
                            <a:lumMod val="50000"/>
                          </a:schemeClr>
                        </a:solidFill>
                        <a:latin typeface="+mn-lt"/>
                        <a:ea typeface="Times New Roman"/>
                      </a:endParaRPr>
                    </a:p>
                  </a:txBody>
                  <a:tcPr marL="68580" marR="68580" marT="0" marB="0"/>
                </a:tc>
              </a:tr>
            </a:tbl>
          </a:graphicData>
        </a:graphic>
      </p:graphicFrame>
      <p:sp>
        <p:nvSpPr>
          <p:cNvPr id="20515" name="Rectangle 1"/>
          <p:cNvSpPr>
            <a:spLocks noChangeArrowheads="1"/>
          </p:cNvSpPr>
          <p:nvPr/>
        </p:nvSpPr>
        <p:spPr bwMode="auto">
          <a:xfrm>
            <a:off x="838200" y="4800600"/>
            <a:ext cx="5562600" cy="1631950"/>
          </a:xfrm>
          <a:prstGeom prst="rect">
            <a:avLst/>
          </a:prstGeom>
          <a:noFill/>
          <a:ln w="9525">
            <a:noFill/>
            <a:miter lim="800000"/>
            <a:headEnd/>
            <a:tailEnd/>
          </a:ln>
        </p:spPr>
        <p:txBody>
          <a:bodyPr anchor="ctr">
            <a:spAutoFit/>
          </a:bodyPr>
          <a:lstStyle/>
          <a:p>
            <a:pPr>
              <a:tabLst>
                <a:tab pos="228600" algn="l"/>
              </a:tabLst>
            </a:pPr>
            <a:r>
              <a:rPr lang="en-US" sz="2000">
                <a:latin typeface="AucoinLight"/>
                <a:cs typeface="Times New Roman" pitchFamily="18" charset="0"/>
              </a:rPr>
              <a:t>Pada relasi ini :</a:t>
            </a:r>
            <a:endParaRPr lang="en-US" sz="1200"/>
          </a:p>
          <a:p>
            <a:pPr eaLnBrk="0" hangingPunct="0">
              <a:buFontTx/>
              <a:buChar char="•"/>
              <a:tabLst>
                <a:tab pos="228600" algn="l"/>
              </a:tabLst>
            </a:pPr>
            <a:r>
              <a:rPr lang="en-US" sz="2000">
                <a:latin typeface="AucoinLight"/>
                <a:cs typeface="Times New Roman" pitchFamily="18" charset="0"/>
              </a:rPr>
              <a:t>KULIAH  </a:t>
            </a:r>
            <a:r>
              <a:rPr lang="en-US" sz="2000">
                <a:latin typeface="AucoinLight"/>
                <a:cs typeface="Times New Roman" pitchFamily="18" charset="0"/>
                <a:sym typeface="Wingdings" pitchFamily="2" charset="2"/>
              </a:rPr>
              <a:t></a:t>
            </a:r>
            <a:r>
              <a:rPr lang="en-US" sz="2000">
                <a:latin typeface="AucoinLight"/>
                <a:cs typeface="Times New Roman" pitchFamily="18" charset="0"/>
              </a:rPr>
              <a:t> {RUANG, HARI}</a:t>
            </a:r>
            <a:endParaRPr lang="en-US" sz="1200">
              <a:sym typeface="Wingdings" pitchFamily="2" charset="2"/>
            </a:endParaRPr>
          </a:p>
          <a:p>
            <a:pPr eaLnBrk="0" hangingPunct="0">
              <a:buFontTx/>
              <a:buChar char="•"/>
              <a:tabLst>
                <a:tab pos="228600" algn="l"/>
              </a:tabLst>
            </a:pPr>
            <a:r>
              <a:rPr lang="en-US" sz="2000">
                <a:latin typeface="AucoinLight"/>
                <a:cs typeface="Times New Roman" pitchFamily="18" charset="0"/>
                <a:sym typeface="Wingdings" pitchFamily="2" charset="2"/>
              </a:rPr>
              <a:t>RUANG </a:t>
            </a:r>
            <a:r>
              <a:rPr lang="en-US" sz="2000">
                <a:latin typeface="AucoinLight"/>
                <a:cs typeface="Times New Roman" pitchFamily="18" charset="0"/>
              </a:rPr>
              <a:t> TEMPAT</a:t>
            </a:r>
            <a:endParaRPr lang="en-US" sz="1200">
              <a:sym typeface="Wingdings" pitchFamily="2" charset="2"/>
            </a:endParaRPr>
          </a:p>
          <a:p>
            <a:pPr eaLnBrk="0" hangingPunct="0">
              <a:tabLst>
                <a:tab pos="228600" algn="l"/>
              </a:tabLst>
            </a:pPr>
            <a:r>
              <a:rPr lang="en-US" sz="2000">
                <a:latin typeface="AucoinLight"/>
                <a:cs typeface="Times New Roman" pitchFamily="18" charset="0"/>
                <a:sym typeface="Wingdings" pitchFamily="2" charset="2"/>
              </a:rPr>
              <a:t>Terlihat bahwa :</a:t>
            </a:r>
            <a:endParaRPr lang="en-US" sz="1200">
              <a:sym typeface="Wingdings" pitchFamily="2" charset="2"/>
            </a:endParaRPr>
          </a:p>
          <a:p>
            <a:pPr eaLnBrk="0" hangingPunct="0">
              <a:tabLst>
                <a:tab pos="228600" algn="l"/>
              </a:tabLst>
            </a:pPr>
            <a:r>
              <a:rPr lang="en-US" sz="2000">
                <a:latin typeface="AucoinLight"/>
                <a:cs typeface="Times New Roman" pitchFamily="18" charset="0"/>
                <a:sym typeface="Wingdings" pitchFamily="2" charset="2"/>
              </a:rPr>
              <a:t>KULIAH  </a:t>
            </a:r>
            <a:r>
              <a:rPr lang="en-US" sz="2000">
                <a:latin typeface="AucoinLight"/>
                <a:cs typeface="Times New Roman" pitchFamily="18" charset="0"/>
              </a:rPr>
              <a:t> RUANG </a:t>
            </a:r>
            <a:r>
              <a:rPr lang="en-US" sz="2000">
                <a:latin typeface="AucoinLight"/>
                <a:cs typeface="Times New Roman" pitchFamily="18" charset="0"/>
                <a:sym typeface="Wingdings" pitchFamily="2" charset="2"/>
              </a:rPr>
              <a:t></a:t>
            </a:r>
            <a:r>
              <a:rPr lang="en-US" sz="2000">
                <a:latin typeface="AucoinLight"/>
                <a:cs typeface="Times New Roman" pitchFamily="18" charset="0"/>
              </a:rPr>
              <a:t> TEMPAT</a:t>
            </a:r>
            <a:endParaRPr lang="en-US" sz="2000">
              <a:latin typeface="AucoinLight"/>
              <a:cs typeface="Times New Roman" pitchFamily="18" charset="0"/>
              <a:sym typeface="Wingdings" pitchFamily="2" charset="2"/>
            </a:endParaRPr>
          </a:p>
        </p:txBody>
      </p:sp>
      <p:sp>
        <p:nvSpPr>
          <p:cNvPr id="6" name="TextBox 5"/>
          <p:cNvSpPr txBox="1"/>
          <p:nvPr/>
        </p:nvSpPr>
        <p:spPr>
          <a:xfrm>
            <a:off x="762000" y="1600200"/>
            <a:ext cx="2514600" cy="584200"/>
          </a:xfrm>
          <a:prstGeom prst="rect">
            <a:avLst/>
          </a:prstGeom>
          <a:noFill/>
        </p:spPr>
        <p:txBody>
          <a:bodyPr>
            <a:spAutoFit/>
          </a:bodyPr>
          <a:lstStyle/>
          <a:p>
            <a:pPr>
              <a:defRPr/>
            </a:pPr>
            <a:r>
              <a:rPr lang="en-US" sz="3200" dirty="0">
                <a:latin typeface="+mj-lt"/>
              </a:rPr>
              <a:t>JADWAL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381000"/>
            <a:ext cx="8229600" cy="1143000"/>
          </a:xfrm>
        </p:spPr>
        <p:txBody>
          <a:bodyPr anchor="ctr">
            <a:noAutofit/>
          </a:bodyPr>
          <a:lstStyle/>
          <a:p>
            <a:pPr marL="54864" indent="0" eaLnBrk="1" fontAlgn="auto" hangingPunct="1">
              <a:lnSpc>
                <a:spcPct val="150000"/>
              </a:lnSpc>
              <a:spcAft>
                <a:spcPts val="0"/>
              </a:spcAft>
              <a:defRPr/>
            </a:pPr>
            <a:r>
              <a:rPr lang="en-US" sz="3600" dirty="0" smtClean="0">
                <a:solidFill>
                  <a:schemeClr val="tx1">
                    <a:lumMod val="95000"/>
                  </a:schemeClr>
                </a:solidFill>
                <a:effectLst>
                  <a:outerShdw blurRad="38100" dist="38100" dir="2700000" algn="tl">
                    <a:srgbClr val="000000">
                      <a:alpha val="43137"/>
                    </a:srgbClr>
                  </a:outerShdw>
                </a:effectLst>
              </a:rPr>
              <a:t>DEPENDENSI / KETERGANTUNGAN</a:t>
            </a:r>
          </a:p>
        </p:txBody>
      </p:sp>
      <p:sp>
        <p:nvSpPr>
          <p:cNvPr id="11267" name="Content Placeholder 2"/>
          <p:cNvSpPr>
            <a:spLocks noGrp="1"/>
          </p:cNvSpPr>
          <p:nvPr>
            <p:ph idx="1"/>
          </p:nvPr>
        </p:nvSpPr>
        <p:spPr>
          <a:xfrm>
            <a:off x="288925" y="1752600"/>
            <a:ext cx="8855075" cy="4851400"/>
          </a:xfrm>
        </p:spPr>
        <p:txBody>
          <a:bodyPr/>
          <a:lstStyle/>
          <a:p>
            <a:pPr eaLnBrk="1" hangingPunct="1"/>
            <a:r>
              <a:rPr lang="en-US" smtClean="0"/>
              <a:t>Dependensi menjelaskan hubungan antar atribut, atau secara lebih khusus menjelaskan nilai suatu atribut yang menentukan nilai atribut lainnya. Dependensi ini kelak menjadi acuan bagi pendekomposisian data kedalam bentuk yang paling efisien.</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marL="54864" indent="0" eaLnBrk="1" fontAlgn="auto" hangingPunct="1">
              <a:spcAft>
                <a:spcPts val="0"/>
              </a:spcAft>
              <a:defRPr/>
            </a:pPr>
            <a:r>
              <a:rPr lang="en-US" dirty="0" err="1" smtClean="0">
                <a:solidFill>
                  <a:schemeClr val="tx2">
                    <a:tint val="100000"/>
                    <a:shade val="90000"/>
                    <a:satMod val="250000"/>
                    <a:alpha val="100000"/>
                  </a:schemeClr>
                </a:solidFill>
              </a:rPr>
              <a:t>Macam</a:t>
            </a:r>
            <a:r>
              <a:rPr lang="en-US" dirty="0" smtClean="0">
                <a:solidFill>
                  <a:schemeClr val="tx2">
                    <a:tint val="100000"/>
                    <a:shade val="90000"/>
                    <a:satMod val="250000"/>
                    <a:alpha val="100000"/>
                  </a:schemeClr>
                </a:solidFill>
              </a:rPr>
              <a:t> – </a:t>
            </a:r>
            <a:r>
              <a:rPr lang="en-US" dirty="0" err="1" smtClean="0">
                <a:solidFill>
                  <a:schemeClr val="tx2">
                    <a:tint val="100000"/>
                    <a:shade val="90000"/>
                    <a:satMod val="250000"/>
                    <a:alpha val="100000"/>
                  </a:schemeClr>
                </a:solidFill>
              </a:rPr>
              <a:t>macam</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Dependensi</a:t>
            </a:r>
            <a:endParaRPr lang="en-US" dirty="0" smtClean="0">
              <a:solidFill>
                <a:schemeClr val="tx2">
                  <a:tint val="100000"/>
                  <a:shade val="90000"/>
                  <a:satMod val="250000"/>
                  <a:alpha val="100000"/>
                </a:schemeClr>
              </a:solidFill>
            </a:endParaRPr>
          </a:p>
        </p:txBody>
      </p:sp>
      <p:sp>
        <p:nvSpPr>
          <p:cNvPr id="12291" name="Content Placeholder 2"/>
          <p:cNvSpPr>
            <a:spLocks noGrp="1"/>
          </p:cNvSpPr>
          <p:nvPr>
            <p:ph idx="1"/>
          </p:nvPr>
        </p:nvSpPr>
        <p:spPr/>
        <p:txBody>
          <a:bodyPr/>
          <a:lstStyle/>
          <a:p>
            <a:pPr marL="514350" indent="-514350" eaLnBrk="1" hangingPunct="1">
              <a:buFontTx/>
              <a:buAutoNum type="arabicPeriod"/>
            </a:pPr>
            <a:r>
              <a:rPr lang="en-US" dirty="0" err="1" smtClean="0"/>
              <a:t>Dependensi</a:t>
            </a:r>
            <a:r>
              <a:rPr lang="en-US" dirty="0" smtClean="0"/>
              <a:t> </a:t>
            </a:r>
            <a:r>
              <a:rPr lang="en-US" dirty="0" err="1" smtClean="0"/>
              <a:t>Fungsional</a:t>
            </a:r>
            <a:r>
              <a:rPr lang="en-US" dirty="0" smtClean="0"/>
              <a:t> </a:t>
            </a:r>
          </a:p>
          <a:p>
            <a:pPr marL="514350" indent="-514350" eaLnBrk="1" hangingPunct="1">
              <a:buFontTx/>
              <a:buAutoNum type="arabicPeriod"/>
            </a:pPr>
            <a:r>
              <a:rPr lang="en-US" dirty="0" err="1" smtClean="0"/>
              <a:t>Dependensi</a:t>
            </a:r>
            <a:r>
              <a:rPr lang="en-US" dirty="0" smtClean="0"/>
              <a:t> </a:t>
            </a:r>
            <a:r>
              <a:rPr lang="en-US" dirty="0" err="1" smtClean="0"/>
              <a:t>Sepenuhnya</a:t>
            </a:r>
            <a:endParaRPr lang="en-US" dirty="0" smtClean="0"/>
          </a:p>
          <a:p>
            <a:pPr marL="514350" indent="-514350" eaLnBrk="1" hangingPunct="1">
              <a:buFontTx/>
              <a:buAutoNum type="arabicPeriod"/>
            </a:pPr>
            <a:r>
              <a:rPr lang="en-US" dirty="0" err="1" smtClean="0"/>
              <a:t>Dependensi</a:t>
            </a:r>
            <a:r>
              <a:rPr lang="en-US" dirty="0" smtClean="0"/>
              <a:t> Total</a:t>
            </a:r>
          </a:p>
          <a:p>
            <a:pPr marL="514350" indent="-514350" eaLnBrk="1" hangingPunct="1">
              <a:buFontTx/>
              <a:buAutoNum type="arabicPeriod"/>
            </a:pPr>
            <a:r>
              <a:rPr lang="en-US" dirty="0" err="1" smtClean="0"/>
              <a:t>Dependensi</a:t>
            </a:r>
            <a:r>
              <a:rPr lang="en-US" dirty="0" smtClean="0"/>
              <a:t> </a:t>
            </a:r>
            <a:r>
              <a:rPr lang="en-US" dirty="0" err="1" smtClean="0"/>
              <a:t>Transitif</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marL="54864" indent="0" eaLnBrk="1" fontAlgn="auto" hangingPunct="1">
              <a:spcAft>
                <a:spcPts val="0"/>
              </a:spcAft>
              <a:defRPr/>
            </a:pPr>
            <a:r>
              <a:rPr lang="en-US" dirty="0" err="1" smtClean="0">
                <a:solidFill>
                  <a:schemeClr val="tx2">
                    <a:tint val="100000"/>
                    <a:shade val="90000"/>
                    <a:satMod val="250000"/>
                    <a:alpha val="100000"/>
                  </a:schemeClr>
                </a:solidFill>
              </a:rPr>
              <a:t>Dependensi</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Fungsional</a:t>
            </a:r>
            <a:r>
              <a:rPr lang="en-US" dirty="0" smtClean="0">
                <a:solidFill>
                  <a:schemeClr val="tx2">
                    <a:tint val="100000"/>
                    <a:shade val="90000"/>
                    <a:satMod val="250000"/>
                    <a:alpha val="100000"/>
                  </a:schemeClr>
                </a:solidFill>
              </a:rPr>
              <a:t> ….1</a:t>
            </a:r>
          </a:p>
        </p:txBody>
      </p:sp>
      <p:sp>
        <p:nvSpPr>
          <p:cNvPr id="13315" name="Content Placeholder 2"/>
          <p:cNvSpPr>
            <a:spLocks noGrp="1"/>
          </p:cNvSpPr>
          <p:nvPr>
            <p:ph idx="1"/>
          </p:nvPr>
        </p:nvSpPr>
        <p:spPr/>
        <p:txBody>
          <a:bodyPr/>
          <a:lstStyle/>
          <a:p>
            <a:pPr eaLnBrk="1" hangingPunct="1"/>
            <a:r>
              <a:rPr lang="en-US" smtClean="0"/>
              <a:t>Suatu atribut Y mempunyai dependesi fungsional terhadap X jika dan hanya jika setiap nilai X berhubungan dengan sebuah nilai Y.</a:t>
            </a:r>
          </a:p>
          <a:p>
            <a:pPr eaLnBrk="1" hangingPunct="1"/>
            <a:r>
              <a:rPr lang="en-US" smtClean="0"/>
              <a:t>Definisi diatas biasa dituangkan dalam bentuk notasi seperti berikut :</a:t>
            </a:r>
          </a:p>
          <a:p>
            <a:pPr lvl="1" eaLnBrk="1" hangingPunct="1">
              <a:buFontTx/>
              <a:buNone/>
            </a:pPr>
            <a:r>
              <a:rPr lang="en-US" smtClean="0">
                <a:solidFill>
                  <a:srgbClr val="FF0000"/>
                </a:solidFill>
              </a:rPr>
              <a:t>X </a:t>
            </a:r>
            <a:r>
              <a:rPr lang="en-US" smtClean="0">
                <a:solidFill>
                  <a:srgbClr val="FF0000"/>
                </a:solidFill>
                <a:sym typeface="Wingdings" pitchFamily="2" charset="2"/>
              </a:rPr>
              <a:t></a:t>
            </a:r>
            <a:r>
              <a:rPr lang="en-US" smtClean="0">
                <a:solidFill>
                  <a:srgbClr val="FF0000"/>
                </a:solidFill>
              </a:rPr>
              <a:t> Y </a:t>
            </a:r>
            <a:r>
              <a:rPr lang="en-US" smtClean="0"/>
              <a:t>(dibaca X secara fungsional menentukan 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5"/>
          <p:cNvSpPr>
            <a:spLocks noGrp="1"/>
          </p:cNvSpPr>
          <p:nvPr>
            <p:ph type="title"/>
          </p:nvPr>
        </p:nvSpPr>
        <p:spPr/>
        <p:txBody>
          <a:bodyPr/>
          <a:lstStyle/>
          <a:p>
            <a:pPr marL="54864" indent="0" eaLnBrk="1" fontAlgn="auto" hangingPunct="1">
              <a:spcAft>
                <a:spcPts val="0"/>
              </a:spcAft>
              <a:defRPr/>
            </a:pPr>
            <a:r>
              <a:rPr lang="en-US" dirty="0" err="1" smtClean="0">
                <a:solidFill>
                  <a:schemeClr val="tx2">
                    <a:tint val="100000"/>
                    <a:shade val="90000"/>
                    <a:satMod val="250000"/>
                    <a:alpha val="100000"/>
                  </a:schemeClr>
                </a:solidFill>
              </a:rPr>
              <a:t>Dependensi</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Fungsional</a:t>
            </a:r>
            <a:r>
              <a:rPr lang="en-US" dirty="0" smtClean="0">
                <a:solidFill>
                  <a:schemeClr val="tx2">
                    <a:tint val="100000"/>
                    <a:shade val="90000"/>
                    <a:satMod val="250000"/>
                    <a:alpha val="100000"/>
                  </a:schemeClr>
                </a:solidFill>
              </a:rPr>
              <a:t> ….2</a:t>
            </a:r>
          </a:p>
        </p:txBody>
      </p:sp>
      <p:graphicFrame>
        <p:nvGraphicFramePr>
          <p:cNvPr id="5" name="Table 4"/>
          <p:cNvGraphicFramePr>
            <a:graphicFrameLocks noGrp="1"/>
          </p:cNvGraphicFramePr>
          <p:nvPr/>
        </p:nvGraphicFramePr>
        <p:xfrm>
          <a:off x="762000" y="2362200"/>
          <a:ext cx="7162800" cy="3413760"/>
        </p:xfrm>
        <a:graphic>
          <a:graphicData uri="http://schemas.openxmlformats.org/drawingml/2006/table">
            <a:tbl>
              <a:tblPr firstRow="1" bandRow="1">
                <a:tableStyleId>{5C22544A-7EE6-4342-B048-85BDC9FD1C3A}</a:tableStyleId>
              </a:tblPr>
              <a:tblGrid>
                <a:gridCol w="1790700"/>
                <a:gridCol w="1790700"/>
                <a:gridCol w="1790700"/>
                <a:gridCol w="1790700"/>
              </a:tblGrid>
              <a:tr h="370840">
                <a:tc>
                  <a:txBody>
                    <a:bodyPr/>
                    <a:lstStyle/>
                    <a:p>
                      <a:pPr marL="0" marR="0" algn="ctr">
                        <a:spcBef>
                          <a:spcPts val="0"/>
                        </a:spcBef>
                        <a:spcAft>
                          <a:spcPts val="0"/>
                        </a:spcAft>
                      </a:pPr>
                      <a:r>
                        <a:rPr lang="en-US" sz="2800" b="0" dirty="0">
                          <a:latin typeface="+mn-lt"/>
                          <a:ea typeface="Times New Roman"/>
                        </a:rPr>
                        <a:t>PEMBELI</a:t>
                      </a:r>
                    </a:p>
                  </a:txBody>
                  <a:tcPr marL="68580" marR="68580" marT="0" marB="0"/>
                </a:tc>
                <a:tc>
                  <a:txBody>
                    <a:bodyPr/>
                    <a:lstStyle/>
                    <a:p>
                      <a:pPr marL="0" marR="0" algn="ctr">
                        <a:spcBef>
                          <a:spcPts val="0"/>
                        </a:spcBef>
                        <a:spcAft>
                          <a:spcPts val="0"/>
                        </a:spcAft>
                      </a:pPr>
                      <a:r>
                        <a:rPr lang="en-US" sz="2800" b="0" dirty="0" smtClean="0">
                          <a:latin typeface="+mn-lt"/>
                          <a:ea typeface="Times New Roman"/>
                        </a:rPr>
                        <a:t>KOTA</a:t>
                      </a:r>
                      <a:endParaRPr lang="en-US" sz="2800" b="0" dirty="0">
                        <a:latin typeface="+mn-lt"/>
                        <a:ea typeface="Times New Roman"/>
                      </a:endParaRPr>
                    </a:p>
                  </a:txBody>
                  <a:tcPr marL="68580" marR="68580" marT="0" marB="0"/>
                </a:tc>
                <a:tc>
                  <a:txBody>
                    <a:bodyPr/>
                    <a:lstStyle/>
                    <a:p>
                      <a:pPr marL="0" marR="0" algn="ctr">
                        <a:spcBef>
                          <a:spcPts val="0"/>
                        </a:spcBef>
                        <a:spcAft>
                          <a:spcPts val="0"/>
                        </a:spcAft>
                      </a:pPr>
                      <a:r>
                        <a:rPr lang="en-US" sz="2800" b="0" dirty="0">
                          <a:latin typeface="+mn-lt"/>
                          <a:ea typeface="Times New Roman"/>
                        </a:rPr>
                        <a:t>BARANG</a:t>
                      </a:r>
                    </a:p>
                  </a:txBody>
                  <a:tcPr marL="68580" marR="68580" marT="0" marB="0"/>
                </a:tc>
                <a:tc>
                  <a:txBody>
                    <a:bodyPr/>
                    <a:lstStyle/>
                    <a:p>
                      <a:pPr marL="0" marR="0" algn="ctr">
                        <a:spcBef>
                          <a:spcPts val="0"/>
                        </a:spcBef>
                        <a:spcAft>
                          <a:spcPts val="0"/>
                        </a:spcAft>
                      </a:pPr>
                      <a:r>
                        <a:rPr lang="en-US" sz="2800" b="0" dirty="0">
                          <a:latin typeface="+mn-lt"/>
                          <a:ea typeface="Times New Roman"/>
                        </a:rPr>
                        <a:t>JUMLAH</a:t>
                      </a:r>
                    </a:p>
                  </a:txBody>
                  <a:tcPr marL="68580" marR="68580" marT="0" marB="0"/>
                </a:tc>
              </a:tr>
              <a:tr h="370840">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P1</a:t>
                      </a:r>
                    </a:p>
                  </a:txBody>
                  <a:tcPr marL="68580" marR="68580" marT="0" marB="0"/>
                </a:tc>
                <a:tc>
                  <a:txBody>
                    <a:bodyPr/>
                    <a:lstStyle/>
                    <a:p>
                      <a:pPr marL="0" marR="0" algn="ctr">
                        <a:spcBef>
                          <a:spcPts val="0"/>
                        </a:spcBef>
                        <a:spcAft>
                          <a:spcPts val="0"/>
                        </a:spcAft>
                      </a:pPr>
                      <a:r>
                        <a:rPr lang="en-US" sz="2800" dirty="0" err="1">
                          <a:solidFill>
                            <a:schemeClr val="accent1">
                              <a:lumMod val="50000"/>
                            </a:schemeClr>
                          </a:solidFill>
                          <a:latin typeface="+mn-lt"/>
                          <a:ea typeface="Times New Roman"/>
                        </a:rPr>
                        <a:t>Yogya</a:t>
                      </a:r>
                      <a:endParaRPr lang="en-US" sz="2800" dirty="0">
                        <a:solidFill>
                          <a:schemeClr val="accent1">
                            <a:lumMod val="50000"/>
                          </a:schemeClr>
                        </a:solidFill>
                        <a:latin typeface="+mn-lt"/>
                        <a:ea typeface="Times New Roman"/>
                      </a:endParaRP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B1</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10</a:t>
                      </a:r>
                    </a:p>
                  </a:txBody>
                  <a:tcPr marL="68580" marR="68580" marT="0" marB="0"/>
                </a:tc>
              </a:tr>
              <a:tr h="370840">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P1</a:t>
                      </a:r>
                    </a:p>
                  </a:txBody>
                  <a:tcPr marL="68580" marR="68580" marT="0" marB="0"/>
                </a:tc>
                <a:tc>
                  <a:txBody>
                    <a:bodyPr/>
                    <a:lstStyle/>
                    <a:p>
                      <a:pPr marL="0" marR="0" algn="ctr">
                        <a:spcBef>
                          <a:spcPts val="0"/>
                        </a:spcBef>
                        <a:spcAft>
                          <a:spcPts val="0"/>
                        </a:spcAft>
                      </a:pPr>
                      <a:r>
                        <a:rPr lang="en-US" sz="2800" dirty="0" err="1">
                          <a:solidFill>
                            <a:schemeClr val="accent1">
                              <a:lumMod val="50000"/>
                            </a:schemeClr>
                          </a:solidFill>
                          <a:latin typeface="+mn-lt"/>
                          <a:ea typeface="Times New Roman"/>
                        </a:rPr>
                        <a:t>Yogya</a:t>
                      </a:r>
                      <a:endParaRPr lang="en-US" sz="2800" dirty="0">
                        <a:solidFill>
                          <a:schemeClr val="accent1">
                            <a:lumMod val="50000"/>
                          </a:schemeClr>
                        </a:solidFill>
                        <a:latin typeface="+mn-lt"/>
                        <a:ea typeface="Times New Roman"/>
                      </a:endParaRPr>
                    </a:p>
                  </a:txBody>
                  <a:tcPr marL="68580" marR="68580" marT="0" marB="0"/>
                </a:tc>
                <a:tc>
                  <a:txBody>
                    <a:bodyPr/>
                    <a:lstStyle/>
                    <a:p>
                      <a:pPr marL="0" marR="0" algn="ctr">
                        <a:spcBef>
                          <a:spcPts val="0"/>
                        </a:spcBef>
                        <a:spcAft>
                          <a:spcPts val="0"/>
                        </a:spcAft>
                      </a:pPr>
                      <a:r>
                        <a:rPr lang="en-US" sz="2800">
                          <a:solidFill>
                            <a:schemeClr val="accent1">
                              <a:lumMod val="50000"/>
                            </a:schemeClr>
                          </a:solidFill>
                          <a:latin typeface="+mn-lt"/>
                          <a:ea typeface="Times New Roman"/>
                        </a:rPr>
                        <a:t>B2</a:t>
                      </a:r>
                    </a:p>
                  </a:txBody>
                  <a:tcPr marL="68580" marR="68580" marT="0" marB="0"/>
                </a:tc>
                <a:tc>
                  <a:txBody>
                    <a:bodyPr/>
                    <a:lstStyle/>
                    <a:p>
                      <a:pPr marL="0" marR="0" algn="ctr">
                        <a:spcBef>
                          <a:spcPts val="0"/>
                        </a:spcBef>
                        <a:spcAft>
                          <a:spcPts val="0"/>
                        </a:spcAft>
                      </a:pPr>
                      <a:r>
                        <a:rPr lang="en-US" sz="2800">
                          <a:solidFill>
                            <a:schemeClr val="accent1">
                              <a:lumMod val="50000"/>
                            </a:schemeClr>
                          </a:solidFill>
                          <a:latin typeface="+mn-lt"/>
                          <a:ea typeface="Times New Roman"/>
                        </a:rPr>
                        <a:t>5</a:t>
                      </a:r>
                    </a:p>
                  </a:txBody>
                  <a:tcPr marL="68580" marR="68580" marT="0" marB="0"/>
                </a:tc>
              </a:tr>
              <a:tr h="370840">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P2</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Solo</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B1</a:t>
                      </a:r>
                    </a:p>
                  </a:txBody>
                  <a:tcPr marL="68580" marR="68580" marT="0" marB="0"/>
                </a:tc>
                <a:tc>
                  <a:txBody>
                    <a:bodyPr/>
                    <a:lstStyle/>
                    <a:p>
                      <a:pPr marL="0" marR="0" algn="ctr">
                        <a:spcBef>
                          <a:spcPts val="0"/>
                        </a:spcBef>
                        <a:spcAft>
                          <a:spcPts val="0"/>
                        </a:spcAft>
                      </a:pPr>
                      <a:r>
                        <a:rPr lang="en-US" sz="2800">
                          <a:solidFill>
                            <a:schemeClr val="accent1">
                              <a:lumMod val="50000"/>
                            </a:schemeClr>
                          </a:solidFill>
                          <a:latin typeface="+mn-lt"/>
                          <a:ea typeface="Times New Roman"/>
                        </a:rPr>
                        <a:t>7</a:t>
                      </a:r>
                    </a:p>
                  </a:txBody>
                  <a:tcPr marL="68580" marR="68580" marT="0" marB="0"/>
                </a:tc>
              </a:tr>
              <a:tr h="370840">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P2</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Solo</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B2</a:t>
                      </a:r>
                    </a:p>
                  </a:txBody>
                  <a:tcPr marL="68580" marR="68580" marT="0" marB="0"/>
                </a:tc>
                <a:tc>
                  <a:txBody>
                    <a:bodyPr/>
                    <a:lstStyle/>
                    <a:p>
                      <a:pPr marL="0" marR="0" algn="ctr">
                        <a:spcBef>
                          <a:spcPts val="0"/>
                        </a:spcBef>
                        <a:spcAft>
                          <a:spcPts val="0"/>
                        </a:spcAft>
                      </a:pPr>
                      <a:r>
                        <a:rPr lang="en-US" sz="2800">
                          <a:solidFill>
                            <a:schemeClr val="accent1">
                              <a:lumMod val="50000"/>
                            </a:schemeClr>
                          </a:solidFill>
                          <a:latin typeface="+mn-lt"/>
                          <a:ea typeface="Times New Roman"/>
                        </a:rPr>
                        <a:t>6</a:t>
                      </a:r>
                    </a:p>
                  </a:txBody>
                  <a:tcPr marL="68580" marR="68580" marT="0" marB="0"/>
                </a:tc>
              </a:tr>
              <a:tr h="370840">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P2</a:t>
                      </a:r>
                    </a:p>
                  </a:txBody>
                  <a:tcPr marL="68580" marR="68580" marT="0" marB="0"/>
                </a:tc>
                <a:tc>
                  <a:txBody>
                    <a:bodyPr/>
                    <a:lstStyle/>
                    <a:p>
                      <a:pPr marL="0" marR="0" algn="ctr">
                        <a:spcBef>
                          <a:spcPts val="0"/>
                        </a:spcBef>
                        <a:spcAft>
                          <a:spcPts val="0"/>
                        </a:spcAft>
                      </a:pPr>
                      <a:r>
                        <a:rPr lang="en-US" sz="2800">
                          <a:solidFill>
                            <a:schemeClr val="accent1">
                              <a:lumMod val="50000"/>
                            </a:schemeClr>
                          </a:solidFill>
                          <a:latin typeface="+mn-lt"/>
                          <a:ea typeface="Times New Roman"/>
                        </a:rPr>
                        <a:t>Solo</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B3</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6</a:t>
                      </a:r>
                    </a:p>
                  </a:txBody>
                  <a:tcPr marL="68580" marR="68580" marT="0" marB="0"/>
                </a:tc>
              </a:tr>
              <a:tr h="370840">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P3</a:t>
                      </a:r>
                    </a:p>
                  </a:txBody>
                  <a:tcPr marL="68580" marR="68580" marT="0" marB="0"/>
                </a:tc>
                <a:tc>
                  <a:txBody>
                    <a:bodyPr/>
                    <a:lstStyle/>
                    <a:p>
                      <a:pPr marL="0" marR="0" algn="ctr">
                        <a:spcBef>
                          <a:spcPts val="0"/>
                        </a:spcBef>
                        <a:spcAft>
                          <a:spcPts val="0"/>
                        </a:spcAft>
                      </a:pPr>
                      <a:r>
                        <a:rPr lang="en-US" sz="2800">
                          <a:solidFill>
                            <a:schemeClr val="accent1">
                              <a:lumMod val="50000"/>
                            </a:schemeClr>
                          </a:solidFill>
                          <a:latin typeface="+mn-lt"/>
                          <a:ea typeface="Times New Roman"/>
                        </a:rPr>
                        <a:t>Klaten</a:t>
                      </a:r>
                    </a:p>
                  </a:txBody>
                  <a:tcPr marL="68580" marR="68580" marT="0" marB="0"/>
                </a:tc>
                <a:tc>
                  <a:txBody>
                    <a:bodyPr/>
                    <a:lstStyle/>
                    <a:p>
                      <a:pPr marL="0" marR="0" algn="ctr">
                        <a:spcBef>
                          <a:spcPts val="0"/>
                        </a:spcBef>
                        <a:spcAft>
                          <a:spcPts val="0"/>
                        </a:spcAft>
                      </a:pPr>
                      <a:r>
                        <a:rPr lang="en-US" sz="2800">
                          <a:solidFill>
                            <a:schemeClr val="accent1">
                              <a:lumMod val="50000"/>
                            </a:schemeClr>
                          </a:solidFill>
                          <a:latin typeface="+mn-lt"/>
                          <a:ea typeface="Times New Roman"/>
                        </a:rPr>
                        <a:t>B3</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7</a:t>
                      </a:r>
                    </a:p>
                  </a:txBody>
                  <a:tcPr marL="68580" marR="68580" marT="0" marB="0"/>
                </a:tc>
              </a:tr>
              <a:tr h="370840">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P3</a:t>
                      </a:r>
                    </a:p>
                  </a:txBody>
                  <a:tcPr marL="68580" marR="68580" marT="0" marB="0"/>
                </a:tc>
                <a:tc>
                  <a:txBody>
                    <a:bodyPr/>
                    <a:lstStyle/>
                    <a:p>
                      <a:pPr marL="0" marR="0" algn="ctr">
                        <a:spcBef>
                          <a:spcPts val="0"/>
                        </a:spcBef>
                        <a:spcAft>
                          <a:spcPts val="0"/>
                        </a:spcAft>
                      </a:pPr>
                      <a:r>
                        <a:rPr lang="en-US" sz="2800" dirty="0" err="1">
                          <a:solidFill>
                            <a:schemeClr val="accent1">
                              <a:lumMod val="50000"/>
                            </a:schemeClr>
                          </a:solidFill>
                          <a:latin typeface="+mn-lt"/>
                          <a:ea typeface="Times New Roman"/>
                        </a:rPr>
                        <a:t>Klaten</a:t>
                      </a:r>
                      <a:endParaRPr lang="en-US" sz="2800" dirty="0">
                        <a:solidFill>
                          <a:schemeClr val="accent1">
                            <a:lumMod val="50000"/>
                          </a:schemeClr>
                        </a:solidFill>
                        <a:latin typeface="+mn-lt"/>
                        <a:ea typeface="Times New Roman"/>
                      </a:endParaRP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B4</a:t>
                      </a:r>
                    </a:p>
                  </a:txBody>
                  <a:tcPr marL="68580" marR="68580" marT="0" marB="0"/>
                </a:tc>
                <a:tc>
                  <a:txBody>
                    <a:bodyPr/>
                    <a:lstStyle/>
                    <a:p>
                      <a:pPr marL="0" marR="0" algn="ctr">
                        <a:spcBef>
                          <a:spcPts val="0"/>
                        </a:spcBef>
                        <a:spcAft>
                          <a:spcPts val="0"/>
                        </a:spcAft>
                      </a:pPr>
                      <a:r>
                        <a:rPr lang="en-US" sz="2800" dirty="0">
                          <a:solidFill>
                            <a:schemeClr val="accent1">
                              <a:lumMod val="50000"/>
                            </a:schemeClr>
                          </a:solidFill>
                          <a:latin typeface="+mn-lt"/>
                          <a:ea typeface="Times New Roman"/>
                        </a:rPr>
                        <a:t>6</a:t>
                      </a:r>
                    </a:p>
                  </a:txBody>
                  <a:tcPr marL="68580" marR="68580" marT="0" marB="0"/>
                </a:tc>
              </a:tr>
            </a:tbl>
          </a:graphicData>
        </a:graphic>
      </p:graphicFrame>
      <p:sp>
        <p:nvSpPr>
          <p:cNvPr id="4" name="TextBox 3"/>
          <p:cNvSpPr txBox="1"/>
          <p:nvPr/>
        </p:nvSpPr>
        <p:spPr>
          <a:xfrm>
            <a:off x="762000" y="1676400"/>
            <a:ext cx="2046288" cy="461963"/>
          </a:xfrm>
          <a:prstGeom prst="rect">
            <a:avLst/>
          </a:prstGeom>
          <a:noFill/>
        </p:spPr>
        <p:txBody>
          <a:bodyPr wrap="none">
            <a:spAutoFit/>
          </a:bodyPr>
          <a:lstStyle/>
          <a:p>
            <a:pPr>
              <a:defRPr/>
            </a:pPr>
            <a:r>
              <a:rPr lang="en-US" sz="2400" dirty="0">
                <a:latin typeface="+mj-lt"/>
              </a:rPr>
              <a:t>PEMESANAN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chor="ctr">
            <a:noAutofit/>
          </a:bodyPr>
          <a:lstStyle/>
          <a:p>
            <a:pPr marL="54864" indent="0" eaLnBrk="1" fontAlgn="auto" hangingPunct="1">
              <a:spcAft>
                <a:spcPts val="0"/>
              </a:spcAft>
              <a:defRPr/>
            </a:pPr>
            <a:r>
              <a:rPr lang="en-US" sz="4000" dirty="0" err="1" smtClean="0">
                <a:solidFill>
                  <a:schemeClr val="tx2">
                    <a:tint val="100000"/>
                    <a:shade val="90000"/>
                    <a:satMod val="250000"/>
                    <a:alpha val="100000"/>
                  </a:schemeClr>
                </a:solidFill>
              </a:rPr>
              <a:t>Dependensi</a:t>
            </a:r>
            <a:r>
              <a:rPr lang="en-US" sz="4000" dirty="0" smtClean="0">
                <a:solidFill>
                  <a:schemeClr val="tx2">
                    <a:tint val="100000"/>
                    <a:shade val="90000"/>
                    <a:satMod val="250000"/>
                    <a:alpha val="100000"/>
                  </a:schemeClr>
                </a:solidFill>
              </a:rPr>
              <a:t> </a:t>
            </a:r>
            <a:r>
              <a:rPr lang="en-US" sz="4000" dirty="0" err="1" smtClean="0">
                <a:solidFill>
                  <a:schemeClr val="tx2">
                    <a:tint val="100000"/>
                    <a:shade val="90000"/>
                    <a:satMod val="250000"/>
                    <a:alpha val="100000"/>
                  </a:schemeClr>
                </a:solidFill>
              </a:rPr>
              <a:t>Sepenuhnya</a:t>
            </a:r>
            <a:r>
              <a:rPr lang="en-US" sz="4000" dirty="0" smtClean="0">
                <a:solidFill>
                  <a:schemeClr val="tx2">
                    <a:tint val="100000"/>
                    <a:shade val="90000"/>
                    <a:satMod val="250000"/>
                    <a:alpha val="100000"/>
                  </a:schemeClr>
                </a:solidFill>
              </a:rPr>
              <a:t>…..1</a:t>
            </a:r>
          </a:p>
        </p:txBody>
      </p:sp>
      <p:sp>
        <p:nvSpPr>
          <p:cNvPr id="15363" name="Content Placeholder 2"/>
          <p:cNvSpPr>
            <a:spLocks noGrp="1"/>
          </p:cNvSpPr>
          <p:nvPr>
            <p:ph idx="1"/>
          </p:nvPr>
        </p:nvSpPr>
        <p:spPr/>
        <p:txBody>
          <a:bodyPr/>
          <a:lstStyle/>
          <a:p>
            <a:pPr eaLnBrk="1" hangingPunct="1"/>
            <a:r>
              <a:rPr lang="en-US" sz="3600" smtClean="0"/>
              <a:t>Suatu atribut Y  mempunyai dependensi fungsional penuh terhadap atribut X jika :</a:t>
            </a:r>
          </a:p>
          <a:p>
            <a:pPr lvl="1" eaLnBrk="1" hangingPunct="1"/>
            <a:r>
              <a:rPr lang="en-US" sz="2800" smtClean="0"/>
              <a:t>Y mempunyai dependensi fungsional terhadap X</a:t>
            </a:r>
          </a:p>
          <a:p>
            <a:pPr lvl="1" eaLnBrk="1" hangingPunct="1"/>
            <a:r>
              <a:rPr lang="en-US" sz="2800" smtClean="0"/>
              <a:t>Y tidak memiliki dependensi terhadap bagian dari X</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5"/>
          <p:cNvSpPr>
            <a:spLocks noGrp="1"/>
          </p:cNvSpPr>
          <p:nvPr>
            <p:ph type="title"/>
          </p:nvPr>
        </p:nvSpPr>
        <p:spPr/>
        <p:txBody>
          <a:bodyPr>
            <a:normAutofit/>
          </a:bodyPr>
          <a:lstStyle/>
          <a:p>
            <a:pPr marL="54864" indent="0" eaLnBrk="1" fontAlgn="auto" hangingPunct="1">
              <a:spcAft>
                <a:spcPts val="0"/>
              </a:spcAft>
              <a:defRPr/>
            </a:pPr>
            <a:r>
              <a:rPr lang="en-US" sz="4800" dirty="0" err="1" smtClean="0">
                <a:solidFill>
                  <a:schemeClr val="tx2">
                    <a:tint val="100000"/>
                    <a:shade val="90000"/>
                    <a:satMod val="250000"/>
                    <a:alpha val="100000"/>
                  </a:schemeClr>
                </a:solidFill>
              </a:rPr>
              <a:t>Dependensi</a:t>
            </a:r>
            <a:r>
              <a:rPr lang="en-US" sz="4800" dirty="0" smtClean="0">
                <a:solidFill>
                  <a:schemeClr val="tx2">
                    <a:tint val="100000"/>
                    <a:shade val="90000"/>
                    <a:satMod val="250000"/>
                    <a:alpha val="100000"/>
                  </a:schemeClr>
                </a:solidFill>
              </a:rPr>
              <a:t> </a:t>
            </a:r>
            <a:r>
              <a:rPr lang="en-US" sz="4800" dirty="0" err="1" smtClean="0">
                <a:solidFill>
                  <a:schemeClr val="tx2">
                    <a:tint val="100000"/>
                    <a:shade val="90000"/>
                    <a:satMod val="250000"/>
                    <a:alpha val="100000"/>
                  </a:schemeClr>
                </a:solidFill>
              </a:rPr>
              <a:t>Sepenuhnya</a:t>
            </a:r>
            <a:r>
              <a:rPr lang="en-US" sz="4800" dirty="0" smtClean="0">
                <a:solidFill>
                  <a:schemeClr val="tx2">
                    <a:tint val="100000"/>
                    <a:shade val="90000"/>
                    <a:satMod val="250000"/>
                    <a:alpha val="100000"/>
                  </a:schemeClr>
                </a:solidFill>
              </a:rPr>
              <a:t> ……2</a:t>
            </a:r>
            <a:endParaRPr lang="en-US" dirty="0" smtClean="0">
              <a:solidFill>
                <a:schemeClr val="tx2">
                  <a:tint val="100000"/>
                  <a:shade val="90000"/>
                  <a:satMod val="250000"/>
                  <a:alpha val="100000"/>
                </a:schemeClr>
              </a:solidFill>
            </a:endParaRPr>
          </a:p>
        </p:txBody>
      </p:sp>
      <p:graphicFrame>
        <p:nvGraphicFramePr>
          <p:cNvPr id="5" name="Table 4"/>
          <p:cNvGraphicFramePr>
            <a:graphicFrameLocks noGrp="1"/>
          </p:cNvGraphicFramePr>
          <p:nvPr/>
        </p:nvGraphicFramePr>
        <p:xfrm>
          <a:off x="762000" y="2362200"/>
          <a:ext cx="7162800" cy="1854200"/>
        </p:xfrm>
        <a:graphic>
          <a:graphicData uri="http://schemas.openxmlformats.org/drawingml/2006/table">
            <a:tbl>
              <a:tblPr firstRow="1" bandRow="1">
                <a:tableStyleId>{5C22544A-7EE6-4342-B048-85BDC9FD1C3A}</a:tableStyleId>
              </a:tblPr>
              <a:tblGrid>
                <a:gridCol w="1790700"/>
                <a:gridCol w="1790700"/>
                <a:gridCol w="1790700"/>
                <a:gridCol w="1790700"/>
              </a:tblGrid>
              <a:tr h="370840">
                <a:tc>
                  <a:txBody>
                    <a:bodyPr/>
                    <a:lstStyle/>
                    <a:p>
                      <a:pPr marL="0" marR="0" algn="ctr">
                        <a:spcBef>
                          <a:spcPts val="0"/>
                        </a:spcBef>
                        <a:spcAft>
                          <a:spcPts val="0"/>
                        </a:spcAft>
                      </a:pPr>
                      <a:r>
                        <a:rPr lang="en-US" sz="2400" b="0" dirty="0">
                          <a:solidFill>
                            <a:schemeClr val="tx1">
                              <a:lumMod val="95000"/>
                            </a:schemeClr>
                          </a:solidFill>
                          <a:latin typeface="+mn-lt"/>
                          <a:ea typeface="Times New Roman"/>
                        </a:rPr>
                        <a:t>KODE_PLG</a:t>
                      </a:r>
                    </a:p>
                  </a:txBody>
                  <a:tcPr marL="68580" marR="68580" marT="0" marB="0"/>
                </a:tc>
                <a:tc>
                  <a:txBody>
                    <a:bodyPr/>
                    <a:lstStyle/>
                    <a:p>
                      <a:pPr marL="0" marR="0" algn="ctr">
                        <a:spcBef>
                          <a:spcPts val="0"/>
                        </a:spcBef>
                        <a:spcAft>
                          <a:spcPts val="0"/>
                        </a:spcAft>
                      </a:pPr>
                      <a:r>
                        <a:rPr lang="en-US" sz="2400" b="0" dirty="0">
                          <a:solidFill>
                            <a:schemeClr val="tx1">
                              <a:lumMod val="95000"/>
                            </a:schemeClr>
                          </a:solidFill>
                          <a:latin typeface="+mn-lt"/>
                          <a:ea typeface="Times New Roman"/>
                        </a:rPr>
                        <a:t>NAMA</a:t>
                      </a:r>
                    </a:p>
                  </a:txBody>
                  <a:tcPr marL="68580" marR="68580" marT="0" marB="0"/>
                </a:tc>
                <a:tc>
                  <a:txBody>
                    <a:bodyPr/>
                    <a:lstStyle/>
                    <a:p>
                      <a:pPr marL="0" marR="0" algn="ctr">
                        <a:spcBef>
                          <a:spcPts val="0"/>
                        </a:spcBef>
                        <a:spcAft>
                          <a:spcPts val="0"/>
                        </a:spcAft>
                      </a:pPr>
                      <a:r>
                        <a:rPr lang="en-US" sz="2400" b="0" dirty="0" smtClean="0">
                          <a:solidFill>
                            <a:schemeClr val="tx1">
                              <a:lumMod val="95000"/>
                            </a:schemeClr>
                          </a:solidFill>
                          <a:latin typeface="+mn-lt"/>
                          <a:ea typeface="Times New Roman"/>
                        </a:rPr>
                        <a:t>KOTA</a:t>
                      </a:r>
                      <a:endParaRPr lang="en-US" sz="2400" b="0" dirty="0">
                        <a:solidFill>
                          <a:schemeClr val="tx1">
                            <a:lumMod val="95000"/>
                          </a:schemeClr>
                        </a:solidFill>
                        <a:latin typeface="+mn-lt"/>
                        <a:ea typeface="Times New Roman"/>
                      </a:endParaRPr>
                    </a:p>
                  </a:txBody>
                  <a:tcPr marL="68580" marR="68580" marT="0" marB="0"/>
                </a:tc>
                <a:tc>
                  <a:txBody>
                    <a:bodyPr/>
                    <a:lstStyle/>
                    <a:p>
                      <a:pPr marL="0" marR="0" algn="ctr">
                        <a:spcBef>
                          <a:spcPts val="0"/>
                        </a:spcBef>
                        <a:spcAft>
                          <a:spcPts val="0"/>
                        </a:spcAft>
                      </a:pPr>
                      <a:r>
                        <a:rPr lang="en-US" sz="2400" b="0" dirty="0">
                          <a:solidFill>
                            <a:schemeClr val="tx1">
                              <a:lumMod val="95000"/>
                            </a:schemeClr>
                          </a:solidFill>
                          <a:latin typeface="+mn-lt"/>
                          <a:ea typeface="Times New Roman"/>
                        </a:rPr>
                        <a:t>NO_FAX</a:t>
                      </a:r>
                    </a:p>
                  </a:txBody>
                  <a:tcPr marL="68580" marR="68580" marT="0" marB="0"/>
                </a:tc>
              </a:tr>
              <a:tr h="370840">
                <a:tc>
                  <a:txBody>
                    <a:bodyPr/>
                    <a:lstStyle/>
                    <a:p>
                      <a:pPr marL="0" marR="0" algn="ctr">
                        <a:spcBef>
                          <a:spcPts val="0"/>
                        </a:spcBef>
                        <a:spcAft>
                          <a:spcPts val="0"/>
                        </a:spcAft>
                      </a:pPr>
                      <a:r>
                        <a:rPr lang="en-US" sz="2400" b="0" dirty="0">
                          <a:solidFill>
                            <a:schemeClr val="accent1">
                              <a:lumMod val="50000"/>
                            </a:schemeClr>
                          </a:solidFill>
                          <a:latin typeface="+mn-lt"/>
                          <a:ea typeface="Times New Roman"/>
                        </a:rPr>
                        <a:t>P001</a:t>
                      </a:r>
                    </a:p>
                  </a:txBody>
                  <a:tcPr marL="68580" marR="68580" marT="0" marB="0"/>
                </a:tc>
                <a:tc>
                  <a:txBody>
                    <a:bodyPr/>
                    <a:lstStyle/>
                    <a:p>
                      <a:pPr marL="0" marR="0" algn="ctr">
                        <a:spcBef>
                          <a:spcPts val="0"/>
                        </a:spcBef>
                        <a:spcAft>
                          <a:spcPts val="0"/>
                        </a:spcAft>
                      </a:pPr>
                      <a:r>
                        <a:rPr lang="en-US" sz="2400" b="0">
                          <a:solidFill>
                            <a:schemeClr val="accent1">
                              <a:lumMod val="50000"/>
                            </a:schemeClr>
                          </a:solidFill>
                          <a:latin typeface="+mn-lt"/>
                          <a:ea typeface="Times New Roman"/>
                        </a:rPr>
                        <a:t>Dini</a:t>
                      </a:r>
                    </a:p>
                  </a:txBody>
                  <a:tcPr marL="68580" marR="68580" marT="0" marB="0"/>
                </a:tc>
                <a:tc>
                  <a:txBody>
                    <a:bodyPr/>
                    <a:lstStyle/>
                    <a:p>
                      <a:pPr marL="0" marR="0" algn="just">
                        <a:spcBef>
                          <a:spcPts val="0"/>
                        </a:spcBef>
                        <a:spcAft>
                          <a:spcPts val="0"/>
                        </a:spcAft>
                      </a:pPr>
                      <a:r>
                        <a:rPr lang="en-US" sz="2400" b="0">
                          <a:solidFill>
                            <a:schemeClr val="accent1">
                              <a:lumMod val="50000"/>
                            </a:schemeClr>
                          </a:solidFill>
                          <a:latin typeface="+mn-lt"/>
                          <a:ea typeface="Times New Roman"/>
                        </a:rPr>
                        <a:t>Yogya</a:t>
                      </a:r>
                    </a:p>
                  </a:txBody>
                  <a:tcPr marL="68580" marR="68580" marT="0" marB="0"/>
                </a:tc>
                <a:tc>
                  <a:txBody>
                    <a:bodyPr/>
                    <a:lstStyle/>
                    <a:p>
                      <a:pPr marL="0" marR="0" algn="ctr">
                        <a:spcBef>
                          <a:spcPts val="0"/>
                        </a:spcBef>
                        <a:spcAft>
                          <a:spcPts val="0"/>
                        </a:spcAft>
                      </a:pPr>
                      <a:r>
                        <a:rPr lang="en-US" sz="2400" b="0" dirty="0">
                          <a:solidFill>
                            <a:schemeClr val="accent1">
                              <a:lumMod val="50000"/>
                            </a:schemeClr>
                          </a:solidFill>
                          <a:latin typeface="+mn-lt"/>
                          <a:ea typeface="Times New Roman"/>
                        </a:rPr>
                        <a:t>73312</a:t>
                      </a:r>
                    </a:p>
                  </a:txBody>
                  <a:tcPr marL="68580" marR="68580" marT="0" marB="0"/>
                </a:tc>
              </a:tr>
              <a:tr h="370840">
                <a:tc>
                  <a:txBody>
                    <a:bodyPr/>
                    <a:lstStyle/>
                    <a:p>
                      <a:pPr marL="0" marR="0" algn="ctr">
                        <a:spcBef>
                          <a:spcPts val="0"/>
                        </a:spcBef>
                        <a:spcAft>
                          <a:spcPts val="0"/>
                        </a:spcAft>
                      </a:pPr>
                      <a:r>
                        <a:rPr lang="en-US" sz="2400" b="0" dirty="0">
                          <a:solidFill>
                            <a:schemeClr val="accent1">
                              <a:lumMod val="50000"/>
                            </a:schemeClr>
                          </a:solidFill>
                          <a:latin typeface="+mn-lt"/>
                          <a:ea typeface="Times New Roman"/>
                        </a:rPr>
                        <a:t>P002</a:t>
                      </a:r>
                    </a:p>
                  </a:txBody>
                  <a:tcPr marL="68580" marR="68580" marT="0" marB="0"/>
                </a:tc>
                <a:tc>
                  <a:txBody>
                    <a:bodyPr/>
                    <a:lstStyle/>
                    <a:p>
                      <a:pPr marL="0" marR="0" algn="ctr">
                        <a:spcBef>
                          <a:spcPts val="0"/>
                        </a:spcBef>
                        <a:spcAft>
                          <a:spcPts val="0"/>
                        </a:spcAft>
                      </a:pPr>
                      <a:r>
                        <a:rPr lang="en-US" sz="2400" b="0" dirty="0">
                          <a:solidFill>
                            <a:schemeClr val="accent1">
                              <a:lumMod val="50000"/>
                            </a:schemeClr>
                          </a:solidFill>
                          <a:latin typeface="+mn-lt"/>
                          <a:ea typeface="Times New Roman"/>
                        </a:rPr>
                        <a:t>Dina</a:t>
                      </a:r>
                    </a:p>
                  </a:txBody>
                  <a:tcPr marL="68580" marR="68580" marT="0" marB="0"/>
                </a:tc>
                <a:tc>
                  <a:txBody>
                    <a:bodyPr/>
                    <a:lstStyle/>
                    <a:p>
                      <a:pPr marL="0" marR="0" algn="just">
                        <a:spcBef>
                          <a:spcPts val="0"/>
                        </a:spcBef>
                        <a:spcAft>
                          <a:spcPts val="0"/>
                        </a:spcAft>
                      </a:pPr>
                      <a:r>
                        <a:rPr lang="en-US" sz="2400" b="0" dirty="0">
                          <a:solidFill>
                            <a:schemeClr val="accent1">
                              <a:lumMod val="50000"/>
                            </a:schemeClr>
                          </a:solidFill>
                          <a:latin typeface="+mn-lt"/>
                          <a:ea typeface="Times New Roman"/>
                        </a:rPr>
                        <a:t>Solo</a:t>
                      </a:r>
                    </a:p>
                  </a:txBody>
                  <a:tcPr marL="68580" marR="68580" marT="0" marB="0"/>
                </a:tc>
                <a:tc>
                  <a:txBody>
                    <a:bodyPr/>
                    <a:lstStyle/>
                    <a:p>
                      <a:pPr marL="0" marR="0" algn="ctr">
                        <a:spcBef>
                          <a:spcPts val="0"/>
                        </a:spcBef>
                        <a:spcAft>
                          <a:spcPts val="0"/>
                        </a:spcAft>
                      </a:pPr>
                      <a:r>
                        <a:rPr lang="en-US" sz="2400" b="0" dirty="0">
                          <a:solidFill>
                            <a:schemeClr val="accent1">
                              <a:lumMod val="50000"/>
                            </a:schemeClr>
                          </a:solidFill>
                          <a:latin typeface="+mn-lt"/>
                          <a:ea typeface="Times New Roman"/>
                        </a:rPr>
                        <a:t>75624</a:t>
                      </a:r>
                    </a:p>
                  </a:txBody>
                  <a:tcPr marL="68580" marR="68580" marT="0" marB="0"/>
                </a:tc>
              </a:tr>
              <a:tr h="370840">
                <a:tc>
                  <a:txBody>
                    <a:bodyPr/>
                    <a:lstStyle/>
                    <a:p>
                      <a:pPr marL="0" marR="0" algn="ctr">
                        <a:spcBef>
                          <a:spcPts val="0"/>
                        </a:spcBef>
                        <a:spcAft>
                          <a:spcPts val="0"/>
                        </a:spcAft>
                      </a:pPr>
                      <a:r>
                        <a:rPr lang="en-US" sz="2400" b="0">
                          <a:solidFill>
                            <a:schemeClr val="accent1">
                              <a:lumMod val="50000"/>
                            </a:schemeClr>
                          </a:solidFill>
                          <a:latin typeface="+mn-lt"/>
                          <a:ea typeface="Times New Roman"/>
                        </a:rPr>
                        <a:t>P003</a:t>
                      </a:r>
                    </a:p>
                  </a:txBody>
                  <a:tcPr marL="68580" marR="68580" marT="0" marB="0"/>
                </a:tc>
                <a:tc>
                  <a:txBody>
                    <a:bodyPr/>
                    <a:lstStyle/>
                    <a:p>
                      <a:pPr marL="0" marR="0" algn="ctr">
                        <a:spcBef>
                          <a:spcPts val="0"/>
                        </a:spcBef>
                        <a:spcAft>
                          <a:spcPts val="0"/>
                        </a:spcAft>
                      </a:pPr>
                      <a:r>
                        <a:rPr lang="en-US" sz="2400" b="0" dirty="0">
                          <a:solidFill>
                            <a:schemeClr val="accent1">
                              <a:lumMod val="50000"/>
                            </a:schemeClr>
                          </a:solidFill>
                          <a:latin typeface="+mn-lt"/>
                          <a:ea typeface="Times New Roman"/>
                        </a:rPr>
                        <a:t>Dian</a:t>
                      </a:r>
                    </a:p>
                  </a:txBody>
                  <a:tcPr marL="68580" marR="68580" marT="0" marB="0"/>
                </a:tc>
                <a:tc>
                  <a:txBody>
                    <a:bodyPr/>
                    <a:lstStyle/>
                    <a:p>
                      <a:pPr marL="0" marR="0" algn="just">
                        <a:spcBef>
                          <a:spcPts val="0"/>
                        </a:spcBef>
                        <a:spcAft>
                          <a:spcPts val="0"/>
                        </a:spcAft>
                      </a:pPr>
                      <a:r>
                        <a:rPr lang="en-US" sz="2400" b="0" dirty="0" err="1">
                          <a:solidFill>
                            <a:schemeClr val="accent1">
                              <a:lumMod val="50000"/>
                            </a:schemeClr>
                          </a:solidFill>
                          <a:latin typeface="+mn-lt"/>
                          <a:ea typeface="Times New Roman"/>
                        </a:rPr>
                        <a:t>Klaten</a:t>
                      </a:r>
                      <a:endParaRPr lang="en-US" sz="2400" b="0" dirty="0">
                        <a:solidFill>
                          <a:schemeClr val="accent1">
                            <a:lumMod val="50000"/>
                          </a:schemeClr>
                        </a:solidFill>
                        <a:latin typeface="+mn-lt"/>
                        <a:ea typeface="Times New Roman"/>
                      </a:endParaRPr>
                    </a:p>
                  </a:txBody>
                  <a:tcPr marL="68580" marR="68580" marT="0" marB="0"/>
                </a:tc>
                <a:tc>
                  <a:txBody>
                    <a:bodyPr/>
                    <a:lstStyle/>
                    <a:p>
                      <a:pPr marL="0" marR="0" algn="ctr">
                        <a:spcBef>
                          <a:spcPts val="0"/>
                        </a:spcBef>
                        <a:spcAft>
                          <a:spcPts val="0"/>
                        </a:spcAft>
                      </a:pPr>
                      <a:r>
                        <a:rPr lang="en-US" sz="2400" b="0" dirty="0">
                          <a:solidFill>
                            <a:schemeClr val="accent1">
                              <a:lumMod val="50000"/>
                            </a:schemeClr>
                          </a:solidFill>
                          <a:latin typeface="+mn-lt"/>
                          <a:ea typeface="Times New Roman"/>
                        </a:rPr>
                        <a:t>76200</a:t>
                      </a:r>
                    </a:p>
                  </a:txBody>
                  <a:tcPr marL="68580" marR="68580" marT="0" marB="0"/>
                </a:tc>
              </a:tr>
              <a:tr h="370840">
                <a:tc>
                  <a:txBody>
                    <a:bodyPr/>
                    <a:lstStyle/>
                    <a:p>
                      <a:pPr marL="0" marR="0" algn="ctr">
                        <a:spcBef>
                          <a:spcPts val="0"/>
                        </a:spcBef>
                        <a:spcAft>
                          <a:spcPts val="0"/>
                        </a:spcAft>
                      </a:pPr>
                      <a:r>
                        <a:rPr lang="en-US" sz="2400" b="0">
                          <a:solidFill>
                            <a:schemeClr val="accent1">
                              <a:lumMod val="50000"/>
                            </a:schemeClr>
                          </a:solidFill>
                          <a:latin typeface="+mn-lt"/>
                          <a:ea typeface="Times New Roman"/>
                        </a:rPr>
                        <a:t>P004</a:t>
                      </a:r>
                    </a:p>
                  </a:txBody>
                  <a:tcPr marL="68580" marR="68580" marT="0" marB="0"/>
                </a:tc>
                <a:tc>
                  <a:txBody>
                    <a:bodyPr/>
                    <a:lstStyle/>
                    <a:p>
                      <a:pPr marL="0" marR="0" algn="ctr">
                        <a:spcBef>
                          <a:spcPts val="0"/>
                        </a:spcBef>
                        <a:spcAft>
                          <a:spcPts val="0"/>
                        </a:spcAft>
                      </a:pPr>
                      <a:r>
                        <a:rPr lang="en-US" sz="2400" b="0" dirty="0" err="1">
                          <a:solidFill>
                            <a:schemeClr val="accent1">
                              <a:lumMod val="50000"/>
                            </a:schemeClr>
                          </a:solidFill>
                          <a:latin typeface="+mn-lt"/>
                          <a:ea typeface="Times New Roman"/>
                        </a:rPr>
                        <a:t>Dini</a:t>
                      </a:r>
                      <a:endParaRPr lang="en-US" sz="2400" b="0" dirty="0">
                        <a:solidFill>
                          <a:schemeClr val="accent1">
                            <a:lumMod val="50000"/>
                          </a:schemeClr>
                        </a:solidFill>
                        <a:latin typeface="+mn-lt"/>
                        <a:ea typeface="Times New Roman"/>
                      </a:endParaRPr>
                    </a:p>
                  </a:txBody>
                  <a:tcPr marL="68580" marR="68580" marT="0" marB="0"/>
                </a:tc>
                <a:tc>
                  <a:txBody>
                    <a:bodyPr/>
                    <a:lstStyle/>
                    <a:p>
                      <a:pPr marL="0" marR="0" algn="just">
                        <a:spcBef>
                          <a:spcPts val="0"/>
                        </a:spcBef>
                        <a:spcAft>
                          <a:spcPts val="0"/>
                        </a:spcAft>
                      </a:pPr>
                      <a:r>
                        <a:rPr lang="en-US" sz="2400" b="0" dirty="0" err="1">
                          <a:solidFill>
                            <a:schemeClr val="accent1">
                              <a:lumMod val="50000"/>
                            </a:schemeClr>
                          </a:solidFill>
                          <a:latin typeface="+mn-lt"/>
                          <a:ea typeface="Times New Roman"/>
                        </a:rPr>
                        <a:t>Klaten</a:t>
                      </a:r>
                      <a:endParaRPr lang="en-US" sz="2400" b="0" dirty="0">
                        <a:solidFill>
                          <a:schemeClr val="accent1">
                            <a:lumMod val="50000"/>
                          </a:schemeClr>
                        </a:solidFill>
                        <a:latin typeface="+mn-lt"/>
                        <a:ea typeface="Times New Roman"/>
                      </a:endParaRPr>
                    </a:p>
                  </a:txBody>
                  <a:tcPr marL="68580" marR="68580" marT="0" marB="0"/>
                </a:tc>
                <a:tc>
                  <a:txBody>
                    <a:bodyPr/>
                    <a:lstStyle/>
                    <a:p>
                      <a:pPr marL="0" marR="0" algn="ctr">
                        <a:spcBef>
                          <a:spcPts val="0"/>
                        </a:spcBef>
                        <a:spcAft>
                          <a:spcPts val="0"/>
                        </a:spcAft>
                      </a:pPr>
                      <a:r>
                        <a:rPr lang="en-US" sz="2400" b="0" dirty="0">
                          <a:solidFill>
                            <a:schemeClr val="accent1">
                              <a:lumMod val="50000"/>
                            </a:schemeClr>
                          </a:solidFill>
                          <a:latin typeface="+mn-lt"/>
                          <a:ea typeface="Times New Roman"/>
                        </a:rPr>
                        <a:t>76420</a:t>
                      </a:r>
                    </a:p>
                  </a:txBody>
                  <a:tcPr marL="68580" marR="68580" marT="0" marB="0"/>
                </a:tc>
              </a:tr>
            </a:tbl>
          </a:graphicData>
        </a:graphic>
      </p:graphicFrame>
      <p:sp>
        <p:nvSpPr>
          <p:cNvPr id="4" name="TextBox 3"/>
          <p:cNvSpPr txBox="1"/>
          <p:nvPr/>
        </p:nvSpPr>
        <p:spPr>
          <a:xfrm>
            <a:off x="762000" y="1828800"/>
            <a:ext cx="2590800" cy="523875"/>
          </a:xfrm>
          <a:prstGeom prst="rect">
            <a:avLst/>
          </a:prstGeom>
          <a:noFill/>
        </p:spPr>
        <p:txBody>
          <a:bodyPr>
            <a:spAutoFit/>
          </a:bodyPr>
          <a:lstStyle/>
          <a:p>
            <a:pPr>
              <a:defRPr/>
            </a:pPr>
            <a:r>
              <a:rPr lang="en-US" sz="2800" dirty="0">
                <a:latin typeface="+mj-lt"/>
              </a:rPr>
              <a:t>PELANGGAN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81000"/>
            <a:ext cx="8229600" cy="1143000"/>
          </a:xfrm>
        </p:spPr>
        <p:txBody>
          <a:bodyPr>
            <a:noAutofit/>
          </a:bodyPr>
          <a:lstStyle/>
          <a:p>
            <a:pPr marL="54864" indent="0" eaLnBrk="1" fontAlgn="auto" hangingPunct="1">
              <a:spcAft>
                <a:spcPts val="0"/>
              </a:spcAft>
              <a:defRPr/>
            </a:pPr>
            <a:r>
              <a:rPr lang="en-US" sz="4400" dirty="0" err="1" smtClean="0">
                <a:solidFill>
                  <a:schemeClr val="tx2">
                    <a:tint val="100000"/>
                    <a:shade val="90000"/>
                    <a:satMod val="250000"/>
                    <a:alpha val="100000"/>
                  </a:schemeClr>
                </a:solidFill>
              </a:rPr>
              <a:t>Dependensi</a:t>
            </a:r>
            <a:r>
              <a:rPr lang="en-US" sz="4400" dirty="0" smtClean="0">
                <a:solidFill>
                  <a:schemeClr val="tx2">
                    <a:tint val="100000"/>
                    <a:shade val="90000"/>
                    <a:satMod val="250000"/>
                    <a:alpha val="100000"/>
                  </a:schemeClr>
                </a:solidFill>
              </a:rPr>
              <a:t> Total…..1</a:t>
            </a:r>
          </a:p>
        </p:txBody>
      </p:sp>
      <p:sp>
        <p:nvSpPr>
          <p:cNvPr id="3" name="Content Placeholder 2"/>
          <p:cNvSpPr>
            <a:spLocks noGrp="1"/>
          </p:cNvSpPr>
          <p:nvPr>
            <p:ph idx="1"/>
          </p:nvPr>
        </p:nvSpPr>
        <p:spPr/>
        <p:txBody>
          <a:bodyPr>
            <a:normAutofit/>
          </a:bodyPr>
          <a:lstStyle/>
          <a:p>
            <a:pPr marL="342231" indent="-342231" defTabSz="915001" eaLnBrk="1" fontAlgn="auto" hangingPunct="1">
              <a:spcBef>
                <a:spcPts val="0"/>
              </a:spcBef>
              <a:spcAft>
                <a:spcPts val="0"/>
              </a:spcAft>
              <a:buFont typeface="Wingdings 2"/>
              <a:buChar char=""/>
              <a:defRPr/>
            </a:pPr>
            <a:r>
              <a:rPr lang="en-US" sz="3600" dirty="0" err="1" smtClean="0"/>
              <a:t>Suatu</a:t>
            </a:r>
            <a:r>
              <a:rPr lang="en-US" sz="3600" dirty="0" smtClean="0"/>
              <a:t> </a:t>
            </a:r>
            <a:r>
              <a:rPr lang="en-US" sz="3600" dirty="0" err="1" smtClean="0"/>
              <a:t>atribut</a:t>
            </a:r>
            <a:r>
              <a:rPr lang="en-US" sz="3600" dirty="0" smtClean="0"/>
              <a:t> Y </a:t>
            </a:r>
            <a:r>
              <a:rPr lang="en-US" sz="3600" dirty="0" err="1" smtClean="0"/>
              <a:t>mempunyai</a:t>
            </a:r>
            <a:r>
              <a:rPr lang="en-US" sz="3600" dirty="0" smtClean="0"/>
              <a:t> </a:t>
            </a:r>
            <a:r>
              <a:rPr lang="en-US" sz="3600" dirty="0" err="1" smtClean="0"/>
              <a:t>dependensi</a:t>
            </a:r>
            <a:r>
              <a:rPr lang="en-US" sz="3600" dirty="0" smtClean="0"/>
              <a:t> total </a:t>
            </a:r>
            <a:r>
              <a:rPr lang="en-US" sz="3600" dirty="0" err="1" smtClean="0"/>
              <a:t>terhadap</a:t>
            </a:r>
            <a:r>
              <a:rPr lang="en-US" sz="3600" dirty="0" smtClean="0"/>
              <a:t> </a:t>
            </a:r>
            <a:r>
              <a:rPr lang="en-US" sz="3600" dirty="0" err="1" smtClean="0"/>
              <a:t>atribut</a:t>
            </a:r>
            <a:r>
              <a:rPr lang="en-US" sz="3600" dirty="0" smtClean="0"/>
              <a:t> X </a:t>
            </a:r>
            <a:r>
              <a:rPr lang="en-US" sz="3600" dirty="0" err="1" smtClean="0"/>
              <a:t>jika</a:t>
            </a:r>
            <a:r>
              <a:rPr lang="en-US" sz="3600" dirty="0" smtClean="0"/>
              <a:t> :</a:t>
            </a:r>
          </a:p>
          <a:p>
            <a:pPr marL="743170" lvl="1" indent="-286385" defTabSz="915001" eaLnBrk="1" fontAlgn="auto" hangingPunct="1">
              <a:spcAft>
                <a:spcPts val="0"/>
              </a:spcAft>
              <a:defRPr/>
            </a:pPr>
            <a:r>
              <a:rPr lang="en-US" sz="2800" dirty="0" smtClean="0"/>
              <a:t>Y </a:t>
            </a:r>
            <a:r>
              <a:rPr lang="en-US" sz="2800" dirty="0" err="1" smtClean="0"/>
              <a:t>memiliki</a:t>
            </a:r>
            <a:r>
              <a:rPr lang="en-US" sz="2800" dirty="0" smtClean="0"/>
              <a:t> </a:t>
            </a:r>
            <a:r>
              <a:rPr lang="en-US" sz="2800" dirty="0" err="1" smtClean="0"/>
              <a:t>dependensi</a:t>
            </a:r>
            <a:r>
              <a:rPr lang="en-US" sz="2800" dirty="0" smtClean="0"/>
              <a:t> </a:t>
            </a:r>
            <a:r>
              <a:rPr lang="en-US" sz="2800" dirty="0" err="1" smtClean="0"/>
              <a:t>fungsional</a:t>
            </a:r>
            <a:r>
              <a:rPr lang="en-US" sz="2800" dirty="0" smtClean="0"/>
              <a:t> </a:t>
            </a:r>
            <a:r>
              <a:rPr lang="en-US" sz="2800" dirty="0" err="1" smtClean="0"/>
              <a:t>terhadap</a:t>
            </a:r>
            <a:r>
              <a:rPr lang="en-US" sz="2800" dirty="0" smtClean="0"/>
              <a:t> X</a:t>
            </a:r>
          </a:p>
          <a:p>
            <a:pPr marL="743170" lvl="1" indent="-286385" defTabSz="915001" eaLnBrk="1" fontAlgn="auto" hangingPunct="1">
              <a:spcAft>
                <a:spcPts val="0"/>
              </a:spcAft>
              <a:defRPr/>
            </a:pPr>
            <a:r>
              <a:rPr lang="en-US" sz="2800" dirty="0" smtClean="0"/>
              <a:t>X </a:t>
            </a:r>
            <a:r>
              <a:rPr lang="en-US" sz="2800" dirty="0" err="1" smtClean="0"/>
              <a:t>mempunyai</a:t>
            </a:r>
            <a:r>
              <a:rPr lang="en-US" sz="2800" dirty="0" smtClean="0"/>
              <a:t>  </a:t>
            </a:r>
            <a:r>
              <a:rPr lang="en-US" sz="2800" dirty="0" err="1" smtClean="0"/>
              <a:t>dependensi</a:t>
            </a:r>
            <a:r>
              <a:rPr lang="en-US" sz="2800" dirty="0" smtClean="0"/>
              <a:t> </a:t>
            </a:r>
            <a:r>
              <a:rPr lang="en-US" sz="2800" dirty="0" err="1" smtClean="0"/>
              <a:t>terhadap</a:t>
            </a:r>
            <a:r>
              <a:rPr lang="en-US" sz="2800" dirty="0" smtClean="0"/>
              <a:t> </a:t>
            </a:r>
            <a:r>
              <a:rPr lang="en-US" sz="2800" dirty="0" err="1" smtClean="0"/>
              <a:t>bagian</a:t>
            </a:r>
            <a:r>
              <a:rPr lang="en-US" sz="2800" dirty="0" smtClean="0"/>
              <a:t> </a:t>
            </a:r>
            <a:r>
              <a:rPr lang="en-US" sz="2800" dirty="0" err="1" smtClean="0"/>
              <a:t>dari</a:t>
            </a:r>
            <a:r>
              <a:rPr lang="en-US" sz="2800" dirty="0" smtClean="0"/>
              <a:t> Y</a:t>
            </a:r>
          </a:p>
          <a:p>
            <a:pPr lvl="6">
              <a:buFontTx/>
              <a:buNone/>
              <a:defRPr/>
            </a:pPr>
            <a:r>
              <a:rPr lang="en-US" sz="4400" dirty="0" smtClean="0">
                <a:solidFill>
                  <a:srgbClr val="FF0000"/>
                </a:solidFill>
              </a:rPr>
              <a:t>X  </a:t>
            </a:r>
            <a:r>
              <a:rPr lang="en-US" sz="4400" dirty="0" smtClean="0">
                <a:solidFill>
                  <a:srgbClr val="FF0000"/>
                </a:solidFill>
                <a:sym typeface="Wingdings"/>
              </a:rPr>
              <a:t></a:t>
            </a:r>
            <a:r>
              <a:rPr lang="en-US" sz="4400" dirty="0" smtClean="0">
                <a:solidFill>
                  <a:srgbClr val="FF0000"/>
                </a:solidFill>
              </a:rPr>
              <a:t>  Y</a:t>
            </a:r>
            <a:endParaRPr lang="en-US" sz="44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5"/>
          <p:cNvSpPr>
            <a:spLocks noGrp="1"/>
          </p:cNvSpPr>
          <p:nvPr>
            <p:ph type="title"/>
          </p:nvPr>
        </p:nvSpPr>
        <p:spPr/>
        <p:txBody>
          <a:bodyPr>
            <a:normAutofit/>
          </a:bodyPr>
          <a:lstStyle/>
          <a:p>
            <a:pPr marL="54864" indent="0" eaLnBrk="1" fontAlgn="auto" hangingPunct="1">
              <a:spcAft>
                <a:spcPts val="0"/>
              </a:spcAft>
              <a:defRPr/>
            </a:pPr>
            <a:r>
              <a:rPr lang="en-US" dirty="0" err="1" smtClean="0">
                <a:solidFill>
                  <a:schemeClr val="tx2">
                    <a:tint val="100000"/>
                    <a:shade val="90000"/>
                    <a:satMod val="250000"/>
                    <a:alpha val="100000"/>
                  </a:schemeClr>
                </a:solidFill>
              </a:rPr>
              <a:t>Dependensi</a:t>
            </a:r>
            <a:r>
              <a:rPr lang="en-US" dirty="0" smtClean="0">
                <a:solidFill>
                  <a:schemeClr val="tx2">
                    <a:tint val="100000"/>
                    <a:shade val="90000"/>
                    <a:satMod val="250000"/>
                    <a:alpha val="100000"/>
                  </a:schemeClr>
                </a:solidFill>
              </a:rPr>
              <a:t> Total….2</a:t>
            </a:r>
          </a:p>
        </p:txBody>
      </p:sp>
      <p:graphicFrame>
        <p:nvGraphicFramePr>
          <p:cNvPr id="5" name="Table 4"/>
          <p:cNvGraphicFramePr>
            <a:graphicFrameLocks noGrp="1"/>
          </p:cNvGraphicFramePr>
          <p:nvPr/>
        </p:nvGraphicFramePr>
        <p:xfrm>
          <a:off x="990600" y="2667000"/>
          <a:ext cx="7391400" cy="1706880"/>
        </p:xfrm>
        <a:graphic>
          <a:graphicData uri="http://schemas.openxmlformats.org/drawingml/2006/table">
            <a:tbl>
              <a:tblPr firstRow="1" bandRow="1">
                <a:tableStyleId>{5C22544A-7EE6-4342-B048-85BDC9FD1C3A}</a:tableStyleId>
              </a:tblPr>
              <a:tblGrid>
                <a:gridCol w="2743200"/>
                <a:gridCol w="2895600"/>
                <a:gridCol w="1752600"/>
              </a:tblGrid>
              <a:tr h="370840">
                <a:tc>
                  <a:txBody>
                    <a:bodyPr/>
                    <a:lstStyle/>
                    <a:p>
                      <a:pPr marL="0" marR="0" algn="ctr">
                        <a:spcBef>
                          <a:spcPts val="600"/>
                        </a:spcBef>
                        <a:spcAft>
                          <a:spcPts val="0"/>
                        </a:spcAft>
                      </a:pPr>
                      <a:r>
                        <a:rPr lang="en-US" sz="2400" b="0" dirty="0">
                          <a:solidFill>
                            <a:schemeClr val="tx1"/>
                          </a:solidFill>
                          <a:latin typeface="+mn-lt"/>
                          <a:ea typeface="Times New Roman"/>
                        </a:rPr>
                        <a:t>KODE_PEMASOK</a:t>
                      </a:r>
                    </a:p>
                  </a:txBody>
                  <a:tcPr marL="68580" marR="68580" marT="0" marB="0"/>
                </a:tc>
                <a:tc>
                  <a:txBody>
                    <a:bodyPr/>
                    <a:lstStyle/>
                    <a:p>
                      <a:pPr marL="0" marR="0" algn="ctr">
                        <a:spcBef>
                          <a:spcPts val="600"/>
                        </a:spcBef>
                        <a:spcAft>
                          <a:spcPts val="0"/>
                        </a:spcAft>
                      </a:pPr>
                      <a:r>
                        <a:rPr lang="en-US" sz="2400" b="0" dirty="0">
                          <a:solidFill>
                            <a:schemeClr val="tx1"/>
                          </a:solidFill>
                          <a:latin typeface="+mn-lt"/>
                          <a:ea typeface="Times New Roman"/>
                        </a:rPr>
                        <a:t>NAMA_PEMASOK</a:t>
                      </a:r>
                    </a:p>
                  </a:txBody>
                  <a:tcPr marL="68580" marR="68580" marT="0" marB="0"/>
                </a:tc>
                <a:tc>
                  <a:txBody>
                    <a:bodyPr/>
                    <a:lstStyle/>
                    <a:p>
                      <a:pPr marL="0" marR="0" algn="ctr">
                        <a:spcBef>
                          <a:spcPts val="600"/>
                        </a:spcBef>
                        <a:spcAft>
                          <a:spcPts val="0"/>
                        </a:spcAft>
                      </a:pPr>
                      <a:r>
                        <a:rPr lang="en-US" sz="2800" b="0" dirty="0" smtClean="0">
                          <a:solidFill>
                            <a:schemeClr val="tx1"/>
                          </a:solidFill>
                          <a:latin typeface="+mn-lt"/>
                          <a:ea typeface="Times New Roman"/>
                        </a:rPr>
                        <a:t>KOTA</a:t>
                      </a:r>
                      <a:endParaRPr lang="en-US" sz="2800" b="0" dirty="0">
                        <a:solidFill>
                          <a:schemeClr val="tx1"/>
                        </a:solidFill>
                        <a:latin typeface="+mn-lt"/>
                        <a:ea typeface="Times New Roman"/>
                      </a:endParaRPr>
                    </a:p>
                  </a:txBody>
                  <a:tcPr marL="68580" marR="68580" marT="0" marB="0"/>
                </a:tc>
              </a:tr>
              <a:tr h="370840">
                <a:tc>
                  <a:txBody>
                    <a:bodyPr/>
                    <a:lstStyle/>
                    <a:p>
                      <a:pPr marL="0" marR="0" algn="ctr">
                        <a:spcBef>
                          <a:spcPts val="600"/>
                        </a:spcBef>
                        <a:spcAft>
                          <a:spcPts val="0"/>
                        </a:spcAft>
                      </a:pPr>
                      <a:r>
                        <a:rPr lang="en-US" sz="2400" dirty="0">
                          <a:solidFill>
                            <a:schemeClr val="accent1">
                              <a:lumMod val="50000"/>
                            </a:schemeClr>
                          </a:solidFill>
                          <a:latin typeface="+mn-lt"/>
                          <a:ea typeface="Times New Roman"/>
                        </a:rPr>
                        <a:t>K1</a:t>
                      </a:r>
                    </a:p>
                  </a:txBody>
                  <a:tcPr marL="68580" marR="68580" marT="0" marB="0"/>
                </a:tc>
                <a:tc>
                  <a:txBody>
                    <a:bodyPr/>
                    <a:lstStyle/>
                    <a:p>
                      <a:pPr marL="0" marR="0" algn="just">
                        <a:spcBef>
                          <a:spcPts val="600"/>
                        </a:spcBef>
                        <a:spcAft>
                          <a:spcPts val="0"/>
                        </a:spcAft>
                      </a:pPr>
                      <a:r>
                        <a:rPr lang="en-US" sz="2400" dirty="0" err="1">
                          <a:solidFill>
                            <a:schemeClr val="accent1">
                              <a:lumMod val="50000"/>
                            </a:schemeClr>
                          </a:solidFill>
                          <a:latin typeface="+mn-lt"/>
                          <a:ea typeface="Times New Roman"/>
                        </a:rPr>
                        <a:t>Kartika</a:t>
                      </a:r>
                      <a:endParaRPr lang="en-US" sz="2400" dirty="0">
                        <a:solidFill>
                          <a:schemeClr val="accent1">
                            <a:lumMod val="50000"/>
                          </a:schemeClr>
                        </a:solidFill>
                        <a:latin typeface="+mn-lt"/>
                        <a:ea typeface="Times New Roman"/>
                      </a:endParaRPr>
                    </a:p>
                  </a:txBody>
                  <a:tcPr marL="68580" marR="68580" marT="0" marB="0"/>
                </a:tc>
                <a:tc>
                  <a:txBody>
                    <a:bodyPr/>
                    <a:lstStyle/>
                    <a:p>
                      <a:pPr marL="0" marR="0" algn="ctr">
                        <a:spcBef>
                          <a:spcPts val="600"/>
                        </a:spcBef>
                        <a:spcAft>
                          <a:spcPts val="0"/>
                        </a:spcAft>
                      </a:pPr>
                      <a:r>
                        <a:rPr lang="en-US" sz="2800" dirty="0" smtClean="0">
                          <a:solidFill>
                            <a:schemeClr val="accent1">
                              <a:lumMod val="50000"/>
                            </a:schemeClr>
                          </a:solidFill>
                          <a:latin typeface="+mn-lt"/>
                          <a:ea typeface="Times New Roman"/>
                        </a:rPr>
                        <a:t>Jakarta</a:t>
                      </a:r>
                      <a:endParaRPr lang="en-US" sz="2800" dirty="0">
                        <a:solidFill>
                          <a:schemeClr val="accent1">
                            <a:lumMod val="50000"/>
                          </a:schemeClr>
                        </a:solidFill>
                        <a:latin typeface="+mn-lt"/>
                        <a:ea typeface="Times New Roman"/>
                      </a:endParaRPr>
                    </a:p>
                  </a:txBody>
                  <a:tcPr marL="68580" marR="68580" marT="0" marB="0"/>
                </a:tc>
              </a:tr>
              <a:tr h="370840">
                <a:tc>
                  <a:txBody>
                    <a:bodyPr/>
                    <a:lstStyle/>
                    <a:p>
                      <a:pPr marL="0" marR="0" algn="ctr">
                        <a:spcBef>
                          <a:spcPts val="600"/>
                        </a:spcBef>
                        <a:spcAft>
                          <a:spcPts val="0"/>
                        </a:spcAft>
                      </a:pPr>
                      <a:r>
                        <a:rPr lang="en-US" sz="2400" dirty="0">
                          <a:solidFill>
                            <a:schemeClr val="accent1">
                              <a:lumMod val="50000"/>
                            </a:schemeClr>
                          </a:solidFill>
                          <a:latin typeface="+mn-lt"/>
                          <a:ea typeface="Times New Roman"/>
                        </a:rPr>
                        <a:t>C1</a:t>
                      </a:r>
                    </a:p>
                  </a:txBody>
                  <a:tcPr marL="68580" marR="68580" marT="0" marB="0"/>
                </a:tc>
                <a:tc>
                  <a:txBody>
                    <a:bodyPr/>
                    <a:lstStyle/>
                    <a:p>
                      <a:pPr marL="0" marR="0" algn="just">
                        <a:spcBef>
                          <a:spcPts val="600"/>
                        </a:spcBef>
                        <a:spcAft>
                          <a:spcPts val="0"/>
                        </a:spcAft>
                      </a:pPr>
                      <a:r>
                        <a:rPr lang="en-US" sz="2400" dirty="0">
                          <a:solidFill>
                            <a:schemeClr val="accent1">
                              <a:lumMod val="50000"/>
                            </a:schemeClr>
                          </a:solidFill>
                          <a:latin typeface="+mn-lt"/>
                          <a:ea typeface="Times New Roman"/>
                        </a:rPr>
                        <a:t>Citra</a:t>
                      </a:r>
                    </a:p>
                  </a:txBody>
                  <a:tcPr marL="68580" marR="68580" marT="0" marB="0"/>
                </a:tc>
                <a:tc>
                  <a:txBody>
                    <a:bodyPr/>
                    <a:lstStyle/>
                    <a:p>
                      <a:pPr marL="0" marR="0" algn="ctr">
                        <a:spcBef>
                          <a:spcPts val="600"/>
                        </a:spcBef>
                        <a:spcAft>
                          <a:spcPts val="0"/>
                        </a:spcAft>
                      </a:pPr>
                      <a:r>
                        <a:rPr lang="en-US" sz="2800" dirty="0" smtClean="0">
                          <a:solidFill>
                            <a:schemeClr val="accent1">
                              <a:lumMod val="50000"/>
                            </a:schemeClr>
                          </a:solidFill>
                          <a:latin typeface="+mn-lt"/>
                          <a:ea typeface="Times New Roman"/>
                        </a:rPr>
                        <a:t>Bandung</a:t>
                      </a:r>
                      <a:endParaRPr lang="en-US" sz="2800" dirty="0">
                        <a:solidFill>
                          <a:schemeClr val="accent1">
                            <a:lumMod val="50000"/>
                          </a:schemeClr>
                        </a:solidFill>
                        <a:latin typeface="+mn-lt"/>
                        <a:ea typeface="Times New Roman"/>
                      </a:endParaRPr>
                    </a:p>
                  </a:txBody>
                  <a:tcPr marL="68580" marR="68580" marT="0" marB="0"/>
                </a:tc>
              </a:tr>
              <a:tr h="370840">
                <a:tc>
                  <a:txBody>
                    <a:bodyPr/>
                    <a:lstStyle/>
                    <a:p>
                      <a:pPr marL="0" marR="0" algn="ctr">
                        <a:spcBef>
                          <a:spcPts val="600"/>
                        </a:spcBef>
                        <a:spcAft>
                          <a:spcPts val="0"/>
                        </a:spcAft>
                      </a:pPr>
                      <a:r>
                        <a:rPr lang="en-US" sz="2400" dirty="0">
                          <a:solidFill>
                            <a:schemeClr val="accent1">
                              <a:lumMod val="50000"/>
                            </a:schemeClr>
                          </a:solidFill>
                          <a:latin typeface="+mn-lt"/>
                          <a:ea typeface="Times New Roman"/>
                        </a:rPr>
                        <a:t>C2</a:t>
                      </a:r>
                    </a:p>
                  </a:txBody>
                  <a:tcPr marL="68580" marR="68580" marT="0" marB="0"/>
                </a:tc>
                <a:tc>
                  <a:txBody>
                    <a:bodyPr/>
                    <a:lstStyle/>
                    <a:p>
                      <a:pPr marL="0" marR="0" algn="just">
                        <a:spcBef>
                          <a:spcPts val="600"/>
                        </a:spcBef>
                        <a:spcAft>
                          <a:spcPts val="0"/>
                        </a:spcAft>
                      </a:pPr>
                      <a:r>
                        <a:rPr lang="en-US" sz="2400" dirty="0" err="1">
                          <a:solidFill>
                            <a:schemeClr val="accent1">
                              <a:lumMod val="50000"/>
                            </a:schemeClr>
                          </a:solidFill>
                          <a:latin typeface="+mn-lt"/>
                          <a:ea typeface="Times New Roman"/>
                        </a:rPr>
                        <a:t>Candra</a:t>
                      </a:r>
                      <a:endParaRPr lang="en-US" sz="2400" dirty="0">
                        <a:solidFill>
                          <a:schemeClr val="accent1">
                            <a:lumMod val="50000"/>
                          </a:schemeClr>
                        </a:solidFill>
                        <a:latin typeface="+mn-lt"/>
                        <a:ea typeface="Times New Roman"/>
                      </a:endParaRPr>
                    </a:p>
                  </a:txBody>
                  <a:tcPr marL="68580" marR="68580" marT="0" marB="0"/>
                </a:tc>
                <a:tc>
                  <a:txBody>
                    <a:bodyPr/>
                    <a:lstStyle/>
                    <a:p>
                      <a:pPr marL="0" marR="0" algn="ctr">
                        <a:spcBef>
                          <a:spcPts val="600"/>
                        </a:spcBef>
                        <a:spcAft>
                          <a:spcPts val="0"/>
                        </a:spcAft>
                      </a:pPr>
                      <a:r>
                        <a:rPr lang="en-US" sz="2800" dirty="0" smtClean="0">
                          <a:solidFill>
                            <a:schemeClr val="accent1">
                              <a:lumMod val="50000"/>
                            </a:schemeClr>
                          </a:solidFill>
                          <a:latin typeface="+mn-lt"/>
                          <a:ea typeface="Times New Roman"/>
                        </a:rPr>
                        <a:t>Jakarta </a:t>
                      </a:r>
                      <a:endParaRPr lang="en-US" sz="2800" dirty="0">
                        <a:solidFill>
                          <a:schemeClr val="accent1">
                            <a:lumMod val="50000"/>
                          </a:schemeClr>
                        </a:solidFill>
                        <a:latin typeface="+mn-lt"/>
                        <a:ea typeface="Times New Roman"/>
                      </a:endParaRPr>
                    </a:p>
                  </a:txBody>
                  <a:tcPr marL="68580" marR="68580" marT="0" marB="0"/>
                </a:tc>
              </a:tr>
            </a:tbl>
          </a:graphicData>
        </a:graphic>
      </p:graphicFrame>
      <p:sp>
        <p:nvSpPr>
          <p:cNvPr id="4" name="TextBox 3"/>
          <p:cNvSpPr txBox="1"/>
          <p:nvPr/>
        </p:nvSpPr>
        <p:spPr>
          <a:xfrm>
            <a:off x="1066800" y="2057400"/>
            <a:ext cx="2057400" cy="523875"/>
          </a:xfrm>
          <a:prstGeom prst="rect">
            <a:avLst/>
          </a:prstGeom>
          <a:noFill/>
        </p:spPr>
        <p:txBody>
          <a:bodyPr>
            <a:spAutoFit/>
          </a:bodyPr>
          <a:lstStyle/>
          <a:p>
            <a:pPr>
              <a:defRPr/>
            </a:pPr>
            <a:r>
              <a:rPr lang="en-US" sz="2800" dirty="0">
                <a:latin typeface="+mj-lt"/>
              </a:rPr>
              <a:t>PEMASOK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623</TotalTime>
  <Words>334</Words>
  <Application>Microsoft Office PowerPoint</Application>
  <PresentationFormat>On-screen Show (4:3)</PresentationFormat>
  <Paragraphs>135</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Dependensi </vt:lpstr>
      <vt:lpstr>DEPENDENSI / KETERGANTUNGAN</vt:lpstr>
      <vt:lpstr>Macam – macam Dependensi</vt:lpstr>
      <vt:lpstr>Dependensi Fungsional ….1</vt:lpstr>
      <vt:lpstr>Dependensi Fungsional ….2</vt:lpstr>
      <vt:lpstr>Dependensi Sepenuhnya…..1</vt:lpstr>
      <vt:lpstr>Dependensi Sepenuhnya ……2</vt:lpstr>
      <vt:lpstr>Dependensi Total…..1</vt:lpstr>
      <vt:lpstr>Dependensi Total….2</vt:lpstr>
      <vt:lpstr>Dependensi Transitif …..1</vt:lpstr>
      <vt:lpstr>Dependensi Transitif …..2</vt:lpstr>
    </vt:vector>
  </TitlesOfParts>
  <Company>UNIKOM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 DASAR</dc:title>
  <dc:creator>Rina Kurniawati</dc:creator>
  <cp:lastModifiedBy>Phantom Assassin</cp:lastModifiedBy>
  <cp:revision>38</cp:revision>
  <cp:lastPrinted>2012-11-05T06:35:38Z</cp:lastPrinted>
  <dcterms:created xsi:type="dcterms:W3CDTF">2008-09-03T17:00:19Z</dcterms:created>
  <dcterms:modified xsi:type="dcterms:W3CDTF">2012-11-05T06:35:41Z</dcterms:modified>
</cp:coreProperties>
</file>