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2"/>
  </p:sldMasterIdLst>
  <p:notesMasterIdLst>
    <p:notesMasterId r:id="rId19"/>
  </p:notesMasterIdLst>
  <p:handoutMasterIdLst>
    <p:handoutMasterId r:id="rId20"/>
  </p:handoutMasterIdLst>
  <p:sldIdLst>
    <p:sldId id="256" r:id="rId3"/>
    <p:sldId id="257" r:id="rId4"/>
    <p:sldId id="258" r:id="rId5"/>
    <p:sldId id="259" r:id="rId6"/>
    <p:sldId id="260" r:id="rId7"/>
    <p:sldId id="266" r:id="rId8"/>
    <p:sldId id="261" r:id="rId9"/>
    <p:sldId id="262" r:id="rId10"/>
    <p:sldId id="263" r:id="rId11"/>
    <p:sldId id="264" r:id="rId12"/>
    <p:sldId id="265" r:id="rId13"/>
    <p:sldId id="267" r:id="rId14"/>
    <p:sldId id="268" r:id="rId15"/>
    <p:sldId id="269" r:id="rId16"/>
    <p:sldId id="270" r:id="rId17"/>
    <p:sldId id="27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42" d="100"/>
          <a:sy n="42" d="100"/>
        </p:scale>
        <p:origin x="-1242" y="-108"/>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D5D0A3-96BB-4D5F-9D3D-A4CBAB09CAF3}" type="datetimeFigureOut">
              <a:rPr lang="en-US" smtClean="0"/>
              <a:t>11/7/2012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1899C0-1196-4A0E-AF4B-4C66957CBE83}" type="slidenum">
              <a:rPr lang="en-US" smtClean="0"/>
              <a:t>‹#›</a:t>
            </a:fld>
            <a:endParaRPr lang="en-US"/>
          </a:p>
        </p:txBody>
      </p:sp>
    </p:spTree>
    <p:extLst>
      <p:ext uri="{BB962C8B-B14F-4D97-AF65-F5344CB8AC3E}">
        <p14:creationId xmlns:p14="http://schemas.microsoft.com/office/powerpoint/2010/main" val="3606468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38F8C-1F39-4465-9B5A-72B3F633104B}"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2B58B-181C-41D2-A7DB-217BF78D8E6B}" type="slidenum">
              <a:rPr lang="en-US" smtClean="0"/>
              <a:t>‹#›</a:t>
            </a:fld>
            <a:endParaRPr lang="en-US"/>
          </a:p>
        </p:txBody>
      </p:sp>
    </p:spTree>
    <p:extLst>
      <p:ext uri="{BB962C8B-B14F-4D97-AF65-F5344CB8AC3E}">
        <p14:creationId xmlns:p14="http://schemas.microsoft.com/office/powerpoint/2010/main" val="115079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a:t>
            </a:fld>
            <a:endParaRPr lang="en-US"/>
          </a:p>
        </p:txBody>
      </p:sp>
    </p:spTree>
    <p:extLst>
      <p:ext uri="{BB962C8B-B14F-4D97-AF65-F5344CB8AC3E}">
        <p14:creationId xmlns:p14="http://schemas.microsoft.com/office/powerpoint/2010/main" val="271346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10</a:t>
            </a:fld>
            <a:endParaRPr lang="en-US"/>
          </a:p>
        </p:txBody>
      </p:sp>
    </p:spTree>
    <p:extLst>
      <p:ext uri="{BB962C8B-B14F-4D97-AF65-F5344CB8AC3E}">
        <p14:creationId xmlns:p14="http://schemas.microsoft.com/office/powerpoint/2010/main" val="388040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11</a:t>
            </a:fld>
            <a:endParaRPr lang="en-US"/>
          </a:p>
        </p:txBody>
      </p:sp>
    </p:spTree>
    <p:extLst>
      <p:ext uri="{BB962C8B-B14F-4D97-AF65-F5344CB8AC3E}">
        <p14:creationId xmlns:p14="http://schemas.microsoft.com/office/powerpoint/2010/main" val="393054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12</a:t>
            </a:fld>
            <a:endParaRPr lang="en-US"/>
          </a:p>
        </p:txBody>
      </p:sp>
    </p:spTree>
    <p:extLst>
      <p:ext uri="{BB962C8B-B14F-4D97-AF65-F5344CB8AC3E}">
        <p14:creationId xmlns:p14="http://schemas.microsoft.com/office/powerpoint/2010/main" val="137271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13</a:t>
            </a:fld>
            <a:endParaRPr lang="en-US"/>
          </a:p>
        </p:txBody>
      </p:sp>
    </p:spTree>
    <p:extLst>
      <p:ext uri="{BB962C8B-B14F-4D97-AF65-F5344CB8AC3E}">
        <p14:creationId xmlns:p14="http://schemas.microsoft.com/office/powerpoint/2010/main" val="263685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14</a:t>
            </a:fld>
            <a:endParaRPr lang="en-US"/>
          </a:p>
        </p:txBody>
      </p:sp>
    </p:spTree>
    <p:extLst>
      <p:ext uri="{BB962C8B-B14F-4D97-AF65-F5344CB8AC3E}">
        <p14:creationId xmlns:p14="http://schemas.microsoft.com/office/powerpoint/2010/main" val="272851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15</a:t>
            </a:fld>
            <a:endParaRPr lang="en-US"/>
          </a:p>
        </p:txBody>
      </p:sp>
    </p:spTree>
    <p:extLst>
      <p:ext uri="{BB962C8B-B14F-4D97-AF65-F5344CB8AC3E}">
        <p14:creationId xmlns:p14="http://schemas.microsoft.com/office/powerpoint/2010/main" val="214717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16</a:t>
            </a:fld>
            <a:endParaRPr lang="en-US"/>
          </a:p>
        </p:txBody>
      </p:sp>
    </p:spTree>
    <p:extLst>
      <p:ext uri="{BB962C8B-B14F-4D97-AF65-F5344CB8AC3E}">
        <p14:creationId xmlns:p14="http://schemas.microsoft.com/office/powerpoint/2010/main" val="42260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2</a:t>
            </a:fld>
            <a:endParaRPr lang="en-US"/>
          </a:p>
        </p:txBody>
      </p:sp>
    </p:spTree>
    <p:extLst>
      <p:ext uri="{BB962C8B-B14F-4D97-AF65-F5344CB8AC3E}">
        <p14:creationId xmlns:p14="http://schemas.microsoft.com/office/powerpoint/2010/main" val="323834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3</a:t>
            </a:fld>
            <a:endParaRPr lang="en-US"/>
          </a:p>
        </p:txBody>
      </p:sp>
    </p:spTree>
    <p:extLst>
      <p:ext uri="{BB962C8B-B14F-4D97-AF65-F5344CB8AC3E}">
        <p14:creationId xmlns:p14="http://schemas.microsoft.com/office/powerpoint/2010/main" val="124550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4</a:t>
            </a:fld>
            <a:endParaRPr lang="en-US"/>
          </a:p>
        </p:txBody>
      </p:sp>
    </p:spTree>
    <p:extLst>
      <p:ext uri="{BB962C8B-B14F-4D97-AF65-F5344CB8AC3E}">
        <p14:creationId xmlns:p14="http://schemas.microsoft.com/office/powerpoint/2010/main" val="355161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5</a:t>
            </a:fld>
            <a:endParaRPr lang="en-US"/>
          </a:p>
        </p:txBody>
      </p:sp>
    </p:spTree>
    <p:extLst>
      <p:ext uri="{BB962C8B-B14F-4D97-AF65-F5344CB8AC3E}">
        <p14:creationId xmlns:p14="http://schemas.microsoft.com/office/powerpoint/2010/main" val="328953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6</a:t>
            </a:fld>
            <a:endParaRPr lang="en-US"/>
          </a:p>
        </p:txBody>
      </p:sp>
    </p:spTree>
    <p:extLst>
      <p:ext uri="{BB962C8B-B14F-4D97-AF65-F5344CB8AC3E}">
        <p14:creationId xmlns:p14="http://schemas.microsoft.com/office/powerpoint/2010/main" val="291965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7</a:t>
            </a:fld>
            <a:endParaRPr lang="en-US"/>
          </a:p>
        </p:txBody>
      </p:sp>
    </p:spTree>
    <p:extLst>
      <p:ext uri="{BB962C8B-B14F-4D97-AF65-F5344CB8AC3E}">
        <p14:creationId xmlns:p14="http://schemas.microsoft.com/office/powerpoint/2010/main" val="1249855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8</a:t>
            </a:fld>
            <a:endParaRPr lang="en-US"/>
          </a:p>
        </p:txBody>
      </p:sp>
    </p:spTree>
    <p:extLst>
      <p:ext uri="{BB962C8B-B14F-4D97-AF65-F5344CB8AC3E}">
        <p14:creationId xmlns:p14="http://schemas.microsoft.com/office/powerpoint/2010/main" val="63688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2B58B-181C-41D2-A7DB-217BF78D8E6B}" type="slidenum">
              <a:rPr lang="en-US" smtClean="0"/>
              <a:t>9</a:t>
            </a:fld>
            <a:endParaRPr lang="en-US"/>
          </a:p>
        </p:txBody>
      </p:sp>
    </p:spTree>
    <p:extLst>
      <p:ext uri="{BB962C8B-B14F-4D97-AF65-F5344CB8AC3E}">
        <p14:creationId xmlns:p14="http://schemas.microsoft.com/office/powerpoint/2010/main" val="564942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NULL"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3B2A4D7-F099-45F7-8F6B-998A9921C4BF}" type="datetimeFigureOut">
              <a:rPr lang="en-US" smtClean="0"/>
              <a:pPr>
                <a:defRPr/>
              </a:pPr>
              <a:t>11/7/2012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31191B-783F-4E7A-AC2A-251D83EE70E3}" type="slidenum">
              <a:rPr lang="en-US" smtClean="0"/>
              <a:pPr>
                <a:defRPr/>
              </a:pPr>
              <a:t>‹#›</a:t>
            </a:fld>
            <a:endParaRPr lang="en-US"/>
          </a:p>
        </p:txBody>
      </p:sp>
      <p:pic>
        <p:nvPicPr>
          <p:cNvPr id="7" name="Animated clouds.wmv">
            <a:hlinkClick r:id="" action="ppaction://media"/>
          </p:cNvPr>
          <p:cNvPicPr>
            <a:picLocks noChangeAspect="1"/>
          </p:cNvPicPr>
          <p:nvPr userDrawn="1">
            <a:videoFile r:link="rId1"/>
          </p:nvPr>
        </p:nvPicPr>
        <p:blipFill>
          <a:blip r:embed="rId3">
            <a:lum bright="10000"/>
            <a:extLst>
              <a:ext uri="{28A0092B-C50C-407E-A947-70E740481C1C}">
                <a14:useLocalDpi xmlns:a14="http://schemas.microsoft.com/office/drawing/2010/main" val="0"/>
              </a:ext>
            </a:extLst>
          </a:blip>
          <a:srcRect l="4720" t="26120" r="4494" b="14091"/>
          <a:stretch>
            <a:fillRect/>
          </a:stretch>
        </p:blipFill>
        <p:spPr bwMode="auto">
          <a:xfrm>
            <a:off x="0" y="0"/>
            <a:ext cx="9144000"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78138"/>
            <a:ext cx="7391400"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1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68FFDA6-4F23-47CC-BE06-F0ECA1148370}" type="datetimeFigureOut">
              <a:rPr lang="en-US" smtClean="0"/>
              <a:pPr>
                <a:defRPr/>
              </a:pPr>
              <a:t>11/7/2012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6BA1D5-BACF-4B79-A039-8DC0636FC3D3}" type="slidenum">
              <a:rPr lang="en-US" smtClean="0"/>
              <a:pPr>
                <a:defRPr/>
              </a:pPr>
              <a:t>‹#›</a:t>
            </a:fld>
            <a:endParaRPr lang="en-US"/>
          </a:p>
        </p:txBody>
      </p:sp>
    </p:spTree>
    <p:extLst>
      <p:ext uri="{BB962C8B-B14F-4D97-AF65-F5344CB8AC3E}">
        <p14:creationId xmlns:p14="http://schemas.microsoft.com/office/powerpoint/2010/main" val="112690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3058336-D3E3-48E0-BF3A-A864063A0418}" type="datetimeFigureOut">
              <a:rPr lang="en-US" smtClean="0"/>
              <a:pPr>
                <a:defRPr/>
              </a:pPr>
              <a:t>11/7/2012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03D311-7FFB-4545-B803-956E288BEBF2}" type="slidenum">
              <a:rPr lang="en-US" smtClean="0"/>
              <a:pPr>
                <a:defRPr/>
              </a:pPr>
              <a:t>‹#›</a:t>
            </a:fld>
            <a:endParaRPr lang="en-US"/>
          </a:p>
        </p:txBody>
      </p:sp>
      <p:pic>
        <p:nvPicPr>
          <p:cNvPr id="7" name="Animated clouds.wmv">
            <a:hlinkClick r:id="" action="ppaction://media"/>
          </p:cNvPr>
          <p:cNvPicPr>
            <a:picLocks noChangeAspect="1"/>
          </p:cNvPicPr>
          <p:nvPr userDrawn="1">
            <a:videoFile r:link="rId1"/>
          </p:nvPr>
        </p:nvPicPr>
        <p:blipFill>
          <a:blip r:embed="rId3">
            <a:lum bright="10000"/>
            <a:extLst>
              <a:ext uri="{28A0092B-C50C-407E-A947-70E740481C1C}">
                <a14:useLocalDpi xmlns:a14="http://schemas.microsoft.com/office/drawing/2010/main" val="0"/>
              </a:ext>
            </a:extLst>
          </a:blip>
          <a:srcRect l="4720" t="26120" r="4494" b="62105"/>
          <a:stretch>
            <a:fillRect/>
          </a:stretch>
        </p:blipFill>
        <p:spPr bwMode="auto">
          <a:xfrm>
            <a:off x="0" y="6067425"/>
            <a:ext cx="9144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r="35794"/>
          <a:stretch>
            <a:fillRect/>
          </a:stretch>
        </p:blipFill>
        <p:spPr bwMode="auto">
          <a:xfrm>
            <a:off x="7010400" y="5214938"/>
            <a:ext cx="2133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3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642ABF-93D8-4C4F-B2CA-9877C6AC625C}" type="datetimeFigureOut">
              <a:rPr lang="en-US" smtClean="0"/>
              <a:pPr>
                <a:defRPr/>
              </a:pPr>
              <a:t>11/7/2012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425EE5-D873-4A5F-9820-B37BC7458DFB}" type="slidenum">
              <a:rPr lang="en-US" smtClean="0"/>
              <a:pPr>
                <a:defRPr/>
              </a:pPr>
              <a:t>‹#›</a:t>
            </a:fld>
            <a:endParaRPr lang="en-US"/>
          </a:p>
        </p:txBody>
      </p:sp>
    </p:spTree>
    <p:extLst>
      <p:ext uri="{BB962C8B-B14F-4D97-AF65-F5344CB8AC3E}">
        <p14:creationId xmlns:p14="http://schemas.microsoft.com/office/powerpoint/2010/main" val="259254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4BB9CDF-D750-4A22-BEF3-4B2B12F451D2}" type="datetimeFigureOut">
              <a:rPr lang="en-US" smtClean="0"/>
              <a:pPr>
                <a:defRPr/>
              </a:pPr>
              <a:t>11/7/2012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28D6B6-080E-476F-90D4-C9D2423E3AE1}" type="slidenum">
              <a:rPr lang="en-US" smtClean="0"/>
              <a:pPr>
                <a:defRPr/>
              </a:pPr>
              <a:t>‹#›</a:t>
            </a:fld>
            <a:endParaRPr lang="en-US"/>
          </a:p>
        </p:txBody>
      </p:sp>
      <p:pic>
        <p:nvPicPr>
          <p:cNvPr id="7" name="Animated clouds.wmv">
            <a:hlinkClick r:id="" action="ppaction://media"/>
          </p:cNvPr>
          <p:cNvPicPr>
            <a:picLocks noChangeAspect="1"/>
          </p:cNvPicPr>
          <p:nvPr userDrawn="1">
            <a:videoFile r:link="rId1"/>
          </p:nvPr>
        </p:nvPicPr>
        <p:blipFill>
          <a:blip r:embed="rId3">
            <a:lum bright="10000"/>
            <a:extLst>
              <a:ext uri="{28A0092B-C50C-407E-A947-70E740481C1C}">
                <a14:useLocalDpi xmlns:a14="http://schemas.microsoft.com/office/drawing/2010/main" val="0"/>
              </a:ext>
            </a:extLst>
          </a:blip>
          <a:srcRect l="4720" t="26120" r="4494" b="22813"/>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p:cNvPicPr>
            <a:picLocks noChangeAspect="1"/>
          </p:cNvPicPr>
          <p:nvPr userDrawn="1"/>
        </p:nvPicPr>
        <p:blipFill>
          <a:blip r:embed="rId4">
            <a:extLst>
              <a:ext uri="{28A0092B-C50C-407E-A947-70E740481C1C}">
                <a14:useLocalDpi xmlns:a14="http://schemas.microsoft.com/office/drawing/2010/main" val="0"/>
              </a:ext>
            </a:extLst>
          </a:blip>
          <a:srcRect r="27380"/>
          <a:stretch>
            <a:fillRect/>
          </a:stretch>
        </p:blipFill>
        <p:spPr bwMode="auto">
          <a:xfrm>
            <a:off x="4495800" y="1760538"/>
            <a:ext cx="46482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3FD0467-D87E-4164-A083-ED33C02662CC}" type="datetimeFigureOut">
              <a:rPr lang="en-US" smtClean="0"/>
              <a:pPr>
                <a:defRPr/>
              </a:pPr>
              <a:t>11/7/2012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D51728-C920-499F-B59F-BC13177A5619}" type="slidenum">
              <a:rPr lang="en-US" smtClean="0"/>
              <a:pPr>
                <a:defRPr/>
              </a:pPr>
              <a:t>‹#›</a:t>
            </a:fld>
            <a:endParaRPr lang="en-US"/>
          </a:p>
        </p:txBody>
      </p:sp>
    </p:spTree>
    <p:extLst>
      <p:ext uri="{BB962C8B-B14F-4D97-AF65-F5344CB8AC3E}">
        <p14:creationId xmlns:p14="http://schemas.microsoft.com/office/powerpoint/2010/main" val="289593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105DDFF-9BE6-4B93-9DD2-8EEE5CC81A75}" type="datetimeFigureOut">
              <a:rPr lang="en-US" smtClean="0"/>
              <a:pPr>
                <a:defRPr/>
              </a:pPr>
              <a:t>11/7/2012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B46965-D0FE-447A-AFE4-EC6765D6E78E}" type="slidenum">
              <a:rPr lang="en-US" smtClean="0"/>
              <a:pPr>
                <a:defRPr/>
              </a:pPr>
              <a:t>‹#›</a:t>
            </a:fld>
            <a:endParaRPr lang="en-US"/>
          </a:p>
        </p:txBody>
      </p:sp>
    </p:spTree>
    <p:extLst>
      <p:ext uri="{BB962C8B-B14F-4D97-AF65-F5344CB8AC3E}">
        <p14:creationId xmlns:p14="http://schemas.microsoft.com/office/powerpoint/2010/main" val="27576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230741-C261-44C6-89A1-F6CF4D794770}" type="datetimeFigureOut">
              <a:rPr lang="en-US" smtClean="0"/>
              <a:pPr>
                <a:defRPr/>
              </a:pPr>
              <a:t>11/7/2012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8D4143B-4CAB-44C8-8247-AF5722AD48C4}" type="slidenum">
              <a:rPr lang="en-US" smtClean="0"/>
              <a:pPr>
                <a:defRPr/>
              </a:pPr>
              <a:t>‹#›</a:t>
            </a:fld>
            <a:endParaRPr lang="en-US"/>
          </a:p>
        </p:txBody>
      </p:sp>
    </p:spTree>
    <p:extLst>
      <p:ext uri="{BB962C8B-B14F-4D97-AF65-F5344CB8AC3E}">
        <p14:creationId xmlns:p14="http://schemas.microsoft.com/office/powerpoint/2010/main" val="127813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50D3837-407C-4D48-862A-6536809F2139}" type="datetimeFigureOut">
              <a:rPr lang="en-US" smtClean="0"/>
              <a:pPr>
                <a:defRPr/>
              </a:pPr>
              <a:t>11/7/2012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42285C4-07BF-437B-A634-BAB85E93D70F}" type="slidenum">
              <a:rPr lang="en-US" smtClean="0"/>
              <a:pPr>
                <a:defRPr/>
              </a:pPr>
              <a:t>‹#›</a:t>
            </a:fld>
            <a:endParaRPr lang="en-US"/>
          </a:p>
        </p:txBody>
      </p:sp>
    </p:spTree>
    <p:extLst>
      <p:ext uri="{BB962C8B-B14F-4D97-AF65-F5344CB8AC3E}">
        <p14:creationId xmlns:p14="http://schemas.microsoft.com/office/powerpoint/2010/main" val="380956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9414080-2927-4E0D-A4E6-33395E67CD0B}" type="datetimeFigureOut">
              <a:rPr lang="en-US" smtClean="0"/>
              <a:pPr>
                <a:defRPr/>
              </a:pPr>
              <a:t>11/7/2012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87D543-E9D9-43BE-9140-D92EE012CC04}" type="slidenum">
              <a:rPr lang="en-US" smtClean="0"/>
              <a:pPr>
                <a:defRPr/>
              </a:pPr>
              <a:t>‹#›</a:t>
            </a:fld>
            <a:endParaRPr lang="en-US"/>
          </a:p>
        </p:txBody>
      </p:sp>
      <p:pic>
        <p:nvPicPr>
          <p:cNvPr id="8" name="Animated clouds.wmv">
            <a:hlinkClick r:id="" action="ppaction://media"/>
          </p:cNvPr>
          <p:cNvPicPr>
            <a:picLocks noChangeAspect="1"/>
          </p:cNvPicPr>
          <p:nvPr userDrawn="1">
            <a:videoFile r:link="rId1"/>
          </p:nvPr>
        </p:nvPicPr>
        <p:blipFill>
          <a:blip r:embed="rId3">
            <a:lum bright="10000"/>
            <a:extLst>
              <a:ext uri="{28A0092B-C50C-407E-A947-70E740481C1C}">
                <a14:useLocalDpi xmlns:a14="http://schemas.microsoft.com/office/drawing/2010/main" val="0"/>
              </a:ext>
            </a:extLst>
          </a:blip>
          <a:srcRect l="4720" t="26120" r="4494" b="62105"/>
          <a:stretch>
            <a:fillRect/>
          </a:stretch>
        </p:blipFill>
        <p:spPr bwMode="auto">
          <a:xfrm>
            <a:off x="0" y="6067425"/>
            <a:ext cx="9144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r="35794"/>
          <a:stretch>
            <a:fillRect/>
          </a:stretch>
        </p:blipFill>
        <p:spPr bwMode="auto">
          <a:xfrm>
            <a:off x="7010400" y="5214938"/>
            <a:ext cx="2133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2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50B5A79-7515-4173-9BB9-0EE103CEAD58}" type="datetimeFigureOut">
              <a:rPr lang="en-US" smtClean="0"/>
              <a:pPr>
                <a:defRPr/>
              </a:pPr>
              <a:t>11/7/2012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4E5F70-AF12-4C78-B7E3-05C280B23D3B}" type="slidenum">
              <a:rPr lang="en-US" smtClean="0"/>
              <a:pPr>
                <a:defRPr/>
              </a:pPr>
              <a:t>‹#›</a:t>
            </a:fld>
            <a:endParaRPr lang="en-US"/>
          </a:p>
        </p:txBody>
      </p:sp>
      <p:pic>
        <p:nvPicPr>
          <p:cNvPr id="8" name="Animated clouds.wmv">
            <a:hlinkClick r:id="" action="ppaction://media"/>
          </p:cNvPr>
          <p:cNvPicPr>
            <a:picLocks noChangeAspect="1"/>
          </p:cNvPicPr>
          <p:nvPr userDrawn="1">
            <a:videoFile r:link="rId1"/>
          </p:nvPr>
        </p:nvPicPr>
        <p:blipFill>
          <a:blip r:embed="rId3">
            <a:lum bright="10000"/>
            <a:extLst>
              <a:ext uri="{28A0092B-C50C-407E-A947-70E740481C1C}">
                <a14:useLocalDpi xmlns:a14="http://schemas.microsoft.com/office/drawing/2010/main" val="0"/>
              </a:ext>
            </a:extLst>
          </a:blip>
          <a:srcRect l="4720" t="26120" r="4494" b="62105"/>
          <a:stretch>
            <a:fillRect/>
          </a:stretch>
        </p:blipFill>
        <p:spPr bwMode="auto">
          <a:xfrm>
            <a:off x="0" y="6067425"/>
            <a:ext cx="9144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4">
            <a:extLst>
              <a:ext uri="{28A0092B-C50C-407E-A947-70E740481C1C}">
                <a14:useLocalDpi xmlns:a14="http://schemas.microsoft.com/office/drawing/2010/main" val="0"/>
              </a:ext>
            </a:extLst>
          </a:blip>
          <a:srcRect r="35794"/>
          <a:stretch>
            <a:fillRect/>
          </a:stretch>
        </p:blipFill>
        <p:spPr bwMode="auto">
          <a:xfrm>
            <a:off x="7010400" y="5214938"/>
            <a:ext cx="2133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8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E0CDB5A-EC68-4C54-91BF-F2266FB19232}" type="datetimeFigureOut">
              <a:rPr lang="en-US" smtClean="0"/>
              <a:pPr>
                <a:defRPr/>
              </a:pPr>
              <a:t>11/7/2012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4CE9AB-0EDF-4ABE-B365-B9E3145C7D83}" type="slidenum">
              <a:rPr lang="en-US" smtClean="0"/>
              <a:pPr>
                <a:defRPr/>
              </a:pPr>
              <a:t>‹#›</a:t>
            </a:fld>
            <a:endParaRPr lang="en-US"/>
          </a:p>
        </p:txBody>
      </p:sp>
    </p:spTree>
    <p:extLst>
      <p:ext uri="{BB962C8B-B14F-4D97-AF65-F5344CB8AC3E}">
        <p14:creationId xmlns:p14="http://schemas.microsoft.com/office/powerpoint/2010/main" val="34447578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akup desktop\Lesson\Komputer &amp; Masyarakat\2011\privasi-individu-remaja.jpg"/>
          <p:cNvPicPr>
            <a:picLocks noChangeAspect="1" noChangeArrowheads="1"/>
          </p:cNvPicPr>
          <p:nvPr/>
        </p:nvPicPr>
        <p:blipFill>
          <a:blip r:embed="rId3"/>
          <a:srcRect/>
          <a:stretch>
            <a:fillRect/>
          </a:stretch>
        </p:blipFill>
        <p:spPr bwMode="auto">
          <a:xfrm>
            <a:off x="5095875" y="4171950"/>
            <a:ext cx="4048125" cy="2686050"/>
          </a:xfrm>
          <a:prstGeom prst="rect">
            <a:avLst/>
          </a:prstGeom>
          <a:ln>
            <a:noFill/>
          </a:ln>
          <a:effectLst>
            <a:softEdge rad="112500"/>
          </a:effectLst>
        </p:spPr>
      </p:pic>
      <p:sp>
        <p:nvSpPr>
          <p:cNvPr id="2" name="Title 1"/>
          <p:cNvSpPr>
            <a:spLocks noGrp="1"/>
          </p:cNvSpPr>
          <p:nvPr>
            <p:ph type="ctrTitle"/>
          </p:nvPr>
        </p:nvSpPr>
        <p:spPr/>
        <p:txBody>
          <a:bodyPr/>
          <a:lstStyle/>
          <a:p>
            <a:pPr fontAlgn="auto">
              <a:spcAft>
                <a:spcPts val="0"/>
              </a:spcAft>
              <a:defRPr/>
            </a:pPr>
            <a:r>
              <a:rPr lang="id-ID" sz="8000" dirty="0" smtClean="0"/>
              <a:t>PRIVASI</a:t>
            </a:r>
            <a:endParaRPr lang="en-US" sz="8000" dirty="0"/>
          </a:p>
        </p:txBody>
      </p:sp>
      <p:sp>
        <p:nvSpPr>
          <p:cNvPr id="7172" name="Subtitle 2"/>
          <p:cNvSpPr>
            <a:spLocks noGrp="1"/>
          </p:cNvSpPr>
          <p:nvPr>
            <p:ph type="subTitle" idx="1"/>
          </p:nvPr>
        </p:nvSpPr>
        <p:spPr/>
        <p:txBody>
          <a:bodyPr/>
          <a:lstStyle/>
          <a:p>
            <a:pPr algn="r"/>
            <a:r>
              <a:rPr lang="id-ID" smtClean="0"/>
              <a:t>1 Februari 2011</a:t>
            </a:r>
            <a:endParaRPr lang="en-US" smtClean="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id-ID" dirty="0" smtClean="0"/>
              <a:t>Kebebasan Memperoleh Informasi</a:t>
            </a:r>
            <a:endParaRPr lang="en-US" dirty="0"/>
          </a:p>
        </p:txBody>
      </p:sp>
      <p:sp>
        <p:nvSpPr>
          <p:cNvPr id="3" name="Content Placeholder 2"/>
          <p:cNvSpPr>
            <a:spLocks noGrp="1"/>
          </p:cNvSpPr>
          <p:nvPr>
            <p:ph idx="1"/>
          </p:nvPr>
        </p:nvSpPr>
        <p:spPr>
          <a:xfrm>
            <a:off x="214313" y="2357438"/>
            <a:ext cx="8686800" cy="4214812"/>
          </a:xfrm>
        </p:spPr>
        <p:txBody>
          <a:bodyPr rtlCol="0">
            <a:normAutofit/>
          </a:bodyPr>
          <a:lstStyle/>
          <a:p>
            <a:pPr marL="0" indent="0" algn="ctr" fontAlgn="auto">
              <a:spcAft>
                <a:spcPts val="0"/>
              </a:spcAft>
              <a:buFont typeface="Arial" pitchFamily="34" charset="0"/>
              <a:buNone/>
              <a:defRPr/>
            </a:pPr>
            <a:r>
              <a:rPr lang="id-ID" sz="4400" b="1" dirty="0" smtClean="0">
                <a:solidFill>
                  <a:schemeClr val="accent1">
                    <a:lumMod val="75000"/>
                  </a:schemeClr>
                </a:solidFill>
              </a:rPr>
              <a:t>K</a:t>
            </a:r>
            <a:r>
              <a:rPr lang="sv-SE" sz="4400" b="1" dirty="0" smtClean="0">
                <a:solidFill>
                  <a:schemeClr val="accent1">
                    <a:lumMod val="75000"/>
                  </a:schemeClr>
                </a:solidFill>
              </a:rPr>
              <a:t>egiatan mempromosikan</a:t>
            </a:r>
          </a:p>
          <a:p>
            <a:pPr marL="0" indent="0" algn="ctr" fontAlgn="auto">
              <a:spcAft>
                <a:spcPts val="0"/>
              </a:spcAft>
              <a:buFont typeface="Arial" pitchFamily="34" charset="0"/>
              <a:buNone/>
              <a:defRPr/>
            </a:pPr>
            <a:r>
              <a:rPr lang="sv-SE" sz="4400" b="1" dirty="0" smtClean="0">
                <a:solidFill>
                  <a:schemeClr val="accent1">
                    <a:lumMod val="75000"/>
                  </a:schemeClr>
                </a:solidFill>
              </a:rPr>
              <a:t>keterbukaan dengan cara</a:t>
            </a:r>
          </a:p>
          <a:p>
            <a:pPr marL="0" indent="0" algn="ctr" fontAlgn="auto">
              <a:spcAft>
                <a:spcPts val="0"/>
              </a:spcAft>
              <a:buFont typeface="Arial" pitchFamily="34" charset="0"/>
              <a:buNone/>
              <a:defRPr/>
            </a:pPr>
            <a:r>
              <a:rPr lang="sv-SE" sz="4400" b="1" dirty="0" smtClean="0">
                <a:solidFill>
                  <a:schemeClr val="accent1">
                    <a:lumMod val="75000"/>
                  </a:schemeClr>
                </a:solidFill>
              </a:rPr>
              <a:t>memberikan kewenangan kepada</a:t>
            </a:r>
          </a:p>
          <a:p>
            <a:pPr marL="0" indent="0" algn="ctr" fontAlgn="auto">
              <a:spcAft>
                <a:spcPts val="0"/>
              </a:spcAft>
              <a:buFont typeface="Arial" pitchFamily="34" charset="0"/>
              <a:buNone/>
              <a:defRPr/>
            </a:pPr>
            <a:r>
              <a:rPr lang="sv-SE" sz="4400" b="1" dirty="0" smtClean="0">
                <a:solidFill>
                  <a:schemeClr val="accent1">
                    <a:lumMod val="75000"/>
                  </a:schemeClr>
                </a:solidFill>
              </a:rPr>
              <a:t>masyarakat untuk mengakses</a:t>
            </a:r>
          </a:p>
          <a:p>
            <a:pPr marL="0" indent="0" algn="ctr" fontAlgn="auto">
              <a:spcAft>
                <a:spcPts val="0"/>
              </a:spcAft>
              <a:buFont typeface="Arial" pitchFamily="34" charset="0"/>
              <a:buNone/>
              <a:defRPr/>
            </a:pPr>
            <a:r>
              <a:rPr lang="sv-SE" sz="4400" b="1" dirty="0" smtClean="0">
                <a:solidFill>
                  <a:schemeClr val="accent1">
                    <a:lumMod val="75000"/>
                  </a:schemeClr>
                </a:solidFill>
              </a:rPr>
              <a:t>informasi tersebut.</a:t>
            </a:r>
            <a:endParaRPr lang="en-US" sz="4400" b="1"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id-ID" dirty="0" smtClean="0"/>
              <a:t>Kebebasan Memperoleh Informasi</a:t>
            </a:r>
            <a:endParaRPr lang="en-US" dirty="0"/>
          </a:p>
        </p:txBody>
      </p:sp>
      <p:sp>
        <p:nvSpPr>
          <p:cNvPr id="3" name="Content Placeholder 2"/>
          <p:cNvSpPr>
            <a:spLocks noGrp="1"/>
          </p:cNvSpPr>
          <p:nvPr>
            <p:ph idx="1"/>
          </p:nvPr>
        </p:nvSpPr>
        <p:spPr>
          <a:xfrm>
            <a:off x="214313" y="2357438"/>
            <a:ext cx="8686800" cy="4214812"/>
          </a:xfrm>
        </p:spPr>
        <p:txBody>
          <a:bodyPr rtlCol="0">
            <a:normAutofit/>
          </a:bodyPr>
          <a:lstStyle/>
          <a:p>
            <a:pPr marL="0" indent="0" algn="ctr" fontAlgn="auto">
              <a:spcAft>
                <a:spcPts val="0"/>
              </a:spcAft>
              <a:buFont typeface="Arial" pitchFamily="34" charset="0"/>
              <a:buNone/>
              <a:defRPr/>
            </a:pPr>
            <a:r>
              <a:rPr lang="id-ID" sz="4400" b="1" dirty="0" smtClean="0">
                <a:solidFill>
                  <a:schemeClr val="accent1">
                    <a:lumMod val="75000"/>
                  </a:schemeClr>
                </a:solidFill>
              </a:rPr>
              <a:t>K</a:t>
            </a:r>
            <a:r>
              <a:rPr lang="sv-SE" sz="4400" b="1" dirty="0" smtClean="0">
                <a:solidFill>
                  <a:schemeClr val="accent1">
                    <a:lumMod val="75000"/>
                  </a:schemeClr>
                </a:solidFill>
              </a:rPr>
              <a:t>egiatan mempromosikan</a:t>
            </a:r>
          </a:p>
          <a:p>
            <a:pPr marL="0" indent="0" algn="ctr" fontAlgn="auto">
              <a:spcAft>
                <a:spcPts val="0"/>
              </a:spcAft>
              <a:buFont typeface="Arial" pitchFamily="34" charset="0"/>
              <a:buNone/>
              <a:defRPr/>
            </a:pPr>
            <a:r>
              <a:rPr lang="sv-SE" sz="4400" b="1" dirty="0" smtClean="0">
                <a:solidFill>
                  <a:schemeClr val="accent1">
                    <a:lumMod val="75000"/>
                  </a:schemeClr>
                </a:solidFill>
              </a:rPr>
              <a:t>keterbukaan dengan cara</a:t>
            </a:r>
          </a:p>
          <a:p>
            <a:pPr marL="0" indent="0" algn="ctr" fontAlgn="auto">
              <a:spcAft>
                <a:spcPts val="0"/>
              </a:spcAft>
              <a:buFont typeface="Arial" pitchFamily="34" charset="0"/>
              <a:buNone/>
              <a:defRPr/>
            </a:pPr>
            <a:r>
              <a:rPr lang="sv-SE" sz="4400" b="1" dirty="0" smtClean="0">
                <a:solidFill>
                  <a:schemeClr val="accent1">
                    <a:lumMod val="75000"/>
                  </a:schemeClr>
                </a:solidFill>
              </a:rPr>
              <a:t>memberikan kewenangan kepada</a:t>
            </a:r>
          </a:p>
          <a:p>
            <a:pPr marL="0" indent="0" algn="ctr" fontAlgn="auto">
              <a:spcAft>
                <a:spcPts val="0"/>
              </a:spcAft>
              <a:buFont typeface="Arial" pitchFamily="34" charset="0"/>
              <a:buNone/>
              <a:defRPr/>
            </a:pPr>
            <a:r>
              <a:rPr lang="sv-SE" sz="4400" b="1" dirty="0" smtClean="0">
                <a:solidFill>
                  <a:schemeClr val="accent1">
                    <a:lumMod val="75000"/>
                  </a:schemeClr>
                </a:solidFill>
              </a:rPr>
              <a:t>masyarakat untuk mengakses</a:t>
            </a:r>
          </a:p>
          <a:p>
            <a:pPr marL="0" indent="0" algn="ctr" fontAlgn="auto">
              <a:spcAft>
                <a:spcPts val="0"/>
              </a:spcAft>
              <a:buFont typeface="Arial" pitchFamily="34" charset="0"/>
              <a:buNone/>
              <a:defRPr/>
            </a:pPr>
            <a:r>
              <a:rPr lang="sv-SE" sz="4400" b="1" dirty="0" smtClean="0">
                <a:solidFill>
                  <a:schemeClr val="accent1">
                    <a:lumMod val="75000"/>
                  </a:schemeClr>
                </a:solidFill>
              </a:rPr>
              <a:t>informasi tersebut.</a:t>
            </a:r>
            <a:endParaRPr lang="en-US" sz="4400"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Berbagi Informasi di Internet</a:t>
            </a:r>
            <a:endParaRPr lang="en-US" dirty="0"/>
          </a:p>
        </p:txBody>
      </p:sp>
      <p:graphicFrame>
        <p:nvGraphicFramePr>
          <p:cNvPr id="6" name="Table 5"/>
          <p:cNvGraphicFramePr>
            <a:graphicFrameLocks noGrp="1"/>
          </p:cNvGraphicFramePr>
          <p:nvPr/>
        </p:nvGraphicFramePr>
        <p:xfrm>
          <a:off x="214313" y="1357313"/>
          <a:ext cx="6786562" cy="5286375"/>
        </p:xfrm>
        <a:graphic>
          <a:graphicData uri="http://schemas.openxmlformats.org/drawingml/2006/table">
            <a:tbl>
              <a:tblPr firstRow="1" bandRow="1">
                <a:tableStyleId>{5C22544A-7EE6-4342-B048-85BDC9FD1C3A}</a:tableStyleId>
              </a:tblPr>
              <a:tblGrid>
                <a:gridCol w="3393281"/>
                <a:gridCol w="3393281"/>
              </a:tblGrid>
              <a:tr h="377598">
                <a:tc>
                  <a:txBody>
                    <a:bodyPr/>
                    <a:lstStyle/>
                    <a:p>
                      <a:pPr algn="ctr"/>
                      <a:r>
                        <a:rPr lang="id-ID" sz="1800" dirty="0" smtClean="0"/>
                        <a:t>Share Information</a:t>
                      </a:r>
                      <a:r>
                        <a:rPr lang="id-ID" sz="1800" baseline="0" dirty="0" smtClean="0"/>
                        <a:t> concerning...</a:t>
                      </a:r>
                      <a:endParaRPr lang="en-US" sz="1800" dirty="0"/>
                    </a:p>
                  </a:txBody>
                  <a:tcPr marL="91439" marR="91439"/>
                </a:tc>
                <a:tc>
                  <a:txBody>
                    <a:bodyPr/>
                    <a:lstStyle/>
                    <a:p>
                      <a:pPr algn="ctr"/>
                      <a:r>
                        <a:rPr lang="id-ID" sz="1800" dirty="0" smtClean="0"/>
                        <a:t>Acceptance Rate</a:t>
                      </a:r>
                      <a:endParaRPr lang="en-US" sz="1800" dirty="0"/>
                    </a:p>
                  </a:txBody>
                  <a:tcPr marL="91439" marR="91439"/>
                </a:tc>
              </a:tr>
              <a:tr h="377598">
                <a:tc>
                  <a:txBody>
                    <a:bodyPr/>
                    <a:lstStyle/>
                    <a:p>
                      <a:r>
                        <a:rPr lang="id-ID" sz="1800" b="1" dirty="0" smtClean="0"/>
                        <a:t>Promotions I respond to</a:t>
                      </a:r>
                      <a:endParaRPr lang="en-US" sz="1800" b="1" dirty="0"/>
                    </a:p>
                  </a:txBody>
                  <a:tcPr marL="91439" marR="91439"/>
                </a:tc>
                <a:tc>
                  <a:txBody>
                    <a:bodyPr/>
                    <a:lstStyle/>
                    <a:p>
                      <a:pPr algn="ctr"/>
                      <a:r>
                        <a:rPr lang="id-ID" sz="1800" dirty="0" smtClean="0"/>
                        <a:t>56%</a:t>
                      </a:r>
                      <a:endParaRPr lang="en-US" sz="1800" dirty="0"/>
                    </a:p>
                  </a:txBody>
                  <a:tcPr marL="91439" marR="91439"/>
                </a:tc>
              </a:tr>
              <a:tr h="377598">
                <a:tc>
                  <a:txBody>
                    <a:bodyPr/>
                    <a:lstStyle/>
                    <a:p>
                      <a:r>
                        <a:rPr lang="id-ID" sz="1800" b="1" dirty="0" smtClean="0"/>
                        <a:t>What ads I click on</a:t>
                      </a:r>
                      <a:endParaRPr lang="en-US" sz="1800" b="1" dirty="0"/>
                    </a:p>
                  </a:txBody>
                  <a:tcPr marL="91439" marR="91439"/>
                </a:tc>
                <a:tc>
                  <a:txBody>
                    <a:bodyPr/>
                    <a:lstStyle/>
                    <a:p>
                      <a:pPr algn="ctr"/>
                      <a:r>
                        <a:rPr lang="id-ID" sz="1800" dirty="0" smtClean="0"/>
                        <a:t>52%</a:t>
                      </a:r>
                      <a:endParaRPr lang="en-US" sz="1800" dirty="0"/>
                    </a:p>
                  </a:txBody>
                  <a:tcPr marL="91439" marR="91439"/>
                </a:tc>
              </a:tr>
              <a:tr h="377598">
                <a:tc>
                  <a:txBody>
                    <a:bodyPr/>
                    <a:lstStyle/>
                    <a:p>
                      <a:r>
                        <a:rPr lang="id-ID" sz="1800" b="1" dirty="0" smtClean="0"/>
                        <a:t>A short survey about attitude</a:t>
                      </a:r>
                      <a:endParaRPr lang="en-US" sz="1800" b="1" dirty="0"/>
                    </a:p>
                  </a:txBody>
                  <a:tcPr marL="91439" marR="91439"/>
                </a:tc>
                <a:tc>
                  <a:txBody>
                    <a:bodyPr/>
                    <a:lstStyle/>
                    <a:p>
                      <a:pPr algn="ctr"/>
                      <a:r>
                        <a:rPr lang="id-ID" sz="1800" dirty="0" smtClean="0"/>
                        <a:t>50%</a:t>
                      </a:r>
                      <a:endParaRPr lang="en-US" sz="1800" dirty="0"/>
                    </a:p>
                  </a:txBody>
                  <a:tcPr marL="91439" marR="91439"/>
                </a:tc>
              </a:tr>
              <a:tr h="377598">
                <a:tc>
                  <a:txBody>
                    <a:bodyPr/>
                    <a:lstStyle/>
                    <a:p>
                      <a:r>
                        <a:rPr lang="id-ID" sz="1800" b="1" dirty="0" smtClean="0"/>
                        <a:t>Product I buy on site</a:t>
                      </a:r>
                      <a:endParaRPr lang="en-US" sz="1800" b="1" dirty="0"/>
                    </a:p>
                  </a:txBody>
                  <a:tcPr marL="91439" marR="91439"/>
                </a:tc>
                <a:tc>
                  <a:txBody>
                    <a:bodyPr/>
                    <a:lstStyle/>
                    <a:p>
                      <a:pPr algn="ctr"/>
                      <a:r>
                        <a:rPr lang="id-ID" sz="1800" dirty="0" smtClean="0"/>
                        <a:t>48%</a:t>
                      </a:r>
                      <a:endParaRPr lang="en-US" sz="1800" dirty="0"/>
                    </a:p>
                  </a:txBody>
                  <a:tcPr marL="91439" marR="91439"/>
                </a:tc>
              </a:tr>
              <a:tr h="377598">
                <a:tc>
                  <a:txBody>
                    <a:bodyPr/>
                    <a:lstStyle/>
                    <a:p>
                      <a:r>
                        <a:rPr lang="id-ID" sz="1800" b="1" dirty="0" smtClean="0"/>
                        <a:t>My hobbies</a:t>
                      </a:r>
                      <a:r>
                        <a:rPr lang="id-ID" sz="1800" b="1" baseline="0" dirty="0" smtClean="0"/>
                        <a:t> and special interest</a:t>
                      </a:r>
                      <a:endParaRPr lang="en-US" sz="1800" b="1" dirty="0"/>
                    </a:p>
                  </a:txBody>
                  <a:tcPr marL="91439" marR="91439"/>
                </a:tc>
                <a:tc>
                  <a:txBody>
                    <a:bodyPr/>
                    <a:lstStyle/>
                    <a:p>
                      <a:pPr algn="ctr"/>
                      <a:r>
                        <a:rPr lang="id-ID" sz="1800" dirty="0" smtClean="0"/>
                        <a:t>47%</a:t>
                      </a:r>
                      <a:endParaRPr lang="en-US" sz="1800" dirty="0"/>
                    </a:p>
                  </a:txBody>
                  <a:tcPr marL="91439" marR="91439"/>
                </a:tc>
              </a:tr>
              <a:tr h="377598">
                <a:tc>
                  <a:txBody>
                    <a:bodyPr/>
                    <a:lstStyle/>
                    <a:p>
                      <a:r>
                        <a:rPr lang="id-ID" sz="1800" b="1" dirty="0" smtClean="0"/>
                        <a:t>My age</a:t>
                      </a:r>
                      <a:endParaRPr lang="en-US" sz="1800" b="1" dirty="0"/>
                    </a:p>
                  </a:txBody>
                  <a:tcPr marL="91439" marR="91439"/>
                </a:tc>
                <a:tc>
                  <a:txBody>
                    <a:bodyPr/>
                    <a:lstStyle/>
                    <a:p>
                      <a:pPr algn="ctr"/>
                      <a:r>
                        <a:rPr lang="id-ID" sz="1800" dirty="0" smtClean="0"/>
                        <a:t>41%</a:t>
                      </a:r>
                      <a:endParaRPr lang="en-US" sz="1800" dirty="0"/>
                    </a:p>
                  </a:txBody>
                  <a:tcPr marL="91439" marR="91439"/>
                </a:tc>
              </a:tr>
              <a:tr h="377598">
                <a:tc>
                  <a:txBody>
                    <a:bodyPr/>
                    <a:lstStyle/>
                    <a:p>
                      <a:r>
                        <a:rPr lang="id-ID" sz="1800" b="1" dirty="0" smtClean="0"/>
                        <a:t>My level</a:t>
                      </a:r>
                      <a:r>
                        <a:rPr lang="id-ID" sz="1800" b="1" baseline="0" dirty="0" smtClean="0"/>
                        <a:t> of education</a:t>
                      </a:r>
                      <a:endParaRPr lang="en-US" sz="1800" b="1" dirty="0"/>
                    </a:p>
                  </a:txBody>
                  <a:tcPr marL="91439" marR="91439"/>
                </a:tc>
                <a:tc>
                  <a:txBody>
                    <a:bodyPr/>
                    <a:lstStyle/>
                    <a:p>
                      <a:pPr algn="ctr"/>
                      <a:r>
                        <a:rPr lang="id-ID" sz="1800" dirty="0" smtClean="0"/>
                        <a:t>37%</a:t>
                      </a:r>
                      <a:endParaRPr lang="en-US" sz="1800" dirty="0"/>
                    </a:p>
                  </a:txBody>
                  <a:tcPr marL="91439" marR="91439"/>
                </a:tc>
              </a:tr>
              <a:tr h="377598">
                <a:tc>
                  <a:txBody>
                    <a:bodyPr/>
                    <a:lstStyle/>
                    <a:p>
                      <a:r>
                        <a:rPr lang="id-ID" sz="1800" b="1" dirty="0" smtClean="0"/>
                        <a:t>My name</a:t>
                      </a:r>
                      <a:endParaRPr lang="en-US" sz="1800" b="1" dirty="0"/>
                    </a:p>
                  </a:txBody>
                  <a:tcPr marL="91439" marR="91439"/>
                </a:tc>
                <a:tc>
                  <a:txBody>
                    <a:bodyPr/>
                    <a:lstStyle/>
                    <a:p>
                      <a:pPr algn="ctr"/>
                      <a:r>
                        <a:rPr lang="id-ID" sz="1800" dirty="0" smtClean="0"/>
                        <a:t>30%</a:t>
                      </a:r>
                      <a:endParaRPr lang="en-US" sz="1800" dirty="0"/>
                    </a:p>
                  </a:txBody>
                  <a:tcPr marL="91439" marR="91439"/>
                </a:tc>
              </a:tr>
              <a:tr h="377598">
                <a:tc>
                  <a:txBody>
                    <a:bodyPr/>
                    <a:lstStyle/>
                    <a:p>
                      <a:r>
                        <a:rPr lang="id-ID" sz="1800" b="1" dirty="0" smtClean="0"/>
                        <a:t>My mailing address</a:t>
                      </a:r>
                      <a:endParaRPr lang="en-US" sz="1800" b="1" dirty="0"/>
                    </a:p>
                  </a:txBody>
                  <a:tcPr marL="91439" marR="91439"/>
                </a:tc>
                <a:tc>
                  <a:txBody>
                    <a:bodyPr/>
                    <a:lstStyle/>
                    <a:p>
                      <a:pPr algn="ctr"/>
                      <a:r>
                        <a:rPr lang="id-ID" sz="1800" dirty="0" smtClean="0"/>
                        <a:t>17%</a:t>
                      </a:r>
                      <a:endParaRPr lang="en-US" sz="1800" dirty="0"/>
                    </a:p>
                  </a:txBody>
                  <a:tcPr marL="91439" marR="91439"/>
                </a:tc>
              </a:tr>
              <a:tr h="377598">
                <a:tc>
                  <a:txBody>
                    <a:bodyPr/>
                    <a:lstStyle/>
                    <a:p>
                      <a:r>
                        <a:rPr lang="id-ID" sz="1800" b="1" dirty="0" smtClean="0"/>
                        <a:t>My household income</a:t>
                      </a:r>
                      <a:endParaRPr lang="en-US" sz="1800" b="1" dirty="0"/>
                    </a:p>
                  </a:txBody>
                  <a:tcPr marL="91439" marR="91439"/>
                </a:tc>
                <a:tc>
                  <a:txBody>
                    <a:bodyPr/>
                    <a:lstStyle/>
                    <a:p>
                      <a:pPr algn="ctr"/>
                      <a:r>
                        <a:rPr lang="id-ID" sz="1800" dirty="0" smtClean="0"/>
                        <a:t>14%</a:t>
                      </a:r>
                      <a:endParaRPr lang="en-US" sz="1800" dirty="0"/>
                    </a:p>
                  </a:txBody>
                  <a:tcPr marL="91439" marR="91439"/>
                </a:tc>
              </a:tr>
              <a:tr h="377598">
                <a:tc>
                  <a:txBody>
                    <a:bodyPr/>
                    <a:lstStyle/>
                    <a:p>
                      <a:r>
                        <a:rPr lang="id-ID" sz="1800" b="1" dirty="0" smtClean="0"/>
                        <a:t>My salary</a:t>
                      </a:r>
                      <a:endParaRPr lang="en-US" sz="1800" b="1" dirty="0"/>
                    </a:p>
                  </a:txBody>
                  <a:tcPr marL="91439" marR="91439"/>
                </a:tc>
                <a:tc>
                  <a:txBody>
                    <a:bodyPr/>
                    <a:lstStyle/>
                    <a:p>
                      <a:pPr algn="ctr"/>
                      <a:r>
                        <a:rPr lang="id-ID" sz="1800" dirty="0" smtClean="0"/>
                        <a:t>13%</a:t>
                      </a:r>
                      <a:endParaRPr lang="en-US" sz="1800" dirty="0"/>
                    </a:p>
                  </a:txBody>
                  <a:tcPr marL="91439" marR="91439"/>
                </a:tc>
              </a:tr>
              <a:tr h="377598">
                <a:tc>
                  <a:txBody>
                    <a:bodyPr/>
                    <a:lstStyle/>
                    <a:p>
                      <a:r>
                        <a:rPr lang="id-ID" sz="1800" b="1" dirty="0" smtClean="0"/>
                        <a:t>My credit</a:t>
                      </a:r>
                      <a:r>
                        <a:rPr lang="id-ID" sz="1800" b="1" baseline="0" dirty="0" smtClean="0"/>
                        <a:t> card number</a:t>
                      </a:r>
                      <a:endParaRPr lang="en-US" sz="1800" b="1" dirty="0"/>
                    </a:p>
                  </a:txBody>
                  <a:tcPr marL="91439" marR="91439"/>
                </a:tc>
                <a:tc>
                  <a:txBody>
                    <a:bodyPr/>
                    <a:lstStyle/>
                    <a:p>
                      <a:pPr algn="ctr"/>
                      <a:r>
                        <a:rPr lang="id-ID" sz="1800" dirty="0" smtClean="0"/>
                        <a:t>1%</a:t>
                      </a:r>
                      <a:endParaRPr lang="en-US" sz="1800" dirty="0"/>
                    </a:p>
                  </a:txBody>
                  <a:tcPr marL="91439" marR="91439"/>
                </a:tc>
              </a:tr>
              <a:tr h="377598">
                <a:tc>
                  <a:txBody>
                    <a:bodyPr/>
                    <a:lstStyle/>
                    <a:p>
                      <a:r>
                        <a:rPr lang="id-ID" sz="1800" b="1" dirty="0" smtClean="0"/>
                        <a:t>None others</a:t>
                      </a:r>
                      <a:endParaRPr lang="en-US" sz="1800" b="1" dirty="0"/>
                    </a:p>
                  </a:txBody>
                  <a:tcPr marL="91439" marR="91439"/>
                </a:tc>
                <a:tc>
                  <a:txBody>
                    <a:bodyPr/>
                    <a:lstStyle/>
                    <a:p>
                      <a:pPr algn="ctr"/>
                      <a:r>
                        <a:rPr lang="id-ID" sz="1800" dirty="0" smtClean="0"/>
                        <a:t>29%</a:t>
                      </a:r>
                      <a:endParaRPr lang="en-US" sz="1800" dirty="0"/>
                    </a:p>
                  </a:txBody>
                  <a:tcPr marL="91439" marR="91439"/>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Privasi di Indonesia</a:t>
            </a:r>
            <a:endParaRPr lang="en-US" dirty="0"/>
          </a:p>
        </p:txBody>
      </p:sp>
      <p:sp>
        <p:nvSpPr>
          <p:cNvPr id="3" name="Content Placeholder 2"/>
          <p:cNvSpPr>
            <a:spLocks noGrp="1"/>
          </p:cNvSpPr>
          <p:nvPr>
            <p:ph idx="1"/>
          </p:nvPr>
        </p:nvSpPr>
        <p:spPr>
          <a:xfrm>
            <a:off x="142875" y="1976438"/>
            <a:ext cx="8686800" cy="4667250"/>
          </a:xfrm>
        </p:spPr>
        <p:txBody>
          <a:bodyPr/>
          <a:lstStyle/>
          <a:p>
            <a:r>
              <a:rPr lang="en-US" smtClean="0"/>
              <a:t>Pengguna Internet di Indonesia masih jauh</a:t>
            </a:r>
            <a:r>
              <a:rPr lang="id-ID" smtClean="0"/>
              <a:t> </a:t>
            </a:r>
            <a:r>
              <a:rPr lang="en-US" smtClean="0"/>
              <a:t>dari kesadaran akan pentingnya privasi data</a:t>
            </a:r>
            <a:r>
              <a:rPr lang="id-ID" smtClean="0"/>
              <a:t> </a:t>
            </a:r>
            <a:r>
              <a:rPr lang="en-US" smtClean="0"/>
              <a:t>mereka di Internet, hal ini akan menjadi obyek</a:t>
            </a:r>
            <a:r>
              <a:rPr lang="id-ID" smtClean="0"/>
              <a:t> </a:t>
            </a:r>
            <a:r>
              <a:rPr lang="en-US" smtClean="0"/>
              <a:t>yang berbahaya bagi kejahatan kerah putih</a:t>
            </a:r>
            <a:r>
              <a:rPr lang="id-ID" smtClean="0"/>
              <a:t> </a:t>
            </a:r>
            <a:r>
              <a:rPr lang="en-US" smtClean="0"/>
              <a:t>dari luar negeri</a:t>
            </a:r>
          </a:p>
          <a:p>
            <a:pPr>
              <a:buFont typeface="Arial" charset="0"/>
              <a:buNone/>
            </a:pPr>
            <a:r>
              <a:rPr lang="en-US" smtClean="0"/>
              <a:t>• Belum adanya hukum di dunia Internet (Cyber</a:t>
            </a:r>
            <a:r>
              <a:rPr lang="id-ID" smtClean="0"/>
              <a:t> </a:t>
            </a:r>
            <a:r>
              <a:rPr lang="en-US" smtClean="0"/>
              <a:t>Law) mengakibatkan masih banyaknya</a:t>
            </a:r>
            <a:r>
              <a:rPr lang="id-ID" smtClean="0"/>
              <a:t> </a:t>
            </a:r>
            <a:r>
              <a:rPr lang="en-US" smtClean="0"/>
              <a:t>ketidakpastian akan hukum bagi perlindungan</a:t>
            </a:r>
            <a:r>
              <a:rPr lang="id-ID" smtClean="0"/>
              <a:t> </a:t>
            </a:r>
            <a:r>
              <a:rPr lang="en-US" smtClean="0"/>
              <a:t>privasi bagi pengguna Internet di Indonesia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Diskusi</a:t>
            </a:r>
            <a:endParaRPr lang="en-US" dirty="0"/>
          </a:p>
        </p:txBody>
      </p:sp>
      <p:sp>
        <p:nvSpPr>
          <p:cNvPr id="3" name="Content Placeholder 2"/>
          <p:cNvSpPr>
            <a:spLocks noGrp="1"/>
          </p:cNvSpPr>
          <p:nvPr>
            <p:ph idx="1"/>
          </p:nvPr>
        </p:nvSpPr>
        <p:spPr>
          <a:xfrm>
            <a:off x="0" y="1214438"/>
            <a:ext cx="9144000" cy="4357687"/>
          </a:xfrm>
          <a:solidFill>
            <a:schemeClr val="bg1"/>
          </a:solidFill>
        </p:spPr>
        <p:txBody>
          <a:bodyPr rtlCol="0">
            <a:normAutofit fontScale="70000" lnSpcReduction="20000"/>
          </a:bodyPr>
          <a:lstStyle/>
          <a:p>
            <a:pPr fontAlgn="auto">
              <a:spcAft>
                <a:spcPts val="0"/>
              </a:spcAft>
              <a:buFont typeface="Arial" pitchFamily="34" charset="0"/>
              <a:buChar char="•"/>
              <a:defRPr/>
            </a:pPr>
            <a:r>
              <a:rPr lang="en-US" dirty="0" err="1" smtClean="0"/>
              <a:t>Bulan</a:t>
            </a:r>
            <a:r>
              <a:rPr lang="en-US" dirty="0" smtClean="0"/>
              <a:t>  </a:t>
            </a:r>
            <a:r>
              <a:rPr lang="en-US" dirty="0" err="1" smtClean="0"/>
              <a:t>Bintang</a:t>
            </a:r>
            <a:r>
              <a:rPr lang="en-US" dirty="0" smtClean="0"/>
              <a:t> Advertising, </a:t>
            </a:r>
            <a:r>
              <a:rPr lang="en-US" dirty="0" err="1" smtClean="0"/>
              <a:t>sebuah</a:t>
            </a:r>
            <a:r>
              <a:rPr lang="en-US" dirty="0" smtClean="0"/>
              <a:t> </a:t>
            </a:r>
            <a:r>
              <a:rPr lang="en-US" dirty="0" err="1" smtClean="0"/>
              <a:t>perusahaan</a:t>
            </a:r>
            <a:r>
              <a:rPr lang="en-US" dirty="0" smtClean="0"/>
              <a:t> </a:t>
            </a:r>
            <a:r>
              <a:rPr lang="en-US" dirty="0" err="1" smtClean="0"/>
              <a:t>iklan</a:t>
            </a:r>
            <a:r>
              <a:rPr lang="en-US" dirty="0" smtClean="0"/>
              <a:t>  </a:t>
            </a:r>
            <a:r>
              <a:rPr lang="en-US" dirty="0" err="1" smtClean="0"/>
              <a:t>baru</a:t>
            </a:r>
            <a:r>
              <a:rPr lang="en-US" dirty="0" smtClean="0"/>
              <a:t> </a:t>
            </a:r>
            <a:r>
              <a:rPr lang="en-US" dirty="0" err="1" smtClean="0"/>
              <a:t>saja</a:t>
            </a:r>
            <a:r>
              <a:rPr lang="en-US" dirty="0" smtClean="0"/>
              <a:t> </a:t>
            </a:r>
            <a:r>
              <a:rPr lang="en-US" dirty="0" err="1" smtClean="0"/>
              <a:t>mempekerjakan</a:t>
            </a:r>
            <a:r>
              <a:rPr lang="en-US" dirty="0" smtClean="0"/>
              <a:t> Joni </a:t>
            </a:r>
            <a:r>
              <a:rPr lang="en-US" dirty="0" err="1" smtClean="0"/>
              <a:t>sebagai</a:t>
            </a:r>
            <a:r>
              <a:rPr lang="en-US" dirty="0" smtClean="0"/>
              <a:t> network administrator. </a:t>
            </a:r>
            <a:r>
              <a:rPr lang="en-US" dirty="0" err="1" smtClean="0"/>
              <a:t>Tanggung</a:t>
            </a:r>
            <a:r>
              <a:rPr lang="en-US" dirty="0" smtClean="0"/>
              <a:t> </a:t>
            </a:r>
            <a:r>
              <a:rPr lang="en-US" dirty="0" err="1" smtClean="0"/>
              <a:t>jawab</a:t>
            </a:r>
            <a:r>
              <a:rPr lang="en-US" dirty="0" smtClean="0"/>
              <a:t> </a:t>
            </a:r>
            <a:r>
              <a:rPr lang="en-US" dirty="0" err="1" smtClean="0"/>
              <a:t>utama</a:t>
            </a:r>
            <a:r>
              <a:rPr lang="en-US" dirty="0" smtClean="0"/>
              <a:t> Joni </a:t>
            </a:r>
            <a:r>
              <a:rPr lang="en-US" dirty="0" err="1" smtClean="0"/>
              <a:t>adalah</a:t>
            </a:r>
            <a:r>
              <a:rPr lang="en-US" dirty="0" smtClean="0"/>
              <a:t> </a:t>
            </a:r>
            <a:r>
              <a:rPr lang="en-US" dirty="0" err="1" smtClean="0"/>
              <a:t>memeliharan</a:t>
            </a:r>
            <a:r>
              <a:rPr lang="en-US" dirty="0" smtClean="0"/>
              <a:t> user account </a:t>
            </a:r>
            <a:r>
              <a:rPr lang="en-US" dirty="0" err="1" smtClean="0"/>
              <a:t>dan</a:t>
            </a:r>
            <a:r>
              <a:rPr lang="en-US" dirty="0" smtClean="0"/>
              <a:t> </a:t>
            </a:r>
            <a:r>
              <a:rPr lang="en-US" dirty="0" err="1" smtClean="0"/>
              <a:t>memberikan</a:t>
            </a:r>
            <a:r>
              <a:rPr lang="en-US" dirty="0" smtClean="0"/>
              <a:t> </a:t>
            </a:r>
            <a:r>
              <a:rPr lang="en-US" dirty="0" err="1" smtClean="0"/>
              <a:t>dukungan</a:t>
            </a:r>
            <a:r>
              <a:rPr lang="en-US" dirty="0" smtClean="0"/>
              <a:t> </a:t>
            </a:r>
            <a:r>
              <a:rPr lang="en-US" dirty="0" err="1" smtClean="0"/>
              <a:t>teknis</a:t>
            </a:r>
            <a:endParaRPr lang="en-US" dirty="0" smtClean="0"/>
          </a:p>
          <a:p>
            <a:pPr fontAlgn="auto">
              <a:spcAft>
                <a:spcPts val="0"/>
              </a:spcAft>
              <a:buFont typeface="Arial" pitchFamily="34" charset="0"/>
              <a:buChar char="•"/>
              <a:defRPr/>
            </a:pPr>
            <a:r>
              <a:rPr lang="en-US" dirty="0" err="1" smtClean="0"/>
              <a:t>Sebagai</a:t>
            </a:r>
            <a:r>
              <a:rPr lang="en-US" dirty="0" smtClean="0"/>
              <a:t> </a:t>
            </a:r>
            <a:r>
              <a:rPr lang="en-US" dirty="0" err="1" smtClean="0"/>
              <a:t>tambahan</a:t>
            </a:r>
            <a:r>
              <a:rPr lang="en-US" dirty="0" smtClean="0"/>
              <a:t>, Joni </a:t>
            </a:r>
            <a:r>
              <a:rPr lang="en-US" dirty="0" err="1" smtClean="0"/>
              <a:t>menyadari</a:t>
            </a:r>
            <a:r>
              <a:rPr lang="en-US" dirty="0" smtClean="0"/>
              <a:t> </a:t>
            </a:r>
            <a:r>
              <a:rPr lang="en-US" dirty="0" err="1" smtClean="0"/>
              <a:t>bahwa</a:t>
            </a:r>
            <a:r>
              <a:rPr lang="en-US" dirty="0" smtClean="0"/>
              <a:t> </a:t>
            </a:r>
            <a:r>
              <a:rPr lang="en-US" dirty="0" err="1" smtClean="0"/>
              <a:t>ia</a:t>
            </a:r>
            <a:r>
              <a:rPr lang="en-US" dirty="0" smtClean="0"/>
              <a:t> </a:t>
            </a:r>
            <a:r>
              <a:rPr lang="en-US" dirty="0" err="1" smtClean="0"/>
              <a:t>mendapat</a:t>
            </a:r>
            <a:r>
              <a:rPr lang="en-US" dirty="0" smtClean="0"/>
              <a:t> </a:t>
            </a:r>
            <a:r>
              <a:rPr lang="en-US" dirty="0" err="1" smtClean="0"/>
              <a:t>tugas</a:t>
            </a:r>
            <a:r>
              <a:rPr lang="en-US" dirty="0" smtClean="0"/>
              <a:t> </a:t>
            </a:r>
            <a:r>
              <a:rPr lang="en-US" dirty="0" err="1" smtClean="0"/>
              <a:t>untuk</a:t>
            </a:r>
            <a:r>
              <a:rPr lang="en-US" dirty="0" smtClean="0"/>
              <a:t> ‘</a:t>
            </a:r>
            <a:r>
              <a:rPr lang="en-US" dirty="0" err="1" smtClean="0"/>
              <a:t>menyaring</a:t>
            </a:r>
            <a:r>
              <a:rPr lang="en-US" dirty="0" smtClean="0"/>
              <a:t>’ e–mail </a:t>
            </a:r>
            <a:r>
              <a:rPr lang="en-US" dirty="0" err="1" smtClean="0"/>
              <a:t>para</a:t>
            </a:r>
            <a:r>
              <a:rPr lang="en-US" dirty="0" smtClean="0"/>
              <a:t> </a:t>
            </a:r>
            <a:r>
              <a:rPr lang="en-US" dirty="0" err="1" smtClean="0"/>
              <a:t>karyawan</a:t>
            </a:r>
            <a:r>
              <a:rPr lang="en-US" dirty="0" smtClean="0"/>
              <a:t>. Hal </a:t>
            </a:r>
            <a:r>
              <a:rPr lang="en-US" dirty="0" err="1" smtClean="0"/>
              <a:t>ini</a:t>
            </a:r>
            <a:r>
              <a:rPr lang="en-US" dirty="0" smtClean="0"/>
              <a:t> </a:t>
            </a:r>
            <a:r>
              <a:rPr lang="en-US" dirty="0" err="1" smtClean="0"/>
              <a:t>terjadi</a:t>
            </a:r>
            <a:r>
              <a:rPr lang="en-US" dirty="0" smtClean="0"/>
              <a:t> </a:t>
            </a:r>
            <a:r>
              <a:rPr lang="en-US" dirty="0" err="1" smtClean="0"/>
              <a:t>karena</a:t>
            </a:r>
            <a:r>
              <a:rPr lang="en-US" dirty="0" smtClean="0"/>
              <a:t> Herman, </a:t>
            </a:r>
            <a:r>
              <a:rPr lang="en-US" dirty="0" err="1" smtClean="0"/>
              <a:t>atasan</a:t>
            </a:r>
            <a:r>
              <a:rPr lang="en-US" dirty="0" smtClean="0"/>
              <a:t> Joni, </a:t>
            </a:r>
            <a:r>
              <a:rPr lang="en-US" dirty="0" err="1" smtClean="0"/>
              <a:t>mendengar</a:t>
            </a:r>
            <a:r>
              <a:rPr lang="en-US" dirty="0" smtClean="0"/>
              <a:t> </a:t>
            </a:r>
            <a:r>
              <a:rPr lang="en-US" dirty="0" err="1" smtClean="0"/>
              <a:t>bahwa</a:t>
            </a:r>
            <a:r>
              <a:rPr lang="en-US" dirty="0" smtClean="0"/>
              <a:t> </a:t>
            </a:r>
            <a:r>
              <a:rPr lang="en-US" dirty="0" err="1" smtClean="0"/>
              <a:t>ada</a:t>
            </a:r>
            <a:r>
              <a:rPr lang="en-US" dirty="0" smtClean="0"/>
              <a:t> </a:t>
            </a:r>
            <a:r>
              <a:rPr lang="en-US" dirty="0" err="1" smtClean="0"/>
              <a:t>beberapa</a:t>
            </a:r>
            <a:r>
              <a:rPr lang="en-US" dirty="0" smtClean="0"/>
              <a:t> </a:t>
            </a:r>
            <a:r>
              <a:rPr lang="en-US" dirty="0" err="1" smtClean="0"/>
              <a:t>karyawan</a:t>
            </a:r>
            <a:r>
              <a:rPr lang="en-US" dirty="0" smtClean="0"/>
              <a:t> yang </a:t>
            </a:r>
            <a:r>
              <a:rPr lang="en-US" dirty="0" err="1" smtClean="0"/>
              <a:t>menggunakan</a:t>
            </a:r>
            <a:r>
              <a:rPr lang="en-US" dirty="0" smtClean="0"/>
              <a:t> e–mail </a:t>
            </a:r>
            <a:r>
              <a:rPr lang="en-US" dirty="0" err="1" smtClean="0"/>
              <a:t>untuk</a:t>
            </a:r>
            <a:r>
              <a:rPr lang="en-US" dirty="0" smtClean="0"/>
              <a:t> </a:t>
            </a:r>
            <a:r>
              <a:rPr lang="en-US" dirty="0" err="1" smtClean="0"/>
              <a:t>kepentingan</a:t>
            </a:r>
            <a:r>
              <a:rPr lang="en-US" dirty="0" smtClean="0"/>
              <a:t> </a:t>
            </a:r>
            <a:r>
              <a:rPr lang="en-US" dirty="0" err="1" smtClean="0"/>
              <a:t>pribadi</a:t>
            </a:r>
            <a:r>
              <a:rPr lang="en-US" dirty="0" smtClean="0"/>
              <a:t> </a:t>
            </a:r>
            <a:r>
              <a:rPr lang="en-US" dirty="0" err="1" smtClean="0"/>
              <a:t>dan</a:t>
            </a:r>
            <a:r>
              <a:rPr lang="en-US" dirty="0" smtClean="0"/>
              <a:t> </a:t>
            </a:r>
            <a:r>
              <a:rPr lang="en-US" dirty="0" err="1" smtClean="0"/>
              <a:t>menghabiskan</a:t>
            </a:r>
            <a:r>
              <a:rPr lang="en-US" dirty="0" smtClean="0"/>
              <a:t> </a:t>
            </a:r>
            <a:r>
              <a:rPr lang="en-US" dirty="0" err="1" smtClean="0"/>
              <a:t>banyak</a:t>
            </a:r>
            <a:r>
              <a:rPr lang="en-US" dirty="0" smtClean="0"/>
              <a:t> </a:t>
            </a:r>
            <a:r>
              <a:rPr lang="en-US" dirty="0" err="1" smtClean="0"/>
              <a:t>waktu</a:t>
            </a:r>
            <a:r>
              <a:rPr lang="en-US" dirty="0" smtClean="0"/>
              <a:t> </a:t>
            </a:r>
            <a:r>
              <a:rPr lang="en-US" dirty="0" err="1" smtClean="0"/>
              <a:t>untuk</a:t>
            </a:r>
            <a:r>
              <a:rPr lang="en-US" dirty="0" smtClean="0"/>
              <a:t> </a:t>
            </a:r>
            <a:r>
              <a:rPr lang="en-US" dirty="0" err="1" smtClean="0"/>
              <a:t>aktivitas</a:t>
            </a:r>
            <a:r>
              <a:rPr lang="en-US" dirty="0" smtClean="0"/>
              <a:t> </a:t>
            </a:r>
            <a:r>
              <a:rPr lang="en-US" dirty="0" err="1" smtClean="0"/>
              <a:t>tersebut</a:t>
            </a:r>
            <a:r>
              <a:rPr lang="en-US" dirty="0" smtClean="0"/>
              <a:t>. Herman </a:t>
            </a:r>
            <a:r>
              <a:rPr lang="en-US" dirty="0" err="1" smtClean="0"/>
              <a:t>ingin</a:t>
            </a:r>
            <a:r>
              <a:rPr lang="en-US" dirty="0" smtClean="0"/>
              <a:t> agar </a:t>
            </a:r>
            <a:r>
              <a:rPr lang="en-US" dirty="0" err="1" smtClean="0"/>
              <a:t>hal</a:t>
            </a:r>
            <a:r>
              <a:rPr lang="en-US" dirty="0" smtClean="0"/>
              <a:t> </a:t>
            </a:r>
            <a:r>
              <a:rPr lang="en-US" dirty="0" err="1" smtClean="0"/>
              <a:t>tersebut</a:t>
            </a:r>
            <a:r>
              <a:rPr lang="en-US" dirty="0" smtClean="0"/>
              <a:t> </a:t>
            </a:r>
            <a:r>
              <a:rPr lang="en-US" dirty="0" err="1" smtClean="0"/>
              <a:t>dihentikan</a:t>
            </a:r>
            <a:r>
              <a:rPr lang="en-US" dirty="0" smtClean="0"/>
              <a:t> </a:t>
            </a:r>
            <a:r>
              <a:rPr lang="en-US" dirty="0" err="1" smtClean="0"/>
              <a:t>dan</a:t>
            </a:r>
            <a:r>
              <a:rPr lang="en-US" dirty="0" smtClean="0"/>
              <a:t> </a:t>
            </a:r>
            <a:r>
              <a:rPr lang="en-US" dirty="0" err="1" smtClean="0"/>
              <a:t>menugaskan</a:t>
            </a:r>
            <a:r>
              <a:rPr lang="en-US" dirty="0" smtClean="0"/>
              <a:t> Joni </a:t>
            </a:r>
            <a:r>
              <a:rPr lang="en-US" dirty="0" err="1" smtClean="0"/>
              <a:t>untuk</a:t>
            </a:r>
            <a:r>
              <a:rPr lang="en-US" dirty="0" smtClean="0"/>
              <a:t> </a:t>
            </a:r>
            <a:r>
              <a:rPr lang="en-US" dirty="0" err="1" smtClean="0"/>
              <a:t>melakukan</a:t>
            </a:r>
            <a:r>
              <a:rPr lang="en-US" dirty="0" smtClean="0"/>
              <a:t> </a:t>
            </a:r>
            <a:r>
              <a:rPr lang="en-US" dirty="0" err="1" smtClean="0"/>
              <a:t>pengamatan</a:t>
            </a:r>
            <a:r>
              <a:rPr lang="en-US" dirty="0" smtClean="0"/>
              <a:t> </a:t>
            </a:r>
            <a:r>
              <a:rPr lang="en-US" dirty="0" err="1" smtClean="0"/>
              <a:t>pada</a:t>
            </a:r>
            <a:r>
              <a:rPr lang="en-US" dirty="0" smtClean="0"/>
              <a:t> e–mail </a:t>
            </a:r>
            <a:r>
              <a:rPr lang="en-US" dirty="0" err="1" smtClean="0"/>
              <a:t>para</a:t>
            </a:r>
            <a:r>
              <a:rPr lang="en-US" dirty="0" smtClean="0"/>
              <a:t> </a:t>
            </a:r>
            <a:r>
              <a:rPr lang="en-US" dirty="0" err="1" smtClean="0"/>
              <a:t>karyawan</a:t>
            </a:r>
            <a:r>
              <a:rPr lang="en-US" dirty="0" smtClean="0"/>
              <a:t> </a:t>
            </a:r>
            <a:r>
              <a:rPr lang="en-US" dirty="0" err="1" smtClean="0"/>
              <a:t>dan</a:t>
            </a:r>
            <a:r>
              <a:rPr lang="en-US" dirty="0" smtClean="0"/>
              <a:t> </a:t>
            </a:r>
            <a:r>
              <a:rPr lang="en-US" dirty="0" err="1" smtClean="0"/>
              <a:t>melaporkan</a:t>
            </a:r>
            <a:r>
              <a:rPr lang="en-US" dirty="0" smtClean="0"/>
              <a:t> </a:t>
            </a:r>
            <a:r>
              <a:rPr lang="en-US" dirty="0" err="1" smtClean="0"/>
              <a:t>hasilnya</a:t>
            </a:r>
            <a:r>
              <a:rPr lang="en-US" dirty="0" smtClean="0"/>
              <a:t> </a:t>
            </a:r>
            <a:r>
              <a:rPr lang="en-US" dirty="0" err="1" smtClean="0"/>
              <a:t>pada</a:t>
            </a:r>
            <a:r>
              <a:rPr lang="en-US" dirty="0" smtClean="0"/>
              <a:t> Herman.</a:t>
            </a:r>
          </a:p>
          <a:p>
            <a:pPr fontAlgn="auto">
              <a:spcAft>
                <a:spcPts val="0"/>
              </a:spcAft>
              <a:buFont typeface="Arial" pitchFamily="34" charset="0"/>
              <a:buChar char="•"/>
              <a:defRPr/>
            </a:pPr>
            <a:r>
              <a:rPr lang="en-US" dirty="0" smtClean="0"/>
              <a:t>Herman </a:t>
            </a:r>
            <a:r>
              <a:rPr lang="en-US" dirty="0" err="1" smtClean="0"/>
              <a:t>tidak</a:t>
            </a:r>
            <a:r>
              <a:rPr lang="en-US" dirty="0" smtClean="0"/>
              <a:t> </a:t>
            </a:r>
            <a:r>
              <a:rPr lang="en-US" dirty="0" err="1" smtClean="0"/>
              <a:t>memerlukan</a:t>
            </a:r>
            <a:r>
              <a:rPr lang="en-US" dirty="0" smtClean="0"/>
              <a:t> </a:t>
            </a:r>
            <a:r>
              <a:rPr lang="en-US" dirty="0" err="1" smtClean="0"/>
              <a:t>detil</a:t>
            </a:r>
            <a:r>
              <a:rPr lang="en-US" dirty="0" smtClean="0"/>
              <a:t> </a:t>
            </a:r>
            <a:r>
              <a:rPr lang="en-US" dirty="0" err="1" smtClean="0"/>
              <a:t>dari</a:t>
            </a:r>
            <a:r>
              <a:rPr lang="en-US" dirty="0" smtClean="0"/>
              <a:t> </a:t>
            </a:r>
            <a:r>
              <a:rPr lang="en-US" dirty="0" err="1" smtClean="0"/>
              <a:t>tiap</a:t>
            </a:r>
            <a:r>
              <a:rPr lang="en-US" dirty="0" smtClean="0"/>
              <a:t> e–mail, </a:t>
            </a:r>
            <a:r>
              <a:rPr lang="en-US" dirty="0" err="1" smtClean="0"/>
              <a:t>namun</a:t>
            </a:r>
            <a:r>
              <a:rPr lang="en-US" dirty="0" smtClean="0"/>
              <a:t> </a:t>
            </a:r>
            <a:r>
              <a:rPr lang="en-US" dirty="0" err="1" smtClean="0"/>
              <a:t>ia</a:t>
            </a:r>
            <a:r>
              <a:rPr lang="en-US" dirty="0" smtClean="0"/>
              <a:t> </a:t>
            </a:r>
            <a:r>
              <a:rPr lang="en-US" dirty="0" err="1" smtClean="0"/>
              <a:t>memerlukan</a:t>
            </a:r>
            <a:r>
              <a:rPr lang="en-US" dirty="0" smtClean="0"/>
              <a:t> </a:t>
            </a:r>
            <a:r>
              <a:rPr lang="en-US" dirty="0" err="1" smtClean="0"/>
              <a:t>daftar</a:t>
            </a:r>
            <a:r>
              <a:rPr lang="en-US" dirty="0" smtClean="0"/>
              <a:t> </a:t>
            </a:r>
            <a:r>
              <a:rPr lang="en-US" dirty="0" err="1" smtClean="0"/>
              <a:t>topik</a:t>
            </a:r>
            <a:r>
              <a:rPr lang="en-US" dirty="0" smtClean="0"/>
              <a:t> (subject) e–mail yang </a:t>
            </a:r>
            <a:r>
              <a:rPr lang="en-US" dirty="0" err="1" smtClean="0"/>
              <a:t>dikirim</a:t>
            </a:r>
            <a:r>
              <a:rPr lang="en-US" dirty="0" smtClean="0"/>
              <a:t> </a:t>
            </a:r>
            <a:r>
              <a:rPr lang="en-US" dirty="0" err="1" smtClean="0"/>
              <a:t>atau</a:t>
            </a:r>
            <a:r>
              <a:rPr lang="en-US" dirty="0" smtClean="0"/>
              <a:t> </a:t>
            </a:r>
            <a:r>
              <a:rPr lang="en-US" dirty="0" err="1" smtClean="0"/>
              <a:t>diterima</a:t>
            </a:r>
            <a:r>
              <a:rPr lang="en-US" dirty="0" smtClean="0"/>
              <a:t> </a:t>
            </a:r>
            <a:r>
              <a:rPr lang="en-US" dirty="0" err="1" smtClean="0"/>
              <a:t>oleh</a:t>
            </a:r>
            <a:r>
              <a:rPr lang="en-US" dirty="0" smtClean="0"/>
              <a:t> </a:t>
            </a:r>
            <a:r>
              <a:rPr lang="en-US" dirty="0" err="1" smtClean="0"/>
              <a:t>para</a:t>
            </a:r>
            <a:r>
              <a:rPr lang="en-US" dirty="0" smtClean="0"/>
              <a:t> </a:t>
            </a:r>
            <a:r>
              <a:rPr lang="en-US" dirty="0" err="1" smtClean="0"/>
              <a:t>karyawan</a:t>
            </a:r>
            <a:r>
              <a:rPr lang="en-US" dirty="0" smtClean="0"/>
              <a:t>. Herman </a:t>
            </a:r>
            <a:r>
              <a:rPr lang="en-US" dirty="0" err="1" smtClean="0"/>
              <a:t>percaya</a:t>
            </a:r>
            <a:r>
              <a:rPr lang="en-US" dirty="0" smtClean="0"/>
              <a:t> </a:t>
            </a:r>
            <a:r>
              <a:rPr lang="en-US" dirty="0" err="1" smtClean="0"/>
              <a:t>bahwa</a:t>
            </a:r>
            <a:r>
              <a:rPr lang="en-US" dirty="0" smtClean="0"/>
              <a:t> </a:t>
            </a:r>
            <a:r>
              <a:rPr lang="en-US" dirty="0" err="1" smtClean="0"/>
              <a:t>informasi</a:t>
            </a:r>
            <a:r>
              <a:rPr lang="en-US" dirty="0" smtClean="0"/>
              <a:t> </a:t>
            </a:r>
            <a:r>
              <a:rPr lang="en-US" dirty="0" err="1" smtClean="0"/>
              <a:t>tersebut</a:t>
            </a:r>
            <a:r>
              <a:rPr lang="en-US" dirty="0" smtClean="0"/>
              <a:t> </a:t>
            </a:r>
            <a:r>
              <a:rPr lang="en-US" dirty="0" err="1" smtClean="0"/>
              <a:t>akan</a:t>
            </a:r>
            <a:r>
              <a:rPr lang="en-US" dirty="0" smtClean="0"/>
              <a:t> </a:t>
            </a:r>
            <a:r>
              <a:rPr lang="en-US" dirty="0" err="1" smtClean="0"/>
              <a:t>sangat</a:t>
            </a:r>
            <a:r>
              <a:rPr lang="en-US" dirty="0" smtClean="0"/>
              <a:t> </a:t>
            </a:r>
            <a:r>
              <a:rPr lang="en-US" dirty="0" err="1" smtClean="0"/>
              <a:t>berguna</a:t>
            </a:r>
            <a:r>
              <a:rPr lang="en-US" dirty="0" smtClean="0"/>
              <a:t> </a:t>
            </a:r>
            <a:r>
              <a:rPr lang="en-US" dirty="0" err="1" smtClean="0"/>
              <a:t>dalam</a:t>
            </a:r>
            <a:r>
              <a:rPr lang="en-US" dirty="0" smtClean="0"/>
              <a:t> </a:t>
            </a:r>
            <a:r>
              <a:rPr lang="en-US" dirty="0" err="1" smtClean="0"/>
              <a:t>mengembangkan</a:t>
            </a:r>
            <a:r>
              <a:rPr lang="en-US" dirty="0" smtClean="0"/>
              <a:t> </a:t>
            </a:r>
            <a:r>
              <a:rPr lang="en-US" dirty="0" err="1" smtClean="0"/>
              <a:t>peraturan</a:t>
            </a:r>
            <a:r>
              <a:rPr lang="en-US" dirty="0" smtClean="0"/>
              <a:t> </a:t>
            </a:r>
            <a:r>
              <a:rPr lang="en-US" dirty="0" err="1" smtClean="0"/>
              <a:t>penggunaan</a:t>
            </a:r>
            <a:r>
              <a:rPr lang="en-US" dirty="0" smtClean="0"/>
              <a:t> e–mail </a:t>
            </a:r>
            <a:r>
              <a:rPr lang="en-US" dirty="0" err="1" smtClean="0"/>
              <a:t>peruahaan</a:t>
            </a:r>
            <a:r>
              <a:rPr lang="en-US" dirty="0" smtClean="0"/>
              <a:t> (e–mail policies)</a:t>
            </a:r>
            <a:endParaRPr lang="en-US" dirty="0"/>
          </a:p>
        </p:txBody>
      </p:sp>
      <p:sp>
        <p:nvSpPr>
          <p:cNvPr id="4" name="Content Placeholder 2"/>
          <p:cNvSpPr txBox="1">
            <a:spLocks/>
          </p:cNvSpPr>
          <p:nvPr/>
        </p:nvSpPr>
        <p:spPr>
          <a:xfrm>
            <a:off x="1357313" y="5643563"/>
            <a:ext cx="6543675" cy="928687"/>
          </a:xfrm>
          <a:prstGeom prst="rect">
            <a:avLst/>
          </a:prstGeom>
        </p:spPr>
        <p:txBody>
          <a:bodyPr>
            <a:normAutofit fontScale="92500" lnSpcReduction="10000"/>
          </a:bodyPr>
          <a:lstStyle/>
          <a:p>
            <a:pPr marL="342900" indent="-342900" algn="ctr" fontAlgn="auto">
              <a:spcBef>
                <a:spcPct val="20000"/>
              </a:spcBef>
              <a:spcAft>
                <a:spcPts val="0"/>
              </a:spcAft>
              <a:defRPr/>
            </a:pPr>
            <a:r>
              <a:rPr lang="fi-FI" sz="3200" b="1" dirty="0">
                <a:solidFill>
                  <a:schemeClr val="accent1">
                    <a:lumMod val="75000"/>
                  </a:schemeClr>
                </a:solidFill>
                <a:latin typeface="+mn-lt"/>
              </a:rPr>
              <a:t>Apakah  Joni harus melakukan apa yang diperintahkan  oleh Herman ?</a:t>
            </a:r>
            <a:endParaRPr lang="en-US" sz="3200" b="1" dirty="0">
              <a:solidFill>
                <a:schemeClr val="accent1">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heckerboard(across)">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Diskusi</a:t>
            </a:r>
            <a:endParaRPr lang="en-US" dirty="0"/>
          </a:p>
        </p:txBody>
      </p:sp>
      <p:sp>
        <p:nvSpPr>
          <p:cNvPr id="3" name="Content Placeholder 2"/>
          <p:cNvSpPr>
            <a:spLocks noGrp="1"/>
          </p:cNvSpPr>
          <p:nvPr>
            <p:ph idx="1"/>
          </p:nvPr>
        </p:nvSpPr>
        <p:spPr>
          <a:xfrm>
            <a:off x="0" y="1214438"/>
            <a:ext cx="9144000" cy="5000625"/>
          </a:xfrm>
          <a:solidFill>
            <a:schemeClr val="bg1"/>
          </a:solidFill>
        </p:spPr>
        <p:txBody>
          <a:bodyPr/>
          <a:lstStyle/>
          <a:p>
            <a:r>
              <a:rPr lang="en-US" sz="2000" smtClean="0"/>
              <a:t>Bulan  Bintang Advertising, sebuah perusahaan iklan  baru saja mempekerjakan Joni sebagai network  administrator. Tanggung jawab utama Joni adalah  memeliharan user account dan memberikan dukungan  teknis</a:t>
            </a:r>
          </a:p>
          <a:p>
            <a:r>
              <a:rPr lang="en-US" sz="2000" smtClean="0"/>
              <a:t>Setelah 1 bulan bekerja, Joni mendapat tugas baru dari Herman, atasannya. Saat itu timbul desas – desus bahwa ada 2 orang pegawai perusahaan yang membuka perusahaan iklan sendiri namun mereka menggunakan perangkat komputer dan e–mail perusahaan Bulan Bintang dalam memasarkan dan menjalankan bisnis mereka </a:t>
            </a:r>
          </a:p>
          <a:p>
            <a:r>
              <a:rPr lang="en-US" sz="2000" smtClean="0"/>
              <a:t>Herman sangat prihatin karena bila desas – desus tersebut benar, mak perusahaan bukan hanya membayar gaji karyawan, namun juga membiayai bisnis karyawannya. Hal ini sangat tidak bisa diterima dan harus dihentikan secepatnya.</a:t>
            </a:r>
          </a:p>
          <a:p>
            <a:r>
              <a:rPr lang="en-US" sz="2000" smtClean="0"/>
              <a:t>Joni ditugaskan untuk memantau e–mail karyawan yang dicurigai. Herman menginginkan copy dari semua e–mail yang berhubungan dengan ‘bisnis gelap‘ tersebut. Herman tidak menyatakan apa guna copy e–mail tersebut, namun Joni percaya bahwa hal tersebut akan digunakan sebagai bukti yang cukup kuat untuk memecat karyawan yang bersangkutan.</a:t>
            </a:r>
          </a:p>
        </p:txBody>
      </p:sp>
      <p:sp>
        <p:nvSpPr>
          <p:cNvPr id="4" name="Content Placeholder 2"/>
          <p:cNvSpPr txBox="1">
            <a:spLocks/>
          </p:cNvSpPr>
          <p:nvPr/>
        </p:nvSpPr>
        <p:spPr>
          <a:xfrm>
            <a:off x="1357313" y="5929313"/>
            <a:ext cx="6543675" cy="928687"/>
          </a:xfrm>
          <a:prstGeom prst="rect">
            <a:avLst/>
          </a:prstGeom>
        </p:spPr>
        <p:txBody>
          <a:bodyPr/>
          <a:lstStyle/>
          <a:p>
            <a:pPr marL="342900" indent="-342900" algn="ctr" fontAlgn="auto">
              <a:spcBef>
                <a:spcPct val="20000"/>
              </a:spcBef>
              <a:spcAft>
                <a:spcPts val="0"/>
              </a:spcAft>
              <a:defRPr/>
            </a:pPr>
            <a:r>
              <a:rPr lang="fi-FI" sz="2800" b="1" dirty="0">
                <a:solidFill>
                  <a:schemeClr val="accent1">
                    <a:lumMod val="75000"/>
                  </a:schemeClr>
                </a:solidFill>
                <a:latin typeface="+mn-lt"/>
              </a:rPr>
              <a:t>Apakah  Joni harus melakukan apa yang diperintahkan  oleh Herman ?</a:t>
            </a:r>
            <a:endParaRPr lang="en-US" sz="2800" b="1" dirty="0">
              <a:solidFill>
                <a:schemeClr val="accent1">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slide(fromBottom)">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Diskusi</a:t>
            </a:r>
            <a:endParaRPr lang="en-US" dirty="0"/>
          </a:p>
        </p:txBody>
      </p:sp>
      <p:sp>
        <p:nvSpPr>
          <p:cNvPr id="3" name="Content Placeholder 2"/>
          <p:cNvSpPr>
            <a:spLocks noGrp="1"/>
          </p:cNvSpPr>
          <p:nvPr>
            <p:ph idx="1"/>
          </p:nvPr>
        </p:nvSpPr>
        <p:spPr>
          <a:xfrm>
            <a:off x="0" y="1214438"/>
            <a:ext cx="9144000" cy="3714750"/>
          </a:xfrm>
          <a:solidFill>
            <a:schemeClr val="bg1"/>
          </a:solidFill>
        </p:spPr>
        <p:txBody>
          <a:bodyPr/>
          <a:lstStyle/>
          <a:p>
            <a:r>
              <a:rPr lang="en-US" sz="2400" smtClean="0"/>
              <a:t>Rita  – seorang karyawati – berbelanja di sebuah pasar swalayan dan melakukan pembayaran dengan kartu kredit. Minggu berikutnya, Rita menerima penawaran produk yang sudah dibelinya maupun penawaran untuk mencoba produk baru melalui surat.</a:t>
            </a:r>
          </a:p>
          <a:p>
            <a:r>
              <a:rPr lang="en-US" sz="2400" smtClean="0"/>
              <a:t>Ternyata, tanpa sepengetahuan Rita, setiap kali ia melakukan transaksi dengan menggunakan kartu kredit, pihak pasar swalayan mengolah informasi personal Rita pada database lokal mereka. Data yang disimpan berupa nama, alamat, barang yang dibeli dan informasi lain yang menyangkut perilaku Rita dalam berbelanja.</a:t>
            </a:r>
          </a:p>
        </p:txBody>
      </p:sp>
      <p:sp>
        <p:nvSpPr>
          <p:cNvPr id="4" name="Content Placeholder 2"/>
          <p:cNvSpPr txBox="1">
            <a:spLocks/>
          </p:cNvSpPr>
          <p:nvPr/>
        </p:nvSpPr>
        <p:spPr>
          <a:xfrm>
            <a:off x="857250" y="4857750"/>
            <a:ext cx="7429500" cy="1928813"/>
          </a:xfrm>
          <a:prstGeom prst="rect">
            <a:avLst/>
          </a:prstGeom>
        </p:spPr>
        <p:txBody>
          <a:bodyPr/>
          <a:lstStyle/>
          <a:p>
            <a:pPr marL="342900" indent="-342900" algn="ctr" fontAlgn="auto">
              <a:spcBef>
                <a:spcPct val="20000"/>
              </a:spcBef>
              <a:spcAft>
                <a:spcPts val="0"/>
              </a:spcAft>
              <a:defRPr/>
            </a:pPr>
            <a:r>
              <a:rPr lang="fi-FI" sz="2800" b="1" dirty="0">
                <a:solidFill>
                  <a:schemeClr val="accent1">
                    <a:lumMod val="75000"/>
                  </a:schemeClr>
                </a:solidFill>
                <a:latin typeface="+mn-lt"/>
              </a:rPr>
              <a:t>Apakah  pasar swalayan tersebut melakukan pelanggaran  privasi Rita dengan menyimpan informasi personal  pelanggan pada database mereka ?</a:t>
            </a:r>
            <a:endParaRPr lang="en-US" sz="2800" b="1" dirty="0">
              <a:solidFill>
                <a:schemeClr val="accent1">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Privasi...</a:t>
            </a:r>
            <a:endParaRPr lang="en-US" dirty="0"/>
          </a:p>
        </p:txBody>
      </p:sp>
      <p:sp>
        <p:nvSpPr>
          <p:cNvPr id="3" name="Content Placeholder 2"/>
          <p:cNvSpPr>
            <a:spLocks noGrp="1"/>
          </p:cNvSpPr>
          <p:nvPr>
            <p:ph idx="1"/>
          </p:nvPr>
        </p:nvSpPr>
        <p:spPr>
          <a:xfrm>
            <a:off x="214313" y="2214563"/>
            <a:ext cx="8686800" cy="2562225"/>
          </a:xfrm>
        </p:spPr>
        <p:txBody>
          <a:bodyPr rtlCol="0">
            <a:normAutofit/>
          </a:bodyPr>
          <a:lstStyle/>
          <a:p>
            <a:pPr marL="0" indent="0" algn="ctr" fontAlgn="auto">
              <a:spcAft>
                <a:spcPts val="0"/>
              </a:spcAft>
              <a:buFont typeface="Arial" pitchFamily="34" charset="0"/>
              <a:buNone/>
              <a:defRPr/>
            </a:pPr>
            <a:r>
              <a:rPr lang="id-ID" sz="5400" dirty="0" smtClean="0">
                <a:solidFill>
                  <a:schemeClr val="accent1">
                    <a:lumMod val="75000"/>
                  </a:schemeClr>
                </a:solidFill>
              </a:rPr>
              <a:t>“</a:t>
            </a:r>
            <a:r>
              <a:rPr lang="en-US" sz="5400" i="1" dirty="0" err="1" smtClean="0">
                <a:solidFill>
                  <a:schemeClr val="accent1">
                    <a:lumMod val="75000"/>
                  </a:schemeClr>
                </a:solidFill>
              </a:rPr>
              <a:t>Kemampuan</a:t>
            </a:r>
            <a:r>
              <a:rPr lang="en-US" sz="5400" i="1" dirty="0" smtClean="0">
                <a:solidFill>
                  <a:schemeClr val="accent1">
                    <a:lumMod val="75000"/>
                  </a:schemeClr>
                </a:solidFill>
              </a:rPr>
              <a:t> </a:t>
            </a:r>
            <a:r>
              <a:rPr lang="en-US" sz="5400" i="1" dirty="0" err="1" smtClean="0">
                <a:solidFill>
                  <a:schemeClr val="accent1">
                    <a:lumMod val="75000"/>
                  </a:schemeClr>
                </a:solidFill>
              </a:rPr>
              <a:t>seseorang</a:t>
            </a:r>
            <a:r>
              <a:rPr lang="en-US" sz="5400" i="1" dirty="0" smtClean="0">
                <a:solidFill>
                  <a:schemeClr val="accent1">
                    <a:lumMod val="75000"/>
                  </a:schemeClr>
                </a:solidFill>
              </a:rPr>
              <a:t> </a:t>
            </a:r>
            <a:r>
              <a:rPr lang="en-US" sz="5400" i="1" dirty="0" err="1" smtClean="0">
                <a:solidFill>
                  <a:schemeClr val="accent1">
                    <a:lumMod val="75000"/>
                  </a:schemeClr>
                </a:solidFill>
              </a:rPr>
              <a:t>untuk</a:t>
            </a:r>
            <a:r>
              <a:rPr lang="en-US" sz="5400" i="1" dirty="0" smtClean="0">
                <a:solidFill>
                  <a:schemeClr val="accent1">
                    <a:lumMod val="75000"/>
                  </a:schemeClr>
                </a:solidFill>
              </a:rPr>
              <a:t> </a:t>
            </a:r>
            <a:r>
              <a:rPr lang="en-US" sz="5400" i="1" dirty="0" err="1" smtClean="0">
                <a:solidFill>
                  <a:schemeClr val="accent1">
                    <a:lumMod val="75000"/>
                  </a:schemeClr>
                </a:solidFill>
              </a:rPr>
              <a:t>mengatur</a:t>
            </a:r>
            <a:r>
              <a:rPr lang="id-ID" sz="5400" i="1" dirty="0" smtClean="0">
                <a:solidFill>
                  <a:schemeClr val="accent1">
                    <a:lumMod val="75000"/>
                  </a:schemeClr>
                </a:solidFill>
              </a:rPr>
              <a:t> </a:t>
            </a:r>
            <a:r>
              <a:rPr lang="en-US" sz="5400" i="1" dirty="0" err="1" smtClean="0">
                <a:solidFill>
                  <a:schemeClr val="accent1">
                    <a:lumMod val="75000"/>
                  </a:schemeClr>
                </a:solidFill>
              </a:rPr>
              <a:t>informasi</a:t>
            </a:r>
            <a:r>
              <a:rPr lang="en-US" sz="5400" i="1" dirty="0" smtClean="0">
                <a:solidFill>
                  <a:schemeClr val="accent1">
                    <a:lumMod val="75000"/>
                  </a:schemeClr>
                </a:solidFill>
              </a:rPr>
              <a:t> </a:t>
            </a:r>
            <a:r>
              <a:rPr lang="en-US" sz="5400" i="1" dirty="0" err="1" smtClean="0">
                <a:solidFill>
                  <a:schemeClr val="accent1">
                    <a:lumMod val="75000"/>
                  </a:schemeClr>
                </a:solidFill>
              </a:rPr>
              <a:t>mengenai</a:t>
            </a:r>
            <a:r>
              <a:rPr lang="en-US" sz="5400" i="1" dirty="0" smtClean="0">
                <a:solidFill>
                  <a:schemeClr val="accent1">
                    <a:lumMod val="75000"/>
                  </a:schemeClr>
                </a:solidFill>
              </a:rPr>
              <a:t> </a:t>
            </a:r>
            <a:r>
              <a:rPr lang="en-US" sz="5400" i="1" dirty="0" err="1" smtClean="0">
                <a:solidFill>
                  <a:schemeClr val="accent1">
                    <a:lumMod val="75000"/>
                  </a:schemeClr>
                </a:solidFill>
              </a:rPr>
              <a:t>dirinya</a:t>
            </a:r>
            <a:r>
              <a:rPr lang="en-US" sz="5400" i="1" dirty="0" smtClean="0">
                <a:solidFill>
                  <a:schemeClr val="accent1">
                    <a:lumMod val="75000"/>
                  </a:schemeClr>
                </a:solidFill>
              </a:rPr>
              <a:t> </a:t>
            </a:r>
            <a:r>
              <a:rPr lang="en-US" sz="5400" i="1" dirty="0" err="1" smtClean="0">
                <a:solidFill>
                  <a:schemeClr val="accent1">
                    <a:lumMod val="75000"/>
                  </a:schemeClr>
                </a:solidFill>
              </a:rPr>
              <a:t>sendiri</a:t>
            </a:r>
            <a:r>
              <a:rPr lang="id-ID" sz="5400" dirty="0" smtClean="0">
                <a:solidFill>
                  <a:schemeClr val="accent1">
                    <a:lumMod val="75000"/>
                  </a:schemeClr>
                </a:solidFill>
              </a:rPr>
              <a:t>.”</a:t>
            </a:r>
            <a:endParaRPr lang="en-US" sz="5400" dirty="0">
              <a:solidFill>
                <a:schemeClr val="accent1">
                  <a:lumMod val="75000"/>
                </a:schemeClr>
              </a:solidFill>
            </a:endParaRPr>
          </a:p>
        </p:txBody>
      </p:sp>
      <p:sp>
        <p:nvSpPr>
          <p:cNvPr id="4" name="Content Placeholder 2"/>
          <p:cNvSpPr txBox="1">
            <a:spLocks/>
          </p:cNvSpPr>
          <p:nvPr/>
        </p:nvSpPr>
        <p:spPr bwMode="auto">
          <a:xfrm>
            <a:off x="1357313" y="5500688"/>
            <a:ext cx="65436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pPr>
            <a:r>
              <a:rPr lang="en-US" sz="3200"/>
              <a:t>Craig van Slyke dan France Bélanger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Privasi...</a:t>
            </a:r>
            <a:endParaRPr lang="en-US" dirty="0"/>
          </a:p>
        </p:txBody>
      </p:sp>
      <p:sp>
        <p:nvSpPr>
          <p:cNvPr id="3" name="Content Placeholder 2"/>
          <p:cNvSpPr>
            <a:spLocks noGrp="1"/>
          </p:cNvSpPr>
          <p:nvPr>
            <p:ph idx="1"/>
          </p:nvPr>
        </p:nvSpPr>
        <p:spPr>
          <a:xfrm>
            <a:off x="214313" y="2214563"/>
            <a:ext cx="8686800" cy="3214687"/>
          </a:xfrm>
        </p:spPr>
        <p:txBody>
          <a:bodyPr rtlCol="0">
            <a:normAutofit fontScale="70000" lnSpcReduction="20000"/>
          </a:bodyPr>
          <a:lstStyle/>
          <a:p>
            <a:pPr marL="0" indent="0" algn="ctr" fontAlgn="auto">
              <a:spcAft>
                <a:spcPts val="0"/>
              </a:spcAft>
              <a:buFont typeface="Arial" pitchFamily="34" charset="0"/>
              <a:buNone/>
              <a:defRPr/>
            </a:pPr>
            <a:r>
              <a:rPr lang="id-ID" sz="5400" dirty="0" smtClean="0">
                <a:solidFill>
                  <a:schemeClr val="accent1">
                    <a:lumMod val="75000"/>
                  </a:schemeClr>
                </a:solidFill>
              </a:rPr>
              <a:t>“</a:t>
            </a:r>
            <a:r>
              <a:rPr lang="id-ID" sz="5400" i="1" dirty="0" smtClean="0">
                <a:solidFill>
                  <a:schemeClr val="accent1">
                    <a:lumMod val="75000"/>
                  </a:schemeClr>
                </a:solidFill>
              </a:rPr>
              <a:t>Hak dari masing-masing individu untuk</a:t>
            </a:r>
          </a:p>
          <a:p>
            <a:pPr marL="0" indent="0" algn="ctr" fontAlgn="auto">
              <a:spcAft>
                <a:spcPts val="0"/>
              </a:spcAft>
              <a:buFont typeface="Arial" pitchFamily="34" charset="0"/>
              <a:buNone/>
              <a:defRPr/>
            </a:pPr>
            <a:r>
              <a:rPr lang="id-ID" sz="5400" i="1" dirty="0" smtClean="0">
                <a:solidFill>
                  <a:schemeClr val="accent1">
                    <a:lumMod val="75000"/>
                  </a:schemeClr>
                </a:solidFill>
              </a:rPr>
              <a:t>menentukan sendiri kapan, bagaimana,</a:t>
            </a:r>
          </a:p>
          <a:p>
            <a:pPr marL="0" indent="0" algn="ctr" fontAlgn="auto">
              <a:spcAft>
                <a:spcPts val="0"/>
              </a:spcAft>
              <a:buFont typeface="Arial" pitchFamily="34" charset="0"/>
              <a:buNone/>
              <a:defRPr/>
            </a:pPr>
            <a:r>
              <a:rPr lang="id-ID" sz="5400" i="1" dirty="0" smtClean="0">
                <a:solidFill>
                  <a:schemeClr val="accent1">
                    <a:lumMod val="75000"/>
                  </a:schemeClr>
                </a:solidFill>
              </a:rPr>
              <a:t>dan untuk apa penggunaan informasi</a:t>
            </a:r>
          </a:p>
          <a:p>
            <a:pPr marL="0" indent="0" algn="ctr" fontAlgn="auto">
              <a:spcAft>
                <a:spcPts val="0"/>
              </a:spcAft>
              <a:buFont typeface="Arial" pitchFamily="34" charset="0"/>
              <a:buNone/>
              <a:defRPr/>
            </a:pPr>
            <a:r>
              <a:rPr lang="id-ID" sz="5400" i="1" dirty="0" smtClean="0">
                <a:solidFill>
                  <a:schemeClr val="accent1">
                    <a:lumMod val="75000"/>
                  </a:schemeClr>
                </a:solidFill>
              </a:rPr>
              <a:t>mengenai mereka dalam hal</a:t>
            </a:r>
          </a:p>
          <a:p>
            <a:pPr marL="0" indent="0" algn="ctr" fontAlgn="auto">
              <a:spcAft>
                <a:spcPts val="0"/>
              </a:spcAft>
              <a:buFont typeface="Arial" pitchFamily="34" charset="0"/>
              <a:buNone/>
              <a:defRPr/>
            </a:pPr>
            <a:r>
              <a:rPr lang="id-ID" sz="5400" i="1" dirty="0" smtClean="0">
                <a:solidFill>
                  <a:schemeClr val="accent1">
                    <a:lumMod val="75000"/>
                  </a:schemeClr>
                </a:solidFill>
              </a:rPr>
              <a:t>berhubungan dengan individu lain</a:t>
            </a:r>
            <a:r>
              <a:rPr lang="id-ID" sz="5400" dirty="0" smtClean="0">
                <a:solidFill>
                  <a:schemeClr val="accent1">
                    <a:lumMod val="75000"/>
                  </a:schemeClr>
                </a:solidFill>
              </a:rPr>
              <a:t>.”</a:t>
            </a:r>
            <a:endParaRPr lang="en-US" sz="5400" dirty="0">
              <a:solidFill>
                <a:schemeClr val="accent1">
                  <a:lumMod val="75000"/>
                </a:schemeClr>
              </a:solidFill>
            </a:endParaRPr>
          </a:p>
        </p:txBody>
      </p:sp>
      <p:sp>
        <p:nvSpPr>
          <p:cNvPr id="4" name="Content Placeholder 2"/>
          <p:cNvSpPr txBox="1">
            <a:spLocks/>
          </p:cNvSpPr>
          <p:nvPr/>
        </p:nvSpPr>
        <p:spPr bwMode="auto">
          <a:xfrm>
            <a:off x="1357313" y="5500688"/>
            <a:ext cx="65436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pPr>
            <a:r>
              <a:rPr lang="en-US" sz="3200"/>
              <a:t>Alan Westin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500"/>
                                        <p:tgtEl>
                                          <p:spTgt spid="3">
                                            <p:txEl>
                                              <p:pRg st="1" end="1"/>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Privasi...</a:t>
            </a:r>
            <a:endParaRPr lang="en-US" dirty="0"/>
          </a:p>
        </p:txBody>
      </p:sp>
      <p:sp>
        <p:nvSpPr>
          <p:cNvPr id="3" name="Content Placeholder 2"/>
          <p:cNvSpPr>
            <a:spLocks noGrp="1"/>
          </p:cNvSpPr>
          <p:nvPr>
            <p:ph idx="1"/>
          </p:nvPr>
        </p:nvSpPr>
        <p:spPr>
          <a:xfrm>
            <a:off x="214313" y="2214563"/>
            <a:ext cx="8686800" cy="3214687"/>
          </a:xfrm>
        </p:spPr>
        <p:txBody>
          <a:bodyPr rtlCol="0">
            <a:normAutofit fontScale="85000" lnSpcReduction="20000"/>
          </a:bodyPr>
          <a:lstStyle/>
          <a:p>
            <a:pPr marL="0" indent="0" algn="ctr" fontAlgn="auto">
              <a:spcAft>
                <a:spcPts val="0"/>
              </a:spcAft>
              <a:buFont typeface="Arial" pitchFamily="34" charset="0"/>
              <a:buNone/>
              <a:defRPr/>
            </a:pPr>
            <a:r>
              <a:rPr lang="id-ID" sz="5400" dirty="0" smtClean="0">
                <a:solidFill>
                  <a:schemeClr val="accent1">
                    <a:lumMod val="75000"/>
                  </a:schemeClr>
                </a:solidFill>
              </a:rPr>
              <a:t>“</a:t>
            </a:r>
            <a:r>
              <a:rPr lang="id-ID" sz="5400" i="1" dirty="0" smtClean="0">
                <a:solidFill>
                  <a:schemeClr val="accent1">
                    <a:lumMod val="75000"/>
                  </a:schemeClr>
                </a:solidFill>
              </a:rPr>
              <a:t>Privasi adalah hak individu untuk mengendalikan penggunaan informasi tentang identitas pribadi baik oleh dirinya sendiri atau oleh pihak lainnya.</a:t>
            </a:r>
            <a:r>
              <a:rPr lang="id-ID" sz="5400" dirty="0" smtClean="0">
                <a:solidFill>
                  <a:schemeClr val="accent1">
                    <a:lumMod val="75000"/>
                  </a:schemeClr>
                </a:solidFill>
              </a:rPr>
              <a:t>”</a:t>
            </a:r>
            <a:endParaRPr lang="en-US" sz="5400" i="1" dirty="0">
              <a:solidFill>
                <a:schemeClr val="accent1">
                  <a:lumMod val="75000"/>
                </a:schemeClr>
              </a:solidFill>
            </a:endParaRPr>
          </a:p>
        </p:txBody>
      </p:sp>
      <p:sp>
        <p:nvSpPr>
          <p:cNvPr id="4" name="Content Placeholder 2"/>
          <p:cNvSpPr txBox="1">
            <a:spLocks/>
          </p:cNvSpPr>
          <p:nvPr/>
        </p:nvSpPr>
        <p:spPr bwMode="auto">
          <a:xfrm>
            <a:off x="1357313" y="5500688"/>
            <a:ext cx="65436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20000"/>
              </a:spcBef>
            </a:pPr>
            <a:r>
              <a:rPr lang="en-US" sz="3200"/>
              <a:t>UU Teknologi Informasi ayat 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Hukuman dan Pidana</a:t>
            </a:r>
            <a:endParaRPr lang="en-US" dirty="0"/>
          </a:p>
        </p:txBody>
      </p:sp>
      <p:sp>
        <p:nvSpPr>
          <p:cNvPr id="3" name="Content Placeholder 2"/>
          <p:cNvSpPr>
            <a:spLocks noGrp="1"/>
          </p:cNvSpPr>
          <p:nvPr>
            <p:ph idx="1"/>
          </p:nvPr>
        </p:nvSpPr>
        <p:spPr>
          <a:xfrm>
            <a:off x="214313" y="3000375"/>
            <a:ext cx="8686800" cy="3571875"/>
          </a:xfrm>
        </p:spPr>
        <p:txBody>
          <a:bodyPr rtlCol="0">
            <a:normAutofit fontScale="70000" lnSpcReduction="20000"/>
          </a:bodyPr>
          <a:lstStyle/>
          <a:p>
            <a:pPr marL="0" indent="0" algn="ctr" fontAlgn="auto">
              <a:spcAft>
                <a:spcPts val="0"/>
              </a:spcAft>
              <a:buFont typeface="Arial" pitchFamily="34" charset="0"/>
              <a:buNone/>
              <a:defRPr/>
            </a:pPr>
            <a:r>
              <a:rPr lang="id-ID" sz="5400" dirty="0" smtClean="0">
                <a:solidFill>
                  <a:schemeClr val="accent1">
                    <a:lumMod val="75000"/>
                  </a:schemeClr>
                </a:solidFill>
              </a:rPr>
              <a:t>“</a:t>
            </a:r>
            <a:r>
              <a:rPr lang="id-ID" sz="5400" i="1" dirty="0" smtClean="0">
                <a:solidFill>
                  <a:schemeClr val="accent1">
                    <a:lumMod val="75000"/>
                  </a:schemeClr>
                </a:solidFill>
              </a:rPr>
              <a:t>Barangsiapa dengan sengaja dan melawan hukum memanfaatkan Teknologi Informasi untuk mengganggu hak privasi individu dengan cara menyebarkan data pribadi tanpa seijin yang bersangkutan, dipidana penjara paling singkat 3 (tiga) tahun dan paling lama 7 (tujuh) tahun</a:t>
            </a:r>
            <a:r>
              <a:rPr lang="id-ID" sz="5400" dirty="0" smtClean="0">
                <a:solidFill>
                  <a:schemeClr val="accent1">
                    <a:lumMod val="75000"/>
                  </a:schemeClr>
                </a:solidFill>
              </a:rPr>
              <a:t>.”</a:t>
            </a:r>
            <a:endParaRPr lang="en-US" sz="5400" i="1" dirty="0">
              <a:solidFill>
                <a:schemeClr val="accent1">
                  <a:lumMod val="75000"/>
                </a:schemeClr>
              </a:solidFill>
            </a:endParaRPr>
          </a:p>
        </p:txBody>
      </p:sp>
      <p:sp>
        <p:nvSpPr>
          <p:cNvPr id="4" name="Content Placeholder 2"/>
          <p:cNvSpPr txBox="1">
            <a:spLocks/>
          </p:cNvSpPr>
          <p:nvPr/>
        </p:nvSpPr>
        <p:spPr>
          <a:xfrm>
            <a:off x="214313" y="1643063"/>
            <a:ext cx="5643562" cy="1071562"/>
          </a:xfrm>
          <a:prstGeom prst="rect">
            <a:avLst/>
          </a:prstGeom>
        </p:spPr>
        <p:txBody>
          <a:bodyPr>
            <a:normAutofit fontScale="92500" lnSpcReduction="10000"/>
          </a:bodyPr>
          <a:lstStyle/>
          <a:p>
            <a:pPr marL="342900" indent="-342900" algn="ctr" fontAlgn="auto">
              <a:spcBef>
                <a:spcPct val="20000"/>
              </a:spcBef>
              <a:spcAft>
                <a:spcPts val="0"/>
              </a:spcAft>
              <a:defRPr/>
            </a:pPr>
            <a:r>
              <a:rPr lang="es-ES" sz="3200" dirty="0" err="1">
                <a:latin typeface="+mn-lt"/>
              </a:rPr>
              <a:t>Pasal</a:t>
            </a:r>
            <a:r>
              <a:rPr lang="es-ES" sz="3200" dirty="0">
                <a:latin typeface="+mn-lt"/>
              </a:rPr>
              <a:t> 29</a:t>
            </a:r>
          </a:p>
          <a:p>
            <a:pPr marL="342900" indent="-342900" algn="ctr" fontAlgn="auto">
              <a:spcBef>
                <a:spcPct val="20000"/>
              </a:spcBef>
              <a:spcAft>
                <a:spcPts val="0"/>
              </a:spcAft>
              <a:defRPr/>
            </a:pPr>
            <a:r>
              <a:rPr lang="es-ES" sz="3200" dirty="0" err="1">
                <a:latin typeface="+mn-lt"/>
              </a:rPr>
              <a:t>Pelanggaran</a:t>
            </a:r>
            <a:r>
              <a:rPr lang="es-ES" sz="3200" dirty="0">
                <a:latin typeface="+mn-lt"/>
              </a:rPr>
              <a:t> </a:t>
            </a:r>
            <a:r>
              <a:rPr lang="es-ES" sz="3200" dirty="0" err="1">
                <a:latin typeface="+mn-lt"/>
              </a:rPr>
              <a:t>Hak</a:t>
            </a:r>
            <a:r>
              <a:rPr lang="es-ES" sz="3200" dirty="0">
                <a:latin typeface="+mn-lt"/>
              </a:rPr>
              <a:t> </a:t>
            </a:r>
            <a:r>
              <a:rPr lang="es-ES" sz="3200" dirty="0" err="1">
                <a:latin typeface="+mn-lt"/>
              </a:rPr>
              <a:t>Privasi</a:t>
            </a:r>
            <a:endParaRPr 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2 Bagian Privasi</a:t>
            </a:r>
            <a:endParaRPr lang="en-US" dirty="0"/>
          </a:p>
        </p:txBody>
      </p:sp>
      <p:sp>
        <p:nvSpPr>
          <p:cNvPr id="3" name="Content Placeholder 2"/>
          <p:cNvSpPr>
            <a:spLocks noGrp="1"/>
          </p:cNvSpPr>
          <p:nvPr>
            <p:ph idx="1"/>
          </p:nvPr>
        </p:nvSpPr>
        <p:spPr>
          <a:xfrm>
            <a:off x="228600" y="1500188"/>
            <a:ext cx="8686800" cy="4748212"/>
          </a:xfrm>
        </p:spPr>
        <p:txBody>
          <a:bodyPr/>
          <a:lstStyle/>
          <a:p>
            <a:r>
              <a:rPr lang="id-ID" smtClean="0"/>
              <a:t>Privasi Fisik</a:t>
            </a:r>
          </a:p>
          <a:p>
            <a:pPr lvl="1"/>
            <a:r>
              <a:rPr lang="en-US" smtClean="0"/>
              <a:t>Hak seseorang untuk mencegah</a:t>
            </a:r>
            <a:r>
              <a:rPr lang="id-ID" smtClean="0"/>
              <a:t> </a:t>
            </a:r>
            <a:r>
              <a:rPr lang="en-US" smtClean="0"/>
              <a:t>ses</a:t>
            </a:r>
            <a:r>
              <a:rPr lang="id-ID" smtClean="0"/>
              <a:t>e</a:t>
            </a:r>
            <a:r>
              <a:rPr lang="en-US" smtClean="0"/>
              <a:t>orang yang tak dikehendaki terhadap waktu,</a:t>
            </a:r>
            <a:r>
              <a:rPr lang="id-ID" smtClean="0"/>
              <a:t> </a:t>
            </a:r>
            <a:r>
              <a:rPr lang="en-US" smtClean="0"/>
              <a:t>ruang, properti (hak milik).</a:t>
            </a:r>
            <a:endParaRPr lang="id-ID" smtClean="0"/>
          </a:p>
          <a:p>
            <a:endParaRPr lang="id-ID" smtClean="0"/>
          </a:p>
          <a:p>
            <a:r>
              <a:rPr lang="id-ID" smtClean="0"/>
              <a:t>Privasi Informasi</a:t>
            </a:r>
          </a:p>
          <a:p>
            <a:pPr lvl="1"/>
            <a:r>
              <a:rPr lang="en-US" smtClean="0"/>
              <a:t>Adalah hak individu untuk</a:t>
            </a:r>
            <a:r>
              <a:rPr lang="id-ID" smtClean="0"/>
              <a:t> </a:t>
            </a:r>
            <a:r>
              <a:rPr lang="en-US" smtClean="0"/>
              <a:t>menentukan kapan, </a:t>
            </a:r>
            <a:r>
              <a:rPr lang="id-ID" smtClean="0"/>
              <a:t>b</a:t>
            </a:r>
            <a:r>
              <a:rPr lang="en-US" smtClean="0"/>
              <a:t>agaimana, dan apa saja</a:t>
            </a:r>
            <a:r>
              <a:rPr lang="id-ID" smtClean="0"/>
              <a:t> </a:t>
            </a:r>
            <a:r>
              <a:rPr lang="en-US" smtClean="0"/>
              <a:t>informasi pribadi yang ingin dikomunikasikan dengan</a:t>
            </a:r>
            <a:r>
              <a:rPr lang="id-ID" smtClean="0"/>
              <a:t> </a:t>
            </a:r>
            <a:r>
              <a:rPr lang="en-US" smtClean="0"/>
              <a:t>pihak lain.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Kebebasan</a:t>
            </a:r>
            <a:endParaRPr lang="en-US" dirty="0"/>
          </a:p>
        </p:txBody>
      </p:sp>
      <p:sp>
        <p:nvSpPr>
          <p:cNvPr id="3" name="Content Placeholder 2"/>
          <p:cNvSpPr>
            <a:spLocks noGrp="1"/>
          </p:cNvSpPr>
          <p:nvPr>
            <p:ph idx="1"/>
          </p:nvPr>
        </p:nvSpPr>
        <p:spPr>
          <a:xfrm>
            <a:off x="214313" y="2357438"/>
            <a:ext cx="8686800" cy="4214812"/>
          </a:xfrm>
        </p:spPr>
        <p:txBody>
          <a:bodyPr rtlCol="0">
            <a:normAutofit/>
          </a:bodyPr>
          <a:lstStyle/>
          <a:p>
            <a:pPr marL="0" indent="0" algn="ctr" fontAlgn="auto">
              <a:spcAft>
                <a:spcPts val="0"/>
              </a:spcAft>
              <a:buFont typeface="Arial" pitchFamily="34" charset="0"/>
              <a:buNone/>
              <a:defRPr/>
            </a:pPr>
            <a:r>
              <a:rPr lang="id-ID" sz="4400" b="1" dirty="0" smtClean="0">
                <a:solidFill>
                  <a:schemeClr val="accent1">
                    <a:lumMod val="75000"/>
                  </a:schemeClr>
                </a:solidFill>
              </a:rPr>
              <a:t>Bebas adalah hak asasi manusia yang paling dasar dimana masih adanya keterikatan terhadap aturan–aturan atau norma–norma yang berlaku dimana tempat itu berada.</a:t>
            </a:r>
            <a:endParaRPr lang="en-US" sz="4400" b="1"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Informasi</a:t>
            </a:r>
            <a:endParaRPr lang="en-US" dirty="0"/>
          </a:p>
        </p:txBody>
      </p:sp>
      <p:sp>
        <p:nvSpPr>
          <p:cNvPr id="3" name="Content Placeholder 2"/>
          <p:cNvSpPr>
            <a:spLocks noGrp="1"/>
          </p:cNvSpPr>
          <p:nvPr>
            <p:ph idx="1"/>
          </p:nvPr>
        </p:nvSpPr>
        <p:spPr>
          <a:xfrm>
            <a:off x="214313" y="2357438"/>
            <a:ext cx="8686800" cy="4214812"/>
          </a:xfrm>
        </p:spPr>
        <p:txBody>
          <a:bodyPr rtlCol="0">
            <a:normAutofit fontScale="70000" lnSpcReduction="20000"/>
          </a:bodyPr>
          <a:lstStyle/>
          <a:p>
            <a:pPr marL="0" indent="0" fontAlgn="auto">
              <a:spcAft>
                <a:spcPts val="0"/>
              </a:spcAft>
              <a:buFont typeface="Arial" pitchFamily="34" charset="0"/>
              <a:buNone/>
              <a:defRPr/>
            </a:pPr>
            <a:r>
              <a:rPr lang="id-ID" sz="5400" dirty="0" smtClean="0">
                <a:solidFill>
                  <a:schemeClr val="accent1">
                    <a:lumMod val="75000"/>
                  </a:schemeClr>
                </a:solidFill>
              </a:rPr>
              <a:t> Informasi adalah suatu kenyataan, data, item yang menambah pengetahuan bagi penggunanya.</a:t>
            </a:r>
          </a:p>
          <a:p>
            <a:pPr marL="0" indent="0" fontAlgn="auto">
              <a:spcAft>
                <a:spcPts val="0"/>
              </a:spcAft>
              <a:buFont typeface="Arial" pitchFamily="34" charset="0"/>
              <a:buNone/>
              <a:defRPr/>
            </a:pPr>
            <a:endParaRPr lang="id-ID" sz="5400" dirty="0" smtClean="0">
              <a:solidFill>
                <a:schemeClr val="accent1">
                  <a:lumMod val="75000"/>
                </a:schemeClr>
              </a:solidFill>
            </a:endParaRPr>
          </a:p>
          <a:p>
            <a:pPr marL="0" indent="0" fontAlgn="auto">
              <a:spcAft>
                <a:spcPts val="0"/>
              </a:spcAft>
              <a:buFont typeface="Arial" pitchFamily="34" charset="0"/>
              <a:buNone/>
              <a:defRPr/>
            </a:pPr>
            <a:r>
              <a:rPr lang="id-ID" sz="5400" dirty="0" smtClean="0">
                <a:solidFill>
                  <a:schemeClr val="accent1">
                    <a:lumMod val="75000"/>
                  </a:schemeClr>
                </a:solidFill>
              </a:rPr>
              <a:t> Informasi adalah kenyataan yang menunjukkan hasil pengolahan data yang berguna kepada yang menerimanya.</a:t>
            </a:r>
            <a:endParaRPr lang="en-US" sz="5400"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id-ID" dirty="0" smtClean="0"/>
              <a:t>Privasi Informasi (Keamanan)</a:t>
            </a:r>
            <a:endParaRPr lang="en-US" dirty="0"/>
          </a:p>
        </p:txBody>
      </p:sp>
      <p:sp>
        <p:nvSpPr>
          <p:cNvPr id="3" name="Content Placeholder 2"/>
          <p:cNvSpPr>
            <a:spLocks noGrp="1"/>
          </p:cNvSpPr>
          <p:nvPr>
            <p:ph idx="1"/>
          </p:nvPr>
        </p:nvSpPr>
        <p:spPr>
          <a:xfrm>
            <a:off x="214313" y="2357438"/>
            <a:ext cx="8686800" cy="4214812"/>
          </a:xfrm>
        </p:spPr>
        <p:txBody>
          <a:bodyPr rtlCol="0">
            <a:normAutofit/>
          </a:bodyPr>
          <a:lstStyle/>
          <a:p>
            <a:pPr marL="0" indent="0" algn="ctr" fontAlgn="auto">
              <a:spcAft>
                <a:spcPts val="0"/>
              </a:spcAft>
              <a:buFont typeface="Arial" pitchFamily="34" charset="0"/>
              <a:buNone/>
              <a:defRPr/>
            </a:pPr>
            <a:r>
              <a:rPr lang="sv-SE" sz="4400" b="1" dirty="0" smtClean="0">
                <a:solidFill>
                  <a:schemeClr val="accent1">
                    <a:lumMod val="75000"/>
                  </a:schemeClr>
                </a:solidFill>
              </a:rPr>
              <a:t>Sebuah informasi harus aman, dalam arti</a:t>
            </a:r>
            <a:r>
              <a:rPr lang="id-ID" sz="4400" b="1" dirty="0" smtClean="0">
                <a:solidFill>
                  <a:schemeClr val="accent1">
                    <a:lumMod val="75000"/>
                  </a:schemeClr>
                </a:solidFill>
              </a:rPr>
              <a:t> </a:t>
            </a:r>
            <a:r>
              <a:rPr lang="sv-SE" sz="4400" b="1" dirty="0" smtClean="0">
                <a:solidFill>
                  <a:schemeClr val="accent1">
                    <a:lumMod val="75000"/>
                  </a:schemeClr>
                </a:solidFill>
              </a:rPr>
              <a:t>hanya diakses oleh pihak–pihak yang</a:t>
            </a:r>
            <a:r>
              <a:rPr lang="id-ID" sz="4400" b="1" dirty="0" smtClean="0">
                <a:solidFill>
                  <a:schemeClr val="accent1">
                    <a:lumMod val="75000"/>
                  </a:schemeClr>
                </a:solidFill>
              </a:rPr>
              <a:t> </a:t>
            </a:r>
            <a:r>
              <a:rPr lang="sv-SE" sz="4400" b="1" dirty="0" smtClean="0">
                <a:solidFill>
                  <a:schemeClr val="accent1">
                    <a:lumMod val="75000"/>
                  </a:schemeClr>
                </a:solidFill>
              </a:rPr>
              <a:t>berkepentingan saja sesuai dengan sifat</a:t>
            </a:r>
            <a:r>
              <a:rPr lang="id-ID" sz="4400" b="1" dirty="0" smtClean="0">
                <a:solidFill>
                  <a:schemeClr val="accent1">
                    <a:lumMod val="75000"/>
                  </a:schemeClr>
                </a:solidFill>
              </a:rPr>
              <a:t> </a:t>
            </a:r>
            <a:r>
              <a:rPr lang="sv-SE" sz="4400" b="1" dirty="0" smtClean="0">
                <a:solidFill>
                  <a:schemeClr val="accent1">
                    <a:lumMod val="75000"/>
                  </a:schemeClr>
                </a:solidFill>
              </a:rPr>
              <a:t>dan tujuan dari informasi tersebut.</a:t>
            </a:r>
            <a:endParaRPr lang="en-US" sz="4400" b="1"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7847DE1-7447-4BB3-92C7-CFBC2A0F3E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TotalTime>
  <Words>879</Words>
  <Application>Microsoft Office PowerPoint</Application>
  <PresentationFormat>On-screen Show (4:3)</PresentationFormat>
  <Paragraphs>108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Arial</vt:lpstr>
      <vt:lpstr>Office Theme</vt:lpstr>
      <vt:lpstr>PRIVASI</vt:lpstr>
      <vt:lpstr>Privasi...</vt:lpstr>
      <vt:lpstr>Privasi...</vt:lpstr>
      <vt:lpstr>Privasi...</vt:lpstr>
      <vt:lpstr>Hukuman dan Pidana</vt:lpstr>
      <vt:lpstr>2 Bagian Privasi</vt:lpstr>
      <vt:lpstr>Kebebasan</vt:lpstr>
      <vt:lpstr>Informasi</vt:lpstr>
      <vt:lpstr>Privasi Informasi (Keamanan)</vt:lpstr>
      <vt:lpstr>Kebebasan Memperoleh Informasi</vt:lpstr>
      <vt:lpstr>Kebebasan Memperoleh Informasi</vt:lpstr>
      <vt:lpstr>Berbagi Informasi di Internet</vt:lpstr>
      <vt:lpstr>Privasi di Indonesia</vt:lpstr>
      <vt:lpstr>Diskusi</vt:lpstr>
      <vt:lpstr>Diskusi</vt:lpstr>
      <vt:lpstr>Diskusi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PRIVASI</dc:title>
  <dc:creator>Kchee</dc:creator>
  <cp:lastModifiedBy>Phantom Assassin</cp:lastModifiedBy>
  <cp:revision>7</cp:revision>
  <dcterms:created xsi:type="dcterms:W3CDTF">2011-01-31T14:19:46Z</dcterms:created>
  <dcterms:modified xsi:type="dcterms:W3CDTF">2012-11-07T05:45:56Z</dcterms:modified>
  <cp:category>2010 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TC101881359</vt:lpwstr>
  </property>
</Properties>
</file>