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21"/>
  </p:notesMasterIdLst>
  <p:sldIdLst>
    <p:sldId id="256" r:id="rId2"/>
    <p:sldId id="273" r:id="rId3"/>
    <p:sldId id="257" r:id="rId4"/>
    <p:sldId id="258" r:id="rId5"/>
    <p:sldId id="274" r:id="rId6"/>
    <p:sldId id="27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E94CF-5963-48AE-8226-77A4A8A97842}" type="datetimeFigureOut">
              <a:rPr lang="en-US" smtClean="0"/>
              <a:t>3/21/2013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55A95-294B-45E2-AFC0-9823CB1BA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1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14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77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12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62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1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262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58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83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69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14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32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1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6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55A95-294B-45E2-AFC0-9823CB1BAC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1B023-C8AE-4573-81B2-A53929608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4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9C82-060B-4D70-A099-DE8B9EB64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9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CBCC1-6D23-4947-B5F9-EBAB83C2B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2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436F0-5B5F-42AD-8599-7AB08E97B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F0A35-1DA1-4ED5-93D4-D57DF5AB2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0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46D29-140D-4DCF-80F7-EAFDF20AA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9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0B70-A532-4850-A7C9-BF429AC69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6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CF39CCA-1A13-485E-8C3F-4C8C76BF92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A7584-4412-4FD9-959C-6DEBFB635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22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1E94-A8D2-4FF5-BF98-2FB6949CF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1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6AD9F-B899-46A4-888C-4E8295C17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2FBA94-3D7B-4A21-ABAD-980B8F986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3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0329-8253-4329-A78C-B57D067CF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5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52ACCE-A35A-4FD5-810A-FCF56DDB4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7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B9A173-EA23-4231-86C3-47C7F8440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6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0C75BB-98F5-4AE6-B0B9-4707D04D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02" r:id="rId4"/>
    <p:sldLayoutId id="2147483903" r:id="rId5"/>
    <p:sldLayoutId id="2147483910" r:id="rId6"/>
    <p:sldLayoutId id="2147483904" r:id="rId7"/>
    <p:sldLayoutId id="2147483911" r:id="rId8"/>
    <p:sldLayoutId id="2147483912" r:id="rId9"/>
    <p:sldLayoutId id="2147483905" r:id="rId10"/>
    <p:sldLayoutId id="2147483906" r:id="rId11"/>
    <p:sldLayoutId id="2147483913" r:id="rId12"/>
    <p:sldLayoutId id="2147483914" r:id="rId13"/>
    <p:sldLayoutId id="2147483915" r:id="rId14"/>
    <p:sldLayoutId id="214748391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rate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5410200" cy="1828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1"/>
                </a:solidFill>
              </a:rPr>
              <a:t>Strategi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Dalam</a:t>
            </a:r>
            <a:r>
              <a:rPr lang="en-US" sz="4400" dirty="0">
                <a:solidFill>
                  <a:schemeClr val="tx1"/>
                </a:solidFill>
              </a:rPr>
              <a:t> e-Business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Pembuatan keputusan konsumen e-Business secara perorangan</a:t>
            </a:r>
          </a:p>
        </p:txBody>
      </p:sp>
      <p:graphicFrame>
        <p:nvGraphicFramePr>
          <p:cNvPr id="9406" name="Group 190"/>
          <p:cNvGraphicFramePr>
            <a:graphicFrameLocks noGrp="1"/>
          </p:cNvGraphicFramePr>
          <p:nvPr>
            <p:ph sz="quarter" idx="1"/>
          </p:nvPr>
        </p:nvGraphicFramePr>
        <p:xfrm>
          <a:off x="2286000" y="1524000"/>
          <a:ext cx="2438400" cy="1500188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33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Karakteristik Personal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Usia, Gender, Etnik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Pendidikan, Pola Hidup,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Psikologi, Pengetahuan, Nilai, Kepribadian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13" name="Group 197"/>
          <p:cNvGraphicFramePr>
            <a:graphicFrameLocks noGrp="1"/>
          </p:cNvGraphicFramePr>
          <p:nvPr>
            <p:ph sz="quarter" idx="2"/>
          </p:nvPr>
        </p:nvGraphicFramePr>
        <p:xfrm>
          <a:off x="5029200" y="1524000"/>
          <a:ext cx="2514600" cy="1371600"/>
        </p:xfrm>
        <a:graphic>
          <a:graphicData uri="http://schemas.openxmlformats.org/drawingml/2006/table">
            <a:tbl>
              <a:tblPr/>
              <a:tblGrid>
                <a:gridCol w="25146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Karakteristik Lingkungan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Sosial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Komunitas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Keluarga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08" name="Group 192"/>
          <p:cNvGraphicFramePr>
            <a:graphicFrameLocks noGrp="1"/>
          </p:cNvGraphicFramePr>
          <p:nvPr>
            <p:ph sz="quarter" idx="3"/>
          </p:nvPr>
        </p:nvGraphicFramePr>
        <p:xfrm>
          <a:off x="6934200" y="3048000"/>
          <a:ext cx="2057400" cy="21336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Keputusan Membeli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Beki atau Tidak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Apa yang dibeli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Berapa Banyaknya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Pembelian Ulang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40" name="Group 224"/>
          <p:cNvGraphicFramePr>
            <a:graphicFrameLocks noGrp="1"/>
          </p:cNvGraphicFramePr>
          <p:nvPr>
            <p:ph sz="quarter" idx="4"/>
          </p:nvPr>
        </p:nvGraphicFramePr>
        <p:xfrm>
          <a:off x="2743200" y="4525963"/>
          <a:ext cx="4114800" cy="2176462"/>
        </p:xfrm>
        <a:graphic>
          <a:graphicData uri="http://schemas.openxmlformats.org/drawingml/2006/table">
            <a:tbl>
              <a:tblPr/>
              <a:tblGrid>
                <a:gridCol w="1397000"/>
                <a:gridCol w="1474788"/>
                <a:gridCol w="1243012"/>
              </a:tblGrid>
              <a:tr h="3353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 Kontrol Pemasok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Pendukung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Pendukung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Teknik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Konsumen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Pembayaran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Pengiriman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WEB, Intelligent Agent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FAQs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to 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33" name="Group 217"/>
          <p:cNvGraphicFramePr>
            <a:graphicFrameLocks noGrp="1"/>
          </p:cNvGraphicFramePr>
          <p:nvPr/>
        </p:nvGraphicFramePr>
        <p:xfrm>
          <a:off x="228600" y="3048000"/>
          <a:ext cx="2362200" cy="2241586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</a:tblGrid>
              <a:tr h="4507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Stimulasi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Pemasaran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Lain-Lain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Kualitas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Budaya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0" name="Oval 206"/>
          <p:cNvSpPr>
            <a:spLocks noChangeArrowheads="1"/>
          </p:cNvSpPr>
          <p:nvPr/>
        </p:nvSpPr>
        <p:spPr bwMode="auto">
          <a:xfrm>
            <a:off x="4114800" y="3276600"/>
            <a:ext cx="1676400" cy="838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Proses</a:t>
            </a:r>
          </a:p>
          <a:p>
            <a:pPr algn="ctr"/>
            <a:r>
              <a:rPr lang="en-US" sz="1600"/>
              <a:t>Pembuat</a:t>
            </a:r>
          </a:p>
          <a:p>
            <a:pPr algn="ctr"/>
            <a:r>
              <a:rPr lang="en-US" sz="1600"/>
              <a:t>Keputusan</a:t>
            </a:r>
          </a:p>
        </p:txBody>
      </p:sp>
      <p:sp>
        <p:nvSpPr>
          <p:cNvPr id="21561" name="Line 207"/>
          <p:cNvSpPr>
            <a:spLocks noChangeShapeType="1"/>
          </p:cNvSpPr>
          <p:nvPr/>
        </p:nvSpPr>
        <p:spPr bwMode="auto">
          <a:xfrm>
            <a:off x="2590800" y="36576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2" name="Line 208"/>
          <p:cNvSpPr>
            <a:spLocks noChangeShapeType="1"/>
          </p:cNvSpPr>
          <p:nvPr/>
        </p:nvSpPr>
        <p:spPr bwMode="auto">
          <a:xfrm>
            <a:off x="47244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3" name="Line 209"/>
          <p:cNvSpPr>
            <a:spLocks noChangeShapeType="1"/>
          </p:cNvSpPr>
          <p:nvPr/>
        </p:nvSpPr>
        <p:spPr bwMode="auto">
          <a:xfrm>
            <a:off x="5029200" y="2514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4" name="Line 210"/>
          <p:cNvSpPr>
            <a:spLocks noChangeShapeType="1"/>
          </p:cNvSpPr>
          <p:nvPr/>
        </p:nvSpPr>
        <p:spPr bwMode="auto">
          <a:xfrm>
            <a:off x="57912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65" name="Line 211"/>
          <p:cNvSpPr>
            <a:spLocks noChangeShapeType="1"/>
          </p:cNvSpPr>
          <p:nvPr/>
        </p:nvSpPr>
        <p:spPr bwMode="auto">
          <a:xfrm flipV="1">
            <a:off x="4953000" y="4114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" name="Rectangle 7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Pembuatan Keputusan Konsumen e-Business secara organisasi</a:t>
            </a:r>
          </a:p>
        </p:txBody>
      </p:sp>
      <p:graphicFrame>
        <p:nvGraphicFramePr>
          <p:cNvPr id="16463" name="Group 79"/>
          <p:cNvGraphicFramePr>
            <a:graphicFrameLocks noGrp="1"/>
          </p:cNvGraphicFramePr>
          <p:nvPr>
            <p:ph type="tbl" idx="1"/>
          </p:nvPr>
        </p:nvGraphicFramePr>
        <p:xfrm>
          <a:off x="6324600" y="1219200"/>
          <a:ext cx="2590800" cy="1371600"/>
        </p:xfrm>
        <a:graphic>
          <a:graphicData uri="http://schemas.openxmlformats.org/drawingml/2006/table">
            <a:tbl>
              <a:tblPr/>
              <a:tblGrid>
                <a:gridCol w="2590800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Pengaruh Organisasi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7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Kebijakan dan Prosedur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 Organisasi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Sentralisasi/Desentralisasi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88" name="Group 4"/>
          <p:cNvGraphicFramePr>
            <a:graphicFrameLocks noGrp="1"/>
          </p:cNvGraphicFramePr>
          <p:nvPr/>
        </p:nvGraphicFramePr>
        <p:xfrm>
          <a:off x="838200" y="1219200"/>
          <a:ext cx="2438400" cy="1500188"/>
        </p:xfrm>
        <a:graphic>
          <a:graphicData uri="http://schemas.openxmlformats.org/drawingml/2006/table">
            <a:tbl>
              <a:tblPr/>
              <a:tblGrid>
                <a:gridCol w="2438400"/>
              </a:tblGrid>
              <a:tr h="335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Karakteristik Personal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4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Usia, Gender, Etnik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Pendidikan, Pola Hidup,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Psikologi, Pengetahuan, Nilai, Kepribadian</a:t>
                      </a:r>
                    </a:p>
                  </a:txBody>
                  <a:tcPr marT="45737" marB="45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396" name="Group 12"/>
          <p:cNvGraphicFramePr>
            <a:graphicFrameLocks noGrp="1"/>
          </p:cNvGraphicFramePr>
          <p:nvPr/>
        </p:nvGraphicFramePr>
        <p:xfrm>
          <a:off x="3657600" y="1295400"/>
          <a:ext cx="2362200" cy="1371600"/>
        </p:xfrm>
        <a:graphic>
          <a:graphicData uri="http://schemas.openxmlformats.org/drawingml/2006/table">
            <a:tbl>
              <a:tblPr/>
              <a:tblGrid>
                <a:gridCol w="2362200"/>
              </a:tblGrid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Pengaruh Interpersonal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Otoritas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Presuasi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04" name="Group 20"/>
          <p:cNvGraphicFramePr>
            <a:graphicFrameLocks noGrp="1"/>
          </p:cNvGraphicFramePr>
          <p:nvPr/>
        </p:nvGraphicFramePr>
        <p:xfrm>
          <a:off x="6934200" y="2971800"/>
          <a:ext cx="2057400" cy="2133600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Keputusan Membeli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Beki atau Tidak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Apa yang dibeli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Dimana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Berapa Banyaknya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Pembelian Ulang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93" name="Group 109"/>
          <p:cNvGraphicFramePr>
            <a:graphicFrameLocks noGrp="1"/>
          </p:cNvGraphicFramePr>
          <p:nvPr/>
        </p:nvGraphicFramePr>
        <p:xfrm>
          <a:off x="2667000" y="4572000"/>
          <a:ext cx="4114800" cy="2176462"/>
        </p:xfrm>
        <a:graphic>
          <a:graphicData uri="http://schemas.openxmlformats.org/drawingml/2006/table">
            <a:tbl>
              <a:tblPr/>
              <a:tblGrid>
                <a:gridCol w="1397000"/>
                <a:gridCol w="1474788"/>
                <a:gridCol w="1243012"/>
              </a:tblGrid>
              <a:tr h="33530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Sistem Kontrol Pemasok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7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Pendukung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Logistik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Pendukung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Teknik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Layanan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Konsumen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Pembayaran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Pengiriman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WEB, Intelligent Agent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FAQs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Call Center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to One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486" name="Group 102"/>
          <p:cNvGraphicFramePr>
            <a:graphicFrameLocks noGrp="1"/>
          </p:cNvGraphicFramePr>
          <p:nvPr/>
        </p:nvGraphicFramePr>
        <p:xfrm>
          <a:off x="228600" y="2971800"/>
          <a:ext cx="2362200" cy="2241586"/>
        </p:xfrm>
        <a:graphic>
          <a:graphicData uri="http://schemas.openxmlformats.org/drawingml/2006/table">
            <a:tbl>
              <a:tblPr/>
              <a:tblGrid>
                <a:gridCol w="1295400"/>
                <a:gridCol w="1066800"/>
              </a:tblGrid>
              <a:tr h="45078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527175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Stimulasi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2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Pemasaran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Lain-Lain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5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Promos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Kualitas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Ekonomi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Teknologi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Politik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Budaya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2" name="Oval 57"/>
          <p:cNvSpPr>
            <a:spLocks noChangeArrowheads="1"/>
          </p:cNvSpPr>
          <p:nvPr/>
        </p:nvSpPr>
        <p:spPr bwMode="auto">
          <a:xfrm>
            <a:off x="3733800" y="2971800"/>
            <a:ext cx="2133600" cy="1371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Proses</a:t>
            </a:r>
          </a:p>
          <a:p>
            <a:pPr algn="ctr"/>
            <a:r>
              <a:rPr lang="en-US"/>
              <a:t>Pembuat</a:t>
            </a:r>
          </a:p>
          <a:p>
            <a:pPr algn="ctr"/>
            <a:r>
              <a:rPr lang="en-US"/>
              <a:t>Keputusan</a:t>
            </a:r>
          </a:p>
          <a:p>
            <a:pPr algn="ctr"/>
            <a:r>
              <a:rPr lang="en-US"/>
              <a:t>(Organisasi)</a:t>
            </a:r>
          </a:p>
          <a:p>
            <a:pPr algn="ctr"/>
            <a:endParaRPr lang="en-US" sz="1600"/>
          </a:p>
        </p:txBody>
      </p:sp>
      <p:cxnSp>
        <p:nvCxnSpPr>
          <p:cNvPr id="22593" name="AutoShape 89"/>
          <p:cNvCxnSpPr>
            <a:cxnSpLocks noChangeShapeType="1"/>
            <a:endCxn id="22592" idx="1"/>
          </p:cNvCxnSpPr>
          <p:nvPr/>
        </p:nvCxnSpPr>
        <p:spPr bwMode="auto">
          <a:xfrm rot="16200000" flipH="1">
            <a:off x="2825750" y="1952625"/>
            <a:ext cx="452438" cy="1989138"/>
          </a:xfrm>
          <a:prstGeom prst="bentConnector3">
            <a:avLst>
              <a:gd name="adj1" fmla="val 273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94" name="AutoShape 91"/>
          <p:cNvCxnSpPr>
            <a:cxnSpLocks noChangeShapeType="1"/>
            <a:endCxn id="22592" idx="7"/>
          </p:cNvCxnSpPr>
          <p:nvPr/>
        </p:nvCxnSpPr>
        <p:spPr bwMode="auto">
          <a:xfrm rot="5400000">
            <a:off x="6296025" y="1849438"/>
            <a:ext cx="582613" cy="2065337"/>
          </a:xfrm>
          <a:prstGeom prst="bentConnector3">
            <a:avLst>
              <a:gd name="adj1" fmla="val 324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5" name="Line 93"/>
          <p:cNvSpPr>
            <a:spLocks noChangeShapeType="1"/>
          </p:cNvSpPr>
          <p:nvPr/>
        </p:nvSpPr>
        <p:spPr bwMode="auto">
          <a:xfrm>
            <a:off x="2590800" y="3733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6" name="Line 94"/>
          <p:cNvSpPr>
            <a:spLocks noChangeShapeType="1"/>
          </p:cNvSpPr>
          <p:nvPr/>
        </p:nvSpPr>
        <p:spPr bwMode="auto">
          <a:xfrm flipH="1">
            <a:off x="5867400" y="3733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7" name="Line 95"/>
          <p:cNvSpPr>
            <a:spLocks noChangeShapeType="1"/>
          </p:cNvSpPr>
          <p:nvPr/>
        </p:nvSpPr>
        <p:spPr bwMode="auto">
          <a:xfrm flipV="1">
            <a:off x="4800600" y="4343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98" name="Line 96"/>
          <p:cNvSpPr>
            <a:spLocks noChangeShapeType="1"/>
          </p:cNvSpPr>
          <p:nvPr/>
        </p:nvSpPr>
        <p:spPr bwMode="auto">
          <a:xfrm>
            <a:off x="4800600" y="2667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Strategi untuk menghadapi kompetisi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1.	Cost Leadership Strategy</a:t>
            </a:r>
          </a:p>
          <a:p>
            <a:pPr eaLnBrk="1" hangingPunct="1">
              <a:buFontTx/>
              <a:buNone/>
            </a:pPr>
            <a:r>
              <a:rPr lang="en-US" smtClean="0"/>
              <a:t>	2.	Differentiation Strategy</a:t>
            </a:r>
          </a:p>
          <a:p>
            <a:pPr eaLnBrk="1" hangingPunct="1">
              <a:buFontTx/>
              <a:buNone/>
            </a:pPr>
            <a:r>
              <a:rPr lang="en-US" smtClean="0"/>
              <a:t>	3.	Focus Strategy</a:t>
            </a:r>
          </a:p>
          <a:p>
            <a:pPr eaLnBrk="1" hangingPunct="1">
              <a:buFontTx/>
              <a:buNone/>
            </a:pPr>
            <a:r>
              <a:rPr lang="en-US" smtClean="0"/>
              <a:t>	4.	Growth Strategy</a:t>
            </a:r>
          </a:p>
          <a:p>
            <a:pPr eaLnBrk="1" hangingPunct="1">
              <a:buFontTx/>
              <a:buNone/>
            </a:pPr>
            <a:r>
              <a:rPr lang="en-US" smtClean="0"/>
              <a:t>	5.	Alliance Strategy</a:t>
            </a:r>
          </a:p>
          <a:p>
            <a:pPr eaLnBrk="1" hangingPunct="1">
              <a:buFontTx/>
              <a:buNone/>
            </a:pPr>
            <a:r>
              <a:rPr lang="en-US" smtClean="0"/>
              <a:t>	6.	Inovation strategy</a:t>
            </a:r>
          </a:p>
          <a:p>
            <a:pPr eaLnBrk="1" hangingPunct="1">
              <a:buFontTx/>
              <a:buNone/>
            </a:pPr>
            <a:r>
              <a:rPr lang="en-US" smtClean="0"/>
              <a:t>	7.	Internal efficiency Strategy</a:t>
            </a:r>
          </a:p>
          <a:p>
            <a:pPr eaLnBrk="1" hangingPunct="1">
              <a:buFontTx/>
              <a:buNone/>
            </a:pPr>
            <a:r>
              <a:rPr lang="en-US" smtClean="0"/>
              <a:t>	8.	Costumer Oriented Strategy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err="1"/>
              <a:t>Strategi</a:t>
            </a:r>
            <a:r>
              <a:rPr lang="en-US" sz="3600" dirty="0"/>
              <a:t> </a:t>
            </a:r>
            <a:r>
              <a:rPr lang="en-US" sz="3600" dirty="0" err="1"/>
              <a:t>Pemanfaatan</a:t>
            </a:r>
            <a:r>
              <a:rPr lang="en-US" sz="3600" dirty="0"/>
              <a:t> TI</a:t>
            </a:r>
          </a:p>
        </p:txBody>
      </p:sp>
      <p:graphicFrame>
        <p:nvGraphicFramePr>
          <p:cNvPr id="19554" name="Group 98"/>
          <p:cNvGraphicFramePr>
            <a:graphicFrameLocks noGrp="1"/>
          </p:cNvGraphicFramePr>
          <p:nvPr>
            <p:ph type="tbl" idx="1"/>
          </p:nvPr>
        </p:nvGraphicFramePr>
        <p:xfrm>
          <a:off x="457200" y="606425"/>
          <a:ext cx="8229600" cy="6163026"/>
        </p:xfrm>
        <a:graphic>
          <a:graphicData uri="http://schemas.openxmlformats.org/drawingml/2006/table">
            <a:tbl>
              <a:tblPr/>
              <a:tblGrid>
                <a:gridCol w="2362200"/>
                <a:gridCol w="1752600"/>
                <a:gridCol w="2209800"/>
                <a:gridCol w="1905000"/>
              </a:tblGrid>
              <a:tr h="3352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Strategi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Perusahaan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 Strategis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Manfaat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6519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Leadership: 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 untuk mengurangi secara substansial biaya dan proses bisnis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Buy.com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Priceline.com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e-Bay.com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Penyusunan harga online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Tawar menawar online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Lelang online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Garansi harga termurah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Pembeli ikut tentukan harga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Pelelangan-pelelangan harga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9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Differentation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digunakan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untuk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mengurangi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keunggulan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diferensiasi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dari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pesaing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fokus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terhadap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layanan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AVNET.Marshall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Rose Operating Values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Consolidated Freightways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Konsumen/pemasok ke-Commerce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Rancangan konsumen online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Jalur pengiriman onlone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Meningkatkan pangsa pasar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Meningkatkan pangsa pasar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Meningkatkan pangsa pasar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6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Innovation: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 digunakan untuk menciptakan produk dan layanan-layanan baru, mengubah proses bisnis dan menciptakan pasar baru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Charles Schwab &amp; 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Federal Express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Amazon.com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Discount online, stock trading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Penentuan rute online dan manajemen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Layanan online konsmen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5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607" name="Text Box 99"/>
          <p:cNvSpPr txBox="1">
            <a:spLocks noChangeArrowheads="1"/>
          </p:cNvSpPr>
          <p:nvPr/>
        </p:nvSpPr>
        <p:spPr bwMode="auto">
          <a:xfrm>
            <a:off x="6248400" y="64008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Continue….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Strategi Pemanfaatan TI</a:t>
            </a:r>
          </a:p>
        </p:txBody>
      </p:sp>
      <p:graphicFrame>
        <p:nvGraphicFramePr>
          <p:cNvPr id="21692" name="Group 188"/>
          <p:cNvGraphicFramePr>
            <a:graphicFrameLocks noGrp="1"/>
          </p:cNvGraphicFramePr>
          <p:nvPr>
            <p:ph type="tbl" idx="1"/>
          </p:nvPr>
        </p:nvGraphicFramePr>
        <p:xfrm>
          <a:off x="457200" y="838200"/>
          <a:ext cx="8229600" cy="5728241"/>
        </p:xfrm>
        <a:graphic>
          <a:graphicData uri="http://schemas.openxmlformats.org/drawingml/2006/table">
            <a:tbl>
              <a:tblPr/>
              <a:tblGrid>
                <a:gridCol w="2286000"/>
                <a:gridCol w="1828800"/>
                <a:gridCol w="2209800"/>
                <a:gridCol w="1905000"/>
              </a:tblGrid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Strategi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Perusahaan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 Strategis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Manfaat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9444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Growth: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 digunakan untuk mengelola ekspansi bisnis regional dan global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Citicorp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Wal-Mart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Toys”R”US inc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Internet Global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Order merchandise lewat jaringan satelit global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Penentuan jalur persediaan POS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Peningkatan dalam pasar global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7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Alliance: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 digunakan untuk membuat organisasi virtual dari rekan kerja bisnis dan mendukung strategi relasi bisnis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Wal-Mart/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Procter &amp; Gamble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Cisco Systems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Airbone Express/ Rentrak.Corp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Penambahan persediaan secara otomatis oleh pemasok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Aliansi manufaktur virtual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Pengelolaan persediaan online/ penentuan jalur pengiriman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Pengurangan biaya/ peningkatan penjualan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Pemimpin pasar cerdas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Peningkatan pangsa pasar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Model pembangunan relasi</a:t>
            </a:r>
          </a:p>
        </p:txBody>
      </p:sp>
      <p:grpSp>
        <p:nvGrpSpPr>
          <p:cNvPr id="26627" name="Group 19"/>
          <p:cNvGrpSpPr>
            <a:grpSpLocks/>
          </p:cNvGrpSpPr>
          <p:nvPr/>
        </p:nvGrpSpPr>
        <p:grpSpPr bwMode="auto">
          <a:xfrm>
            <a:off x="2667000" y="2133600"/>
            <a:ext cx="3886200" cy="3276600"/>
            <a:chOff x="1680" y="1440"/>
            <a:chExt cx="2448" cy="2064"/>
          </a:xfrm>
        </p:grpSpPr>
        <p:sp>
          <p:nvSpPr>
            <p:cNvPr id="26644" name="Oval 5"/>
            <p:cNvSpPr>
              <a:spLocks noChangeArrowheads="1"/>
            </p:cNvSpPr>
            <p:nvPr/>
          </p:nvSpPr>
          <p:spPr bwMode="auto">
            <a:xfrm>
              <a:off x="1680" y="1488"/>
              <a:ext cx="2448" cy="201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45" name="Oval 4"/>
            <p:cNvSpPr>
              <a:spLocks noChangeArrowheads="1"/>
            </p:cNvSpPr>
            <p:nvPr/>
          </p:nvSpPr>
          <p:spPr bwMode="auto">
            <a:xfrm>
              <a:off x="1824" y="1632"/>
              <a:ext cx="2160" cy="172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Membangun Relasi</a:t>
              </a:r>
            </a:p>
          </p:txBody>
        </p:sp>
        <p:sp>
          <p:nvSpPr>
            <p:cNvPr id="26646" name="AutoShape 8"/>
            <p:cNvSpPr>
              <a:spLocks noChangeArrowheads="1"/>
            </p:cNvSpPr>
            <p:nvPr/>
          </p:nvSpPr>
          <p:spPr bwMode="auto">
            <a:xfrm rot="-2580707">
              <a:off x="2208" y="1440"/>
              <a:ext cx="151" cy="466"/>
            </a:xfrm>
            <a:prstGeom prst="rightArrow">
              <a:avLst>
                <a:gd name="adj1" fmla="val 63194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47" name="AutoShape 10"/>
            <p:cNvSpPr>
              <a:spLocks noChangeArrowheads="1"/>
            </p:cNvSpPr>
            <p:nvPr/>
          </p:nvSpPr>
          <p:spPr bwMode="auto">
            <a:xfrm rot="8470748">
              <a:off x="3564" y="2990"/>
              <a:ext cx="132" cy="466"/>
            </a:xfrm>
            <a:prstGeom prst="rightArrow">
              <a:avLst>
                <a:gd name="adj1" fmla="val 10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26628" name="Text Box 11"/>
          <p:cNvSpPr txBox="1">
            <a:spLocks noChangeArrowheads="1"/>
          </p:cNvSpPr>
          <p:nvPr/>
        </p:nvSpPr>
        <p:spPr bwMode="auto">
          <a:xfrm>
            <a:off x="1143000" y="1752600"/>
            <a:ext cx="175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Media baru dipilih untuk layanan terbaik</a:t>
            </a:r>
          </a:p>
        </p:txBody>
      </p:sp>
      <p:sp>
        <p:nvSpPr>
          <p:cNvPr id="26629" name="Text Box 12"/>
          <p:cNvSpPr txBox="1">
            <a:spLocks noChangeArrowheads="1"/>
          </p:cNvSpPr>
          <p:nvPr/>
        </p:nvSpPr>
        <p:spPr bwMode="auto">
          <a:xfrm>
            <a:off x="3352800" y="12192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Konsumen menerima ekspos pemasaran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6019800" y="1676400"/>
            <a:ext cx="2286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Konsumen menentukan media pemasaran untuk menanggapi</a:t>
            </a:r>
          </a:p>
        </p:txBody>
      </p:sp>
      <p:sp>
        <p:nvSpPr>
          <p:cNvPr id="26631" name="Text Box 14"/>
          <p:cNvSpPr txBox="1">
            <a:spLocks noChangeArrowheads="1"/>
          </p:cNvSpPr>
          <p:nvPr/>
        </p:nvSpPr>
        <p:spPr bwMode="auto">
          <a:xfrm>
            <a:off x="6781800" y="3581400"/>
            <a:ext cx="2209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Konsumen membuat keputusan membeli</a:t>
            </a:r>
          </a:p>
        </p:txBody>
      </p:sp>
      <p:sp>
        <p:nvSpPr>
          <p:cNvPr id="26632" name="Text Box 15"/>
          <p:cNvSpPr txBox="1">
            <a:spLocks noChangeArrowheads="1"/>
          </p:cNvSpPr>
          <p:nvPr/>
        </p:nvSpPr>
        <p:spPr bwMode="auto">
          <a:xfrm>
            <a:off x="6705600" y="5424488"/>
            <a:ext cx="1981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Detail Transaksi 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4038600" y="58674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Up date database</a:t>
            </a:r>
          </a:p>
        </p:txBody>
      </p:sp>
      <p:sp>
        <p:nvSpPr>
          <p:cNvPr id="26634" name="Text Box 17"/>
          <p:cNvSpPr txBox="1">
            <a:spLocks noChangeArrowheads="1"/>
          </p:cNvSpPr>
          <p:nvPr/>
        </p:nvSpPr>
        <p:spPr bwMode="auto">
          <a:xfrm>
            <a:off x="1295400" y="5181600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Pembentukan segmentasi</a:t>
            </a:r>
          </a:p>
        </p:txBody>
      </p:sp>
      <p:sp>
        <p:nvSpPr>
          <p:cNvPr id="26635" name="Text Box 18"/>
          <p:cNvSpPr txBox="1">
            <a:spLocks noChangeArrowheads="1"/>
          </p:cNvSpPr>
          <p:nvPr/>
        </p:nvSpPr>
        <p:spPr bwMode="auto">
          <a:xfrm>
            <a:off x="304800" y="3124200"/>
            <a:ext cx="2209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4P (Produk harga, Tempat Promosi) diperbaharui keunikannya untuk konsumen</a:t>
            </a:r>
          </a:p>
        </p:txBody>
      </p:sp>
      <p:sp>
        <p:nvSpPr>
          <p:cNvPr id="26636" name="Line 20"/>
          <p:cNvSpPr>
            <a:spLocks noChangeShapeType="1"/>
          </p:cNvSpPr>
          <p:nvPr/>
        </p:nvSpPr>
        <p:spPr bwMode="auto">
          <a:xfrm>
            <a:off x="5181600" y="5105400"/>
            <a:ext cx="1219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Line 21"/>
          <p:cNvSpPr>
            <a:spLocks noChangeShapeType="1"/>
          </p:cNvSpPr>
          <p:nvPr/>
        </p:nvSpPr>
        <p:spPr bwMode="auto">
          <a:xfrm>
            <a:off x="6096000" y="4419600"/>
            <a:ext cx="2667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8" name="Line 22"/>
          <p:cNvSpPr>
            <a:spLocks noChangeShapeType="1"/>
          </p:cNvSpPr>
          <p:nvPr/>
        </p:nvSpPr>
        <p:spPr bwMode="auto">
          <a:xfrm flipV="1">
            <a:off x="6248400" y="2971800"/>
            <a:ext cx="2514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 flipV="1">
            <a:off x="5486400" y="1143000"/>
            <a:ext cx="9906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 flipH="1" flipV="1">
            <a:off x="2819400" y="990600"/>
            <a:ext cx="1143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 flipH="1" flipV="1">
            <a:off x="304800" y="2590800"/>
            <a:ext cx="2743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 flipH="1">
            <a:off x="533400" y="4343400"/>
            <a:ext cx="2514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 flipH="1">
            <a:off x="2819400" y="5105400"/>
            <a:ext cx="1143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Setrategi Memperkenalkan Situs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On – Line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mtClean="0"/>
              <a:t>Off – Line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5001" r="11874" b="10001"/>
          <a:stretch>
            <a:fillRect/>
          </a:stretch>
        </p:blipFill>
        <p:spPr bwMode="auto">
          <a:xfrm>
            <a:off x="152400" y="1524000"/>
            <a:ext cx="845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Memperkenalkan Situs Secara On-line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</a:t>
            </a:r>
            <a:r>
              <a:rPr lang="en-US" smtClean="0"/>
              <a:t>1.	Manfaatkan e-Mail secara efektif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2.	Letakkanlah Uniform Resource Location (URL) 	dari situs tersebut di berbagai Search Engine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3.	Buatlah sesuatu yang berkesan pada situs 	tersebut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	4.	Mengadakan kerjasama</a:t>
            </a:r>
          </a:p>
        </p:txBody>
      </p:sp>
      <p:graphicFrame>
        <p:nvGraphicFramePr>
          <p:cNvPr id="25654" name="Group 54"/>
          <p:cNvGraphicFramePr>
            <a:graphicFrameLocks noGrp="1"/>
          </p:cNvGraphicFramePr>
          <p:nvPr>
            <p:ph sz="half" idx="2"/>
          </p:nvPr>
        </p:nvGraphicFramePr>
        <p:xfrm>
          <a:off x="838200" y="4594225"/>
          <a:ext cx="5715000" cy="1381124"/>
        </p:xfrm>
        <a:graphic>
          <a:graphicData uri="http://schemas.openxmlformats.org/drawingml/2006/table">
            <a:tbl>
              <a:tblPr/>
              <a:tblGrid>
                <a:gridCol w="2286000"/>
                <a:gridCol w="3429000"/>
              </a:tblGrid>
              <a:tr h="33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 Engine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URL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MSN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</a:t>
                      </a:r>
                      <a:r>
                        <a:rPr kumimoji="0" lang="id-ID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www.msn.com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Yahoo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http://www.Yahoo.com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Google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http://www.Google.com</a:t>
                      </a:r>
                    </a:p>
                  </a:txBody>
                  <a:tcPr marT="45741" marB="457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3" name="Text Box 53"/>
          <p:cNvSpPr txBox="1">
            <a:spLocks noChangeArrowheads="1"/>
          </p:cNvSpPr>
          <p:nvPr/>
        </p:nvSpPr>
        <p:spPr bwMode="auto">
          <a:xfrm>
            <a:off x="3962400" y="4114800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/>
              <a:t>Daftar Search Engine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iklan-promo-paling-murah-di-tabloid-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219200"/>
            <a:ext cx="2381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Memperkenalkan Situs secara off-line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smtClean="0"/>
              <a:t>	1.	Tabloid atau majalah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2.	Jurnal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3.	Koran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4.	Spanduk atau billboard</a:t>
            </a:r>
          </a:p>
        </p:txBody>
      </p:sp>
      <p:pic>
        <p:nvPicPr>
          <p:cNvPr id="29701" name="Picture 4" descr="outdoor-billboar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886200"/>
            <a:ext cx="3387725" cy="2185988"/>
          </a:xfrm>
          <a:noFill/>
        </p:spPr>
      </p:pic>
      <p:pic>
        <p:nvPicPr>
          <p:cNvPr id="29702" name="Picture 6" descr="745029_kora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543300"/>
            <a:ext cx="4419600" cy="3314700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/>
              <a:t>Sensifitas Harga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1.	Nilai yang unik</a:t>
            </a:r>
          </a:p>
          <a:p>
            <a:pPr eaLnBrk="1" hangingPunct="1">
              <a:buFontTx/>
              <a:buNone/>
            </a:pPr>
            <a:r>
              <a:rPr lang="en-US" smtClean="0"/>
              <a:t>	2.	Subsitusi</a:t>
            </a:r>
          </a:p>
          <a:p>
            <a:pPr eaLnBrk="1" hangingPunct="1">
              <a:buFontTx/>
              <a:buNone/>
            </a:pPr>
            <a:r>
              <a:rPr lang="en-US" smtClean="0"/>
              <a:t>	3.	Konsumen akan sangat peka terhadap </a:t>
            </a:r>
            <a:r>
              <a:rPr lang="id-ID" smtClean="0"/>
              <a:t>	</a:t>
            </a:r>
            <a:r>
              <a:rPr lang="en-US" smtClean="0"/>
              <a:t>pengeluaran total</a:t>
            </a:r>
          </a:p>
          <a:p>
            <a:pPr eaLnBrk="1" hangingPunct="1">
              <a:buFontTx/>
              <a:buNone/>
            </a:pPr>
            <a:r>
              <a:rPr lang="en-US" smtClean="0"/>
              <a:t>	4.	Penyajian biaya</a:t>
            </a:r>
          </a:p>
          <a:p>
            <a:pPr eaLnBrk="1" hangingPunct="1">
              <a:buFontTx/>
              <a:buNone/>
            </a:pPr>
            <a:r>
              <a:rPr lang="en-US" smtClean="0"/>
              <a:t>	5.	Harga</a:t>
            </a:r>
          </a:p>
          <a:p>
            <a:pPr eaLnBrk="1" hangingPunct="1">
              <a:buFontTx/>
              <a:buNone/>
            </a:pPr>
            <a:r>
              <a:rPr lang="en-US" smtClean="0"/>
              <a:t>	6.	Persediaan produk sangat mempengaruhi </a:t>
            </a:r>
            <a:r>
              <a:rPr lang="id-ID" smtClean="0"/>
              <a:t>	</a:t>
            </a:r>
            <a:r>
              <a:rPr lang="en-US" smtClean="0"/>
              <a:t>elastisitas harga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id-ID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7999" r="13126" b="13000"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Menggali Strategi</a:t>
            </a:r>
          </a:p>
        </p:txBody>
      </p:sp>
      <p:graphicFrame>
        <p:nvGraphicFramePr>
          <p:cNvPr id="3098" name="Group 2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73889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508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Faktor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Internal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Faktor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Eksternal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Kekuatan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Strengths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Kelemahan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Weaknesses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(W)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Peluang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Opportunities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(O)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 SO Yang memanfaatkan kekuatan untuk meraih peluang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 WO digunakan untuk mengambil kesempatan guna menutup kelemahan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5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Ancaman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Threats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(T)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 ST yang menggunakan kekuatan untuk menghindari ancaman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Strategi WT digunakan untuk memperkecil kelemahan &amp; menghindari ancaman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57" name="Line 24"/>
          <p:cNvSpPr>
            <a:spLocks noChangeShapeType="1"/>
          </p:cNvSpPr>
          <p:nvPr/>
        </p:nvSpPr>
        <p:spPr bwMode="auto">
          <a:xfrm>
            <a:off x="457200" y="1600200"/>
            <a:ext cx="2743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Perilaku Konsumen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  <a:tabLst>
                <a:tab pos="900113" algn="l"/>
              </a:tabLst>
            </a:pPr>
            <a:r>
              <a:rPr lang="en-US" smtClean="0"/>
              <a:t>	1.	Keingintahuan terhadap perkembangan </a:t>
            </a:r>
            <a:r>
              <a:rPr lang="id-ID" smtClean="0"/>
              <a:t>	</a:t>
            </a:r>
            <a:r>
              <a:rPr lang="en-US" smtClean="0"/>
              <a:t>atau trend baru</a:t>
            </a:r>
          </a:p>
          <a:p>
            <a:pPr eaLnBrk="1" hangingPunct="1">
              <a:buFontTx/>
              <a:buNone/>
              <a:tabLst>
                <a:tab pos="900113" algn="l"/>
              </a:tabLst>
            </a:pPr>
            <a:r>
              <a:rPr lang="en-US" smtClean="0"/>
              <a:t>	2.	Keinginan untuk melakukan perbandingan </a:t>
            </a:r>
          </a:p>
          <a:p>
            <a:pPr eaLnBrk="1" hangingPunct="1">
              <a:buFontTx/>
              <a:buNone/>
              <a:tabLst>
                <a:tab pos="900113" algn="l"/>
              </a:tabLst>
            </a:pPr>
            <a:r>
              <a:rPr lang="en-US" smtClean="0"/>
              <a:t>	3.	Keinginan untuk meneliti</a:t>
            </a:r>
          </a:p>
          <a:p>
            <a:pPr eaLnBrk="1" hangingPunct="1">
              <a:buFontTx/>
              <a:buNone/>
              <a:tabLst>
                <a:tab pos="900113" algn="l"/>
              </a:tabLst>
            </a:pPr>
            <a:r>
              <a:rPr lang="en-US" smtClean="0"/>
              <a:t>	4.	Keinginan untuk menggunakan teknologi </a:t>
            </a:r>
            <a:r>
              <a:rPr lang="id-ID" smtClean="0"/>
              <a:t>	</a:t>
            </a:r>
            <a:r>
              <a:rPr lang="en-US" smtClean="0"/>
              <a:t>dalam memperoleh informasi produk dan </a:t>
            </a:r>
            <a:r>
              <a:rPr lang="id-ID" smtClean="0"/>
              <a:t>	</a:t>
            </a:r>
            <a:r>
              <a:rPr lang="en-US" smtClean="0"/>
              <a:t>melakukan transaksi secara efektif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id-ID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17000" r="13750" b="10001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id-ID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endParaRPr lang="id-ID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t="17000" r="13126" b="14999"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Konsumen e-busines memiliki sikap-sikap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286000"/>
            <a:ext cx="8077200" cy="4187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1.	Kritis terhadap penwaran-penawaran</a:t>
            </a:r>
            <a:r>
              <a:rPr lang="id-ID" smtClean="0"/>
              <a:t> </a:t>
            </a:r>
            <a:r>
              <a:rPr lang="en-US" smtClean="0"/>
              <a:t>produk</a:t>
            </a:r>
          </a:p>
          <a:p>
            <a:pPr eaLnBrk="1" hangingPunct="1">
              <a:buFontTx/>
              <a:buNone/>
            </a:pPr>
            <a:r>
              <a:rPr lang="en-US" smtClean="0"/>
              <a:t>	2.	Sensitif terhadap harga</a:t>
            </a:r>
          </a:p>
          <a:p>
            <a:pPr eaLnBrk="1" hangingPunct="1">
              <a:buFontTx/>
              <a:buNone/>
            </a:pPr>
            <a:r>
              <a:rPr lang="en-US" smtClean="0"/>
              <a:t>	3.	Sensitif terhadap kualitas</a:t>
            </a:r>
          </a:p>
          <a:p>
            <a:pPr eaLnBrk="1" hangingPunct="1">
              <a:buFontTx/>
              <a:buNone/>
            </a:pPr>
            <a:r>
              <a:rPr lang="en-US" smtClean="0"/>
              <a:t>	4.	Menuntut jaminan atau garansi atas produk</a:t>
            </a:r>
          </a:p>
          <a:p>
            <a:pPr eaLnBrk="1" hangingPunct="1">
              <a:buFontTx/>
              <a:buNone/>
            </a:pPr>
            <a:r>
              <a:rPr lang="en-US" smtClean="0"/>
              <a:t>	5.	Menuntut teknik penyajian halaman web yang 	secara kognitif</a:t>
            </a:r>
          </a:p>
          <a:p>
            <a:pPr eaLnBrk="1" hangingPunct="1">
              <a:buFontTx/>
              <a:buNone/>
            </a:pPr>
            <a:r>
              <a:rPr lang="en-US" smtClean="0"/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Perubahan pola dari sistem tradisonal menuju e-Business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1.	Pola Belanja</a:t>
            </a:r>
          </a:p>
          <a:p>
            <a:pPr eaLnBrk="1" hangingPunct="1">
              <a:buFontTx/>
              <a:buNone/>
            </a:pPr>
            <a:r>
              <a:rPr lang="en-US" smtClean="0"/>
              <a:t>	2.	Pola pemilihan barang </a:t>
            </a:r>
          </a:p>
          <a:p>
            <a:pPr eaLnBrk="1" hangingPunct="1">
              <a:buFontTx/>
              <a:buNone/>
            </a:pPr>
            <a:r>
              <a:rPr lang="en-US" smtClean="0"/>
              <a:t>	3.	Pola transaksi</a:t>
            </a:r>
          </a:p>
          <a:p>
            <a:pPr eaLnBrk="1" hangingPunct="1">
              <a:buFontTx/>
              <a:buNone/>
            </a:pPr>
            <a:r>
              <a:rPr lang="en-US" smtClean="0"/>
              <a:t>	4.	Pola konsumsi</a:t>
            </a:r>
          </a:p>
          <a:p>
            <a:pPr eaLnBrk="1" hangingPunct="1">
              <a:buFontTx/>
              <a:buNone/>
            </a:pPr>
            <a:r>
              <a:rPr lang="en-US" smtClean="0"/>
              <a:t>	5.	Pola perolehan produk</a:t>
            </a:r>
          </a:p>
          <a:p>
            <a:pPr eaLnBrk="1" hangingPunct="1">
              <a:buFontTx/>
              <a:buNone/>
            </a:pPr>
            <a:r>
              <a:rPr lang="en-US" smtClean="0"/>
              <a:t>	6.	Pola pembayaran</a:t>
            </a:r>
          </a:p>
          <a:p>
            <a:pPr eaLnBrk="1" hangingPunct="1">
              <a:buFontTx/>
              <a:buNone/>
            </a:pPr>
            <a:r>
              <a:rPr lang="en-US" smtClean="0"/>
              <a:t>	7.	Pola komunikasi antara penjual dan pembeli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Strategi e-Business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	Beberapa kutipan makalah Fandy Tjiptono (2000) yang berjudul </a:t>
            </a:r>
            <a:r>
              <a:rPr lang="en-US" i="1" smtClean="0"/>
              <a:t>Elektronik Commerce: Three Emerging Strategies</a:t>
            </a:r>
            <a:r>
              <a:rPr lang="en-US" smtClean="0"/>
              <a:t> tentang model pembentukan e-Market 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1.	Seler controlled electronic marketplace</a:t>
            </a:r>
          </a:p>
          <a:p>
            <a:pPr eaLnBrk="1" hangingPunct="1">
              <a:buFontTx/>
              <a:buNone/>
            </a:pPr>
            <a:r>
              <a:rPr lang="en-US" smtClean="0"/>
              <a:t>	2.	Buyer controlled electronic marketplace</a:t>
            </a:r>
          </a:p>
          <a:p>
            <a:pPr eaLnBrk="1" hangingPunct="1">
              <a:buFontTx/>
              <a:buNone/>
            </a:pPr>
            <a:r>
              <a:rPr lang="en-US" smtClean="0"/>
              <a:t>	3.	Neutral electronic marketplace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399</TotalTime>
  <Words>583</Words>
  <Application>Microsoft Office PowerPoint</Application>
  <PresentationFormat>On-screen Show (4:3)</PresentationFormat>
  <Paragraphs>295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Century Schoolbook</vt:lpstr>
      <vt:lpstr>Wingdings</vt:lpstr>
      <vt:lpstr>Wingdings 2</vt:lpstr>
      <vt:lpstr>Calibri</vt:lpstr>
      <vt:lpstr>Times New Roman</vt:lpstr>
      <vt:lpstr>Oriel</vt:lpstr>
      <vt:lpstr>Strategi Dalam e-Business</vt:lpstr>
      <vt:lpstr>PowerPoint Presentation</vt:lpstr>
      <vt:lpstr>Menggali Strategi</vt:lpstr>
      <vt:lpstr>Perilaku Konsumen</vt:lpstr>
      <vt:lpstr>PowerPoint Presentation</vt:lpstr>
      <vt:lpstr>PowerPoint Presentation</vt:lpstr>
      <vt:lpstr>Konsumen e-busines memiliki sikap-sikap</vt:lpstr>
      <vt:lpstr>Perubahan pola dari sistem tradisonal menuju e-Business</vt:lpstr>
      <vt:lpstr>Strategi e-Business</vt:lpstr>
      <vt:lpstr>Pembuatan keputusan konsumen e-Business secara perorangan</vt:lpstr>
      <vt:lpstr>Pembuatan Keputusan Konsumen e-Business secara organisasi</vt:lpstr>
      <vt:lpstr>Strategi untuk menghadapi kompetisi</vt:lpstr>
      <vt:lpstr>Strategi Pemanfaatan TI</vt:lpstr>
      <vt:lpstr>Strategi Pemanfaatan TI</vt:lpstr>
      <vt:lpstr>Model pembangunan relasi</vt:lpstr>
      <vt:lpstr>Setrategi Memperkenalkan Situs</vt:lpstr>
      <vt:lpstr>Memperkenalkan Situs Secara On-line</vt:lpstr>
      <vt:lpstr>Memperkenalkan Situs secara off-line</vt:lpstr>
      <vt:lpstr>Sensifitas Harga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Phantom Assassin</cp:lastModifiedBy>
  <cp:revision>64</cp:revision>
  <dcterms:created xsi:type="dcterms:W3CDTF">2009-10-26T20:58:57Z</dcterms:created>
  <dcterms:modified xsi:type="dcterms:W3CDTF">2013-03-21T04:23:58Z</dcterms:modified>
</cp:coreProperties>
</file>