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58" r:id="rId8"/>
    <p:sldId id="267" r:id="rId9"/>
    <p:sldId id="257" r:id="rId10"/>
    <p:sldId id="259" r:id="rId11"/>
    <p:sldId id="260" r:id="rId12"/>
    <p:sldId id="266" r:id="rId13"/>
    <p:sldId id="261" r:id="rId14"/>
    <p:sldId id="265" r:id="rId15"/>
    <p:sldId id="263" r:id="rId16"/>
    <p:sldId id="264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48AC9C0-9587-42FC-8C67-110A22092FA4}" type="datetimeFigureOut">
              <a:rPr lang="id-ID" smtClean="0"/>
              <a:pPr/>
              <a:t>15/03/2013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C08DA63-A69E-4914-BBC8-9B474DD193E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State Machine Diagrams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State machine: “State machines can be used to express the behavior of part of a system. </a:t>
            </a:r>
            <a:r>
              <a:rPr lang="en-US" dirty="0" smtClean="0"/>
              <a:t>Behavior</a:t>
            </a:r>
            <a:r>
              <a:rPr lang="id-ID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modeled as a traversal of a </a:t>
            </a:r>
            <a:r>
              <a:rPr lang="id-ID" dirty="0" smtClean="0"/>
              <a:t> g</a:t>
            </a:r>
            <a:r>
              <a:rPr lang="en-US" dirty="0" err="1" smtClean="0"/>
              <a:t>raph</a:t>
            </a:r>
            <a:r>
              <a:rPr lang="en-US" dirty="0" smtClean="0"/>
              <a:t> </a:t>
            </a:r>
            <a:r>
              <a:rPr lang="en-US" dirty="0"/>
              <a:t>of state nodes interconnected by one or more </a:t>
            </a:r>
            <a:r>
              <a:rPr lang="en-US" dirty="0" smtClean="0"/>
              <a:t>joined</a:t>
            </a:r>
            <a:r>
              <a:rPr lang="id-ID" dirty="0" smtClean="0"/>
              <a:t> </a:t>
            </a:r>
            <a:r>
              <a:rPr lang="en-US" dirty="0" smtClean="0"/>
              <a:t>transition </a:t>
            </a:r>
            <a:r>
              <a:rPr lang="en-US" dirty="0"/>
              <a:t>arcs that are triggered by the dispatching of series of (event) occurrences. During </a:t>
            </a:r>
            <a:r>
              <a:rPr lang="en-US" dirty="0" smtClean="0"/>
              <a:t>this</a:t>
            </a:r>
            <a:r>
              <a:rPr lang="id-ID" dirty="0" smtClean="0"/>
              <a:t> </a:t>
            </a:r>
            <a:r>
              <a:rPr lang="en-US" dirty="0" smtClean="0"/>
              <a:t>traversal</a:t>
            </a:r>
            <a:r>
              <a:rPr lang="en-US" dirty="0"/>
              <a:t>, the state machine executes a series of activities associated with various elements of </a:t>
            </a:r>
            <a:r>
              <a:rPr lang="en-US" dirty="0" smtClean="0"/>
              <a:t>the</a:t>
            </a:r>
            <a:r>
              <a:rPr lang="id-ID" dirty="0" smtClean="0"/>
              <a:t> state </a:t>
            </a:r>
            <a:r>
              <a:rPr lang="id-ID" dirty="0"/>
              <a:t>machine</a:t>
            </a:r>
            <a:r>
              <a:rPr lang="id-ID" dirty="0" smtClean="0"/>
              <a:t>.”</a:t>
            </a:r>
          </a:p>
          <a:p>
            <a:pPr algn="just"/>
            <a:r>
              <a:rPr lang="en-US" dirty="0"/>
              <a:t>A state machine is a model of the statuses through which an object passes; the model </a:t>
            </a:r>
            <a:r>
              <a:rPr lang="en-US" dirty="0" smtClean="0"/>
              <a:t>describes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events and conditions that cause it to move from state to state and the activities </a:t>
            </a:r>
            <a:r>
              <a:rPr lang="en-US" dirty="0" smtClean="0"/>
              <a:t>associated</a:t>
            </a:r>
            <a:r>
              <a:rPr lang="id-ID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each state. The model may be depicted as a state-machine diagram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/>
              <a:t>A transition is a change of state</a:t>
            </a:r>
            <a:r>
              <a:rPr lang="en-US" dirty="0" smtClean="0"/>
              <a:t>.</a:t>
            </a:r>
            <a:endParaRPr lang="en-US" dirty="0"/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75518"/>
            <a:ext cx="8358246" cy="6649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0"/>
            <a:ext cx="6357982" cy="686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66800"/>
          </a:xfrm>
        </p:spPr>
        <p:txBody>
          <a:bodyPr/>
          <a:lstStyle/>
          <a:p>
            <a:r>
              <a:rPr lang="id-ID" dirty="0" smtClean="0"/>
              <a:t>Elements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b="1" dirty="0"/>
              <a:t>Initial </a:t>
            </a:r>
            <a:r>
              <a:rPr lang="en-US" b="1" dirty="0" err="1" smtClean="0"/>
              <a:t>pseudostate</a:t>
            </a:r>
            <a:r>
              <a:rPr lang="id-ID" b="1" dirty="0" smtClean="0"/>
              <a:t> </a:t>
            </a:r>
            <a:r>
              <a:rPr lang="en-US" dirty="0" smtClean="0"/>
              <a:t>: </a:t>
            </a:r>
            <a:r>
              <a:rPr lang="en-US" dirty="0"/>
              <a:t>This is shown as a dot on the diagram. It is the start point </a:t>
            </a:r>
            <a:r>
              <a:rPr lang="en-US" dirty="0" smtClean="0"/>
              <a:t>for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object. The UML classifies this, as well as some other </a:t>
            </a:r>
            <a:r>
              <a:rPr lang="en-US" dirty="0" err="1" smtClean="0"/>
              <a:t>mod</a:t>
            </a:r>
            <a:r>
              <a:rPr lang="en-US" b="1" dirty="0" err="1" smtClean="0"/>
              <a:t>Initial</a:t>
            </a:r>
            <a:r>
              <a:rPr lang="en-US" b="1" dirty="0" smtClean="0"/>
              <a:t> </a:t>
            </a:r>
            <a:r>
              <a:rPr lang="en-US" b="1" dirty="0" err="1" smtClean="0"/>
              <a:t>pseudostate</a:t>
            </a:r>
            <a:r>
              <a:rPr lang="id-ID" b="1" dirty="0" smtClean="0"/>
              <a:t> </a:t>
            </a:r>
            <a:r>
              <a:rPr lang="en-US" dirty="0" err="1" smtClean="0"/>
              <a:t>eling</a:t>
            </a:r>
            <a:r>
              <a:rPr lang="en-US" dirty="0" smtClean="0"/>
              <a:t> </a:t>
            </a:r>
            <a:r>
              <a:rPr lang="en-US" dirty="0"/>
              <a:t>elements, </a:t>
            </a:r>
            <a:r>
              <a:rPr lang="en-US" dirty="0" smtClean="0"/>
              <a:t>as</a:t>
            </a:r>
            <a:r>
              <a:rPr lang="id-ID" dirty="0" smtClean="0"/>
              <a:t> </a:t>
            </a:r>
            <a:r>
              <a:rPr lang="en-US" dirty="0" err="1" smtClean="0"/>
              <a:t>pseudostates</a:t>
            </a:r>
            <a:r>
              <a:rPr lang="en-US" dirty="0" smtClean="0"/>
              <a:t> </a:t>
            </a:r>
            <a:r>
              <a:rPr lang="en-US" dirty="0"/>
              <a:t>rather than states. </a:t>
            </a:r>
            <a:r>
              <a:rPr lang="en-US" dirty="0" err="1"/>
              <a:t>Pseudostates</a:t>
            </a:r>
            <a:r>
              <a:rPr lang="en-US" dirty="0"/>
              <a:t> mark points that transitions may </a:t>
            </a:r>
            <a:r>
              <a:rPr lang="en-US" dirty="0" smtClean="0"/>
              <a:t>leave</a:t>
            </a:r>
            <a:r>
              <a:rPr lang="id-ID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or go to, but they do not represent actual states of the object</a:t>
            </a:r>
            <a:r>
              <a:rPr lang="en-US" dirty="0" smtClean="0"/>
              <a:t>.</a:t>
            </a:r>
            <a:endParaRPr lang="x-none"/>
          </a:p>
          <a:p>
            <a:pPr algn="just"/>
            <a:r>
              <a:rPr lang="en-US" b="1" dirty="0"/>
              <a:t>Final </a:t>
            </a:r>
            <a:r>
              <a:rPr lang="en-US" b="1" dirty="0" smtClean="0"/>
              <a:t>state</a:t>
            </a:r>
            <a:r>
              <a:rPr lang="id-ID" b="1" dirty="0" smtClean="0"/>
              <a:t> </a:t>
            </a:r>
            <a:r>
              <a:rPr lang="en-US" dirty="0" smtClean="0"/>
              <a:t>: </a:t>
            </a:r>
            <a:r>
              <a:rPr lang="en-US" dirty="0"/>
              <a:t>This appears as a bulls-eye. It represents the final state of the object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final state may be named, and there may be more than one final state for </a:t>
            </a:r>
            <a:r>
              <a:rPr lang="en-US" dirty="0" smtClean="0"/>
              <a:t>an</a:t>
            </a:r>
            <a:r>
              <a:rPr lang="id-ID" dirty="0" smtClean="0"/>
              <a:t> </a:t>
            </a:r>
            <a:r>
              <a:rPr lang="en-US" dirty="0" smtClean="0"/>
              <a:t>object</a:t>
            </a:r>
            <a:r>
              <a:rPr lang="en-US" dirty="0"/>
              <a:t>. There are a number of restrictions on how you can use the final </a:t>
            </a:r>
            <a:r>
              <a:rPr lang="en-US" dirty="0" smtClean="0"/>
              <a:t>state</a:t>
            </a:r>
            <a:r>
              <a:rPr lang="id-ID" dirty="0" smtClean="0"/>
              <a:t> 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may not have any outgoing transitions, and you cannot associate </a:t>
            </a:r>
            <a:r>
              <a:rPr lang="en-US" dirty="0" smtClean="0"/>
              <a:t>specific</a:t>
            </a:r>
            <a:r>
              <a:rPr lang="id-ID" dirty="0" smtClean="0"/>
              <a:t>  </a:t>
            </a:r>
            <a:r>
              <a:rPr lang="en-US" dirty="0" err="1" smtClean="0"/>
              <a:t>ehaviors</a:t>
            </a:r>
            <a:r>
              <a:rPr lang="en-US" dirty="0"/>
              <a:t>, such as entry, exit, or ongoing activities. </a:t>
            </a:r>
            <a:endParaRPr lang="x-none"/>
          </a:p>
          <a:p>
            <a:pPr algn="just"/>
            <a:r>
              <a:rPr lang="en-US" b="1" dirty="0"/>
              <a:t>Wait </a:t>
            </a:r>
            <a:r>
              <a:rPr lang="en-US" b="1" dirty="0" smtClean="0"/>
              <a:t>state</a:t>
            </a:r>
            <a:r>
              <a:rPr lang="id-ID" b="1" dirty="0" smtClean="0"/>
              <a:t> </a:t>
            </a:r>
            <a:r>
              <a:rPr lang="en-US" dirty="0" smtClean="0"/>
              <a:t>: </a:t>
            </a:r>
            <a:r>
              <a:rPr lang="en-US" dirty="0"/>
              <a:t>The object isn’t doing anything important; it is simply waiting for </a:t>
            </a:r>
            <a:r>
              <a:rPr lang="en-US" dirty="0" smtClean="0"/>
              <a:t>an</a:t>
            </a:r>
            <a:r>
              <a:rPr lang="id-ID" dirty="0" smtClean="0"/>
              <a:t> </a:t>
            </a:r>
            <a:r>
              <a:rPr lang="en-US" dirty="0" smtClean="0"/>
              <a:t>event </a:t>
            </a:r>
            <a:r>
              <a:rPr lang="en-US" dirty="0"/>
              <a:t>to happen or a condition to become true. </a:t>
            </a:r>
            <a:endParaRPr lang="id-ID" dirty="0" smtClean="0"/>
          </a:p>
          <a:p>
            <a:pPr algn="just"/>
            <a:r>
              <a:rPr lang="en-US" b="1" dirty="0" smtClean="0"/>
              <a:t>Ongoing state</a:t>
            </a:r>
            <a:r>
              <a:rPr lang="id-ID" b="1" dirty="0" smtClean="0"/>
              <a:t> </a:t>
            </a:r>
            <a:r>
              <a:rPr lang="en-US" dirty="0" smtClean="0"/>
              <a:t>: </a:t>
            </a:r>
            <a:r>
              <a:rPr lang="en-US" dirty="0"/>
              <a:t>The object is performing some ongoing process and stays in </a:t>
            </a:r>
            <a:r>
              <a:rPr lang="en-US" dirty="0" smtClean="0"/>
              <a:t>this</a:t>
            </a:r>
            <a:r>
              <a:rPr lang="id-ID" dirty="0" smtClean="0"/>
              <a:t> </a:t>
            </a:r>
            <a:r>
              <a:rPr lang="en-US" dirty="0" smtClean="0"/>
              <a:t>state </a:t>
            </a:r>
            <a:r>
              <a:rPr lang="en-US" dirty="0"/>
              <a:t>until some event interrupts the process. For example, a system to manage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work </a:t>
            </a:r>
            <a:r>
              <a:rPr lang="en-US" dirty="0"/>
              <a:t>of health inspectors has an inspector state Monitoring Compliance that </a:t>
            </a:r>
            <a:r>
              <a:rPr lang="en-US" dirty="0" smtClean="0"/>
              <a:t>ends</a:t>
            </a:r>
            <a:r>
              <a:rPr lang="id-ID" dirty="0" smtClean="0"/>
              <a:t> </a:t>
            </a:r>
            <a:r>
              <a:rPr lang="en-US" dirty="0" smtClean="0"/>
              <a:t>only </a:t>
            </a:r>
            <a:r>
              <a:rPr lang="en-US" dirty="0"/>
              <a:t>when management instructs the inspector to discontinue</a:t>
            </a:r>
            <a:r>
              <a:rPr lang="en-US" dirty="0" smtClean="0"/>
              <a:t>.</a:t>
            </a:r>
            <a:endParaRPr lang="x-none"/>
          </a:p>
          <a:p>
            <a:pPr algn="just"/>
            <a:r>
              <a:rPr lang="en-US" b="1" dirty="0"/>
              <a:t>Finite </a:t>
            </a:r>
            <a:r>
              <a:rPr lang="en-US" b="1" dirty="0" smtClean="0"/>
              <a:t>state</a:t>
            </a:r>
            <a:r>
              <a:rPr lang="id-ID" b="1" dirty="0" smtClean="0"/>
              <a:t> </a:t>
            </a:r>
            <a:r>
              <a:rPr lang="en-US" dirty="0" smtClean="0"/>
              <a:t>: </a:t>
            </a:r>
            <a:r>
              <a:rPr lang="en-US" dirty="0"/>
              <a:t>The object is performing some work that has a definite end. Once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work </a:t>
            </a:r>
            <a:r>
              <a:rPr lang="en-US" dirty="0"/>
              <a:t>is over, the object passes out of the state.</a:t>
            </a:r>
          </a:p>
          <a:p>
            <a:pPr algn="just"/>
            <a:endParaRPr lang="x-none"/>
          </a:p>
          <a:p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b="1" dirty="0" smtClean="0"/>
              <a:t>Transition</a:t>
            </a:r>
            <a:r>
              <a:rPr lang="id-ID" dirty="0" smtClean="0"/>
              <a:t> 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en-US" dirty="0" smtClean="0"/>
              <a:t> </a:t>
            </a:r>
            <a:r>
              <a:rPr lang="en-US" dirty="0"/>
              <a:t>A change of state, indicated with an arrow</a:t>
            </a:r>
            <a:r>
              <a:rPr lang="en-US" dirty="0" smtClean="0"/>
              <a:t>.</a:t>
            </a:r>
            <a:endParaRPr lang="x-none"/>
          </a:p>
          <a:p>
            <a:pPr algn="just"/>
            <a:r>
              <a:rPr lang="en-US" b="1" dirty="0" smtClean="0"/>
              <a:t>Event</a:t>
            </a:r>
            <a:r>
              <a:rPr lang="id-ID" dirty="0" smtClean="0"/>
              <a:t> </a:t>
            </a:r>
            <a:r>
              <a:rPr lang="en-US" dirty="0" smtClean="0"/>
              <a:t>: </a:t>
            </a:r>
            <a:r>
              <a:rPr lang="en-US" dirty="0"/>
              <a:t>A trigger that fires—or forces—a transition. To document an event, </a:t>
            </a:r>
            <a:r>
              <a:rPr lang="en-US" dirty="0" smtClean="0"/>
              <a:t>simply</a:t>
            </a:r>
            <a:r>
              <a:rPr lang="id-ID" dirty="0" smtClean="0"/>
              <a:t> </a:t>
            </a:r>
            <a:r>
              <a:rPr lang="en-US" dirty="0" smtClean="0"/>
              <a:t>write </a:t>
            </a:r>
            <a:r>
              <a:rPr lang="en-US" dirty="0"/>
              <a:t>the event name beside the transition symbol</a:t>
            </a:r>
            <a:r>
              <a:rPr lang="en-US" dirty="0" smtClean="0"/>
              <a:t>.</a:t>
            </a:r>
            <a:endParaRPr lang="x-none"/>
          </a:p>
          <a:p>
            <a:pPr algn="just"/>
            <a:r>
              <a:rPr lang="en-US" b="1" dirty="0"/>
              <a:t>Transition </a:t>
            </a:r>
            <a:r>
              <a:rPr lang="en-US" b="1" dirty="0" smtClean="0"/>
              <a:t>activity</a:t>
            </a:r>
            <a:r>
              <a:rPr lang="id-ID" b="1" dirty="0" smtClean="0"/>
              <a:t> </a:t>
            </a:r>
            <a:r>
              <a:rPr lang="en-US" dirty="0" smtClean="0"/>
              <a:t>: </a:t>
            </a:r>
            <a:r>
              <a:rPr lang="en-US" dirty="0"/>
              <a:t>A quick, uninterruptible activity that happens whenever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transition </a:t>
            </a:r>
            <a:r>
              <a:rPr lang="en-US" dirty="0"/>
              <a:t>occurs. To document an activity, precede the activity name with a slash</a:t>
            </a:r>
            <a:r>
              <a:rPr lang="en-US" dirty="0" smtClean="0"/>
              <a:t>,</a:t>
            </a:r>
            <a:r>
              <a:rPr lang="id-ID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in /Assign Temporary Case Number</a:t>
            </a:r>
            <a:r>
              <a:rPr lang="en-US" dirty="0" smtClean="0"/>
              <a:t>.</a:t>
            </a:r>
            <a:endParaRPr lang="x-none"/>
          </a:p>
          <a:p>
            <a:pPr algn="just"/>
            <a:r>
              <a:rPr lang="en-US" b="1" dirty="0"/>
              <a:t>Send </a:t>
            </a:r>
            <a:r>
              <a:rPr lang="en-US" b="1" dirty="0" smtClean="0"/>
              <a:t>event</a:t>
            </a:r>
            <a:r>
              <a:rPr lang="id-ID" b="1" dirty="0" smtClean="0"/>
              <a:t> 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en-US" dirty="0" smtClean="0"/>
              <a:t> </a:t>
            </a:r>
            <a:r>
              <a:rPr lang="en-US" dirty="0"/>
              <a:t>A message that is sent to another object whenever the </a:t>
            </a:r>
            <a:r>
              <a:rPr lang="en-US" dirty="0" smtClean="0"/>
              <a:t>transition</a:t>
            </a:r>
            <a:r>
              <a:rPr lang="id-ID" dirty="0" smtClean="0"/>
              <a:t> </a:t>
            </a:r>
            <a:r>
              <a:rPr lang="en-US" dirty="0" smtClean="0"/>
              <a:t>occurs</a:t>
            </a:r>
            <a:r>
              <a:rPr lang="en-US" dirty="0"/>
              <a:t>. To document a send event, identify the target (the object receiving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request</a:t>
            </a:r>
            <a:r>
              <a:rPr lang="en-US" dirty="0"/>
              <a:t>) and the event (or message) that is sent as follows: ^</a:t>
            </a:r>
            <a:r>
              <a:rPr lang="en-US" dirty="0" err="1"/>
              <a:t>Target.Event</a:t>
            </a:r>
            <a:r>
              <a:rPr lang="en-US" dirty="0"/>
              <a:t>. </a:t>
            </a:r>
            <a:r>
              <a:rPr lang="id-ID" dirty="0" smtClean="0"/>
              <a:t>Transition.  </a:t>
            </a:r>
            <a:r>
              <a:rPr lang="en-US" dirty="0" smtClean="0"/>
              <a:t>If </a:t>
            </a:r>
            <a:r>
              <a:rPr lang="en-US" dirty="0"/>
              <a:t>you find the notation of a send event cumbersome, or if the diagram is to </a:t>
            </a:r>
            <a:r>
              <a:rPr lang="en-US" dirty="0" smtClean="0"/>
              <a:t>be</a:t>
            </a:r>
            <a:r>
              <a:rPr lang="id-ID" dirty="0" smtClean="0"/>
              <a:t> </a:t>
            </a:r>
            <a:r>
              <a:rPr lang="en-US" dirty="0" smtClean="0"/>
              <a:t>presented </a:t>
            </a:r>
            <a:r>
              <a:rPr lang="en-US" dirty="0"/>
              <a:t>to business stakeholders, don’t use this feature. Document it as a </a:t>
            </a:r>
            <a:r>
              <a:rPr lang="en-US" dirty="0" smtClean="0"/>
              <a:t>regular</a:t>
            </a:r>
            <a:r>
              <a:rPr lang="id-ID" dirty="0" smtClean="0"/>
              <a:t> </a:t>
            </a:r>
            <a:r>
              <a:rPr lang="en-US" dirty="0" smtClean="0"/>
              <a:t>event </a:t>
            </a:r>
            <a:r>
              <a:rPr lang="en-US" dirty="0"/>
              <a:t>and clarify who performs the job with a note if necessary</a:t>
            </a:r>
            <a:r>
              <a:rPr lang="en-US" dirty="0" smtClean="0"/>
              <a:t>.</a:t>
            </a:r>
            <a:endParaRPr lang="x-none"/>
          </a:p>
          <a:p>
            <a:pPr algn="just"/>
            <a:r>
              <a:rPr lang="en-US" b="1" dirty="0" smtClean="0"/>
              <a:t>Guard</a:t>
            </a:r>
            <a:r>
              <a:rPr lang="id-ID" b="1" dirty="0" smtClean="0"/>
              <a:t> </a:t>
            </a:r>
            <a:r>
              <a:rPr lang="en-US" dirty="0" smtClean="0"/>
              <a:t>: </a:t>
            </a:r>
            <a:r>
              <a:rPr lang="en-US" dirty="0"/>
              <a:t>A condition that must be true for the transition to occur. A guard </a:t>
            </a:r>
            <a:r>
              <a:rPr lang="en-US" dirty="0" smtClean="0"/>
              <a:t>is</a:t>
            </a:r>
            <a:r>
              <a:rPr lang="id-ID" dirty="0" smtClean="0"/>
              <a:t>  s</a:t>
            </a:r>
            <a:r>
              <a:rPr lang="en-US" dirty="0" err="1" smtClean="0"/>
              <a:t>omewhat</a:t>
            </a:r>
            <a:r>
              <a:rPr lang="en-US" dirty="0" smtClean="0"/>
              <a:t> </a:t>
            </a:r>
            <a:r>
              <a:rPr lang="en-US" dirty="0"/>
              <a:t>like an event in that both determine whether a transition may occur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4572032" cy="227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dirty="0" smtClean="0"/>
              <a:t>Concurent State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If, according to one criterion, an object can be in one of a set of states and, according </a:t>
            </a:r>
            <a:r>
              <a:rPr lang="en-US" sz="2400" dirty="0" smtClean="0"/>
              <a:t>to</a:t>
            </a:r>
            <a:r>
              <a:rPr lang="id-ID" sz="2400" dirty="0" smtClean="0"/>
              <a:t> </a:t>
            </a:r>
            <a:r>
              <a:rPr lang="en-US" sz="2400" dirty="0" smtClean="0"/>
              <a:t>another </a:t>
            </a:r>
            <a:r>
              <a:rPr lang="en-US" sz="2400" dirty="0"/>
              <a:t>criterion, can be in another state at the same time, use concurrent states to </a:t>
            </a:r>
            <a:r>
              <a:rPr lang="en-US" sz="2400" dirty="0" smtClean="0"/>
              <a:t>model</a:t>
            </a:r>
            <a:r>
              <a:rPr lang="id-ID" sz="2400" dirty="0" smtClean="0"/>
              <a:t> the </a:t>
            </a:r>
            <a:r>
              <a:rPr lang="id-ID" sz="2400" dirty="0"/>
              <a:t>object</a:t>
            </a:r>
            <a:r>
              <a:rPr lang="id-ID" sz="2400" dirty="0" smtClean="0"/>
              <a:t>.</a:t>
            </a:r>
          </a:p>
          <a:p>
            <a:pPr algn="just"/>
            <a:r>
              <a:rPr lang="en-US" sz="2400" dirty="0"/>
              <a:t>An object is in concurrent states when it is considered to be in more than one state at the</a:t>
            </a:r>
          </a:p>
          <a:p>
            <a:pPr algn="just"/>
            <a:endParaRPr lang="id-ID" sz="2400" dirty="0"/>
          </a:p>
          <a:p>
            <a:endParaRPr lang="id-ID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State machines are well known in industries that use real-time processing. </a:t>
            </a:r>
            <a:r>
              <a:rPr lang="en-US" dirty="0" smtClean="0"/>
              <a:t>State</a:t>
            </a:r>
            <a:r>
              <a:rPr lang="id-ID" dirty="0" smtClean="0"/>
              <a:t> </a:t>
            </a:r>
            <a:r>
              <a:rPr lang="en-US" dirty="0" smtClean="0"/>
              <a:t>machine </a:t>
            </a:r>
            <a:r>
              <a:rPr lang="en-US" dirty="0" smtClean="0"/>
              <a:t>diagrams are used to design and understand time-critical systems, </a:t>
            </a:r>
            <a:r>
              <a:rPr lang="en-US" dirty="0" smtClean="0"/>
              <a:t>in</a:t>
            </a:r>
            <a:r>
              <a:rPr lang="id-ID" dirty="0" smtClean="0"/>
              <a:t> </a:t>
            </a:r>
            <a:r>
              <a:rPr lang="en-US" dirty="0" smtClean="0"/>
              <a:t>which </a:t>
            </a:r>
            <a:r>
              <a:rPr lang="en-US" dirty="0" smtClean="0"/>
              <a:t>the consequences of improper timing are severe. Medical devices, </a:t>
            </a:r>
            <a:r>
              <a:rPr lang="en-US" dirty="0" smtClean="0"/>
              <a:t>financial</a:t>
            </a:r>
            <a:r>
              <a:rPr lang="id-ID" dirty="0" smtClean="0"/>
              <a:t> </a:t>
            </a:r>
            <a:r>
              <a:rPr lang="en-US" dirty="0" smtClean="0"/>
              <a:t>trading </a:t>
            </a:r>
            <a:r>
              <a:rPr lang="en-US" dirty="0" smtClean="0"/>
              <a:t>systems, satellite command and control systems, and weapon systems </a:t>
            </a:r>
            <a:r>
              <a:rPr lang="en-US" dirty="0" smtClean="0"/>
              <a:t>are</a:t>
            </a:r>
            <a:r>
              <a:rPr lang="id-ID" dirty="0" smtClean="0"/>
              <a:t> </a:t>
            </a:r>
            <a:r>
              <a:rPr lang="en-US" dirty="0" smtClean="0"/>
              <a:t>typical </a:t>
            </a:r>
            <a:r>
              <a:rPr lang="en-US" dirty="0" smtClean="0"/>
              <a:t>examples where state machine diagrams can play an important role </a:t>
            </a:r>
            <a:r>
              <a:rPr lang="en-US" dirty="0" smtClean="0"/>
              <a:t>in</a:t>
            </a:r>
            <a:r>
              <a:rPr lang="id-ID" dirty="0" smtClean="0"/>
              <a:t> </a:t>
            </a:r>
            <a:r>
              <a:rPr lang="en-US" dirty="0" smtClean="0"/>
              <a:t>understanding </a:t>
            </a:r>
            <a:r>
              <a:rPr lang="en-US" dirty="0" smtClean="0"/>
              <a:t>how systems behave in reaction to key events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 smtClean="0"/>
              <a:t>A state machine diagram expresses behavior as a progression through a series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states</a:t>
            </a:r>
            <a:r>
              <a:rPr lang="en-US" dirty="0" smtClean="0"/>
              <a:t>, triggered by events, and the related actions that may occur. Such </a:t>
            </a:r>
            <a:r>
              <a:rPr lang="en-US" dirty="0" smtClean="0"/>
              <a:t>state</a:t>
            </a:r>
            <a:r>
              <a:rPr lang="id-ID" dirty="0" smtClean="0"/>
              <a:t> </a:t>
            </a:r>
            <a:r>
              <a:rPr lang="en-US" dirty="0" smtClean="0"/>
              <a:t>machines </a:t>
            </a:r>
            <a:r>
              <a:rPr lang="en-US" dirty="0" smtClean="0"/>
              <a:t>are also known as behavioral state machines. State machine </a:t>
            </a:r>
            <a:r>
              <a:rPr lang="en-US" dirty="0" smtClean="0"/>
              <a:t>diagrams</a:t>
            </a:r>
            <a:r>
              <a:rPr lang="id-ID" dirty="0" smtClean="0"/>
              <a:t> </a:t>
            </a:r>
            <a:r>
              <a:rPr lang="en-US" dirty="0" smtClean="0"/>
              <a:t>are </a:t>
            </a:r>
            <a:r>
              <a:rPr lang="en-US" dirty="0" smtClean="0"/>
              <a:t>typically used to describe the behavior of individual objects. However, </a:t>
            </a:r>
            <a:r>
              <a:rPr lang="en-US" dirty="0" smtClean="0"/>
              <a:t>they</a:t>
            </a:r>
            <a:r>
              <a:rPr lang="id-ID" dirty="0" smtClean="0"/>
              <a:t> </a:t>
            </a:r>
            <a:r>
              <a:rPr lang="en-US" dirty="0" smtClean="0"/>
              <a:t>can </a:t>
            </a:r>
            <a:r>
              <a:rPr lang="en-US" dirty="0" smtClean="0"/>
              <a:t>also be used to describe the behavior of larger elements of any system.</a:t>
            </a:r>
          </a:p>
          <a:p>
            <a:pPr algn="just"/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State machine diagrams are cousins to </a:t>
            </a:r>
            <a:r>
              <a:rPr lang="en-US" dirty="0" smtClean="0"/>
              <a:t>activity</a:t>
            </a:r>
            <a:r>
              <a:rPr lang="id-ID" dirty="0" smtClean="0"/>
              <a:t> </a:t>
            </a:r>
            <a:r>
              <a:rPr lang="en-US" dirty="0" smtClean="0"/>
              <a:t>diagrams</a:t>
            </a:r>
            <a:r>
              <a:rPr lang="en-US" dirty="0" smtClean="0"/>
              <a:t>. However, state machine diagrams focus on the states and </a:t>
            </a:r>
            <a:r>
              <a:rPr lang="en-US" dirty="0" smtClean="0"/>
              <a:t>transitions</a:t>
            </a:r>
            <a:r>
              <a:rPr lang="id-ID" dirty="0" smtClean="0"/>
              <a:t> </a:t>
            </a:r>
            <a:r>
              <a:rPr lang="en-US" dirty="0" smtClean="0"/>
              <a:t>between </a:t>
            </a:r>
            <a:r>
              <a:rPr lang="en-US" dirty="0" smtClean="0"/>
              <a:t>those states versus the flow of activities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Not </a:t>
            </a:r>
            <a:r>
              <a:rPr lang="en-US" dirty="0" smtClean="0"/>
              <a:t>every class has significant event-ordered behavior, so we supply state </a:t>
            </a:r>
            <a:r>
              <a:rPr lang="en-US" dirty="0" smtClean="0"/>
              <a:t>machine</a:t>
            </a:r>
            <a:r>
              <a:rPr lang="id-ID" dirty="0" smtClean="0"/>
              <a:t> </a:t>
            </a:r>
            <a:r>
              <a:rPr lang="en-US" dirty="0" smtClean="0"/>
              <a:t>diagrams </a:t>
            </a:r>
            <a:r>
              <a:rPr lang="en-US" dirty="0" smtClean="0"/>
              <a:t>only for those classes that exhibit such behavior. We may also </a:t>
            </a:r>
            <a:r>
              <a:rPr lang="en-US" dirty="0" smtClean="0"/>
              <a:t>provide</a:t>
            </a:r>
            <a:r>
              <a:rPr lang="id-ID" dirty="0" smtClean="0"/>
              <a:t> </a:t>
            </a:r>
            <a:r>
              <a:rPr lang="en-US" dirty="0" smtClean="0"/>
              <a:t>state </a:t>
            </a:r>
            <a:r>
              <a:rPr lang="en-US" dirty="0" smtClean="0"/>
              <a:t>machine diagrams that show the event-ordered behavior of the system as </a:t>
            </a:r>
            <a:r>
              <a:rPr lang="en-US" dirty="0" smtClean="0"/>
              <a:t>a</a:t>
            </a:r>
            <a:r>
              <a:rPr lang="id-ID" dirty="0" smtClean="0"/>
              <a:t> </a:t>
            </a:r>
            <a:r>
              <a:rPr lang="en-US" dirty="0" smtClean="0"/>
              <a:t>whole</a:t>
            </a:r>
            <a:r>
              <a:rPr lang="en-US" dirty="0" smtClean="0"/>
              <a:t>. During analysis, we may use state machine diagrams to indicate </a:t>
            </a:r>
            <a:r>
              <a:rPr lang="en-US" dirty="0" smtClean="0"/>
              <a:t>the</a:t>
            </a:r>
            <a:r>
              <a:rPr lang="id-ID" dirty="0" smtClean="0"/>
              <a:t> </a:t>
            </a:r>
            <a:r>
              <a:rPr lang="en-US" dirty="0" smtClean="0"/>
              <a:t>dynamic </a:t>
            </a:r>
            <a:r>
              <a:rPr lang="en-US" dirty="0" smtClean="0"/>
              <a:t>behavior of the system. During design, we use state machine diagrams </a:t>
            </a:r>
            <a:r>
              <a:rPr lang="en-US" dirty="0" smtClean="0"/>
              <a:t>to</a:t>
            </a:r>
            <a:r>
              <a:rPr lang="id-ID" dirty="0" smtClean="0"/>
              <a:t> </a:t>
            </a:r>
            <a:r>
              <a:rPr lang="en-US" dirty="0" smtClean="0"/>
              <a:t>capture </a:t>
            </a:r>
            <a:r>
              <a:rPr lang="en-US" dirty="0" smtClean="0"/>
              <a:t>the dynamic behavior of individual classes or of collaborations of classes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smtClean="0"/>
              <a:t>The two essential elements of a state machine diagram are states and </a:t>
            </a:r>
            <a:r>
              <a:rPr lang="en-US" dirty="0" smtClean="0"/>
              <a:t>state</a:t>
            </a:r>
            <a:r>
              <a:rPr lang="id-ID" dirty="0" smtClean="0"/>
              <a:t> transitions</a:t>
            </a:r>
            <a:r>
              <a:rPr lang="id-ID" dirty="0" smtClean="0"/>
              <a:t>.</a:t>
            </a:r>
          </a:p>
          <a:p>
            <a:pPr algn="just"/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Essentials: Initial, Final, and Simple </a:t>
            </a:r>
            <a:r>
              <a:rPr lang="en-US" sz="3200" dirty="0" smtClean="0"/>
              <a:t>States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At any given point in time, the state of an object encompasses all of its (</a:t>
            </a:r>
            <a:r>
              <a:rPr lang="en-US" dirty="0" smtClean="0"/>
              <a:t>usually</a:t>
            </a:r>
            <a:r>
              <a:rPr lang="id-ID" dirty="0" smtClean="0"/>
              <a:t> </a:t>
            </a:r>
            <a:r>
              <a:rPr lang="en-US" dirty="0" smtClean="0"/>
              <a:t>static</a:t>
            </a:r>
            <a:r>
              <a:rPr lang="en-US" dirty="0" smtClean="0"/>
              <a:t>) properties, together with the current (usually dynamic) values of each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these </a:t>
            </a:r>
            <a:r>
              <a:rPr lang="en-US" dirty="0" smtClean="0"/>
              <a:t>properties. By properties, we mean the totality of the object’s attributes </a:t>
            </a:r>
            <a:r>
              <a:rPr lang="en-US" dirty="0" smtClean="0"/>
              <a:t>and</a:t>
            </a:r>
            <a:r>
              <a:rPr lang="id-ID" dirty="0" smtClean="0"/>
              <a:t> </a:t>
            </a:r>
            <a:r>
              <a:rPr lang="en-US" dirty="0" smtClean="0"/>
              <a:t>relationships </a:t>
            </a:r>
            <a:r>
              <a:rPr lang="en-US" dirty="0" smtClean="0"/>
              <a:t>with other objects. We can generalize the concept of an </a:t>
            </a:r>
            <a:r>
              <a:rPr lang="en-US" dirty="0" smtClean="0"/>
              <a:t>individual</a:t>
            </a:r>
            <a:r>
              <a:rPr lang="id-ID" dirty="0" smtClean="0"/>
              <a:t> </a:t>
            </a:r>
            <a:r>
              <a:rPr lang="en-US" dirty="0" smtClean="0"/>
              <a:t>object’s </a:t>
            </a:r>
            <a:r>
              <a:rPr lang="en-US" dirty="0" smtClean="0"/>
              <a:t>state to apply to the object’s class because all instances of the same </a:t>
            </a:r>
            <a:r>
              <a:rPr lang="en-US" dirty="0" smtClean="0"/>
              <a:t>class</a:t>
            </a:r>
            <a:r>
              <a:rPr lang="id-ID" dirty="0" smtClean="0"/>
              <a:t> </a:t>
            </a:r>
            <a:r>
              <a:rPr lang="en-US" dirty="0" smtClean="0"/>
              <a:t>live </a:t>
            </a:r>
            <a:r>
              <a:rPr lang="en-US" dirty="0" smtClean="0"/>
              <a:t>in the same state space, which encompasses an indefinite yet finite number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possible </a:t>
            </a:r>
            <a:r>
              <a:rPr lang="en-US" dirty="0" smtClean="0"/>
              <a:t>(although not always desirable or expected) states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smtClean="0"/>
              <a:t>When an object is in a given state, it can do the following</a:t>
            </a:r>
            <a:r>
              <a:rPr lang="en-US" dirty="0" smtClean="0"/>
              <a:t>:</a:t>
            </a:r>
            <a:endParaRPr lang="x-none" smtClean="0"/>
          </a:p>
          <a:p>
            <a:pPr lvl="1"/>
            <a:r>
              <a:rPr lang="id-ID" dirty="0" smtClean="0"/>
              <a:t>Execute an </a:t>
            </a:r>
            <a:r>
              <a:rPr lang="id-ID" dirty="0" smtClean="0"/>
              <a:t>activity</a:t>
            </a:r>
            <a:endParaRPr lang="x-none" smtClean="0"/>
          </a:p>
          <a:p>
            <a:pPr lvl="1"/>
            <a:r>
              <a:rPr lang="id-ID" dirty="0" smtClean="0"/>
              <a:t>Wait for an </a:t>
            </a:r>
            <a:r>
              <a:rPr lang="id-ID" dirty="0" smtClean="0"/>
              <a:t>event</a:t>
            </a:r>
          </a:p>
          <a:p>
            <a:pPr lvl="1"/>
            <a:r>
              <a:rPr lang="id-ID" dirty="0" smtClean="0"/>
              <a:t>Fulfill a condition</a:t>
            </a:r>
          </a:p>
          <a:p>
            <a:pPr lvl="1"/>
            <a:r>
              <a:rPr lang="en-US" dirty="0" smtClean="0"/>
              <a:t>Do some or </a:t>
            </a:r>
            <a:r>
              <a:rPr lang="en-US" dirty="0" smtClean="0"/>
              <a:t>all</a:t>
            </a:r>
            <a:endParaRPr lang="en-US" dirty="0" smtClean="0"/>
          </a:p>
          <a:p>
            <a:pPr lvl="1"/>
            <a:endParaRPr lang="id-ID" dirty="0" smtClean="0"/>
          </a:p>
          <a:p>
            <a:endParaRPr lang="en-US" dirty="0" smtClean="0"/>
          </a:p>
          <a:p>
            <a:endParaRPr lang="id-ID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5422519"/>
            <a:ext cx="5786447" cy="1265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Essentials: Transitions and </a:t>
            </a:r>
            <a:r>
              <a:rPr lang="id-ID" dirty="0" smtClean="0"/>
              <a:t>Events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movements between states are called transitions. On a state machine diagram</a:t>
            </a:r>
            <a:r>
              <a:rPr lang="en-US" sz="2000" dirty="0" smtClean="0"/>
              <a:t>,</a:t>
            </a:r>
            <a:r>
              <a:rPr lang="id-ID" sz="2000" dirty="0" smtClean="0"/>
              <a:t> </a:t>
            </a:r>
            <a:r>
              <a:rPr lang="en-US" sz="2000" dirty="0" smtClean="0"/>
              <a:t>transitions </a:t>
            </a:r>
            <a:r>
              <a:rPr lang="en-US" sz="2000" dirty="0" smtClean="0"/>
              <a:t>are shown by directed arrows between states. Each state </a:t>
            </a:r>
            <a:r>
              <a:rPr lang="en-US" sz="2000" dirty="0" smtClean="0"/>
              <a:t>transition</a:t>
            </a:r>
            <a:r>
              <a:rPr lang="id-ID" sz="2000" dirty="0" smtClean="0"/>
              <a:t> </a:t>
            </a:r>
            <a:r>
              <a:rPr lang="en-US" sz="2000" dirty="0" smtClean="0"/>
              <a:t>connects </a:t>
            </a:r>
            <a:r>
              <a:rPr lang="en-US" sz="2000" dirty="0" smtClean="0"/>
              <a:t>two states. </a:t>
            </a:r>
            <a:endParaRPr lang="id-ID" sz="2000" dirty="0" smtClean="0"/>
          </a:p>
          <a:p>
            <a:pPr algn="just"/>
            <a:r>
              <a:rPr lang="en-US" sz="2000" dirty="0" smtClean="0"/>
              <a:t>While transitions often show how an object moves between states, they may </a:t>
            </a:r>
            <a:r>
              <a:rPr lang="en-US" sz="2000" dirty="0" smtClean="0"/>
              <a:t>also</a:t>
            </a:r>
            <a:r>
              <a:rPr lang="id-ID" sz="2000" dirty="0" smtClean="0"/>
              <a:t> </a:t>
            </a:r>
            <a:r>
              <a:rPr lang="en-US" sz="2000" dirty="0" smtClean="0"/>
              <a:t>be </a:t>
            </a:r>
            <a:r>
              <a:rPr lang="en-US" sz="2000" dirty="0" smtClean="0"/>
              <a:t>recursive, showing an exit from and reentry into the same state</a:t>
            </a:r>
            <a:r>
              <a:rPr lang="en-US" sz="2000" dirty="0" smtClean="0"/>
              <a:t>.</a:t>
            </a:r>
            <a:r>
              <a:rPr lang="id-ID" sz="2000" dirty="0" smtClean="0"/>
              <a:t> </a:t>
            </a:r>
            <a:r>
              <a:rPr lang="en-US" sz="2000" dirty="0" smtClean="0"/>
              <a:t>The </a:t>
            </a:r>
            <a:r>
              <a:rPr lang="en-US" sz="2000" dirty="0" smtClean="0"/>
              <a:t>UML elements described thus far constitute the essential elements of all </a:t>
            </a:r>
            <a:r>
              <a:rPr lang="en-US" sz="2000" dirty="0" smtClean="0"/>
              <a:t>state</a:t>
            </a:r>
            <a:r>
              <a:rPr lang="id-ID" sz="2000" dirty="0" smtClean="0"/>
              <a:t> </a:t>
            </a:r>
            <a:r>
              <a:rPr lang="en-US" sz="2000" dirty="0" smtClean="0"/>
              <a:t>transition </a:t>
            </a:r>
            <a:r>
              <a:rPr lang="en-US" sz="2000" dirty="0" smtClean="0"/>
              <a:t>diagrams. Collectively, they provide a notation sufficient to </a:t>
            </a:r>
            <a:r>
              <a:rPr lang="en-US" sz="2000" dirty="0" smtClean="0"/>
              <a:t>describe</a:t>
            </a:r>
            <a:r>
              <a:rPr lang="id-ID" sz="2000" dirty="0" smtClean="0"/>
              <a:t> </a:t>
            </a:r>
            <a:r>
              <a:rPr lang="en-US" sz="2000" dirty="0" smtClean="0"/>
              <a:t>simple</a:t>
            </a:r>
            <a:r>
              <a:rPr lang="en-US" sz="2000" dirty="0" smtClean="0"/>
              <a:t>, flat, finite state machines, suitable for applications with a limited </a:t>
            </a:r>
            <a:r>
              <a:rPr lang="en-US" sz="2000" dirty="0" smtClean="0"/>
              <a:t>number</a:t>
            </a:r>
            <a:r>
              <a:rPr lang="id-ID" sz="2000" dirty="0" smtClean="0"/>
              <a:t> of states.</a:t>
            </a:r>
            <a:endParaRPr lang="en-US" sz="2000" dirty="0" smtClean="0"/>
          </a:p>
          <a:p>
            <a:pPr algn="just"/>
            <a:endParaRPr lang="id-ID" sz="2000" dirty="0" smtClean="0"/>
          </a:p>
          <a:p>
            <a:pPr algn="just"/>
            <a:endParaRPr lang="id-ID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5072074"/>
            <a:ext cx="5357850" cy="710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8413" y="5448300"/>
            <a:ext cx="406558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2585"/>
            <a:ext cx="4857784" cy="2434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5045" y="3143248"/>
            <a:ext cx="7288955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state-machine diagram is a picture that describes the different statuses (states) of an object</a:t>
            </a:r>
            <a:r>
              <a:rPr lang="id-ID" dirty="0" smtClean="0"/>
              <a:t> </a:t>
            </a:r>
            <a:r>
              <a:rPr lang="en-US" dirty="0" smtClean="0"/>
              <a:t>and the events and conditions that cause an object to pass from one state to another. The</a:t>
            </a:r>
            <a:r>
              <a:rPr lang="id-ID" dirty="0" smtClean="0"/>
              <a:t> </a:t>
            </a:r>
            <a:r>
              <a:rPr lang="en-US" dirty="0" smtClean="0"/>
              <a:t>diagram describes the life of a single object over a period of time—one that may span</a:t>
            </a:r>
            <a:r>
              <a:rPr lang="id-ID" dirty="0" smtClean="0"/>
              <a:t> </a:t>
            </a:r>
            <a:r>
              <a:rPr lang="en-US" dirty="0" smtClean="0"/>
              <a:t>several system use cases. 1</a:t>
            </a:r>
            <a:r>
              <a:rPr lang="id-ID" dirty="0" smtClean="0"/>
              <a:t> </a:t>
            </a:r>
            <a:r>
              <a:rPr lang="en-US" dirty="0" smtClean="0"/>
              <a:t>For example, a state-machine diagram might show the different</a:t>
            </a:r>
            <a:r>
              <a:rPr lang="id-ID" dirty="0" smtClean="0"/>
              <a:t> </a:t>
            </a:r>
            <a:r>
              <a:rPr lang="en-US" dirty="0" smtClean="0"/>
              <a:t>statuses of an insurance claim (Received, Validated, Under Adjustment, Adjusted, Paid, Not</a:t>
            </a:r>
            <a:r>
              <a:rPr lang="id-ID" dirty="0" smtClean="0"/>
              <a:t> Paid, and so on).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 this diagram, a box with rounded corners indicates a</a:t>
            </a:r>
            <a:r>
              <a:rPr lang="id-ID" dirty="0" smtClean="0"/>
              <a:t> </a:t>
            </a:r>
            <a:r>
              <a:rPr lang="en-US" dirty="0" smtClean="0"/>
              <a:t>state, with a label giving its name. An arrow indicates a transition to another state – the</a:t>
            </a:r>
            <a:r>
              <a:rPr lang="id-ID" dirty="0" smtClean="0"/>
              <a:t> </a:t>
            </a:r>
            <a:r>
              <a:rPr lang="en-US" dirty="0" smtClean="0"/>
              <a:t>label on the arrow indicates the trigger that causes the transition. A black circle with an</a:t>
            </a:r>
            <a:r>
              <a:rPr lang="id-ID" dirty="0" smtClean="0"/>
              <a:t> </a:t>
            </a:r>
            <a:r>
              <a:rPr lang="en-US" dirty="0" smtClean="0"/>
              <a:t>arrow coming out of it points to an initial state – a state into which an object can be born.</a:t>
            </a:r>
            <a:r>
              <a:rPr lang="id-ID" dirty="0" smtClean="0"/>
              <a:t> </a:t>
            </a:r>
            <a:r>
              <a:rPr lang="en-US" dirty="0" smtClean="0"/>
              <a:t>An arrow pointing to a ringed black circle indicates that the source is a </a:t>
            </a:r>
            <a:r>
              <a:rPr lang="en-US" dirty="0" err="1" smtClean="0"/>
              <a:t>ﬁnal</a:t>
            </a:r>
            <a:r>
              <a:rPr lang="en-US" dirty="0" smtClean="0"/>
              <a:t> state – a state</a:t>
            </a:r>
            <a:r>
              <a:rPr lang="id-ID" dirty="0" smtClean="0"/>
              <a:t> </a:t>
            </a:r>
            <a:r>
              <a:rPr lang="en-US" dirty="0" smtClean="0"/>
              <a:t>where an object can end its life.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State: “A state models a situation during which some (usually implicit) invariant condition holds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invariant may represent a static situation such as an object waiting for some external </a:t>
            </a:r>
            <a:r>
              <a:rPr lang="en-US" dirty="0" smtClean="0"/>
              <a:t>event</a:t>
            </a:r>
            <a:r>
              <a:rPr lang="id-ID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occur. However, it can also model dynamic conditions such as the process of performing </a:t>
            </a:r>
            <a:r>
              <a:rPr lang="en-US" dirty="0" smtClean="0"/>
              <a:t>some</a:t>
            </a:r>
            <a:r>
              <a:rPr lang="id-ID" dirty="0" smtClean="0"/>
              <a:t> </a:t>
            </a:r>
            <a:r>
              <a:rPr lang="en-US" dirty="0" smtClean="0"/>
              <a:t>behavior </a:t>
            </a:r>
            <a:r>
              <a:rPr lang="en-US" dirty="0"/>
              <a:t>(i.e., the model element under consideration enters the state when the </a:t>
            </a:r>
            <a:r>
              <a:rPr lang="en-US" dirty="0" smtClean="0"/>
              <a:t>behavior</a:t>
            </a:r>
            <a:r>
              <a:rPr lang="id-ID" dirty="0" smtClean="0"/>
              <a:t> </a:t>
            </a:r>
            <a:r>
              <a:rPr lang="en-US" dirty="0" smtClean="0"/>
              <a:t>commences </a:t>
            </a:r>
            <a:r>
              <a:rPr lang="en-US" dirty="0"/>
              <a:t>and leaves it as soon as the behavior is completed).” </a:t>
            </a:r>
            <a:endParaRPr lang="id-ID" dirty="0" smtClean="0"/>
          </a:p>
          <a:p>
            <a:pPr algn="just"/>
            <a:r>
              <a:rPr lang="en-US" dirty="0"/>
              <a:t>A state is a status that an object may have. The object may be in a dormant (static) state, </a:t>
            </a:r>
            <a:r>
              <a:rPr lang="en-US" dirty="0" smtClean="0"/>
              <a:t>which</a:t>
            </a:r>
            <a:r>
              <a:rPr lang="id-ID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exits once an event it is waiting for finally occurs; an example is the state Waiting for Receipt </a:t>
            </a:r>
            <a:r>
              <a:rPr lang="en-US" dirty="0" smtClean="0"/>
              <a:t>of</a:t>
            </a:r>
            <a:r>
              <a:rPr lang="id-ID" dirty="0" smtClean="0"/>
              <a:t> </a:t>
            </a:r>
            <a:r>
              <a:rPr lang="en-US" dirty="0" smtClean="0"/>
              <a:t>Proposal</a:t>
            </a:r>
            <a:r>
              <a:rPr lang="en-US" dirty="0"/>
              <a:t>, which ends once a proposal has been received. Alternatively, an object may be in </a:t>
            </a:r>
            <a:r>
              <a:rPr lang="en-US" dirty="0" smtClean="0"/>
              <a:t>an</a:t>
            </a:r>
            <a:r>
              <a:rPr lang="id-ID" dirty="0" smtClean="0"/>
              <a:t> </a:t>
            </a:r>
            <a:r>
              <a:rPr lang="en-US" dirty="0" smtClean="0"/>
              <a:t>active </a:t>
            </a:r>
            <a:r>
              <a:rPr lang="en-US" dirty="0"/>
              <a:t>state, which it exits once activities associated with the state have been completed; an </a:t>
            </a:r>
            <a:r>
              <a:rPr lang="en-US" dirty="0" smtClean="0"/>
              <a:t>example</a:t>
            </a:r>
            <a:r>
              <a:rPr lang="id-ID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the state Under Adjudication, which ends once adjudication activities have been completed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277</TotalTime>
  <Words>1529</Words>
  <Application>Microsoft Office PowerPoint</Application>
  <PresentationFormat>On-screen Show (4:3)</PresentationFormat>
  <Paragraphs>37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State Machine Diagrams</vt:lpstr>
      <vt:lpstr>Slide 2</vt:lpstr>
      <vt:lpstr>Slide 3</vt:lpstr>
      <vt:lpstr>Essentials: Initial, Final, and Simple States</vt:lpstr>
      <vt:lpstr>Essentials: Transitions and Events</vt:lpstr>
      <vt:lpstr>Slide 6</vt:lpstr>
      <vt:lpstr>Slide 7</vt:lpstr>
      <vt:lpstr>Slide 8</vt:lpstr>
      <vt:lpstr>Slide 9</vt:lpstr>
      <vt:lpstr>Slide 10</vt:lpstr>
      <vt:lpstr>Slide 11</vt:lpstr>
      <vt:lpstr>Slide 12</vt:lpstr>
      <vt:lpstr>Elements</vt:lpstr>
      <vt:lpstr>Slide 14</vt:lpstr>
      <vt:lpstr>Slide 15</vt:lpstr>
      <vt:lpstr>Concurent State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Machine Diagrams</dc:title>
  <dc:creator>Citra</dc:creator>
  <cp:lastModifiedBy>Citra</cp:lastModifiedBy>
  <cp:revision>7</cp:revision>
  <dcterms:created xsi:type="dcterms:W3CDTF">2013-03-07T03:13:58Z</dcterms:created>
  <dcterms:modified xsi:type="dcterms:W3CDTF">2013-03-15T07:01:22Z</dcterms:modified>
</cp:coreProperties>
</file>