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8E0A87-2F4F-497D-85B8-0061FF28010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AEE87-4FEA-4F2F-88FC-1B05F6621F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PEMILIHAN SISTEM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 smtClean="0"/>
              <a:t>Komparasi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a. Break-even analysis (BEP)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b. Payback period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c. Discounted payback period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d. Internal rate of return (IRR).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kualitatif</a:t>
            </a:r>
            <a:endParaRPr lang="en-US" b="1" dirty="0"/>
          </a:p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endParaRPr lang="en-US" b="1" dirty="0"/>
          </a:p>
          <a:p>
            <a:pPr lvl="1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(increased accuracy).</a:t>
            </a:r>
          </a:p>
          <a:p>
            <a:pPr lvl="1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workstation </a:t>
            </a:r>
            <a:r>
              <a:rPr lang="en-US" dirty="0" err="1" smtClean="0"/>
              <a:t>interaktif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(</a:t>
            </a:r>
            <a:r>
              <a:rPr lang="en-US" dirty="0" err="1" smtClean="0"/>
              <a:t>informasi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Memperbanyak</a:t>
            </a:r>
            <a:r>
              <a:rPr lang="en-US" dirty="0" smtClean="0"/>
              <a:t> update </a:t>
            </a:r>
            <a:r>
              <a:rPr lang="en-US" dirty="0" err="1" smtClean="0"/>
              <a:t>sumber</a:t>
            </a:r>
            <a:r>
              <a:rPr lang="en-US" dirty="0" smtClean="0"/>
              <a:t> record </a:t>
            </a:r>
            <a:r>
              <a:rPr lang="en-US" dirty="0" err="1" smtClean="0"/>
              <a:t>aktif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kepuasaan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.</a:t>
            </a:r>
            <a:r>
              <a:rPr lang="en-US" dirty="0"/>
              <a:t>  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 smtClean="0"/>
              <a:t>perusahaan</a:t>
            </a:r>
            <a:endParaRPr lang="en-US" b="1" dirty="0" smtClean="0"/>
          </a:p>
          <a:p>
            <a:r>
              <a:rPr lang="en-US" b="1" dirty="0" err="1"/>
              <a:t>F</a:t>
            </a:r>
            <a:r>
              <a:rPr lang="en-US" b="1" dirty="0" err="1" smtClean="0"/>
              <a:t>aktor</a:t>
            </a:r>
            <a:r>
              <a:rPr lang="en-US" b="1" dirty="0" smtClean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(customer satisfaction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(increased sales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vendor (customer and vendor commitments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Information product marketing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STUDI SISTEM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Problem statement</a:t>
            </a:r>
          </a:p>
          <a:p>
            <a:pPr lvl="1"/>
            <a:r>
              <a:rPr lang="en-US" dirty="0" smtClean="0"/>
              <a:t>Nature of the problem detected (for example, increasing data entry    backlogs).</a:t>
            </a:r>
          </a:p>
          <a:p>
            <a:pPr lvl="1"/>
            <a:r>
              <a:rPr lang="en-US" dirty="0" smtClean="0"/>
              <a:t>How problem was detected (for example, customer complaints or    performance measurement system).</a:t>
            </a:r>
          </a:p>
          <a:p>
            <a:pPr lvl="1"/>
            <a:r>
              <a:rPr lang="en-US" dirty="0" smtClean="0"/>
              <a:t>Impact of problem on organizational goals (for example, delays    processing of customer orders or reduces cash flow).</a:t>
            </a:r>
          </a:p>
          <a:p>
            <a:pPr lvl="1"/>
            <a:r>
              <a:rPr lang="en-US" dirty="0" smtClean="0"/>
              <a:t>Departments and functions involved (for example, marketing department    and order processing section of production department).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Existing system </a:t>
            </a:r>
            <a:r>
              <a:rPr lang="en-US" b="1" dirty="0" smtClean="0"/>
              <a:t>documentation</a:t>
            </a:r>
          </a:p>
          <a:p>
            <a:pPr lvl="1"/>
            <a:r>
              <a:rPr lang="en-US" dirty="0" smtClean="0"/>
              <a:t>System function and interrelationships (this can be done with a graphic    tools, such as a </a:t>
            </a:r>
            <a:r>
              <a:rPr lang="en-US" dirty="0" err="1" smtClean="0"/>
              <a:t>phyical</a:t>
            </a:r>
            <a:r>
              <a:rPr lang="en-US" dirty="0" smtClean="0"/>
              <a:t> data flow diagram, accompanied by step-by-step    narrative description).</a:t>
            </a:r>
          </a:p>
          <a:p>
            <a:pPr lvl="1"/>
            <a:r>
              <a:rPr lang="en-US" dirty="0" smtClean="0"/>
              <a:t>Processing volumes by type of document.</a:t>
            </a:r>
          </a:p>
          <a:p>
            <a:pPr lvl="1"/>
            <a:r>
              <a:rPr lang="en-US" dirty="0" smtClean="0"/>
              <a:t>Processing times by type of document.</a:t>
            </a:r>
          </a:p>
          <a:p>
            <a:pPr lvl="1"/>
            <a:r>
              <a:rPr lang="en-US" dirty="0" smtClean="0"/>
              <a:t>Bottlenecks (distribution of backlogs).</a:t>
            </a:r>
          </a:p>
          <a:p>
            <a:pPr lvl="1"/>
            <a:r>
              <a:rPr lang="en-US" dirty="0" smtClean="0"/>
              <a:t>Organization policies affecting processing (example, a policy requiring    that clerks process all commercial orders before residential orders).</a:t>
            </a:r>
          </a:p>
          <a:p>
            <a:pPr lvl="1"/>
            <a:r>
              <a:rPr lang="en-US" dirty="0" smtClean="0"/>
              <a:t> Processing constraints.  </a:t>
            </a:r>
          </a:p>
          <a:p>
            <a:pPr lvl="2">
              <a:buNone/>
            </a:pPr>
            <a:r>
              <a:rPr lang="en-US" dirty="0" smtClean="0"/>
              <a:t>     People (for example, an average 20 percent vacancy rate among data      entry operators), Hardware, Software, Development funds.</a:t>
            </a:r>
          </a:p>
          <a:p>
            <a:pPr lvl="1"/>
            <a:r>
              <a:rPr lang="en-US" dirty="0" smtClean="0"/>
              <a:t>Organization of involved departments and function (for example,    an organizational chart).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X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 Z.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Z,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  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Z, </a:t>
            </a:r>
            <a:r>
              <a:rPr lang="en-US" dirty="0" err="1" smtClean="0"/>
              <a:t>dan</a:t>
            </a:r>
            <a:r>
              <a:rPr lang="en-US" dirty="0" smtClean="0"/>
              <a:t> X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  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Z.</a:t>
            </a:r>
          </a:p>
          <a:p>
            <a:pPr marL="514350" indent="-514350">
              <a:buAutoNum type="arabicPeriod"/>
            </a:pPr>
            <a:r>
              <a:rPr lang="en-US" dirty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Z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X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 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3, </a:t>
            </a:r>
            <a:r>
              <a:rPr lang="en-US" dirty="0" err="1" smtClean="0"/>
              <a:t>yaitu</a:t>
            </a:r>
            <a:r>
              <a:rPr lang="en-US" dirty="0" smtClean="0"/>
              <a:t> : categories, </a:t>
            </a:r>
            <a:r>
              <a:rPr lang="en-US" dirty="0"/>
              <a:t>nature, </a:t>
            </a:r>
            <a:r>
              <a:rPr lang="en-US" dirty="0" err="1"/>
              <a:t>dan</a:t>
            </a:r>
            <a:r>
              <a:rPr lang="en-US" dirty="0"/>
              <a:t> when they </a:t>
            </a:r>
            <a:r>
              <a:rPr lang="en-US" dirty="0" smtClean="0"/>
              <a:t>occur.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Kategori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Hardware : mainframe, minicomputers, microcomputers, </a:t>
            </a:r>
            <a:r>
              <a:rPr lang="en-US" dirty="0" err="1" smtClean="0"/>
              <a:t>dan</a:t>
            </a:r>
            <a:r>
              <a:rPr lang="en-US" dirty="0" smtClean="0"/>
              <a:t> peripheral    equipment.</a:t>
            </a:r>
          </a:p>
          <a:p>
            <a:pPr lvl="1"/>
            <a:r>
              <a:rPr lang="en-US" dirty="0" smtClean="0"/>
              <a:t>Software : systems, utility, </a:t>
            </a:r>
            <a:r>
              <a:rPr lang="en-US" dirty="0" err="1" smtClean="0"/>
              <a:t>dan</a:t>
            </a:r>
            <a:r>
              <a:rPr lang="en-US" dirty="0" smtClean="0"/>
              <a:t> application software.</a:t>
            </a:r>
          </a:p>
          <a:p>
            <a:pPr lvl="1"/>
            <a:r>
              <a:rPr lang="en-US" dirty="0" smtClean="0"/>
              <a:t>People : analysts, programmers, operators, data entry personnel,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Supplies : paper, tapes, disk,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Telecommunications : modem, local area network cabling, multiplexors,    front-end processors,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Physical site : air conditioning, humidity control, security,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err="1"/>
              <a:t>sistems</a:t>
            </a:r>
            <a:r>
              <a:rPr lang="en-US" dirty="0"/>
              <a:t> </a:t>
            </a:r>
            <a:r>
              <a:rPr lang="en-US" dirty="0" smtClean="0"/>
              <a:t>Operating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kuliah.dinus.ac.id/ika/asgb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54292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Nature of costs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/>
              <a:t>model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Linear.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Exponential.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Step function.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4" name="Picture 3" descr="http://kuliah.dinus.ac.id/ika/asgb929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928934"/>
            <a:ext cx="499649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kuliah.dinus.ac.id/ika/asgb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720" y="2203132"/>
            <a:ext cx="5496560" cy="245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Costs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Daftat</a:t>
            </a:r>
            <a:r>
              <a:rPr lang="en-US" dirty="0" smtClean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One-time (development) costs. 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1. Hardware purchase. 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2. Software purchase. 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3. Analysis, design, programming, and testing  personnel hours.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4. Preparation of computer site.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5. Initial training and orientation of users.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6. </a:t>
            </a:r>
            <a:r>
              <a:rPr lang="en-US" dirty="0" err="1" smtClean="0"/>
              <a:t>Docummentation</a:t>
            </a:r>
            <a:r>
              <a:rPr lang="en-US" dirty="0" smtClean="0"/>
              <a:t> for new system.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7. Changeover from old to new system.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8. Conversion from old to new file format.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Recurring (operational) costs.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Hardware and software lease.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2. Hardware and software maintenance contracts.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Day-to-day personnel cost including analysts and programmers, computer  operations, data entry operators, and end-user costs.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4. Computer supplies.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Telecommunication costs.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6. Computer site rental or lease.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7. Ongoing training.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550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PEMILIHAN SISTEM</vt:lpstr>
      <vt:lpstr>Comparison Tactics</vt:lpstr>
      <vt:lpstr>Biaya sistem informasi </vt:lpstr>
      <vt:lpstr>Kategori biaya </vt:lpstr>
      <vt:lpstr>Typical sistems Operating Costs</vt:lpstr>
      <vt:lpstr>Nature of costs </vt:lpstr>
      <vt:lpstr>Slide 7</vt:lpstr>
      <vt:lpstr>When Costs Occur</vt:lpstr>
      <vt:lpstr>Slide 9</vt:lpstr>
      <vt:lpstr>Metode untuk Komparasi Sistem </vt:lpstr>
      <vt:lpstr>Faktor-Faktor Penentu Sistem </vt:lpstr>
      <vt:lpstr>Con’t</vt:lpstr>
      <vt:lpstr>STUDI SISTEM </vt:lpstr>
      <vt:lpstr>Slide 14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PEMILIHAN SISTEM</dc:title>
  <dc:creator>MYamin</dc:creator>
  <cp:lastModifiedBy>MYamin</cp:lastModifiedBy>
  <cp:revision>9</cp:revision>
  <dcterms:created xsi:type="dcterms:W3CDTF">2010-01-13T13:40:28Z</dcterms:created>
  <dcterms:modified xsi:type="dcterms:W3CDTF">2010-01-14T03:01:02Z</dcterms:modified>
</cp:coreProperties>
</file>