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9CE6-9117-47F5-90DE-D59DE1F2AB3E}" type="datetimeFigureOut">
              <a:rPr lang="id-ID" smtClean="0"/>
              <a:t>15/03/2013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95DA22-01CF-416C-8789-3E3133AC937B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9CE6-9117-47F5-90DE-D59DE1F2AB3E}" type="datetimeFigureOut">
              <a:rPr lang="id-ID" smtClean="0"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A22-01CF-416C-8789-3E3133AC937B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A95DA22-01CF-416C-8789-3E3133AC937B}" type="slidenum">
              <a:rPr lang="id-ID" smtClean="0"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9CE6-9117-47F5-90DE-D59DE1F2AB3E}" type="datetimeFigureOut">
              <a:rPr lang="id-ID" smtClean="0"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9CE6-9117-47F5-90DE-D59DE1F2AB3E}" type="datetimeFigureOut">
              <a:rPr lang="id-ID" smtClean="0"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A95DA22-01CF-416C-8789-3E3133AC937B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9CE6-9117-47F5-90DE-D59DE1F2AB3E}" type="datetimeFigureOut">
              <a:rPr lang="id-ID" smtClean="0"/>
              <a:t>15/03/2013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95DA22-01CF-416C-8789-3E3133AC937B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3EA9CE6-9117-47F5-90DE-D59DE1F2AB3E}" type="datetimeFigureOut">
              <a:rPr lang="id-ID" smtClean="0"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A22-01CF-416C-8789-3E3133AC937B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9CE6-9117-47F5-90DE-D59DE1F2AB3E}" type="datetimeFigureOut">
              <a:rPr lang="id-ID" smtClean="0"/>
              <a:t>15/03/2013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A95DA22-01CF-416C-8789-3E3133AC937B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9CE6-9117-47F5-90DE-D59DE1F2AB3E}" type="datetimeFigureOut">
              <a:rPr lang="id-ID" smtClean="0"/>
              <a:t>15/03/2013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A95DA22-01CF-416C-8789-3E3133AC937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9CE6-9117-47F5-90DE-D59DE1F2AB3E}" type="datetimeFigureOut">
              <a:rPr lang="id-ID" smtClean="0"/>
              <a:t>15/03/2013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95DA22-01CF-416C-8789-3E3133AC937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95DA22-01CF-416C-8789-3E3133AC937B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9CE6-9117-47F5-90DE-D59DE1F2AB3E}" type="datetimeFigureOut">
              <a:rPr lang="id-ID" smtClean="0"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A95DA22-01CF-416C-8789-3E3133AC937B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3EA9CE6-9117-47F5-90DE-D59DE1F2AB3E}" type="datetimeFigureOut">
              <a:rPr lang="id-ID" smtClean="0"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3EA9CE6-9117-47F5-90DE-D59DE1F2AB3E}" type="datetimeFigureOut">
              <a:rPr lang="id-ID" smtClean="0"/>
              <a:t>15/03/2013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95DA22-01CF-416C-8789-3E3133AC937B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Composite Structure Diagrams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Composite structure diagrams provide a way to depict a structured classifier </a:t>
            </a:r>
            <a:r>
              <a:rPr lang="en-US" sz="2000" dirty="0" smtClean="0"/>
              <a:t>with</a:t>
            </a:r>
            <a:r>
              <a:rPr lang="id-ID" sz="2000" dirty="0" smtClean="0"/>
              <a:t> </a:t>
            </a:r>
            <a:r>
              <a:rPr lang="en-US" sz="2000" dirty="0" smtClean="0"/>
              <a:t>the </a:t>
            </a:r>
            <a:r>
              <a:rPr lang="en-US" sz="2000" dirty="0" smtClean="0"/>
              <a:t>definition of its internal structure. This internal structure is comprised of </a:t>
            </a:r>
            <a:r>
              <a:rPr lang="en-US" sz="2000" dirty="0" smtClean="0"/>
              <a:t>parts</a:t>
            </a:r>
            <a:r>
              <a:rPr lang="id-ID" sz="2000" dirty="0" smtClean="0"/>
              <a:t> </a:t>
            </a:r>
            <a:r>
              <a:rPr lang="en-US" sz="2000" dirty="0" smtClean="0"/>
              <a:t>and </a:t>
            </a:r>
            <a:r>
              <a:rPr lang="en-US" sz="2000" dirty="0" smtClean="0"/>
              <a:t>their </a:t>
            </a:r>
            <a:r>
              <a:rPr lang="en-US" sz="2000" dirty="0" smtClean="0"/>
              <a:t>interconnections</a:t>
            </a:r>
            <a:r>
              <a:rPr lang="en-US" sz="2000" dirty="0" smtClean="0"/>
              <a:t>, all within the namespace of the composite structure</a:t>
            </a:r>
            <a:r>
              <a:rPr lang="en-US" sz="2000" dirty="0" smtClean="0"/>
              <a:t>.</a:t>
            </a:r>
            <a:r>
              <a:rPr lang="id-ID" sz="2000" dirty="0" smtClean="0"/>
              <a:t> </a:t>
            </a:r>
            <a:r>
              <a:rPr lang="en-US" sz="2000" dirty="0" smtClean="0"/>
              <a:t>Structured </a:t>
            </a:r>
            <a:r>
              <a:rPr lang="en-US" sz="2000" dirty="0" smtClean="0"/>
              <a:t>classifiers can be nested, so each part could be another structured classifier</a:t>
            </a:r>
            <a:r>
              <a:rPr lang="en-US" sz="2000" dirty="0" smtClean="0"/>
              <a:t>.</a:t>
            </a:r>
            <a:r>
              <a:rPr lang="id-ID" sz="2000" dirty="0" smtClean="0"/>
              <a:t>  </a:t>
            </a:r>
            <a:r>
              <a:rPr lang="en-US" sz="2000" dirty="0" smtClean="0"/>
              <a:t>In </a:t>
            </a:r>
            <a:r>
              <a:rPr lang="en-US" sz="2000" dirty="0" smtClean="0"/>
              <a:t>addition to representing a component, a structured classifier can also </a:t>
            </a:r>
            <a:r>
              <a:rPr lang="en-US" sz="2000" dirty="0" smtClean="0"/>
              <a:t>represent</a:t>
            </a:r>
            <a:r>
              <a:rPr lang="id-ID" sz="2000" dirty="0" smtClean="0"/>
              <a:t> </a:t>
            </a:r>
            <a:r>
              <a:rPr lang="en-US" sz="2000" dirty="0" smtClean="0"/>
              <a:t>a </a:t>
            </a:r>
            <a:r>
              <a:rPr lang="en-US" sz="2000" dirty="0" smtClean="0"/>
              <a:t>class. Thus, the composite structure diagram is useful during design </a:t>
            </a:r>
            <a:r>
              <a:rPr lang="en-US" sz="2000" dirty="0" smtClean="0"/>
              <a:t>to</a:t>
            </a:r>
            <a:r>
              <a:rPr lang="id-ID" sz="2000" dirty="0" smtClean="0"/>
              <a:t> </a:t>
            </a:r>
            <a:r>
              <a:rPr lang="en-US" sz="2000" dirty="0" smtClean="0"/>
              <a:t>decompose </a:t>
            </a:r>
            <a:r>
              <a:rPr lang="en-US" sz="2000" dirty="0" smtClean="0"/>
              <a:t>classes into their constituent parts and model their runtime collaborations</a:t>
            </a:r>
          </a:p>
          <a:p>
            <a:pPr algn="just"/>
            <a:r>
              <a:rPr lang="en-US" sz="2000" dirty="0" smtClean="0"/>
              <a:t>The </a:t>
            </a:r>
            <a:r>
              <a:rPr lang="en-US" sz="2000" dirty="0" smtClean="0"/>
              <a:t>essential elements of a composite structure are its parts, ports, interfaces, </a:t>
            </a:r>
            <a:r>
              <a:rPr lang="en-US" sz="2000" dirty="0" smtClean="0"/>
              <a:t>and</a:t>
            </a:r>
            <a:r>
              <a:rPr lang="id-ID" sz="2000" dirty="0" smtClean="0"/>
              <a:t> connectors</a:t>
            </a:r>
            <a:r>
              <a:rPr lang="id-ID" sz="2000" dirty="0" smtClean="0"/>
              <a:t>.</a:t>
            </a:r>
          </a:p>
          <a:p>
            <a:endParaRPr lang="id-ID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4664" y="5000636"/>
            <a:ext cx="6579776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6" y="228600"/>
            <a:ext cx="8929718" cy="758952"/>
          </a:xfrm>
        </p:spPr>
        <p:txBody>
          <a:bodyPr>
            <a:noAutofit/>
          </a:bodyPr>
          <a:lstStyle/>
          <a:p>
            <a:pPr algn="l"/>
            <a:r>
              <a:rPr lang="id-ID" sz="2800" dirty="0" smtClean="0"/>
              <a:t>Essentials: Composite Structure Ports </a:t>
            </a:r>
            <a:r>
              <a:rPr lang="id-ID" sz="2800" dirty="0" smtClean="0"/>
              <a:t>and Interfaces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composite structure and its parts interface with their external </a:t>
            </a:r>
            <a:r>
              <a:rPr lang="en-US" dirty="0" smtClean="0"/>
              <a:t>environment</a:t>
            </a:r>
            <a:r>
              <a:rPr lang="id-ID" dirty="0" smtClean="0"/>
              <a:t> </a:t>
            </a:r>
            <a:r>
              <a:rPr lang="en-US" dirty="0" smtClean="0"/>
              <a:t>through </a:t>
            </a:r>
            <a:r>
              <a:rPr lang="en-US" dirty="0" smtClean="0"/>
              <a:t>ports, denoted by a small square on the boundary of the part or </a:t>
            </a:r>
            <a:r>
              <a:rPr lang="en-US" dirty="0" smtClean="0"/>
              <a:t>composite</a:t>
            </a:r>
            <a:r>
              <a:rPr lang="id-ID" dirty="0" smtClean="0"/>
              <a:t> structure.</a:t>
            </a:r>
          </a:p>
          <a:p>
            <a:pPr algn="just"/>
            <a:r>
              <a:rPr lang="en-US" dirty="0" smtClean="0"/>
              <a:t>Using ports for all interactions provides encapsulation to the structured classifier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These </a:t>
            </a:r>
            <a:r>
              <a:rPr lang="en-US" dirty="0" smtClean="0"/>
              <a:t>ports have public visibility unless otherwise noted. Hidden ports </a:t>
            </a:r>
            <a:r>
              <a:rPr lang="en-US" dirty="0" smtClean="0"/>
              <a:t>are</a:t>
            </a:r>
            <a:r>
              <a:rPr lang="id-ID" dirty="0" smtClean="0"/>
              <a:t> </a:t>
            </a:r>
            <a:r>
              <a:rPr lang="en-US" dirty="0" smtClean="0"/>
              <a:t>denoted </a:t>
            </a:r>
            <a:r>
              <a:rPr lang="en-US" dirty="0" smtClean="0"/>
              <a:t>by a small square that appears totally inside the composite structure, </a:t>
            </a:r>
            <a:r>
              <a:rPr lang="en-US" dirty="0" smtClean="0"/>
              <a:t>with</a:t>
            </a:r>
            <a:r>
              <a:rPr lang="id-ID" dirty="0" smtClean="0"/>
              <a:t> </a:t>
            </a:r>
            <a:r>
              <a:rPr lang="en-US" dirty="0" smtClean="0"/>
              <a:t>only </a:t>
            </a:r>
            <a:r>
              <a:rPr lang="en-US" dirty="0" smtClean="0"/>
              <a:t>one edge touching its boundary. These ports may be used for </a:t>
            </a:r>
            <a:r>
              <a:rPr lang="en-US" dirty="0" smtClean="0"/>
              <a:t>capabilities</a:t>
            </a:r>
            <a:r>
              <a:rPr lang="id-ID" dirty="0" smtClean="0"/>
              <a:t> </a:t>
            </a:r>
            <a:r>
              <a:rPr lang="en-US" dirty="0" smtClean="0"/>
              <a:t>such </a:t>
            </a:r>
            <a:r>
              <a:rPr lang="en-US" dirty="0" smtClean="0"/>
              <a:t>as test points that are not to be publicly available. The name and </a:t>
            </a:r>
            <a:r>
              <a:rPr lang="en-US" dirty="0" smtClean="0"/>
              <a:t>multiplicity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ports is optional, but they should be provided where needed for clarity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 smtClean="0"/>
              <a:t>To these ports, we connect the interfaces that define the details of the </a:t>
            </a:r>
            <a:r>
              <a:rPr lang="en-US" dirty="0" smtClean="0"/>
              <a:t>composite</a:t>
            </a:r>
            <a:r>
              <a:rPr lang="id-ID" dirty="0" smtClean="0"/>
              <a:t> </a:t>
            </a:r>
            <a:r>
              <a:rPr lang="en-US" dirty="0" smtClean="0"/>
              <a:t>structure’s </a:t>
            </a:r>
            <a:r>
              <a:rPr lang="en-US" dirty="0" smtClean="0"/>
              <a:t>interactions. These interfaces are commonly shown in the </a:t>
            </a:r>
            <a:r>
              <a:rPr lang="en-US" dirty="0" smtClean="0"/>
              <a:t>ball-and</a:t>
            </a:r>
            <a:r>
              <a:rPr lang="id-ID" dirty="0" smtClean="0"/>
              <a:t> </a:t>
            </a:r>
            <a:r>
              <a:rPr lang="en-US" dirty="0" smtClean="0"/>
              <a:t>socket</a:t>
            </a:r>
            <a:r>
              <a:rPr lang="id-ID" dirty="0" smtClean="0"/>
              <a:t> </a:t>
            </a:r>
            <a:r>
              <a:rPr lang="en-US" dirty="0" smtClean="0"/>
              <a:t>notation</a:t>
            </a:r>
            <a:r>
              <a:rPr lang="en-US" dirty="0" smtClean="0"/>
              <a:t>. A required interface uses the socket notation to denote the </a:t>
            </a:r>
            <a:r>
              <a:rPr lang="en-US" dirty="0" smtClean="0"/>
              <a:t>services</a:t>
            </a:r>
            <a:r>
              <a:rPr lang="id-ID" dirty="0" smtClean="0"/>
              <a:t> </a:t>
            </a:r>
            <a:r>
              <a:rPr lang="en-US" dirty="0" smtClean="0"/>
              <a:t>expected </a:t>
            </a:r>
            <a:r>
              <a:rPr lang="en-US" dirty="0" smtClean="0"/>
              <a:t>from its external environment, whereas the ball notation </a:t>
            </a:r>
            <a:r>
              <a:rPr lang="en-US" dirty="0" smtClean="0"/>
              <a:t>denotes</a:t>
            </a:r>
            <a:r>
              <a:rPr lang="id-ID" dirty="0" smtClean="0"/>
              <a:t> </a:t>
            </a:r>
            <a:r>
              <a:rPr lang="en-US" dirty="0" smtClean="0"/>
              <a:t>the services it offers through its provided interfaces. 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Essentials: Composite Structure </a:t>
            </a:r>
            <a:r>
              <a:rPr lang="id-ID" dirty="0" smtClean="0"/>
              <a:t>Connectors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Connectors within composite structure diagrams provide the </a:t>
            </a:r>
            <a:r>
              <a:rPr lang="en-US" dirty="0" smtClean="0"/>
              <a:t>communication</a:t>
            </a:r>
            <a:r>
              <a:rPr lang="id-ID" dirty="0" smtClean="0"/>
              <a:t> </a:t>
            </a:r>
            <a:r>
              <a:rPr lang="en-US" dirty="0" smtClean="0"/>
              <a:t>links </a:t>
            </a:r>
            <a:r>
              <a:rPr lang="en-US" dirty="0" smtClean="0"/>
              <a:t>between the composite and its environment, as well as the means for </a:t>
            </a:r>
            <a:r>
              <a:rPr lang="en-US" dirty="0" smtClean="0"/>
              <a:t>its</a:t>
            </a:r>
            <a:r>
              <a:rPr lang="id-ID" smtClean="0"/>
              <a:t> </a:t>
            </a:r>
            <a:r>
              <a:rPr lang="en-US" smtClean="0"/>
              <a:t>parts </a:t>
            </a:r>
            <a:r>
              <a:rPr lang="en-US" dirty="0" smtClean="0"/>
              <a:t>to communicate internally. 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</TotalTime>
  <Words>325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Composite Structure Diagrams</vt:lpstr>
      <vt:lpstr>Slide 2</vt:lpstr>
      <vt:lpstr>Essentials: Composite Structure Ports and Interfaces</vt:lpstr>
      <vt:lpstr>Essentials: Composite Structure Connectors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 Structure Diagrams</dc:title>
  <dc:creator>Citra</dc:creator>
  <cp:lastModifiedBy>Citra</cp:lastModifiedBy>
  <cp:revision>1</cp:revision>
  <dcterms:created xsi:type="dcterms:W3CDTF">2013-03-15T06:40:05Z</dcterms:created>
  <dcterms:modified xsi:type="dcterms:W3CDTF">2013-03-15T06:47:53Z</dcterms:modified>
</cp:coreProperties>
</file>