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0" r:id="rId20"/>
    <p:sldId id="275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D6A40-7148-45D9-9129-D8E6CC15F3EA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FC993-1106-4E25-BA7E-3A266C9B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29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52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892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02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14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75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784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317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107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623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80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480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85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81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78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58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98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14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20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C993-1106-4E25-BA7E-3A266C9BBA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5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C163C1D-9263-41B2-8D0C-10166050CC7E}" type="datetimeFigureOut">
              <a:rPr lang="id-ID" smtClean="0"/>
              <a:t>21/03/2013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CA80D60-22FD-44E6-ABF6-F6413ACAF021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Structured Models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d-ID" dirty="0" smtClean="0"/>
              <a:t>Multiplicity : </a:t>
            </a:r>
            <a:r>
              <a:rPr lang="en-US" dirty="0" smtClean="0"/>
              <a:t>An </a:t>
            </a:r>
            <a:r>
              <a:rPr lang="en-US" dirty="0"/>
              <a:t>indication of the number of objects that may participate in a transient role, </a:t>
            </a:r>
            <a:r>
              <a:rPr lang="id-ID" dirty="0" smtClean="0"/>
              <a:t>association, aggregation</a:t>
            </a:r>
            <a:r>
              <a:rPr lang="id-ID" dirty="0"/>
              <a:t>, or composite aggregation.</a:t>
            </a:r>
          </a:p>
          <a:p>
            <a:endParaRPr lang="id-ID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this step, you model business rules that deal with the number of business objects </a:t>
            </a:r>
            <a:r>
              <a:rPr lang="en-US" dirty="0" smtClean="0"/>
              <a:t>that</a:t>
            </a:r>
            <a:r>
              <a:rPr lang="id-ID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be linked to each other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id-ID" dirty="0" smtClean="0"/>
              <a:t>I</a:t>
            </a:r>
            <a:r>
              <a:rPr lang="en-US" dirty="0" smtClean="0"/>
              <a:t>f</a:t>
            </a:r>
            <a:r>
              <a:rPr lang="id-ID" dirty="0" smtClean="0"/>
              <a:t> </a:t>
            </a:r>
            <a:r>
              <a:rPr lang="en-US" dirty="0" smtClean="0"/>
              <a:t>you </a:t>
            </a:r>
            <a:r>
              <a:rPr lang="en-US" dirty="0"/>
              <a:t>don’t specify multiplicity, the software may not support important business rules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such </a:t>
            </a:r>
            <a:r>
              <a:rPr lang="en-US" dirty="0"/>
              <a:t>as the number of customers who can co-own an account or the number of </a:t>
            </a:r>
            <a:r>
              <a:rPr lang="en-US" dirty="0" smtClean="0"/>
              <a:t>beneficiaries</a:t>
            </a:r>
            <a:r>
              <a:rPr lang="id-ID" dirty="0" smtClean="0"/>
              <a:t> </a:t>
            </a:r>
            <a:r>
              <a:rPr lang="en-US" dirty="0" smtClean="0"/>
              <a:t>who </a:t>
            </a:r>
            <a:r>
              <a:rPr lang="en-US" dirty="0"/>
              <a:t>can be listed for an insurance policy.</a:t>
            </a:r>
          </a:p>
          <a:p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Rules Regarding </a:t>
            </a:r>
            <a:r>
              <a:rPr lang="id-ID" dirty="0" smtClean="0"/>
              <a:t>Multiplicity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Indicate multiplicity at every tip of every UML symbol indicating a transient role</a:t>
            </a:r>
            <a:r>
              <a:rPr lang="en-US" dirty="0" smtClean="0"/>
              <a:t>,</a:t>
            </a:r>
            <a:r>
              <a:rPr lang="id-ID" dirty="0" smtClean="0"/>
              <a:t> association</a:t>
            </a:r>
            <a:r>
              <a:rPr lang="id-ID" dirty="0"/>
              <a:t>, aggregation, or composite aggregation.</a:t>
            </a:r>
          </a:p>
          <a:p>
            <a:r>
              <a:rPr lang="en-US" dirty="0" smtClean="0"/>
              <a:t>Indicate </a:t>
            </a:r>
            <a:r>
              <a:rPr lang="en-US" dirty="0"/>
              <a:t>a multiplicity as follows:</a:t>
            </a:r>
          </a:p>
          <a:p>
            <a:pPr lvl="1">
              <a:buNone/>
            </a:pPr>
            <a:r>
              <a:rPr lang="en-US" dirty="0"/>
              <a:t>0..1 Zero or one</a:t>
            </a:r>
          </a:p>
          <a:p>
            <a:pPr lvl="1">
              <a:buNone/>
            </a:pPr>
            <a:r>
              <a:rPr lang="id-ID" dirty="0"/>
              <a:t>0..* Zero or more</a:t>
            </a:r>
          </a:p>
          <a:p>
            <a:pPr lvl="1">
              <a:buNone/>
            </a:pPr>
            <a:r>
              <a:rPr lang="en-US" dirty="0"/>
              <a:t>* Zero or more (an alternative to 0..*)</a:t>
            </a:r>
          </a:p>
          <a:p>
            <a:pPr lvl="1">
              <a:buNone/>
            </a:pPr>
            <a:r>
              <a:rPr lang="id-ID" dirty="0"/>
              <a:t>1..* One or more</a:t>
            </a:r>
          </a:p>
          <a:p>
            <a:pPr lvl="1">
              <a:buNone/>
            </a:pPr>
            <a:r>
              <a:rPr lang="en-US" dirty="0"/>
              <a:t>1 One and only one</a:t>
            </a:r>
          </a:p>
          <a:p>
            <a:pPr lvl="1">
              <a:buNone/>
            </a:pPr>
            <a:r>
              <a:rPr lang="en-US" dirty="0"/>
              <a:t>a..b From a through b, as in 1..5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Attributes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An attribute is an item of information about an object that is tracked by the business. An </a:t>
            </a:r>
            <a:r>
              <a:rPr lang="en-US" dirty="0" smtClean="0"/>
              <a:t>attribute</a:t>
            </a:r>
            <a:r>
              <a:rPr lang="id-ID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specified at the class level. All objects of that class have the same attributes, but the value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attributes may differ from object to object. </a:t>
            </a:r>
            <a:endParaRPr lang="id-ID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next step is to find out and document the attributes that are kept by the business </a:t>
            </a:r>
            <a:r>
              <a:rPr lang="en-US" dirty="0" smtClean="0"/>
              <a:t>for</a:t>
            </a:r>
            <a:r>
              <a:rPr lang="id-ID" dirty="0" smtClean="0"/>
              <a:t> each </a:t>
            </a:r>
            <a:r>
              <a:rPr lang="id-ID" dirty="0"/>
              <a:t>class</a:t>
            </a:r>
            <a:r>
              <a:rPr lang="id-ID" dirty="0" smtClean="0"/>
              <a:t>.</a:t>
            </a:r>
          </a:p>
          <a:p>
            <a:pPr algn="just"/>
            <a:r>
              <a:rPr lang="en-US" dirty="0"/>
              <a:t>Attributes are part of the user’s contract with the developers. If you miss an attribute </a:t>
            </a:r>
            <a:r>
              <a:rPr lang="en-US" dirty="0" smtClean="0"/>
              <a:t>in</a:t>
            </a:r>
            <a:r>
              <a:rPr lang="id-ID" dirty="0" smtClean="0"/>
              <a:t> </a:t>
            </a:r>
            <a:r>
              <a:rPr lang="en-US" dirty="0" smtClean="0"/>
              <a:t>your </a:t>
            </a:r>
            <a:r>
              <a:rPr lang="en-US" dirty="0"/>
              <a:t>model, you run the risk that the system will not track that attribute. Another </a:t>
            </a:r>
            <a:r>
              <a:rPr lang="en-US" dirty="0" smtClean="0"/>
              <a:t>reason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indicate attributes is that you then have a place in your model to “hang” rules about </a:t>
            </a:r>
            <a:r>
              <a:rPr lang="en-US" dirty="0" smtClean="0"/>
              <a:t>each</a:t>
            </a:r>
            <a:r>
              <a:rPr lang="id-ID" dirty="0" smtClean="0"/>
              <a:t> </a:t>
            </a:r>
            <a:r>
              <a:rPr lang="en-US" dirty="0" smtClean="0"/>
              <a:t>attribute</a:t>
            </a:r>
            <a:r>
              <a:rPr lang="en-US" dirty="0"/>
              <a:t>, such as valid ranges and other verifications.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Sources of Information for Finding </a:t>
            </a:r>
            <a:r>
              <a:rPr lang="en-US" sz="3200" dirty="0" smtClean="0"/>
              <a:t>Attributes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Using the class diagrams as a guide, interview the user about each class.</a:t>
            </a:r>
          </a:p>
          <a:p>
            <a:pPr algn="just"/>
            <a:r>
              <a:rPr lang="en-US" dirty="0" smtClean="0"/>
              <a:t>Inspect </a:t>
            </a:r>
            <a:r>
              <a:rPr lang="en-US" dirty="0"/>
              <a:t>existing system use cases for references to attributes. For example,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use case Disburse Payments refers to a Payment Amount—an </a:t>
            </a:r>
            <a:r>
              <a:rPr lang="en-US" dirty="0" smtClean="0"/>
              <a:t>attribute</a:t>
            </a:r>
            <a:r>
              <a:rPr lang="id-ID" dirty="0" smtClean="0"/>
              <a:t> of </a:t>
            </a:r>
            <a:r>
              <a:rPr lang="id-ID" dirty="0"/>
              <a:t>a Payment.</a:t>
            </a:r>
          </a:p>
          <a:p>
            <a:pPr algn="just"/>
            <a:r>
              <a:rPr lang="en-US" dirty="0" smtClean="0"/>
              <a:t>Inspect </a:t>
            </a:r>
            <a:r>
              <a:rPr lang="en-US" dirty="0"/>
              <a:t>artifacts created by other members of the project. These include screens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reports</a:t>
            </a:r>
            <a:r>
              <a:rPr lang="en-US" dirty="0"/>
              <a:t>, forms, and interfaces to external computer systems. Artifacts such as </a:t>
            </a:r>
            <a:r>
              <a:rPr lang="en-US" dirty="0" smtClean="0"/>
              <a:t>these</a:t>
            </a:r>
            <a:r>
              <a:rPr lang="id-ID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not formally within the scope of the BA because they deal with invention (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“</a:t>
            </a:r>
            <a:r>
              <a:rPr lang="en-US" dirty="0"/>
              <a:t>how”), whereas the BA is concerned with discovery (the “what”). However, the </a:t>
            </a:r>
            <a:r>
              <a:rPr lang="en-US" dirty="0" smtClean="0"/>
              <a:t>BA</a:t>
            </a:r>
            <a:r>
              <a:rPr lang="id-ID" dirty="0" smtClean="0"/>
              <a:t> </a:t>
            </a:r>
            <a:r>
              <a:rPr lang="en-US" dirty="0" smtClean="0"/>
              <a:t>should </a:t>
            </a:r>
            <a:r>
              <a:rPr lang="en-US" dirty="0"/>
              <a:t>inspect them as they become available because they provide a rich source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attributes</a:t>
            </a:r>
            <a:r>
              <a:rPr lang="en-US" dirty="0"/>
              <a:t>: The fields in these artifacts typically represent attributes in the </a:t>
            </a:r>
            <a:r>
              <a:rPr lang="en-US" dirty="0" smtClean="0"/>
              <a:t>structural</a:t>
            </a:r>
            <a:r>
              <a:rPr lang="id-ID" dirty="0" smtClean="0"/>
              <a:t> model.</a:t>
            </a:r>
            <a:endParaRPr lang="x-none"/>
          </a:p>
          <a:p>
            <a:pPr algn="just"/>
            <a:r>
              <a:rPr lang="en-US" dirty="0"/>
              <a:t>Inspect business rules expressed in the system use cases or in a separate </a:t>
            </a:r>
            <a:r>
              <a:rPr lang="en-US" dirty="0" smtClean="0"/>
              <a:t>business</a:t>
            </a:r>
            <a:r>
              <a:rPr lang="id-ID" dirty="0" smtClean="0"/>
              <a:t> </a:t>
            </a:r>
            <a:r>
              <a:rPr lang="en-US" dirty="0" smtClean="0"/>
              <a:t>rules </a:t>
            </a:r>
            <a:r>
              <a:rPr lang="en-US" dirty="0"/>
              <a:t>document. (These rules are sometimes stored electronically in a rules engine</a:t>
            </a:r>
            <a:r>
              <a:rPr lang="en-US" dirty="0" smtClean="0"/>
              <a:t>.)</a:t>
            </a:r>
            <a:r>
              <a:rPr lang="id-ID" dirty="0" smtClean="0"/>
              <a:t> </a:t>
            </a:r>
            <a:r>
              <a:rPr lang="en-US" dirty="0" smtClean="0"/>
              <a:t>Sometimes </a:t>
            </a:r>
            <a:r>
              <a:rPr lang="en-US" dirty="0"/>
              <a:t>they require new attributes. For example, the Disburse Funds </a:t>
            </a:r>
            <a:r>
              <a:rPr lang="en-US" dirty="0" smtClean="0"/>
              <a:t>system</a:t>
            </a:r>
            <a:r>
              <a:rPr lang="id-ID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case contains a rule that whenever the cash balance falls below a trigger point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message is to be sent to administration. This rule requires that the Cash </a:t>
            </a:r>
            <a:r>
              <a:rPr lang="en-US" dirty="0" smtClean="0"/>
              <a:t>Account</a:t>
            </a:r>
            <a:r>
              <a:rPr lang="id-ID" dirty="0" smtClean="0"/>
              <a:t> </a:t>
            </a:r>
            <a:r>
              <a:rPr lang="en-US" dirty="0" smtClean="0"/>
              <a:t>class </a:t>
            </a:r>
            <a:r>
              <a:rPr lang="en-US" dirty="0"/>
              <a:t>have a Trigger Point attribute and a Current Balance attribute.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Rules for Assigning </a:t>
            </a:r>
            <a:r>
              <a:rPr lang="id-ID" dirty="0" smtClean="0"/>
              <a:t>Attributes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Check each candidate attribute to ensure that it isn’t already listed as a class. </a:t>
            </a:r>
            <a:endParaRPr lang="id-ID" dirty="0"/>
          </a:p>
          <a:p>
            <a:r>
              <a:rPr lang="en-US" dirty="0"/>
              <a:t>Take care to assign the attribute to the right class. The attribute should describe </a:t>
            </a:r>
            <a:r>
              <a:rPr lang="en-US" dirty="0" smtClean="0"/>
              <a:t>a</a:t>
            </a:r>
            <a:r>
              <a:rPr lang="id-ID" dirty="0" smtClean="0"/>
              <a:t> </a:t>
            </a:r>
            <a:r>
              <a:rPr lang="en-US" dirty="0" smtClean="0"/>
              <a:t>property </a:t>
            </a:r>
            <a:r>
              <a:rPr lang="en-US" dirty="0"/>
              <a:t>of objects in the class. Also, the attribute should be a property that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tracks individually for each object in the class. </a:t>
            </a:r>
            <a:endParaRPr lang="id-ID" dirty="0"/>
          </a:p>
          <a:p>
            <a:r>
              <a:rPr lang="en-US" dirty="0"/>
              <a:t>List an attribute as far up an inheritance hierarchy as possible. (Keep in mind </a:t>
            </a:r>
            <a:r>
              <a:rPr lang="en-US" dirty="0" smtClean="0"/>
              <a:t>that</a:t>
            </a:r>
            <a:r>
              <a:rPr lang="id-ID" dirty="0" smtClean="0"/>
              <a:t> </a:t>
            </a:r>
            <a:r>
              <a:rPr lang="en-US" dirty="0" smtClean="0"/>
              <a:t>if </a:t>
            </a:r>
            <a:r>
              <a:rPr lang="en-US" dirty="0"/>
              <a:t>you list an attribute in a generalized class, it must apply to all specialized classes.)</a:t>
            </a:r>
          </a:p>
          <a:p>
            <a:r>
              <a:rPr lang="en-US" dirty="0"/>
              <a:t>For aggregations and compositions, take care to differentiate between an </a:t>
            </a:r>
            <a:r>
              <a:rPr lang="en-US" dirty="0" smtClean="0"/>
              <a:t>attribute</a:t>
            </a:r>
            <a:r>
              <a:rPr lang="id-ID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is related to the whole and an attribute that is tracked at the part level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/>
              <a:t>Attributes that the business tracks about an object regardless of the role are </a:t>
            </a:r>
            <a:r>
              <a:rPr lang="en-US" dirty="0" smtClean="0"/>
              <a:t>listed</a:t>
            </a:r>
            <a:r>
              <a:rPr lang="id-ID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primary class. Attributes that are kept once for each role are listed with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role</a:t>
            </a:r>
            <a:r>
              <a:rPr lang="en-US" dirty="0"/>
              <a:t>. For example, a person’s name is kept regardless of one’s role, but the date </a:t>
            </a:r>
            <a:r>
              <a:rPr lang="en-US" dirty="0" smtClean="0"/>
              <a:t>that</a:t>
            </a:r>
            <a:r>
              <a:rPr lang="id-ID" dirty="0" smtClean="0"/>
              <a:t> </a:t>
            </a:r>
            <a:r>
              <a:rPr lang="en-US" dirty="0" smtClean="0"/>
              <a:t>person </a:t>
            </a:r>
            <a:r>
              <a:rPr lang="en-US" dirty="0"/>
              <a:t>became a member of a Peace Committee is recorded once for each </a:t>
            </a:r>
            <a:r>
              <a:rPr lang="en-US" dirty="0" smtClean="0"/>
              <a:t>Peace</a:t>
            </a:r>
            <a:r>
              <a:rPr lang="id-ID" dirty="0" smtClean="0"/>
              <a:t> Committee </a:t>
            </a:r>
            <a:r>
              <a:rPr lang="id-ID" dirty="0"/>
              <a:t>membership.</a:t>
            </a:r>
          </a:p>
          <a:p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</a:t>
            </a:r>
            <a:r>
              <a:rPr lang="en-US" dirty="0" err="1" smtClean="0"/>
              <a:t>erived</a:t>
            </a:r>
            <a:r>
              <a:rPr lang="en-US" dirty="0" smtClean="0"/>
              <a:t> attribute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A derived attribute is one whose values can be derived in more than one way from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model</a:t>
            </a:r>
            <a:r>
              <a:rPr lang="en-US" dirty="0"/>
              <a:t>. If an attribute can be derived from other attributes in the model, either do </a:t>
            </a:r>
            <a:r>
              <a:rPr lang="en-US" dirty="0" smtClean="0"/>
              <a:t>not</a:t>
            </a:r>
            <a:r>
              <a:rPr lang="id-ID" dirty="0" smtClean="0"/>
              <a:t> </a:t>
            </a:r>
            <a:r>
              <a:rPr lang="en-US" dirty="0" smtClean="0"/>
              <a:t>include </a:t>
            </a:r>
            <a:r>
              <a:rPr lang="en-US" dirty="0"/>
              <a:t>it or document it as a derived attribute. In the UML, you mark a derived </a:t>
            </a:r>
            <a:r>
              <a:rPr lang="en-US" dirty="0" smtClean="0"/>
              <a:t>attribute</a:t>
            </a:r>
            <a:r>
              <a:rPr lang="id-ID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a slash (/)—for example, /extended price. The documentation for a derived </a:t>
            </a:r>
            <a:r>
              <a:rPr lang="en-US" dirty="0" smtClean="0"/>
              <a:t>attribute</a:t>
            </a:r>
            <a:r>
              <a:rPr lang="id-ID" dirty="0" smtClean="0"/>
              <a:t> </a:t>
            </a:r>
            <a:r>
              <a:rPr lang="en-US" dirty="0" smtClean="0"/>
              <a:t>should </a:t>
            </a:r>
            <a:r>
              <a:rPr lang="en-US" dirty="0"/>
              <a:t>explain how the attribute value is determined from other aspects of the model. </a:t>
            </a:r>
            <a:r>
              <a:rPr lang="en-US" dirty="0" smtClean="0"/>
              <a:t>For</a:t>
            </a:r>
            <a:r>
              <a:rPr lang="id-ID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/extended price is a derived attribute of an invoice line item that can be </a:t>
            </a:r>
            <a:r>
              <a:rPr lang="en-US" dirty="0" smtClean="0"/>
              <a:t>calculated</a:t>
            </a:r>
            <a:r>
              <a:rPr lang="id-ID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other attributes as follows: /extended price = unit price × quantity.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/>
              <a:t>Derived attributes can lead to data integrity problems if they pass unnoticed from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requirements </a:t>
            </a:r>
            <a:r>
              <a:rPr lang="en-US" dirty="0"/>
              <a:t>into the database design. For example, consider a student final average </a:t>
            </a:r>
            <a:r>
              <a:rPr lang="en-US" dirty="0" smtClean="0"/>
              <a:t>that</a:t>
            </a:r>
            <a:r>
              <a:rPr lang="id-ID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derived directly by querying a Final Mark attribute and, indirectly, by calculating </a:t>
            </a:r>
            <a:r>
              <a:rPr lang="en-US" dirty="0" smtClean="0"/>
              <a:t>it</a:t>
            </a:r>
            <a:r>
              <a:rPr lang="id-ID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the student’s individual marks. Since there are two ways to derive this mark, there </a:t>
            </a:r>
            <a:r>
              <a:rPr lang="en-US" dirty="0" smtClean="0"/>
              <a:t>is</a:t>
            </a:r>
            <a:r>
              <a:rPr lang="id-ID" dirty="0" smtClean="0"/>
              <a:t> </a:t>
            </a:r>
            <a:r>
              <a:rPr lang="en-US" dirty="0" smtClean="0"/>
              <a:t>always </a:t>
            </a:r>
            <a:r>
              <a:rPr lang="en-US" dirty="0"/>
              <a:t>the possibility that they will yield different results. One solution (referred to as normalization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en-US" dirty="0" smtClean="0"/>
              <a:t>prevents </a:t>
            </a:r>
            <a:r>
              <a:rPr lang="en-US" dirty="0"/>
              <a:t>the problem by eliminating the Final Mark attribute entirely from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model</a:t>
            </a:r>
            <a:r>
              <a:rPr lang="en-US" dirty="0"/>
              <a:t>. If there is no duplication, there is no inconsistency. Eliminating the </a:t>
            </a:r>
            <a:r>
              <a:rPr lang="en-US" dirty="0" smtClean="0"/>
              <a:t>redundancy</a:t>
            </a:r>
            <a:r>
              <a:rPr lang="id-ID" dirty="0" smtClean="0"/>
              <a:t> </a:t>
            </a:r>
            <a:r>
              <a:rPr lang="en-US" dirty="0" smtClean="0"/>
              <a:t>also </a:t>
            </a:r>
            <a:r>
              <a:rPr lang="en-US" dirty="0"/>
              <a:t>means less storage requirements, since the Final Mark attribute of each student is </a:t>
            </a:r>
            <a:r>
              <a:rPr lang="en-US" dirty="0" smtClean="0"/>
              <a:t>no</a:t>
            </a:r>
            <a:r>
              <a:rPr lang="id-ID" dirty="0" smtClean="0"/>
              <a:t> </a:t>
            </a:r>
            <a:r>
              <a:rPr lang="en-US" dirty="0" smtClean="0"/>
              <a:t>longer </a:t>
            </a:r>
            <a:r>
              <a:rPr lang="en-US" dirty="0"/>
              <a:t>kept on file but is recalculated as needed. On the other hand, this recalculation </a:t>
            </a:r>
            <a:r>
              <a:rPr lang="en-US" dirty="0" smtClean="0"/>
              <a:t>uses</a:t>
            </a:r>
            <a:r>
              <a:rPr lang="id-ID" dirty="0" smtClean="0"/>
              <a:t> </a:t>
            </a:r>
            <a:r>
              <a:rPr lang="en-US" dirty="0" smtClean="0"/>
              <a:t>up </a:t>
            </a:r>
            <a:r>
              <a:rPr lang="en-US" dirty="0"/>
              <a:t>system resources at run-time. The decision on how to handle a derived attribute is </a:t>
            </a:r>
            <a:r>
              <a:rPr lang="en-US" dirty="0" smtClean="0"/>
              <a:t>up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database designer. But for that person to do his or her job properly, the BA needs </a:t>
            </a:r>
            <a:r>
              <a:rPr lang="en-US" dirty="0" smtClean="0"/>
              <a:t>to</a:t>
            </a:r>
            <a:r>
              <a:rPr lang="id-ID" dirty="0" smtClean="0"/>
              <a:t> </a:t>
            </a:r>
            <a:r>
              <a:rPr lang="en-US" dirty="0" smtClean="0"/>
              <a:t>clearly </a:t>
            </a:r>
            <a:r>
              <a:rPr lang="en-US" dirty="0"/>
              <a:t>mark which attributes are derived and how they are derived.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Visibility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Visibility is a property that can be used to describe a class member.</a:t>
            </a:r>
          </a:p>
          <a:p>
            <a:pPr algn="just"/>
            <a:r>
              <a:rPr lang="en-US" dirty="0"/>
              <a:t>Visibility determines whether other classes can refer to a class member, and whether </a:t>
            </a:r>
            <a:r>
              <a:rPr lang="en-US" dirty="0" smtClean="0"/>
              <a:t>other</a:t>
            </a:r>
            <a:r>
              <a:rPr lang="id-ID" dirty="0" smtClean="0"/>
              <a:t> </a:t>
            </a:r>
            <a:r>
              <a:rPr lang="en-US" dirty="0" smtClean="0"/>
              <a:t>objects </a:t>
            </a:r>
            <a:r>
              <a:rPr lang="en-US" dirty="0"/>
              <a:t>can “see” (and therefore use) this attribute or operation.</a:t>
            </a:r>
          </a:p>
          <a:p>
            <a:pPr algn="just"/>
            <a:r>
              <a:rPr lang="en-US" dirty="0" smtClean="0"/>
              <a:t>Visibility</a:t>
            </a:r>
            <a:r>
              <a:rPr lang="en-US" dirty="0"/>
              <a:t>: “The visibility attribute provides the means to constrain the usage of a named element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either </a:t>
            </a:r>
            <a:r>
              <a:rPr lang="en-US" dirty="0"/>
              <a:t>in namespaces or in access to the element. It is intended for use in conjunction with import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generalization</a:t>
            </a:r>
            <a:r>
              <a:rPr lang="en-US" dirty="0"/>
              <a:t>, and access mechanisms</a:t>
            </a:r>
            <a:r>
              <a:rPr lang="en-US" dirty="0" smtClean="0"/>
              <a:t>....</a:t>
            </a:r>
            <a:r>
              <a:rPr lang="en-US" dirty="0" err="1"/>
              <a:t>VisibilityKind</a:t>
            </a:r>
            <a:r>
              <a:rPr lang="en-US" dirty="0"/>
              <a:t> is an enumeration of the following </a:t>
            </a:r>
            <a:r>
              <a:rPr lang="en-US" dirty="0" smtClean="0"/>
              <a:t>literal</a:t>
            </a:r>
            <a:r>
              <a:rPr lang="id-ID" dirty="0" smtClean="0"/>
              <a:t> values</a:t>
            </a:r>
            <a:r>
              <a:rPr lang="id-ID" dirty="0"/>
              <a:t>: public; private; protected; package</a:t>
            </a:r>
            <a:r>
              <a:rPr lang="id-ID" dirty="0" smtClean="0"/>
              <a:t>.</a:t>
            </a:r>
          </a:p>
          <a:p>
            <a:pPr algn="just"/>
            <a:r>
              <a:rPr lang="en-US" dirty="0"/>
              <a:t>Visibility is a property of a model element such as a class member. Visibility may have only </a:t>
            </a:r>
            <a:r>
              <a:rPr lang="en-US" dirty="0" smtClean="0"/>
              <a:t>specific</a:t>
            </a:r>
            <a:r>
              <a:rPr lang="id-ID" dirty="0" smtClean="0"/>
              <a:t> </a:t>
            </a:r>
            <a:r>
              <a:rPr lang="en-US" dirty="0" err="1" smtClean="0"/>
              <a:t>values.These</a:t>
            </a:r>
            <a:r>
              <a:rPr lang="en-US" dirty="0" smtClean="0"/>
              <a:t> </a:t>
            </a:r>
            <a:r>
              <a:rPr lang="en-US" dirty="0"/>
              <a:t>values—Public, Private, Protected, and Package—describe whether the </a:t>
            </a:r>
            <a:r>
              <a:rPr lang="en-US" dirty="0" smtClean="0"/>
              <a:t>element</a:t>
            </a:r>
            <a:r>
              <a:rPr lang="id-ID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seen outside of the context in which it is defined.</a:t>
            </a:r>
          </a:p>
          <a:p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Visibility </a:t>
            </a:r>
            <a:r>
              <a:rPr lang="id-ID" dirty="0" smtClean="0"/>
              <a:t>Options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/>
              <a:t>Private: Code for the class may refer to the member by name. Code in </a:t>
            </a:r>
            <a:r>
              <a:rPr lang="en-US" dirty="0" smtClean="0"/>
              <a:t>other</a:t>
            </a:r>
            <a:r>
              <a:rPr lang="id-ID" dirty="0" smtClean="0"/>
              <a:t> </a:t>
            </a:r>
            <a:r>
              <a:rPr lang="en-US" dirty="0" smtClean="0"/>
              <a:t>classes </a:t>
            </a:r>
            <a:r>
              <a:rPr lang="en-US" dirty="0"/>
              <a:t>may not. Specializations inherit the member but may not refer to it </a:t>
            </a:r>
            <a:r>
              <a:rPr lang="en-US" dirty="0" smtClean="0"/>
              <a:t>by</a:t>
            </a:r>
            <a:r>
              <a:rPr lang="id-ID" dirty="0" smtClean="0"/>
              <a:t> </a:t>
            </a:r>
            <a:r>
              <a:rPr lang="en-US" dirty="0" smtClean="0"/>
              <a:t>name</a:t>
            </a:r>
            <a:r>
              <a:rPr lang="en-US" dirty="0"/>
              <a:t>. The symbol for private is a minus sign (–). For example, a </a:t>
            </a:r>
            <a:r>
              <a:rPr lang="en-US" dirty="0" smtClean="0"/>
              <a:t>specialized</a:t>
            </a:r>
            <a:r>
              <a:rPr lang="id-ID" dirty="0" smtClean="0"/>
              <a:t> </a:t>
            </a:r>
            <a:r>
              <a:rPr lang="en-US" dirty="0" err="1" smtClean="0"/>
              <a:t>CheckingAccount</a:t>
            </a:r>
            <a:r>
              <a:rPr lang="en-US" dirty="0" smtClean="0"/>
              <a:t> </a:t>
            </a:r>
            <a:r>
              <a:rPr lang="en-US" dirty="0"/>
              <a:t>class inherits a private attribute, balance, from a </a:t>
            </a:r>
            <a:r>
              <a:rPr lang="en-US" dirty="0" smtClean="0"/>
              <a:t>generalized</a:t>
            </a:r>
            <a:r>
              <a:rPr lang="id-ID" dirty="0" smtClean="0"/>
              <a:t> </a:t>
            </a:r>
            <a:r>
              <a:rPr lang="en-US" dirty="0" smtClean="0"/>
              <a:t>Account </a:t>
            </a:r>
            <a:r>
              <a:rPr lang="en-US" dirty="0"/>
              <a:t>class. Every </a:t>
            </a:r>
            <a:r>
              <a:rPr lang="en-US" dirty="0" err="1"/>
              <a:t>CheckingAccount</a:t>
            </a:r>
            <a:r>
              <a:rPr lang="en-US" dirty="0"/>
              <a:t> object will have a Balance attribute but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attribute </a:t>
            </a:r>
            <a:r>
              <a:rPr lang="en-US" dirty="0"/>
              <a:t>will be accessible only by operations defined for the Account class</a:t>
            </a:r>
            <a:r>
              <a:rPr lang="en-US" dirty="0" smtClean="0"/>
              <a:t>.</a:t>
            </a:r>
            <a:endParaRPr lang="x-none"/>
          </a:p>
          <a:p>
            <a:pPr algn="just"/>
            <a:r>
              <a:rPr lang="en-US" dirty="0"/>
              <a:t>Protected: The rules for a protected member are similar to those for a </a:t>
            </a:r>
            <a:r>
              <a:rPr lang="en-US" dirty="0" smtClean="0"/>
              <a:t>private</a:t>
            </a:r>
            <a:r>
              <a:rPr lang="id-ID" dirty="0" smtClean="0"/>
              <a:t> </a:t>
            </a:r>
            <a:r>
              <a:rPr lang="en-US" dirty="0" smtClean="0"/>
              <a:t>member</a:t>
            </a:r>
            <a:r>
              <a:rPr lang="en-US" dirty="0"/>
              <a:t>, except that specializations may refer to the member by name. The </a:t>
            </a:r>
            <a:r>
              <a:rPr lang="en-US" dirty="0" smtClean="0"/>
              <a:t>symbol</a:t>
            </a:r>
            <a:r>
              <a:rPr lang="id-ID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protected is a pound sign (#). For example, a specialized </a:t>
            </a:r>
            <a:r>
              <a:rPr lang="en-US" dirty="0" err="1"/>
              <a:t>CheckingAccount</a:t>
            </a:r>
            <a:r>
              <a:rPr lang="en-US" dirty="0"/>
              <a:t> </a:t>
            </a:r>
            <a:r>
              <a:rPr lang="en-US" dirty="0" smtClean="0"/>
              <a:t>class</a:t>
            </a:r>
            <a:r>
              <a:rPr lang="id-ID" dirty="0" smtClean="0"/>
              <a:t> </a:t>
            </a:r>
            <a:r>
              <a:rPr lang="en-US" dirty="0" smtClean="0"/>
              <a:t>inherits </a:t>
            </a:r>
            <a:r>
              <a:rPr lang="en-US" dirty="0"/>
              <a:t>a protected attribute, #</a:t>
            </a:r>
            <a:r>
              <a:rPr lang="en-US" dirty="0" err="1"/>
              <a:t>AccountNumber</a:t>
            </a:r>
            <a:r>
              <a:rPr lang="en-US" dirty="0"/>
              <a:t>, from a generalized Account class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Every </a:t>
            </a:r>
            <a:r>
              <a:rPr lang="en-US" dirty="0" err="1"/>
              <a:t>CheckingAccount</a:t>
            </a:r>
            <a:r>
              <a:rPr lang="en-US" dirty="0"/>
              <a:t> object will have an </a:t>
            </a:r>
            <a:r>
              <a:rPr lang="en-US" dirty="0" err="1"/>
              <a:t>AccountNumber</a:t>
            </a:r>
            <a:r>
              <a:rPr lang="en-US" dirty="0"/>
              <a:t> attribute and </a:t>
            </a:r>
            <a:r>
              <a:rPr lang="en-US" dirty="0" smtClean="0"/>
              <a:t>be</a:t>
            </a:r>
            <a:r>
              <a:rPr lang="id-ID" dirty="0" smtClean="0"/>
              <a:t> </a:t>
            </a:r>
            <a:r>
              <a:rPr lang="en-US" dirty="0" smtClean="0"/>
              <a:t>accessible </a:t>
            </a:r>
            <a:r>
              <a:rPr lang="en-US" dirty="0"/>
              <a:t>to operations defined in the </a:t>
            </a:r>
            <a:r>
              <a:rPr lang="en-US" dirty="0" err="1"/>
              <a:t>CheckingAccount</a:t>
            </a:r>
            <a:r>
              <a:rPr lang="en-US" dirty="0"/>
              <a:t> class</a:t>
            </a:r>
            <a:r>
              <a:rPr lang="en-US" dirty="0" smtClean="0"/>
              <a:t>.</a:t>
            </a:r>
            <a:endParaRPr lang="x-none"/>
          </a:p>
          <a:p>
            <a:pPr algn="just"/>
            <a:r>
              <a:rPr lang="en-US" dirty="0"/>
              <a:t>Public: Any element may access the member. The symbol for public is a plus sign </a:t>
            </a:r>
            <a:r>
              <a:rPr lang="en-US" dirty="0" smtClean="0"/>
              <a:t>(+).</a:t>
            </a:r>
            <a:endParaRPr lang="id-ID" dirty="0" smtClean="0"/>
          </a:p>
          <a:p>
            <a:r>
              <a:rPr lang="en-US" dirty="0"/>
              <a:t>Package: The member is visible to all elements within the nearest enclosing package</a:t>
            </a:r>
            <a:r>
              <a:rPr lang="en-US" dirty="0" smtClean="0"/>
              <a:t>.</a:t>
            </a:r>
            <a:r>
              <a:rPr lang="id-ID" dirty="0" smtClean="0"/>
              <a:t>  </a:t>
            </a:r>
            <a:r>
              <a:rPr lang="en-US" dirty="0" smtClean="0"/>
              <a:t>Outside </a:t>
            </a:r>
            <a:r>
              <a:rPr lang="en-US" dirty="0"/>
              <a:t>the nearest enclosing package, the member is not visible. The symbol </a:t>
            </a:r>
            <a:r>
              <a:rPr lang="en-US" dirty="0" smtClean="0"/>
              <a:t>for</a:t>
            </a:r>
            <a:r>
              <a:rPr lang="id-ID" dirty="0" smtClean="0"/>
              <a:t>  package </a:t>
            </a:r>
            <a:r>
              <a:rPr lang="id-ID" dirty="0"/>
              <a:t>is a tilde (~).</a:t>
            </a:r>
          </a:p>
          <a:p>
            <a:pPr algn="just"/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Control </a:t>
            </a:r>
            <a:r>
              <a:rPr lang="id-ID" dirty="0" smtClean="0"/>
              <a:t>Classes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In this book, we have only dealt with entity classes. Developers add other types of </a:t>
            </a:r>
            <a:r>
              <a:rPr lang="en-US" dirty="0" smtClean="0"/>
              <a:t>classes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system, however. One of these is the control class. </a:t>
            </a:r>
            <a:r>
              <a:rPr lang="en-US" dirty="0" err="1"/>
              <a:t>Ivar</a:t>
            </a:r>
            <a:r>
              <a:rPr lang="en-US" dirty="0"/>
              <a:t> Jacobson introduced </a:t>
            </a:r>
            <a:r>
              <a:rPr lang="en-US" dirty="0" smtClean="0"/>
              <a:t>control</a:t>
            </a:r>
            <a:r>
              <a:rPr lang="id-ID" dirty="0" smtClean="0"/>
              <a:t> </a:t>
            </a:r>
            <a:r>
              <a:rPr lang="en-US" dirty="0" smtClean="0"/>
              <a:t>classes </a:t>
            </a:r>
            <a:r>
              <a:rPr lang="en-US" dirty="0"/>
              <a:t>to address one of the shortcomings of OO 3 . He noted that while it is often </a:t>
            </a:r>
            <a:r>
              <a:rPr lang="en-US" dirty="0" smtClean="0"/>
              <a:t>easier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modify OO systems than the older “structured” systems, some changes are more </a:t>
            </a:r>
            <a:r>
              <a:rPr lang="en-US" dirty="0" smtClean="0"/>
              <a:t>difficult</a:t>
            </a:r>
            <a:r>
              <a:rPr lang="id-ID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OO. In particular, OO makes it harder to change the sequencing of the </a:t>
            </a:r>
            <a:r>
              <a:rPr lang="en-US" dirty="0" smtClean="0"/>
              <a:t>operations</a:t>
            </a:r>
            <a:r>
              <a:rPr lang="id-ID" dirty="0" smtClean="0"/>
              <a:t> </a:t>
            </a:r>
            <a:r>
              <a:rPr lang="en-US" dirty="0" smtClean="0"/>
              <a:t>required </a:t>
            </a:r>
            <a:r>
              <a:rPr lang="en-US" dirty="0"/>
              <a:t>by a system use case. The problem is that, in OO, these operations are </a:t>
            </a:r>
            <a:r>
              <a:rPr lang="en-US" dirty="0" smtClean="0"/>
              <a:t>scattered</a:t>
            </a:r>
            <a:r>
              <a:rPr lang="id-ID" dirty="0" smtClean="0"/>
              <a:t> </a:t>
            </a:r>
            <a:r>
              <a:rPr lang="en-US" dirty="0" smtClean="0"/>
              <a:t>among </a:t>
            </a:r>
            <a:r>
              <a:rPr lang="en-US" dirty="0"/>
              <a:t>the classes involved in the use case instead of being listed in a single </a:t>
            </a:r>
            <a:r>
              <a:rPr lang="en-US" dirty="0" smtClean="0"/>
              <a:t>controlling</a:t>
            </a:r>
            <a:r>
              <a:rPr lang="id-ID" dirty="0" smtClean="0"/>
              <a:t> </a:t>
            </a:r>
            <a:r>
              <a:rPr lang="en-US" dirty="0" smtClean="0"/>
              <a:t>program</a:t>
            </a:r>
            <a:r>
              <a:rPr lang="en-US" dirty="0"/>
              <a:t>. To correct the problem, he suggested the addition of a control class to encapsulate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one software unit, the sequencing logic of a use case. As a rule of thumb, </a:t>
            </a:r>
            <a:r>
              <a:rPr lang="en-US" dirty="0" smtClean="0"/>
              <a:t>one</a:t>
            </a:r>
            <a:r>
              <a:rPr lang="id-ID" dirty="0" smtClean="0"/>
              <a:t> </a:t>
            </a:r>
            <a:r>
              <a:rPr lang="en-US" dirty="0" smtClean="0"/>
              <a:t>control </a:t>
            </a:r>
            <a:r>
              <a:rPr lang="en-US" dirty="0"/>
              <a:t>class is introduced for each system use case.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 structural model is an abstract representation of what the system is. It represents the </a:t>
            </a:r>
            <a:r>
              <a:rPr lang="en-US" dirty="0" smtClean="0"/>
              <a:t>aspects</a:t>
            </a:r>
            <a:r>
              <a:rPr lang="id-ID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system that are not related to time, such as the kinds of subjects tracked by the system, </a:t>
            </a:r>
            <a:r>
              <a:rPr lang="en-US" dirty="0" smtClean="0"/>
              <a:t>how</a:t>
            </a:r>
            <a:r>
              <a:rPr lang="id-ID" dirty="0" smtClean="0"/>
              <a:t> </a:t>
            </a:r>
            <a:r>
              <a:rPr lang="en-US" dirty="0" smtClean="0"/>
              <a:t>these </a:t>
            </a:r>
            <a:r>
              <a:rPr lang="en-US" dirty="0"/>
              <a:t>subjects are related to each other, and the information and business rules that relate to </a:t>
            </a:r>
            <a:r>
              <a:rPr lang="en-US" dirty="0" smtClean="0"/>
              <a:t>each</a:t>
            </a:r>
            <a:r>
              <a:rPr lang="id-ID" dirty="0" smtClean="0"/>
              <a:t> </a:t>
            </a:r>
            <a:r>
              <a:rPr lang="en-US" dirty="0" smtClean="0"/>
              <a:t>one</a:t>
            </a:r>
            <a:r>
              <a:rPr lang="en-US" dirty="0"/>
              <a:t>. The main diagram you’ll be using for structural modeling is the class diagram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/>
              <a:t>Output from this step consists of the following</a:t>
            </a:r>
            <a:r>
              <a:rPr lang="en-US" dirty="0" smtClean="0"/>
              <a:t>:</a:t>
            </a:r>
            <a:endParaRPr lang="x-none"/>
          </a:p>
          <a:p>
            <a:pPr lvl="1"/>
            <a:r>
              <a:rPr lang="id-ID" dirty="0"/>
              <a:t>Class </a:t>
            </a:r>
            <a:r>
              <a:rPr lang="id-ID" dirty="0" smtClean="0"/>
              <a:t>diagram</a:t>
            </a:r>
            <a:endParaRPr lang="x-none"/>
          </a:p>
          <a:p>
            <a:pPr lvl="1"/>
            <a:r>
              <a:rPr lang="id-ID" dirty="0"/>
              <a:t>Package </a:t>
            </a:r>
            <a:r>
              <a:rPr lang="id-ID" dirty="0" smtClean="0"/>
              <a:t>diagram</a:t>
            </a:r>
            <a:endParaRPr lang="x-none"/>
          </a:p>
          <a:p>
            <a:pPr lvl="1"/>
            <a:r>
              <a:rPr lang="id-ID" dirty="0"/>
              <a:t>Composite structure </a:t>
            </a:r>
            <a:r>
              <a:rPr lang="id-ID" dirty="0" smtClean="0"/>
              <a:t>diagram</a:t>
            </a:r>
            <a:endParaRPr lang="x-none"/>
          </a:p>
          <a:p>
            <a:pPr lvl="1"/>
            <a:r>
              <a:rPr lang="id-ID" dirty="0"/>
              <a:t>Object diagram</a:t>
            </a:r>
          </a:p>
          <a:p>
            <a:pPr algn="just"/>
            <a:endParaRPr lang="id-ID" dirty="0" smtClean="0"/>
          </a:p>
          <a:p>
            <a:pPr algn="just"/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Boundary </a:t>
            </a:r>
            <a:r>
              <a:rPr lang="id-ID" dirty="0" smtClean="0"/>
              <a:t>Classes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Systems should be insulated as much as possible from changes in other systems. Otherwise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change in one would create an unacceptable ripple effect on others. The OO approach </a:t>
            </a:r>
            <a:r>
              <a:rPr lang="en-US" dirty="0" smtClean="0"/>
              <a:t>is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define a boundary class for each external system. This creates a bottleneck to the </a:t>
            </a:r>
            <a:r>
              <a:rPr lang="en-US" dirty="0" smtClean="0"/>
              <a:t>other</a:t>
            </a:r>
            <a:r>
              <a:rPr lang="id-ID" dirty="0" smtClean="0"/>
              <a:t> </a:t>
            </a:r>
            <a:r>
              <a:rPr lang="en-US" dirty="0" smtClean="0"/>
              <a:t>system</a:t>
            </a:r>
            <a:r>
              <a:rPr lang="en-US" dirty="0"/>
              <a:t>: The only way that the system under design is allowed to communicate with </a:t>
            </a:r>
            <a:r>
              <a:rPr lang="en-US" dirty="0" smtClean="0"/>
              <a:t>another</a:t>
            </a:r>
            <a:r>
              <a:rPr lang="id-ID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by sending a message to the boundary object. The advantage of this approach is that </a:t>
            </a:r>
            <a:r>
              <a:rPr lang="en-US" dirty="0" smtClean="0"/>
              <a:t>any</a:t>
            </a:r>
            <a:r>
              <a:rPr lang="id-ID" dirty="0" smtClean="0"/>
              <a:t> </a:t>
            </a:r>
            <a:r>
              <a:rPr lang="en-US" dirty="0" smtClean="0"/>
              <a:t>changes </a:t>
            </a:r>
            <a:r>
              <a:rPr lang="en-US" dirty="0"/>
              <a:t>or bugs affecting communication with the external system will be localized in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boundary </a:t>
            </a:r>
            <a:r>
              <a:rPr lang="en-US" dirty="0"/>
              <a:t>class—and, therefore, easy to fix or modify </a:t>
            </a:r>
            <a:r>
              <a:rPr lang="en-US" dirty="0" smtClean="0"/>
              <a:t>4. </a:t>
            </a:r>
            <a:r>
              <a:rPr lang="en-US" dirty="0"/>
              <a:t>As a rule of thumb, one </a:t>
            </a:r>
            <a:r>
              <a:rPr lang="en-US" dirty="0" smtClean="0"/>
              <a:t>boundary</a:t>
            </a:r>
            <a:r>
              <a:rPr lang="id-ID" dirty="0" smtClean="0"/>
              <a:t> </a:t>
            </a:r>
            <a:r>
              <a:rPr lang="en-US" dirty="0" smtClean="0"/>
              <a:t>class </a:t>
            </a:r>
            <a:r>
              <a:rPr lang="en-US" dirty="0"/>
              <a:t>is allocated for each external system and one for each interaction between a </a:t>
            </a:r>
            <a:r>
              <a:rPr lang="en-US" dirty="0" smtClean="0"/>
              <a:t>human</a:t>
            </a:r>
            <a:r>
              <a:rPr lang="id-ID" dirty="0" smtClean="0"/>
              <a:t> </a:t>
            </a:r>
            <a:r>
              <a:rPr lang="en-US" dirty="0" smtClean="0"/>
              <a:t>actor </a:t>
            </a:r>
            <a:r>
              <a:rPr lang="en-US" dirty="0"/>
              <a:t>and a system use case, as depicted on the system use case diagrams.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/>
              <a:t>Entity Class</a:t>
            </a:r>
          </a:p>
          <a:p>
            <a:pPr algn="just">
              <a:buNone/>
            </a:pPr>
            <a:r>
              <a:rPr lang="id-ID" dirty="0" smtClean="0"/>
              <a:t>	“</a:t>
            </a:r>
            <a:r>
              <a:rPr lang="en-US" dirty="0" smtClean="0"/>
              <a:t>An </a:t>
            </a:r>
            <a:r>
              <a:rPr lang="en-US" dirty="0"/>
              <a:t>entity class is a category of business object, tracked by the system</a:t>
            </a:r>
            <a:r>
              <a:rPr lang="en-US" dirty="0" smtClean="0"/>
              <a:t>.</a:t>
            </a:r>
            <a:r>
              <a:rPr lang="id-ID" dirty="0" smtClean="0"/>
              <a:t>”</a:t>
            </a:r>
          </a:p>
          <a:p>
            <a:r>
              <a:rPr lang="en-US" dirty="0"/>
              <a:t>Rules about Objects and Classes</a:t>
            </a:r>
          </a:p>
          <a:p>
            <a:pPr algn="just">
              <a:buNone/>
            </a:pPr>
            <a:r>
              <a:rPr lang="id-ID" dirty="0" smtClean="0"/>
              <a:t>	“</a:t>
            </a:r>
            <a:r>
              <a:rPr lang="en-US" dirty="0" smtClean="0"/>
              <a:t>All </a:t>
            </a:r>
            <a:r>
              <a:rPr lang="en-US" dirty="0"/>
              <a:t>objects of the same class must share the same operations, methods, and attributes</a:t>
            </a:r>
            <a:r>
              <a:rPr lang="en-US" dirty="0" smtClean="0"/>
              <a:t>.</a:t>
            </a:r>
            <a:r>
              <a:rPr lang="id-ID" dirty="0" smtClean="0"/>
              <a:t>”</a:t>
            </a:r>
            <a:endParaRPr lang="en-US" dirty="0"/>
          </a:p>
          <a:p>
            <a:pPr algn="just"/>
            <a:r>
              <a:rPr lang="en-US" dirty="0"/>
              <a:t>Name a class with a singular noun phrase, such as Invoice or Retail Customer. </a:t>
            </a:r>
            <a:r>
              <a:rPr lang="en-US" dirty="0" smtClean="0"/>
              <a:t>Although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UML includes more formal naming conventions, these are more relevant to </a:t>
            </a:r>
            <a:r>
              <a:rPr lang="en-US" dirty="0" smtClean="0"/>
              <a:t>developers</a:t>
            </a:r>
            <a:r>
              <a:rPr lang="id-ID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to business analysts. As a BA, your prime interest is to enhance </a:t>
            </a:r>
            <a:r>
              <a:rPr lang="en-US" dirty="0" smtClean="0"/>
              <a:t>communication</a:t>
            </a:r>
            <a:r>
              <a:rPr lang="id-ID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business stakeholders and the technical team, and an informal naming </a:t>
            </a:r>
            <a:r>
              <a:rPr lang="en-US" dirty="0" smtClean="0"/>
              <a:t>convention</a:t>
            </a:r>
            <a:r>
              <a:rPr lang="id-ID" dirty="0" smtClean="0"/>
              <a:t> </a:t>
            </a:r>
            <a:r>
              <a:rPr lang="en-US" dirty="0" smtClean="0"/>
              <a:t>works </a:t>
            </a:r>
            <a:r>
              <a:rPr lang="en-US" dirty="0"/>
              <a:t>best for this purpose. 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1357297"/>
            <a:ext cx="7143800" cy="486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Grouping Classes into </a:t>
            </a:r>
            <a:r>
              <a:rPr lang="id-ID" dirty="0" smtClean="0"/>
              <a:t>Packages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If the model contains a large number of classes, it’s worth grouping them so they’ll be </a:t>
            </a:r>
            <a:r>
              <a:rPr lang="en-US" dirty="0" smtClean="0"/>
              <a:t>easier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manage. The UML provides the package symbol to stand for a container. We’ve </a:t>
            </a:r>
            <a:r>
              <a:rPr lang="en-US" dirty="0" smtClean="0"/>
              <a:t>seen</a:t>
            </a:r>
            <a:r>
              <a:rPr lang="id-ID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before with respect to use cases. Here, we will use the package to contain classes </a:t>
            </a:r>
            <a:r>
              <a:rPr lang="en-US" dirty="0" smtClean="0"/>
              <a:t>and</a:t>
            </a:r>
            <a:r>
              <a:rPr lang="id-ID" dirty="0" smtClean="0"/>
              <a:t> </a:t>
            </a:r>
            <a:r>
              <a:rPr lang="en-US" dirty="0" smtClean="0"/>
              <a:t>class </a:t>
            </a:r>
            <a:r>
              <a:rPr lang="en-US" dirty="0"/>
              <a:t>diagrams. Class packages may contain other packages for as many levels as necessary.</a:t>
            </a:r>
          </a:p>
          <a:p>
            <a:pPr algn="just"/>
            <a:r>
              <a:rPr lang="en-US" dirty="0"/>
              <a:t>It’s helpful to depict all of the packages on a single diagram—a simple form of the </a:t>
            </a:r>
            <a:r>
              <a:rPr lang="en-US" dirty="0" smtClean="0"/>
              <a:t>class</a:t>
            </a:r>
            <a:r>
              <a:rPr lang="id-ID" dirty="0" smtClean="0"/>
              <a:t> </a:t>
            </a:r>
            <a:r>
              <a:rPr lang="en-US" dirty="0" smtClean="0"/>
              <a:t>diagram</a:t>
            </a:r>
            <a:r>
              <a:rPr lang="en-US" dirty="0"/>
              <a:t>. When using a modeling tool such as Rational Rose, it is a good practice to </a:t>
            </a:r>
            <a:r>
              <a:rPr lang="en-US" dirty="0" smtClean="0"/>
              <a:t>make</a:t>
            </a:r>
            <a:r>
              <a:rPr lang="id-ID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the top-level main diagram. Used this way, the diagram acts as a navigation map</a:t>
            </a:r>
            <a:r>
              <a:rPr lang="en-US" dirty="0" smtClean="0"/>
              <a:t>—</a:t>
            </a:r>
            <a:r>
              <a:rPr lang="id-ID" dirty="0" smtClean="0"/>
              <a:t> </a:t>
            </a:r>
            <a:r>
              <a:rPr lang="en-US" dirty="0" smtClean="0"/>
              <a:t>each </a:t>
            </a:r>
            <a:r>
              <a:rPr lang="en-US" dirty="0"/>
              <a:t>package icon links to the class diagram that depicts all of the classes in the package.</a:t>
            </a:r>
          </a:p>
          <a:p>
            <a:pPr algn="just"/>
            <a:r>
              <a:rPr lang="en-US" dirty="0"/>
              <a:t>There is no rule (although there are suggestions 3 ) for how to group the classes into packages. One recommended approach, applicable to many business contexts, is to define </a:t>
            </a:r>
            <a:r>
              <a:rPr lang="en-US" dirty="0" smtClean="0"/>
              <a:t>packages</a:t>
            </a:r>
            <a:r>
              <a:rPr lang="id-ID" dirty="0" smtClean="0"/>
              <a:t> </a:t>
            </a:r>
            <a:r>
              <a:rPr lang="en-US" dirty="0" smtClean="0"/>
              <a:t>according </a:t>
            </a:r>
            <a:r>
              <a:rPr lang="en-US" dirty="0"/>
              <a:t>to the common “flavors” of business classes: People and Organizations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Products </a:t>
            </a:r>
            <a:r>
              <a:rPr lang="en-US" dirty="0"/>
              <a:t>and Services, and Events/Transactions. 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For Now, Focus on the Classes</a:t>
            </a:r>
          </a:p>
          <a:p>
            <a:pPr algn="just"/>
            <a:r>
              <a:rPr lang="en-US" dirty="0"/>
              <a:t>The goal of this step is to produce a simple list of classes. Anything else you pick up at this </a:t>
            </a:r>
            <a:r>
              <a:rPr lang="en-US" dirty="0" smtClean="0"/>
              <a:t>stage</a:t>
            </a:r>
            <a:r>
              <a:rPr lang="id-ID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gravy. For example, if you pick up any attributes now, by all means record them, but </a:t>
            </a:r>
            <a:r>
              <a:rPr lang="en-US" dirty="0" smtClean="0"/>
              <a:t>don’t</a:t>
            </a:r>
            <a:r>
              <a:rPr lang="id-ID" dirty="0" smtClean="0"/>
              <a:t> </a:t>
            </a:r>
            <a:r>
              <a:rPr lang="en-US" dirty="0" smtClean="0"/>
              <a:t> spend</a:t>
            </a:r>
            <a:r>
              <a:rPr lang="id-ID" dirty="0" smtClean="0"/>
              <a:t> </a:t>
            </a:r>
            <a:r>
              <a:rPr lang="en-US" dirty="0" smtClean="0"/>
              <a:t>too </a:t>
            </a:r>
            <a:r>
              <a:rPr lang="en-US" dirty="0"/>
              <a:t>much time on them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/>
              <a:t>Here are some follow-up questions to ask users about selected classes</a:t>
            </a:r>
            <a:r>
              <a:rPr lang="en-US" dirty="0" smtClean="0"/>
              <a:t>:</a:t>
            </a:r>
            <a:endParaRPr lang="x-none"/>
          </a:p>
          <a:p>
            <a:pPr algn="just"/>
            <a:r>
              <a:rPr lang="en-US" dirty="0"/>
              <a:t>Could you provide a brief description of the class? (The description should be </a:t>
            </a:r>
            <a:r>
              <a:rPr lang="en-US" dirty="0" smtClean="0"/>
              <a:t>one</a:t>
            </a:r>
            <a:r>
              <a:rPr lang="id-ID" dirty="0" smtClean="0"/>
              <a:t> paragraph.) </a:t>
            </a:r>
          </a:p>
          <a:p>
            <a:pPr algn="just"/>
            <a:r>
              <a:rPr lang="en-US" dirty="0" smtClean="0"/>
              <a:t>Could </a:t>
            </a:r>
            <a:r>
              <a:rPr lang="en-US" dirty="0"/>
              <a:t>you provide a couple of examples of the class</a:t>
            </a:r>
            <a:r>
              <a:rPr lang="en-US" dirty="0" smtClean="0"/>
              <a:t>?</a:t>
            </a:r>
            <a:endParaRPr lang="x-none"/>
          </a:p>
          <a:p>
            <a:pPr algn="just"/>
            <a:r>
              <a:rPr lang="en-US" dirty="0"/>
              <a:t>Could you tell me a few pieces of information (attributes) that you’d track </a:t>
            </a:r>
            <a:r>
              <a:rPr lang="en-US" dirty="0" smtClean="0"/>
              <a:t>about</a:t>
            </a:r>
            <a:r>
              <a:rPr lang="id-ID" dirty="0" smtClean="0"/>
              <a:t> each </a:t>
            </a:r>
            <a:r>
              <a:rPr lang="id-ID" dirty="0"/>
              <a:t>example (object)?</a:t>
            </a:r>
          </a:p>
          <a:p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/>
              <a:t>Documents :</a:t>
            </a:r>
          </a:p>
          <a:p>
            <a:pPr lvl="1"/>
            <a:r>
              <a:rPr lang="en-US" dirty="0" smtClean="0"/>
              <a:t>Class </a:t>
            </a:r>
            <a:r>
              <a:rPr lang="en-US" dirty="0"/>
              <a:t>(use a singular noun phrase to name the class)</a:t>
            </a:r>
          </a:p>
          <a:p>
            <a:pPr lvl="1"/>
            <a:r>
              <a:rPr lang="id-ID" dirty="0" smtClean="0"/>
              <a:t>Alias</a:t>
            </a:r>
            <a:endParaRPr lang="id-ID" dirty="0"/>
          </a:p>
          <a:p>
            <a:pPr lvl="1"/>
            <a:r>
              <a:rPr lang="id-ID" dirty="0" smtClean="0"/>
              <a:t>Description</a:t>
            </a:r>
            <a:endParaRPr lang="id-ID" dirty="0"/>
          </a:p>
          <a:p>
            <a:pPr lvl="1"/>
            <a:r>
              <a:rPr lang="id-ID" dirty="0" smtClean="0"/>
              <a:t>Examples</a:t>
            </a:r>
            <a:endParaRPr lang="id-ID" dirty="0"/>
          </a:p>
          <a:p>
            <a:pPr lvl="1"/>
            <a:r>
              <a:rPr lang="id-ID" dirty="0" smtClean="0"/>
              <a:t>Sample attributes</a:t>
            </a:r>
          </a:p>
          <a:p>
            <a:pPr>
              <a:buNone/>
            </a:pPr>
            <a:endParaRPr lang="id-ID" dirty="0" smtClean="0"/>
          </a:p>
          <a:p>
            <a:r>
              <a:rPr lang="id-ID" dirty="0"/>
              <a:t>Here is an example:</a:t>
            </a:r>
          </a:p>
          <a:p>
            <a:pPr>
              <a:buNone/>
            </a:pPr>
            <a:r>
              <a:rPr lang="id-ID" dirty="0" smtClean="0"/>
              <a:t>	Class</a:t>
            </a:r>
            <a:r>
              <a:rPr lang="id-ID" dirty="0"/>
              <a:t>: Customer</a:t>
            </a:r>
          </a:p>
          <a:p>
            <a:pPr>
              <a:buNone/>
            </a:pPr>
            <a:r>
              <a:rPr lang="id-ID" dirty="0" smtClean="0"/>
              <a:t>	Alias</a:t>
            </a:r>
            <a:r>
              <a:rPr lang="id-ID" dirty="0"/>
              <a:t>: Client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Description</a:t>
            </a:r>
            <a:r>
              <a:rPr lang="en-US" dirty="0"/>
              <a:t>: Person or company that does business with us</a:t>
            </a:r>
          </a:p>
          <a:p>
            <a:pPr>
              <a:buNone/>
            </a:pPr>
            <a:r>
              <a:rPr lang="id-ID" dirty="0" smtClean="0"/>
              <a:t>	Examples</a:t>
            </a:r>
            <a:r>
              <a:rPr lang="id-ID" dirty="0"/>
              <a:t>: Stan Plotnick, Minelli Enterprises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smtClean="0"/>
              <a:t>Sample </a:t>
            </a:r>
            <a:r>
              <a:rPr lang="en-US" dirty="0"/>
              <a:t>Attributes: Name, Mailing Address, Credit Rating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Model Generalizations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The upcoming steps deal with the issue of </a:t>
            </a:r>
            <a:r>
              <a:rPr lang="en-US" dirty="0" err="1"/>
              <a:t>subtyping</a:t>
            </a:r>
            <a:r>
              <a:rPr lang="en-US" dirty="0"/>
              <a:t>. </a:t>
            </a:r>
            <a:r>
              <a:rPr lang="en-US" dirty="0" smtClean="0"/>
              <a:t>Subtypes </a:t>
            </a:r>
            <a:r>
              <a:rPr lang="en-US" dirty="0"/>
              <a:t>allow you to </a:t>
            </a:r>
            <a:r>
              <a:rPr lang="en-US" dirty="0" smtClean="0"/>
              <a:t>model</a:t>
            </a:r>
            <a:r>
              <a:rPr lang="id-ID" dirty="0" smtClean="0"/>
              <a:t> </a:t>
            </a:r>
            <a:r>
              <a:rPr lang="en-US" dirty="0" smtClean="0"/>
              <a:t>business </a:t>
            </a:r>
            <a:r>
              <a:rPr lang="en-US" dirty="0"/>
              <a:t>objects that share some things in common but have other, distinguishing characteristics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subtype is a smaller category within a larger category. </a:t>
            </a:r>
            <a:r>
              <a:rPr lang="en-US" dirty="0" err="1"/>
              <a:t>Subtyping</a:t>
            </a:r>
            <a:r>
              <a:rPr lang="en-US" dirty="0"/>
              <a:t> is useful because it </a:t>
            </a:r>
            <a:r>
              <a:rPr lang="en-US" dirty="0" smtClean="0"/>
              <a:t>allows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business analyst to make statements about general types that automatically apply to </a:t>
            </a:r>
            <a:r>
              <a:rPr lang="en-US" dirty="0" smtClean="0"/>
              <a:t>all</a:t>
            </a:r>
            <a:r>
              <a:rPr lang="id-ID" dirty="0" smtClean="0"/>
              <a:t> </a:t>
            </a:r>
            <a:r>
              <a:rPr lang="en-US" dirty="0" err="1" smtClean="0"/>
              <a:t>subtypes.You’ll</a:t>
            </a:r>
            <a:r>
              <a:rPr lang="en-US" dirty="0" smtClean="0"/>
              <a:t> </a:t>
            </a:r>
            <a:r>
              <a:rPr lang="en-US" dirty="0"/>
              <a:t>need to distinguish between two kinds of subtypes: full-time and part-time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id-ID" dirty="0" smtClean="0"/>
              <a:t>Generalization : </a:t>
            </a:r>
            <a:r>
              <a:rPr lang="en-US" dirty="0" smtClean="0"/>
              <a:t>Use </a:t>
            </a:r>
            <a:r>
              <a:rPr lang="en-US" dirty="0"/>
              <a:t>the generalization relationship to model full-time subtypes. The relationship </a:t>
            </a:r>
            <a:r>
              <a:rPr lang="en-US" dirty="0" smtClean="0"/>
              <a:t>points</a:t>
            </a:r>
            <a:r>
              <a:rPr lang="id-ID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the subtype (specialized class) to the more general type (generalized class).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Rules Regarding </a:t>
            </a:r>
            <a:r>
              <a:rPr lang="id-ID" dirty="0" smtClean="0"/>
              <a:t>Generalization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The specialized class inherits all the attributes, operations, and relationships of </a:t>
            </a:r>
            <a:r>
              <a:rPr lang="en-US" dirty="0" smtClean="0"/>
              <a:t>the</a:t>
            </a:r>
            <a:r>
              <a:rPr lang="id-ID" dirty="0" smtClean="0"/>
              <a:t> generalized </a:t>
            </a:r>
            <a:r>
              <a:rPr lang="id-ID" dirty="0"/>
              <a:t>class</a:t>
            </a:r>
            <a:r>
              <a:rPr lang="id-ID" dirty="0" smtClean="0"/>
              <a:t>.</a:t>
            </a:r>
            <a:endParaRPr lang="x-none"/>
          </a:p>
          <a:p>
            <a:pPr algn="just"/>
            <a:r>
              <a:rPr lang="en-US" dirty="0"/>
              <a:t>The specialized class may have additional attributes, operations, and </a:t>
            </a:r>
            <a:r>
              <a:rPr lang="en-US" dirty="0" smtClean="0"/>
              <a:t>relationships</a:t>
            </a:r>
            <a:r>
              <a:rPr lang="id-ID" dirty="0" smtClean="0"/>
              <a:t> </a:t>
            </a:r>
            <a:r>
              <a:rPr lang="en-US" dirty="0" smtClean="0"/>
              <a:t>beyond </a:t>
            </a:r>
            <a:r>
              <a:rPr lang="en-US" dirty="0"/>
              <a:t>those inherited from the generalized class</a:t>
            </a:r>
            <a:r>
              <a:rPr lang="en-US" dirty="0" smtClean="0"/>
              <a:t>.</a:t>
            </a:r>
            <a:endParaRPr lang="x-none"/>
          </a:p>
          <a:p>
            <a:pPr algn="just"/>
            <a:r>
              <a:rPr lang="en-US" dirty="0"/>
              <a:t>The specialized class may have a unique polymorphic </a:t>
            </a:r>
            <a:r>
              <a:rPr lang="en-US" dirty="0" smtClean="0"/>
              <a:t>method </a:t>
            </a:r>
            <a:r>
              <a:rPr lang="en-US" dirty="0"/>
              <a:t>for carrying out </a:t>
            </a:r>
            <a:r>
              <a:rPr lang="en-US" dirty="0" smtClean="0"/>
              <a:t>an</a:t>
            </a:r>
            <a:r>
              <a:rPr lang="id-ID" dirty="0" smtClean="0"/>
              <a:t> </a:t>
            </a:r>
            <a:r>
              <a:rPr lang="en-US" dirty="0" smtClean="0"/>
              <a:t>operation </a:t>
            </a:r>
            <a:r>
              <a:rPr lang="en-US" dirty="0"/>
              <a:t>it inherits from the generalized class</a:t>
            </a:r>
            <a:r>
              <a:rPr lang="en-US" dirty="0" smtClean="0"/>
              <a:t>.</a:t>
            </a:r>
            <a:endParaRPr lang="x-none"/>
          </a:p>
          <a:p>
            <a:pPr algn="just"/>
            <a:r>
              <a:rPr lang="en-US" dirty="0"/>
              <a:t>According to the UML, a specialized class may inherit from more than </a:t>
            </a:r>
            <a:r>
              <a:rPr lang="en-US" dirty="0" smtClean="0"/>
              <a:t>one</a:t>
            </a:r>
            <a:r>
              <a:rPr lang="id-ID" dirty="0" smtClean="0"/>
              <a:t> </a:t>
            </a:r>
            <a:r>
              <a:rPr lang="en-US" dirty="0" smtClean="0"/>
              <a:t>generalized </a:t>
            </a:r>
            <a:r>
              <a:rPr lang="en-US" dirty="0"/>
              <a:t>class. This is called multiple inheritance. Many IT organizations </a:t>
            </a:r>
            <a:r>
              <a:rPr lang="en-US" dirty="0" smtClean="0"/>
              <a:t>limit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use of multiple inheritance because it can lead to ambiguities. For example, if </a:t>
            </a:r>
            <a:r>
              <a:rPr lang="en-US" dirty="0" smtClean="0"/>
              <a:t>a</a:t>
            </a:r>
            <a:r>
              <a:rPr lang="id-ID" dirty="0" smtClean="0"/>
              <a:t> </a:t>
            </a:r>
            <a:r>
              <a:rPr lang="en-US" dirty="0" smtClean="0"/>
              <a:t>specialized </a:t>
            </a:r>
            <a:r>
              <a:rPr lang="en-US" dirty="0"/>
              <a:t>class inherits two methods for the same operation from two </a:t>
            </a:r>
            <a:r>
              <a:rPr lang="en-US" dirty="0" smtClean="0"/>
              <a:t>generalized</a:t>
            </a:r>
            <a:r>
              <a:rPr lang="id-ID" dirty="0" smtClean="0"/>
              <a:t> </a:t>
            </a:r>
            <a:r>
              <a:rPr lang="en-US" dirty="0" smtClean="0"/>
              <a:t>classes</a:t>
            </a:r>
            <a:r>
              <a:rPr lang="en-US" dirty="0"/>
              <a:t>, which one applies? Check with your organization before using </a:t>
            </a:r>
            <a:r>
              <a:rPr lang="en-US" dirty="0" smtClean="0"/>
              <a:t>multiple</a:t>
            </a:r>
            <a:r>
              <a:rPr lang="id-ID" dirty="0" smtClean="0"/>
              <a:t> inheritance</a:t>
            </a:r>
            <a:r>
              <a:rPr lang="id-ID" dirty="0"/>
              <a:t>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</TotalTime>
  <Words>2435</Words>
  <Application>Microsoft Office PowerPoint</Application>
  <PresentationFormat>On-screen Show (4:3)</PresentationFormat>
  <Paragraphs>113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Urban</vt:lpstr>
      <vt:lpstr>Structured Models</vt:lpstr>
      <vt:lpstr>PowerPoint Presentation</vt:lpstr>
      <vt:lpstr>Class</vt:lpstr>
      <vt:lpstr>PowerPoint Presentation</vt:lpstr>
      <vt:lpstr>Grouping Classes into Packages</vt:lpstr>
      <vt:lpstr>PowerPoint Presentation</vt:lpstr>
      <vt:lpstr>PowerPoint Presentation</vt:lpstr>
      <vt:lpstr>Model Generalizations</vt:lpstr>
      <vt:lpstr>Rules Regarding Generalization</vt:lpstr>
      <vt:lpstr>PowerPoint Presentation</vt:lpstr>
      <vt:lpstr>Rules Regarding Multiplicity</vt:lpstr>
      <vt:lpstr>Attributes</vt:lpstr>
      <vt:lpstr>Sources of Information for Finding Attributes</vt:lpstr>
      <vt:lpstr>Rules for Assigning Attributes</vt:lpstr>
      <vt:lpstr>Derived attribute</vt:lpstr>
      <vt:lpstr>PowerPoint Presentation</vt:lpstr>
      <vt:lpstr>Visibility</vt:lpstr>
      <vt:lpstr>Visibility Options</vt:lpstr>
      <vt:lpstr>Control Classes</vt:lpstr>
      <vt:lpstr>Boundary Classes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Structured Models</dc:title>
  <dc:creator>Citra</dc:creator>
  <cp:lastModifiedBy>Phantom Assassin</cp:lastModifiedBy>
  <cp:revision>6</cp:revision>
  <dcterms:created xsi:type="dcterms:W3CDTF">2013-03-07T03:40:49Z</dcterms:created>
  <dcterms:modified xsi:type="dcterms:W3CDTF">2013-03-21T02:45:43Z</dcterms:modified>
</cp:coreProperties>
</file>