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FF99"/>
    <a:srgbClr val="00CCFF"/>
    <a:srgbClr val="66FFFF"/>
    <a:srgbClr val="C0C0C0"/>
    <a:srgbClr val="00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0BB389-E84B-4939-8F96-F3EC0D49EE6D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677137-C20B-4AC8-997D-34E7AD80D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79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01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8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83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83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95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1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267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01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65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3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66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2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6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6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90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06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677137-C20B-4AC8-997D-34E7AD80D4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4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41808-418E-4FD0-9F20-2ABC59EFE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6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72AD7-A3D6-42C9-A3A8-830854041E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1CCB9-1601-45F4-865E-224177598E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29A12-6817-4F27-BF3A-C2D91055DB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9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15B45-E95C-4FF6-8ACE-0F5EBB878D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8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21B-B66C-4FE4-9293-67B47F0C6D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7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6D56-8A7F-41B9-B1F8-A2858C0BC9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7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CD3E-A5DA-4098-AA49-611DF43FCD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5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5E51-7C6D-48B2-BEE3-30C272D4C0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0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C3372-1541-4133-915E-482572ACF5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5A810-2202-46F6-92BB-0B8220B0A0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C7AF2C-1905-4F6A-BDA0-1DA87F46A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6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/>
              <a:t>DASAR-DASAR WLAN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/>
              <a:t>Watt vs dBm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Tx/>
              <a:buNone/>
              <a:defRPr/>
            </a:pPr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3581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Transmit (Tx) POWER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endParaRPr lang="en-US" sz="2400" b="1"/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 b="1"/>
              <a:t>Radio mempunyai daya untuk menyalurkan sinyal pada frekwensi tertentu, daya tersebut disebut Transmit (Tx) Power dan dihitung dari besar enerji yang disalurkan melalui satu lebar frekwensi (bandwidth).</a:t>
            </a:r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endParaRPr lang="en-US" sz="2400" b="1"/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 b="1"/>
              <a:t>Misalnya, satu radio memiliki Tx Power +18dBm, maka jika di konversi ke Watt akan didapat 0,064 W atau 64 mW.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/>
              <a:t>Received (Rx) Sensitivity</a:t>
            </a:r>
            <a:br>
              <a:rPr lang="en-US" sz="3600" b="1"/>
            </a:br>
            <a:endParaRPr lang="en-US" sz="36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0" indent="0" algn="just" eaLnBrk="1" fontAlgn="auto" hangingPunct="1">
              <a:buFontTx/>
              <a:buNone/>
              <a:defRPr/>
            </a:pPr>
            <a:r>
              <a:rPr lang="en-US" sz="2400" b="1"/>
              <a:t>Semua radio memiliki </a:t>
            </a:r>
            <a:r>
              <a:rPr lang="en-US" sz="2400" b="1" i="1"/>
              <a:t>point of no return</a:t>
            </a:r>
            <a:r>
              <a:rPr lang="en-US" sz="2400" b="1"/>
              <a:t>, yaitu keadaan dimana radio menerima sinyal kurang dari Rx Sensitivity yang ditentukan, dan radio tidak mampu melihat datanya.</a:t>
            </a:r>
          </a:p>
          <a:p>
            <a:pPr marL="0" indent="0" algn="just" eaLnBrk="1" fontAlgn="auto" hangingPunct="1">
              <a:buFontTx/>
              <a:buNone/>
              <a:defRPr/>
            </a:pPr>
            <a:endParaRPr lang="en-US" sz="2400" b="1"/>
          </a:p>
          <a:p>
            <a:pPr marL="0" indent="0" algn="just" eaLnBrk="1" fontAlgn="auto" hangingPunct="1">
              <a:buFontTx/>
              <a:buNone/>
              <a:defRPr/>
            </a:pPr>
            <a:r>
              <a:rPr lang="en-US" sz="2400" b="1"/>
              <a:t>Misalnya, 802.11b mempunyai Received Sensitivity of –76 dBm, maka pada level ini, </a:t>
            </a:r>
            <a:r>
              <a:rPr lang="en-US" sz="2400" b="1" i="1"/>
              <a:t>Bit Error Rate </a:t>
            </a:r>
            <a:r>
              <a:rPr lang="en-US" sz="2400" b="1"/>
              <a:t>(BER) dari 10-5 (99.999%) akan terlihat.</a:t>
            </a:r>
          </a:p>
          <a:p>
            <a:pPr marL="0" indent="0" algn="just" eaLnBrk="1" fontAlgn="auto" hangingPunct="1">
              <a:buFontTx/>
              <a:buNone/>
              <a:defRPr/>
            </a:pPr>
            <a:endParaRPr lang="en-US" sz="2400" b="1"/>
          </a:p>
          <a:p>
            <a:pPr marL="0" indent="0" algn="just" eaLnBrk="1" fontAlgn="auto" hangingPunct="1">
              <a:buFontTx/>
              <a:buNone/>
              <a:defRPr/>
            </a:pPr>
            <a:r>
              <a:rPr lang="en-US" sz="2400" b="1"/>
              <a:t>Rx Sensitivity yang sebetulnya dari radio akan bervariasi tergantung dari banyak faktor.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/>
              <a:t>Radiated Power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800" b="1"/>
              <a:t>Dalam sistem wireless, antena digunakan untuk meng-konversi gelombang listrik menjadi gelombang elektromagnit. Besar enerji antena dapat memperbesar sinyal terima dan kirim, yang disebut sebagai</a:t>
            </a:r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endParaRPr lang="en-US" sz="2800" b="1"/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800" b="1"/>
              <a:t>Antenna Gain yang diukur dalam :</a:t>
            </a:r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800" b="1"/>
              <a:t>dBi : relatif terhadap isotropic radiator dBd: relatif terhadap dipole radiator dimana 0 dBd   </a:t>
            </a:r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800" b="1"/>
              <a:t>= 2,15 dBi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/>
              <a:t>Radiated Power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953000"/>
          </a:xfrm>
        </p:spPr>
        <p:txBody>
          <a:bodyPr/>
          <a:lstStyle/>
          <a:p>
            <a:pPr marL="0" indent="0" algn="just" eaLnBrk="1" fontAlgn="auto" hangingPunct="1">
              <a:buFontTx/>
              <a:buNone/>
              <a:defRPr/>
            </a:pPr>
            <a:r>
              <a:rPr lang="en-US" sz="2300" b="1"/>
              <a:t>Pengaturan yang dilakukan oleh FCC harus memenuhi ketentuan dari besarnya daya yang keluar dari antena. Daya ini diukur berdasarkan dua cara :</a:t>
            </a:r>
          </a:p>
          <a:p>
            <a:pPr marL="0" indent="0" algn="just" eaLnBrk="1" fontAlgn="auto" hangingPunct="1">
              <a:buFontTx/>
              <a:buNone/>
              <a:defRPr/>
            </a:pPr>
            <a:endParaRPr lang="en-US" sz="2300" b="1" i="1"/>
          </a:p>
          <a:p>
            <a:pPr marL="0" indent="0" eaLnBrk="1" fontAlgn="auto" hangingPunct="1">
              <a:buFontTx/>
              <a:buNone/>
              <a:defRPr/>
            </a:pPr>
            <a:r>
              <a:rPr lang="en-US" sz="2300" b="1"/>
              <a:t>Effective Isotropic Radiated Power (EIRP) diukur dalam dBm </a:t>
            </a:r>
          </a:p>
          <a:p>
            <a:pPr marL="0" indent="0" algn="just" eaLnBrk="1" fontAlgn="auto" hangingPunct="1">
              <a:buFontTx/>
              <a:buNone/>
              <a:defRPr/>
            </a:pPr>
            <a:r>
              <a:rPr lang="en-US" sz="2300" b="1"/>
              <a:t>= daya di input antena [dBm] + relatif antena gain [dBi]</a:t>
            </a:r>
          </a:p>
          <a:p>
            <a:pPr marL="0" indent="0" algn="just" eaLnBrk="1" fontAlgn="auto" hangingPunct="1">
              <a:buFontTx/>
              <a:buNone/>
              <a:defRPr/>
            </a:pPr>
            <a:endParaRPr lang="en-US" sz="2300" b="1"/>
          </a:p>
          <a:p>
            <a:pPr marL="0" indent="0" eaLnBrk="1" fontAlgn="auto" hangingPunct="1">
              <a:buFontTx/>
              <a:buNone/>
              <a:defRPr/>
            </a:pPr>
            <a:r>
              <a:rPr lang="en-US" sz="2300" b="1"/>
              <a:t>Effective Radiated Power (ERP) diukur dalam dBm</a:t>
            </a:r>
          </a:p>
          <a:p>
            <a:pPr marL="0" indent="0" algn="just" eaLnBrk="1" fontAlgn="auto" hangingPunct="1">
              <a:buFontTx/>
              <a:buNone/>
              <a:defRPr/>
            </a:pPr>
            <a:r>
              <a:rPr lang="en-US" sz="2300" b="1"/>
              <a:t>= daya di input antena  [dBm] + relatif antena gain [dBd]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68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/>
              <a:t>KEHILANGAN DAYA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4449763"/>
          </a:xfrm>
        </p:spPr>
        <p:txBody>
          <a:bodyPr/>
          <a:lstStyle/>
          <a:p>
            <a:pPr marL="0" indent="0" algn="just"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en-US" sz="2400" b="1"/>
              <a:t>Pada sistem wireless, ada banyak faktor yang menyebabkan kehilangan kekuatan sinyal, seperti kabel, konektor, penangkal petir dan lainnya yang akan menyebabkan turunnya unjuk kerja dari radio jika dipasang sembarangan. </a:t>
            </a:r>
          </a:p>
          <a:p>
            <a:pPr marL="0" indent="0" algn="just" eaLnBrk="1" fontAlgn="auto" hangingPunct="1">
              <a:lnSpc>
                <a:spcPct val="80000"/>
              </a:lnSpc>
              <a:buFontTx/>
              <a:buNone/>
              <a:defRPr/>
            </a:pPr>
            <a:endParaRPr lang="en-US" sz="2400" b="1"/>
          </a:p>
          <a:p>
            <a:pPr marL="0" indent="0" algn="just"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en-US" sz="2400" b="1"/>
              <a:t>Pada radio yang daya-nya rendah seperti 802.11b, setiap dB adalah sangat berarti,dan harus diingat “3 dB Rule”.</a:t>
            </a:r>
          </a:p>
          <a:p>
            <a:pPr marL="0" indent="0" algn="just" eaLnBrk="1" fontAlgn="auto" hangingPunct="1">
              <a:lnSpc>
                <a:spcPct val="80000"/>
              </a:lnSpc>
              <a:buFontTx/>
              <a:buNone/>
              <a:defRPr/>
            </a:pPr>
            <a:endParaRPr lang="en-US" sz="2400" b="1"/>
          </a:p>
          <a:p>
            <a:pPr marL="0" indent="0" algn="just"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en-US" sz="2400" b="1"/>
              <a:t>Setiap kenaikan atau kehilangan 3 dB, kita akan mendapatkan dua kali lipat daya atau kehilangan setengahnya.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Tx/>
              <a:buNone/>
              <a:defRPr/>
            </a:pPr>
            <a:r>
              <a:rPr lang="en-US" sz="2800" b="1"/>
              <a:t>Kehilangan Daya</a:t>
            </a:r>
          </a:p>
          <a:p>
            <a:pPr eaLnBrk="1" fontAlgn="auto" hangingPunct="1">
              <a:buFontTx/>
              <a:buNone/>
              <a:defRPr/>
            </a:pPr>
            <a:r>
              <a:rPr lang="en-US" sz="2800" b="1"/>
              <a:t>-3 dB = 1/2 daya</a:t>
            </a:r>
          </a:p>
          <a:p>
            <a:pPr eaLnBrk="1" fontAlgn="auto" hangingPunct="1">
              <a:buFontTx/>
              <a:buNone/>
              <a:defRPr/>
            </a:pPr>
            <a:r>
              <a:rPr lang="en-US" sz="2800" b="1"/>
              <a:t>-6 dB = 1/4 daya</a:t>
            </a:r>
          </a:p>
          <a:p>
            <a:pPr eaLnBrk="1" fontAlgn="auto" hangingPunct="1">
              <a:buFontTx/>
              <a:buNone/>
              <a:defRPr/>
            </a:pPr>
            <a:r>
              <a:rPr lang="en-US" sz="2800" b="1"/>
              <a:t>+3 dB = 2x daya</a:t>
            </a:r>
          </a:p>
          <a:p>
            <a:pPr eaLnBrk="1" fontAlgn="auto" hangingPunct="1">
              <a:buFontTx/>
              <a:buNone/>
              <a:defRPr/>
            </a:pPr>
            <a:r>
              <a:rPr lang="en-US" sz="2800" b="1"/>
              <a:t>+6 dB = 4x daya</a:t>
            </a:r>
          </a:p>
          <a:p>
            <a:pPr eaLnBrk="1" fontAlgn="auto" hangingPunct="1">
              <a:buFontTx/>
              <a:buNone/>
              <a:defRPr/>
            </a:pPr>
            <a:r>
              <a:rPr lang="en-US" sz="2800" b="1"/>
              <a:t>Sumber yang menyebabkan kehilangan daya</a:t>
            </a:r>
          </a:p>
          <a:p>
            <a:pPr eaLnBrk="1" fontAlgn="auto" hangingPunct="1">
              <a:buFontTx/>
              <a:buNone/>
              <a:defRPr/>
            </a:pPr>
            <a:r>
              <a:rPr lang="en-US" sz="2800" b="1"/>
              <a:t>dalam sistem wireless : free space, kabel,</a:t>
            </a:r>
          </a:p>
          <a:p>
            <a:pPr eaLnBrk="1" fontAlgn="auto" hangingPunct="1">
              <a:buFontTx/>
              <a:buNone/>
              <a:defRPr/>
            </a:pPr>
            <a:r>
              <a:rPr lang="en-US" sz="2800" b="1"/>
              <a:t>konektor, jumper, hal-hal yang tidak terlihat.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305800" cy="6096000"/>
          </a:xfrm>
        </p:spPr>
        <p:txBody>
          <a:bodyPr/>
          <a:lstStyle/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 b="1"/>
              <a:t>3dB Rule bisa diterapkan secara praktis dengan bantuan antena.</a:t>
            </a:r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endParaRPr lang="en-US" sz="1000" b="1"/>
          </a:p>
          <a:p>
            <a:pPr marL="0" indent="0" algn="just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 b="1"/>
              <a:t>Access Point dengan standar 802.11b mempunyai penguatan 13dB untuk jarak 300 meter, maka kalau kita menggunakan antena.</a:t>
            </a:r>
          </a:p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endParaRPr lang="en-US" sz="1000" b="1"/>
          </a:p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 b="1"/>
              <a:t>15dB (total 28dB) rumusannya menjadi :</a:t>
            </a:r>
          </a:p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/>
              <a:t>- </a:t>
            </a:r>
            <a:r>
              <a:rPr lang="en-US" sz="2400" b="1"/>
              <a:t>13 + 3 dB – jaraknya menjadi 600 meter</a:t>
            </a:r>
          </a:p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/>
              <a:t>- </a:t>
            </a:r>
            <a:r>
              <a:rPr lang="en-US" sz="2400" b="1"/>
              <a:t>16 + 3 dB – jaraknya menjadi 1,2 KM</a:t>
            </a:r>
          </a:p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/>
              <a:t>- </a:t>
            </a:r>
            <a:r>
              <a:rPr lang="en-US" sz="2400" b="1"/>
              <a:t>19 + 3 dB – jaraknya menjadi 2,4 KM</a:t>
            </a:r>
          </a:p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/>
              <a:t>- </a:t>
            </a:r>
            <a:r>
              <a:rPr lang="en-US" sz="2400" b="1"/>
              <a:t>21 + 3 dB – jaraknya menjadi 4,8 KM</a:t>
            </a:r>
          </a:p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/>
              <a:t>- </a:t>
            </a:r>
            <a:r>
              <a:rPr lang="en-US" sz="2400" b="1"/>
              <a:t>24 + 3 dB – jaraknya menjadi 9,6 KM</a:t>
            </a:r>
          </a:p>
          <a:p>
            <a:pPr marL="0" indent="0"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en-US" sz="2400"/>
              <a:t>- </a:t>
            </a:r>
            <a:r>
              <a:rPr lang="en-US" sz="2400" b="1"/>
              <a:t>1dB dianggap loss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/>
              <a:t>DASAR TEKNIK WIRELESS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Tx/>
              <a:buNone/>
              <a:defRPr/>
            </a:pPr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92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/>
              <a:t>WIRELESS LAN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buFontTx/>
              <a:buNone/>
              <a:defRPr/>
            </a:pPr>
            <a:r>
              <a:rPr lang="en-US" b="1"/>
              <a:t>Perangkat yang dipakai untuk</a:t>
            </a:r>
          </a:p>
          <a:p>
            <a:pPr marL="0" indent="0" algn="just" eaLnBrk="1" fontAlgn="auto" hangingPunct="1">
              <a:buFontTx/>
              <a:buNone/>
              <a:defRPr/>
            </a:pPr>
            <a:r>
              <a:rPr lang="en-US" sz="2400" b="1"/>
              <a:t>menyambung jaringan komputer (LAN) dengan menggunakan udara sebagai media komunikasinya</a:t>
            </a:r>
          </a:p>
          <a:p>
            <a:pPr marL="0" indent="0" eaLnBrk="1" fontAlgn="auto" hangingPunct="1">
              <a:buFontTx/>
              <a:buNone/>
              <a:defRPr/>
            </a:pPr>
            <a:endParaRPr lang="en-US" b="1"/>
          </a:p>
          <a:p>
            <a:pPr marL="0" indent="0" eaLnBrk="1" fontAlgn="auto" hangingPunct="1">
              <a:buFontTx/>
              <a:buNone/>
              <a:defRPr/>
            </a:pPr>
            <a:r>
              <a:rPr lang="en-US" b="1"/>
              <a:t>Frekwensi yang dipakai adalah 2,4GHz</a:t>
            </a:r>
          </a:p>
          <a:p>
            <a:pPr marL="0" indent="0" algn="just" eaLnBrk="1" fontAlgn="auto" hangingPunct="1">
              <a:buFontTx/>
              <a:buNone/>
              <a:defRPr/>
            </a:pPr>
            <a:r>
              <a:rPr lang="en-US" sz="2400" b="1"/>
              <a:t>atau 5GHz yaitu frekwensi yang tergolong ISM (Industrial, Scientific dan Medical) dan UNII (Unlicensed National Information Infrastructure)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/>
              <a:t>Frekwensi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Frekwensi adalah banyaknya getaran per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detik dalam arus listrik yang terus berubah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Satuan frekwensi adalah Hertz disingkat Hz.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Jika arus bergerak lengkap satu getaran per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detik, maka frekwensinya 1Hz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Satuan frekwensi lain :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Kilohertz (kHz)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Megahertz (MHz)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Gigahertz (GHz)</a:t>
            </a:r>
          </a:p>
          <a:p>
            <a:pPr eaLnBrk="1" fontAlgn="auto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/>
              <a:t>Terahertz (THz)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Frekwensi Spektrum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Tx/>
              <a:buNone/>
              <a:defRPr/>
            </a:pPr>
            <a:endParaRPr lang="en-US"/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9713"/>
            <a:ext cx="8229600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Wavelength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229600" cy="22098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buFontTx/>
              <a:buNone/>
              <a:defRPr/>
            </a:pPr>
            <a:endParaRPr lang="en-US" sz="2400" b="1"/>
          </a:p>
          <a:p>
            <a:pPr marL="0" indent="0" algn="just"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en-US" sz="2400" b="1"/>
              <a:t>Panjang Gelombang atau Wavelength adalah jarak diantara kedua titik yang sama pada satu getaran. </a:t>
            </a:r>
          </a:p>
          <a:p>
            <a:pPr marL="0" indent="0" algn="just" eaLnBrk="1" fontAlgn="auto" hangingPunct="1">
              <a:lnSpc>
                <a:spcPct val="80000"/>
              </a:lnSpc>
              <a:buFontTx/>
              <a:buNone/>
              <a:defRPr/>
            </a:pPr>
            <a:endParaRPr lang="en-US" sz="2400" b="1"/>
          </a:p>
          <a:p>
            <a:pPr marL="0" indent="0" algn="just" eaLnBrk="1" fontAlgn="auto" hangingPunct="1">
              <a:lnSpc>
                <a:spcPct val="80000"/>
              </a:lnSpc>
              <a:buFontTx/>
              <a:buNone/>
              <a:defRPr/>
            </a:pPr>
            <a:r>
              <a:rPr lang="en-US" sz="2400" b="1"/>
              <a:t>Dalam sistem wireless, biasanya diukur dalam satuan meter, sentimeter atau milli meter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657600"/>
            <a:ext cx="4191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Frequency dan Wavelength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buFontTx/>
              <a:buNone/>
              <a:defRPr/>
            </a:pPr>
            <a:r>
              <a:rPr lang="en-US" sz="2400" b="1"/>
              <a:t>Frequency dan Wavelength digambarkan dalam persamaan :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2824163"/>
            <a:ext cx="24098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09600" y="4343400"/>
            <a:ext cx="8305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/>
              <a:t>dimana :</a:t>
            </a:r>
          </a:p>
          <a:p>
            <a:r>
              <a:rPr lang="en-US" sz="2400"/>
              <a:t>λ </a:t>
            </a:r>
            <a:r>
              <a:rPr lang="en-US" sz="2400" b="1"/>
              <a:t>= wavelength dalam meters</a:t>
            </a:r>
          </a:p>
          <a:p>
            <a:r>
              <a:rPr lang="en-US" sz="2400" b="1"/>
              <a:t>f = frequency dalam Hertz (getaran/detik)</a:t>
            </a:r>
          </a:p>
          <a:p>
            <a:r>
              <a:rPr lang="en-US" sz="2400" b="1"/>
              <a:t>c = kecepatan cahaya (3X10</a:t>
            </a:r>
            <a:r>
              <a:rPr lang="en-US" sz="2400" b="1" baseline="30000"/>
              <a:t>8</a:t>
            </a:r>
            <a:r>
              <a:rPr lang="en-US" sz="2400" b="1"/>
              <a:t> meter/detik)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eaLnBrk="1" fontAlgn="auto" hangingPunct="1">
              <a:buFontTx/>
              <a:buNone/>
              <a:defRPr/>
            </a:pPr>
            <a:r>
              <a:rPr lang="en-US" sz="2400" b="1"/>
              <a:t>Contoh perhitungan panjang gelombang (wavelength) untuk frekwensi 2,4GHz :</a:t>
            </a:r>
          </a:p>
          <a:p>
            <a:pPr marL="0" indent="0" eaLnBrk="1" fontAlgn="auto" hangingPunct="1">
              <a:buFontTx/>
              <a:buNone/>
              <a:defRPr/>
            </a:pPr>
            <a:endParaRPr lang="en-US" sz="2400" b="1"/>
          </a:p>
          <a:p>
            <a:pPr marL="0" indent="0" eaLnBrk="1" fontAlgn="auto" hangingPunct="1">
              <a:buFontTx/>
              <a:buNone/>
              <a:defRPr/>
            </a:pPr>
            <a:endParaRPr lang="en-US" sz="2400" b="1"/>
          </a:p>
          <a:p>
            <a:pPr marL="0" indent="0" eaLnBrk="1" fontAlgn="auto" hangingPunct="1">
              <a:buFontTx/>
              <a:buNone/>
              <a:defRPr/>
            </a:pPr>
            <a:endParaRPr lang="en-US" sz="2400" b="1"/>
          </a:p>
          <a:p>
            <a:pPr marL="0" indent="0" eaLnBrk="1" fontAlgn="auto" hangingPunct="1">
              <a:buFontTx/>
              <a:buNone/>
              <a:defRPr/>
            </a:pPr>
            <a:endParaRPr lang="en-US" sz="2400" b="1"/>
          </a:p>
          <a:p>
            <a:pPr marL="0" indent="0" eaLnBrk="1" fontAlgn="auto" hangingPunct="1">
              <a:buFontTx/>
              <a:buNone/>
              <a:defRPr/>
            </a:pPr>
            <a:endParaRPr lang="en-US" sz="2400" b="1"/>
          </a:p>
          <a:p>
            <a:pPr marL="0" indent="0" eaLnBrk="1" fontAlgn="auto" hangingPunct="1">
              <a:buFontTx/>
              <a:buNone/>
              <a:defRPr/>
            </a:pPr>
            <a:r>
              <a:rPr lang="en-US" sz="2400" b="1"/>
              <a:t>Jadi panjang gelombang-nya hanya 12,5 cm</a:t>
            </a:r>
          </a:p>
          <a:p>
            <a:pPr marL="0" indent="0" eaLnBrk="1" fontAlgn="auto" hangingPunct="1">
              <a:buFontTx/>
              <a:buNone/>
              <a:defRPr/>
            </a:pPr>
            <a:endParaRPr lang="en-US" sz="240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3048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/>
              <a:t>FREKWENSI SPEKTRUM DAN PANJANG</a:t>
            </a:r>
            <a:br>
              <a:rPr lang="en-US" sz="2800" b="1"/>
            </a:br>
            <a:r>
              <a:rPr lang="en-US" sz="2800" b="1"/>
              <a:t>GELOMBANG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Tx/>
              <a:buNone/>
              <a:defRPr/>
            </a:pPr>
            <a:endParaRPr lang="en-US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058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/>
              <a:t>PEMETAAN DI FREKWENSI 2,4GHZ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Tx/>
              <a:buNone/>
              <a:defRPr/>
            </a:pPr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1138"/>
            <a:ext cx="822960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Decibels (dB)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fontAlgn="auto" hangingPunct="1">
              <a:buFontTx/>
              <a:buNone/>
              <a:defRPr/>
            </a:pPr>
            <a:r>
              <a:rPr lang="en-US" sz="2400" b="1"/>
              <a:t>Perbandingan daya dalam logaritmik :</a:t>
            </a:r>
          </a:p>
          <a:p>
            <a:pPr algn="just" eaLnBrk="1" fontAlgn="auto" hangingPunct="1">
              <a:buFontTx/>
              <a:buNone/>
              <a:defRPr/>
            </a:pPr>
            <a:r>
              <a:rPr lang="en-US" sz="2400" b="1"/>
              <a:t>dBm adalah nilai 10 log dari sinyal untuk 1 milli Watt</a:t>
            </a:r>
          </a:p>
          <a:p>
            <a:pPr algn="just" eaLnBrk="1" fontAlgn="auto" hangingPunct="1">
              <a:buFontTx/>
              <a:buNone/>
              <a:defRPr/>
            </a:pPr>
            <a:r>
              <a:rPr lang="en-US" sz="2400" b="1"/>
              <a:t>dBW adalah nilai 10 log dari sinyal untuk 1 Watt</a:t>
            </a:r>
          </a:p>
          <a:p>
            <a:pPr algn="just" eaLnBrk="1" fontAlgn="auto" hangingPunct="1">
              <a:buFontTx/>
              <a:buNone/>
              <a:defRPr/>
            </a:pPr>
            <a:r>
              <a:rPr lang="en-US" sz="2400" b="1"/>
              <a:t>Sinyal 100 milli Watt jika dijadikan dBm akan</a:t>
            </a:r>
          </a:p>
          <a:p>
            <a:pPr algn="just" eaLnBrk="1" fontAlgn="auto" hangingPunct="1">
              <a:buFontTx/>
              <a:buNone/>
              <a:defRPr/>
            </a:pPr>
            <a:r>
              <a:rPr lang="en-US" sz="2400" b="1"/>
              <a:t>menjadi :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4038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733</Words>
  <Application>Microsoft Office PowerPoint</Application>
  <PresentationFormat>On-screen Show (4:3)</PresentationFormat>
  <Paragraphs>116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Arial Narrow</vt:lpstr>
      <vt:lpstr>Calibri</vt:lpstr>
      <vt:lpstr>Office Theme</vt:lpstr>
      <vt:lpstr>DASAR-DASAR WLAN</vt:lpstr>
      <vt:lpstr>Frekwensi </vt:lpstr>
      <vt:lpstr>Frekwensi Spektrum</vt:lpstr>
      <vt:lpstr>Wavelength</vt:lpstr>
      <vt:lpstr>Frequency dan Wavelength</vt:lpstr>
      <vt:lpstr>PowerPoint Presentation</vt:lpstr>
      <vt:lpstr>FREKWENSI SPEKTRUM DAN PANJANG GELOMBANG</vt:lpstr>
      <vt:lpstr>PEMETAAN DI FREKWENSI 2,4GHZ</vt:lpstr>
      <vt:lpstr>Decibels (dB)</vt:lpstr>
      <vt:lpstr>Watt vs dBm</vt:lpstr>
      <vt:lpstr>Transmit (Tx) POWER</vt:lpstr>
      <vt:lpstr>Received (Rx) Sensitivity </vt:lpstr>
      <vt:lpstr>Radiated Power</vt:lpstr>
      <vt:lpstr>Radiated Power</vt:lpstr>
      <vt:lpstr>KEHILANGAN DAYA</vt:lpstr>
      <vt:lpstr>PowerPoint Presentation</vt:lpstr>
      <vt:lpstr>PowerPoint Presentation</vt:lpstr>
      <vt:lpstr>DASAR TEKNIK WIRELESS</vt:lpstr>
      <vt:lpstr>WIRELESS LAN </vt:lpstr>
    </vt:vector>
  </TitlesOfParts>
  <Company>Presario 2131AD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HERONEZ</dc:creator>
  <cp:lastModifiedBy>Phantom Assassin</cp:lastModifiedBy>
  <cp:revision>9</cp:revision>
  <dcterms:created xsi:type="dcterms:W3CDTF">2010-06-07T14:08:40Z</dcterms:created>
  <dcterms:modified xsi:type="dcterms:W3CDTF">2012-11-07T05:15:00Z</dcterms:modified>
</cp:coreProperties>
</file>