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6"/>
  </p:notesMasterIdLst>
  <p:handoutMasterIdLst>
    <p:handoutMasterId r:id="rId57"/>
  </p:handoutMasterIdLst>
  <p:sldIdLst>
    <p:sldId id="256" r:id="rId2"/>
    <p:sldId id="257"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266" r:id="rId23"/>
    <p:sldId id="269" r:id="rId24"/>
    <p:sldId id="289" r:id="rId25"/>
    <p:sldId id="290" r:id="rId26"/>
    <p:sldId id="291" r:id="rId27"/>
    <p:sldId id="270" r:id="rId28"/>
    <p:sldId id="271" r:id="rId29"/>
    <p:sldId id="272" r:id="rId30"/>
    <p:sldId id="273" r:id="rId31"/>
    <p:sldId id="274" r:id="rId32"/>
    <p:sldId id="275" r:id="rId33"/>
    <p:sldId id="276" r:id="rId34"/>
    <p:sldId id="282" r:id="rId35"/>
    <p:sldId id="283" r:id="rId36"/>
    <p:sldId id="277" r:id="rId37"/>
    <p:sldId id="278" r:id="rId38"/>
    <p:sldId id="279" r:id="rId39"/>
    <p:sldId id="280" r:id="rId40"/>
    <p:sldId id="294" r:id="rId41"/>
    <p:sldId id="295" r:id="rId42"/>
    <p:sldId id="296" r:id="rId43"/>
    <p:sldId id="297" r:id="rId44"/>
    <p:sldId id="298" r:id="rId45"/>
    <p:sldId id="299" r:id="rId46"/>
    <p:sldId id="300" r:id="rId47"/>
    <p:sldId id="301" r:id="rId48"/>
    <p:sldId id="281" r:id="rId49"/>
    <p:sldId id="284" r:id="rId50"/>
    <p:sldId id="285" r:id="rId51"/>
    <p:sldId id="286" r:id="rId52"/>
    <p:sldId id="287" r:id="rId53"/>
    <p:sldId id="288" r:id="rId54"/>
    <p:sldId id="293"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0" autoAdjust="0"/>
    <p:restoredTop sz="94660"/>
  </p:normalViewPr>
  <p:slideViewPr>
    <p:cSldViewPr>
      <p:cViewPr varScale="1">
        <p:scale>
          <a:sx n="48" d="100"/>
          <a:sy n="48" d="100"/>
        </p:scale>
        <p:origin x="-9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16"/>
    </p:cViewPr>
  </p:sorterViewPr>
  <p:notesViewPr>
    <p:cSldViewPr>
      <p:cViewPr varScale="1">
        <p:scale>
          <a:sx n="63" d="100"/>
          <a:sy n="63" d="100"/>
        </p:scale>
        <p:origin x="-18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942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942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2089327-964A-4732-964D-6CAD748EAD92}" type="slidenum">
              <a:rPr lang="en-GB"/>
              <a:pPr/>
              <a:t>‹#›</a:t>
            </a:fld>
            <a:endParaRPr lang="en-GB"/>
          </a:p>
        </p:txBody>
      </p:sp>
    </p:spTree>
    <p:extLst>
      <p:ext uri="{BB962C8B-B14F-4D97-AF65-F5344CB8AC3E}">
        <p14:creationId xmlns:p14="http://schemas.microsoft.com/office/powerpoint/2010/main" val="342474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1CC9F-025B-4B63-8912-9A48FF139A25}"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E90EE-7DB5-4709-A802-5B88918EFA09}" type="slidenum">
              <a:rPr lang="en-US" smtClean="0"/>
              <a:t>‹#›</a:t>
            </a:fld>
            <a:endParaRPr lang="en-US"/>
          </a:p>
        </p:txBody>
      </p:sp>
    </p:spTree>
    <p:extLst>
      <p:ext uri="{BB962C8B-B14F-4D97-AF65-F5344CB8AC3E}">
        <p14:creationId xmlns:p14="http://schemas.microsoft.com/office/powerpoint/2010/main" val="176818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a:t>
            </a:fld>
            <a:endParaRPr lang="en-US"/>
          </a:p>
        </p:txBody>
      </p:sp>
    </p:spTree>
    <p:extLst>
      <p:ext uri="{BB962C8B-B14F-4D97-AF65-F5344CB8AC3E}">
        <p14:creationId xmlns:p14="http://schemas.microsoft.com/office/powerpoint/2010/main" val="333304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10</a:t>
            </a:fld>
            <a:endParaRPr lang="en-US"/>
          </a:p>
        </p:txBody>
      </p:sp>
    </p:spTree>
    <p:extLst>
      <p:ext uri="{BB962C8B-B14F-4D97-AF65-F5344CB8AC3E}">
        <p14:creationId xmlns:p14="http://schemas.microsoft.com/office/powerpoint/2010/main" val="124249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11</a:t>
            </a:fld>
            <a:endParaRPr lang="en-US"/>
          </a:p>
        </p:txBody>
      </p:sp>
    </p:spTree>
    <p:extLst>
      <p:ext uri="{BB962C8B-B14F-4D97-AF65-F5344CB8AC3E}">
        <p14:creationId xmlns:p14="http://schemas.microsoft.com/office/powerpoint/2010/main" val="272288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12</a:t>
            </a:fld>
            <a:endParaRPr lang="en-US"/>
          </a:p>
        </p:txBody>
      </p:sp>
    </p:spTree>
    <p:extLst>
      <p:ext uri="{BB962C8B-B14F-4D97-AF65-F5344CB8AC3E}">
        <p14:creationId xmlns:p14="http://schemas.microsoft.com/office/powerpoint/2010/main" val="220120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13</a:t>
            </a:fld>
            <a:endParaRPr lang="en-US"/>
          </a:p>
        </p:txBody>
      </p:sp>
    </p:spTree>
    <p:extLst>
      <p:ext uri="{BB962C8B-B14F-4D97-AF65-F5344CB8AC3E}">
        <p14:creationId xmlns:p14="http://schemas.microsoft.com/office/powerpoint/2010/main" val="326963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14</a:t>
            </a:fld>
            <a:endParaRPr lang="en-US"/>
          </a:p>
        </p:txBody>
      </p:sp>
    </p:spTree>
    <p:extLst>
      <p:ext uri="{BB962C8B-B14F-4D97-AF65-F5344CB8AC3E}">
        <p14:creationId xmlns:p14="http://schemas.microsoft.com/office/powerpoint/2010/main" val="64972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15</a:t>
            </a:fld>
            <a:endParaRPr lang="en-US"/>
          </a:p>
        </p:txBody>
      </p:sp>
    </p:spTree>
    <p:extLst>
      <p:ext uri="{BB962C8B-B14F-4D97-AF65-F5344CB8AC3E}">
        <p14:creationId xmlns:p14="http://schemas.microsoft.com/office/powerpoint/2010/main" val="44729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16</a:t>
            </a:fld>
            <a:endParaRPr lang="en-US"/>
          </a:p>
        </p:txBody>
      </p:sp>
    </p:spTree>
    <p:extLst>
      <p:ext uri="{BB962C8B-B14F-4D97-AF65-F5344CB8AC3E}">
        <p14:creationId xmlns:p14="http://schemas.microsoft.com/office/powerpoint/2010/main" val="77116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17</a:t>
            </a:fld>
            <a:endParaRPr lang="en-US"/>
          </a:p>
        </p:txBody>
      </p:sp>
    </p:spTree>
    <p:extLst>
      <p:ext uri="{BB962C8B-B14F-4D97-AF65-F5344CB8AC3E}">
        <p14:creationId xmlns:p14="http://schemas.microsoft.com/office/powerpoint/2010/main" val="1192315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18</a:t>
            </a:fld>
            <a:endParaRPr lang="en-US"/>
          </a:p>
        </p:txBody>
      </p:sp>
    </p:spTree>
    <p:extLst>
      <p:ext uri="{BB962C8B-B14F-4D97-AF65-F5344CB8AC3E}">
        <p14:creationId xmlns:p14="http://schemas.microsoft.com/office/powerpoint/2010/main" val="326911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19</a:t>
            </a:fld>
            <a:endParaRPr lang="en-US"/>
          </a:p>
        </p:txBody>
      </p:sp>
    </p:spTree>
    <p:extLst>
      <p:ext uri="{BB962C8B-B14F-4D97-AF65-F5344CB8AC3E}">
        <p14:creationId xmlns:p14="http://schemas.microsoft.com/office/powerpoint/2010/main" val="351355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a:t>
            </a:fld>
            <a:endParaRPr lang="en-US"/>
          </a:p>
        </p:txBody>
      </p:sp>
    </p:spTree>
    <p:extLst>
      <p:ext uri="{BB962C8B-B14F-4D97-AF65-F5344CB8AC3E}">
        <p14:creationId xmlns:p14="http://schemas.microsoft.com/office/powerpoint/2010/main" val="4220871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20</a:t>
            </a:fld>
            <a:endParaRPr lang="en-US"/>
          </a:p>
        </p:txBody>
      </p:sp>
    </p:spTree>
    <p:extLst>
      <p:ext uri="{BB962C8B-B14F-4D97-AF65-F5344CB8AC3E}">
        <p14:creationId xmlns:p14="http://schemas.microsoft.com/office/powerpoint/2010/main" val="4044469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21</a:t>
            </a:fld>
            <a:endParaRPr lang="en-US"/>
          </a:p>
        </p:txBody>
      </p:sp>
    </p:spTree>
    <p:extLst>
      <p:ext uri="{BB962C8B-B14F-4D97-AF65-F5344CB8AC3E}">
        <p14:creationId xmlns:p14="http://schemas.microsoft.com/office/powerpoint/2010/main" val="268679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22</a:t>
            </a:fld>
            <a:endParaRPr lang="en-US"/>
          </a:p>
        </p:txBody>
      </p:sp>
    </p:spTree>
    <p:extLst>
      <p:ext uri="{BB962C8B-B14F-4D97-AF65-F5344CB8AC3E}">
        <p14:creationId xmlns:p14="http://schemas.microsoft.com/office/powerpoint/2010/main" val="1292963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23</a:t>
            </a:fld>
            <a:endParaRPr lang="en-US"/>
          </a:p>
        </p:txBody>
      </p:sp>
    </p:spTree>
    <p:extLst>
      <p:ext uri="{BB962C8B-B14F-4D97-AF65-F5344CB8AC3E}">
        <p14:creationId xmlns:p14="http://schemas.microsoft.com/office/powerpoint/2010/main" val="2227601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24</a:t>
            </a:fld>
            <a:endParaRPr lang="en-US"/>
          </a:p>
        </p:txBody>
      </p:sp>
    </p:spTree>
    <p:extLst>
      <p:ext uri="{BB962C8B-B14F-4D97-AF65-F5344CB8AC3E}">
        <p14:creationId xmlns:p14="http://schemas.microsoft.com/office/powerpoint/2010/main" val="2752105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25</a:t>
            </a:fld>
            <a:endParaRPr lang="en-US"/>
          </a:p>
        </p:txBody>
      </p:sp>
    </p:spTree>
    <p:extLst>
      <p:ext uri="{BB962C8B-B14F-4D97-AF65-F5344CB8AC3E}">
        <p14:creationId xmlns:p14="http://schemas.microsoft.com/office/powerpoint/2010/main" val="184899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26</a:t>
            </a:fld>
            <a:endParaRPr lang="en-US"/>
          </a:p>
        </p:txBody>
      </p:sp>
    </p:spTree>
    <p:extLst>
      <p:ext uri="{BB962C8B-B14F-4D97-AF65-F5344CB8AC3E}">
        <p14:creationId xmlns:p14="http://schemas.microsoft.com/office/powerpoint/2010/main" val="1010820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27</a:t>
            </a:fld>
            <a:endParaRPr lang="en-US"/>
          </a:p>
        </p:txBody>
      </p:sp>
    </p:spTree>
    <p:extLst>
      <p:ext uri="{BB962C8B-B14F-4D97-AF65-F5344CB8AC3E}">
        <p14:creationId xmlns:p14="http://schemas.microsoft.com/office/powerpoint/2010/main" val="2440796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28</a:t>
            </a:fld>
            <a:endParaRPr lang="en-US"/>
          </a:p>
        </p:txBody>
      </p:sp>
    </p:spTree>
    <p:extLst>
      <p:ext uri="{BB962C8B-B14F-4D97-AF65-F5344CB8AC3E}">
        <p14:creationId xmlns:p14="http://schemas.microsoft.com/office/powerpoint/2010/main" val="1299153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29</a:t>
            </a:fld>
            <a:endParaRPr lang="en-US"/>
          </a:p>
        </p:txBody>
      </p:sp>
    </p:spTree>
    <p:extLst>
      <p:ext uri="{BB962C8B-B14F-4D97-AF65-F5344CB8AC3E}">
        <p14:creationId xmlns:p14="http://schemas.microsoft.com/office/powerpoint/2010/main" val="339533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a:t>
            </a:fld>
            <a:endParaRPr lang="en-US"/>
          </a:p>
        </p:txBody>
      </p:sp>
    </p:spTree>
    <p:extLst>
      <p:ext uri="{BB962C8B-B14F-4D97-AF65-F5344CB8AC3E}">
        <p14:creationId xmlns:p14="http://schemas.microsoft.com/office/powerpoint/2010/main" val="1270966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30</a:t>
            </a:fld>
            <a:endParaRPr lang="en-US"/>
          </a:p>
        </p:txBody>
      </p:sp>
    </p:spTree>
    <p:extLst>
      <p:ext uri="{BB962C8B-B14F-4D97-AF65-F5344CB8AC3E}">
        <p14:creationId xmlns:p14="http://schemas.microsoft.com/office/powerpoint/2010/main" val="1698062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31</a:t>
            </a:fld>
            <a:endParaRPr lang="en-US"/>
          </a:p>
        </p:txBody>
      </p:sp>
    </p:spTree>
    <p:extLst>
      <p:ext uri="{BB962C8B-B14F-4D97-AF65-F5344CB8AC3E}">
        <p14:creationId xmlns:p14="http://schemas.microsoft.com/office/powerpoint/2010/main" val="193666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32</a:t>
            </a:fld>
            <a:endParaRPr lang="en-US"/>
          </a:p>
        </p:txBody>
      </p:sp>
    </p:spTree>
    <p:extLst>
      <p:ext uri="{BB962C8B-B14F-4D97-AF65-F5344CB8AC3E}">
        <p14:creationId xmlns:p14="http://schemas.microsoft.com/office/powerpoint/2010/main" val="217914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33</a:t>
            </a:fld>
            <a:endParaRPr lang="en-US"/>
          </a:p>
        </p:txBody>
      </p:sp>
    </p:spTree>
    <p:extLst>
      <p:ext uri="{BB962C8B-B14F-4D97-AF65-F5344CB8AC3E}">
        <p14:creationId xmlns:p14="http://schemas.microsoft.com/office/powerpoint/2010/main" val="3206188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34</a:t>
            </a:fld>
            <a:endParaRPr lang="en-US"/>
          </a:p>
        </p:txBody>
      </p:sp>
    </p:spTree>
    <p:extLst>
      <p:ext uri="{BB962C8B-B14F-4D97-AF65-F5344CB8AC3E}">
        <p14:creationId xmlns:p14="http://schemas.microsoft.com/office/powerpoint/2010/main" val="2264313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35</a:t>
            </a:fld>
            <a:endParaRPr lang="en-US"/>
          </a:p>
        </p:txBody>
      </p:sp>
    </p:spTree>
    <p:extLst>
      <p:ext uri="{BB962C8B-B14F-4D97-AF65-F5344CB8AC3E}">
        <p14:creationId xmlns:p14="http://schemas.microsoft.com/office/powerpoint/2010/main" val="369207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36</a:t>
            </a:fld>
            <a:endParaRPr lang="en-US"/>
          </a:p>
        </p:txBody>
      </p:sp>
    </p:spTree>
    <p:extLst>
      <p:ext uri="{BB962C8B-B14F-4D97-AF65-F5344CB8AC3E}">
        <p14:creationId xmlns:p14="http://schemas.microsoft.com/office/powerpoint/2010/main" val="3097790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37</a:t>
            </a:fld>
            <a:endParaRPr lang="en-US"/>
          </a:p>
        </p:txBody>
      </p:sp>
    </p:spTree>
    <p:extLst>
      <p:ext uri="{BB962C8B-B14F-4D97-AF65-F5344CB8AC3E}">
        <p14:creationId xmlns:p14="http://schemas.microsoft.com/office/powerpoint/2010/main" val="385146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38</a:t>
            </a:fld>
            <a:endParaRPr lang="en-US"/>
          </a:p>
        </p:txBody>
      </p:sp>
    </p:spTree>
    <p:extLst>
      <p:ext uri="{BB962C8B-B14F-4D97-AF65-F5344CB8AC3E}">
        <p14:creationId xmlns:p14="http://schemas.microsoft.com/office/powerpoint/2010/main" val="838169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39</a:t>
            </a:fld>
            <a:endParaRPr lang="en-US"/>
          </a:p>
        </p:txBody>
      </p:sp>
    </p:spTree>
    <p:extLst>
      <p:ext uri="{BB962C8B-B14F-4D97-AF65-F5344CB8AC3E}">
        <p14:creationId xmlns:p14="http://schemas.microsoft.com/office/powerpoint/2010/main" val="43784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a:t>
            </a:fld>
            <a:endParaRPr lang="en-US"/>
          </a:p>
        </p:txBody>
      </p:sp>
    </p:spTree>
    <p:extLst>
      <p:ext uri="{BB962C8B-B14F-4D97-AF65-F5344CB8AC3E}">
        <p14:creationId xmlns:p14="http://schemas.microsoft.com/office/powerpoint/2010/main" val="3901962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40</a:t>
            </a:fld>
            <a:endParaRPr lang="en-US"/>
          </a:p>
        </p:txBody>
      </p:sp>
    </p:spTree>
    <p:extLst>
      <p:ext uri="{BB962C8B-B14F-4D97-AF65-F5344CB8AC3E}">
        <p14:creationId xmlns:p14="http://schemas.microsoft.com/office/powerpoint/2010/main" val="1491530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41</a:t>
            </a:fld>
            <a:endParaRPr lang="en-US"/>
          </a:p>
        </p:txBody>
      </p:sp>
    </p:spTree>
    <p:extLst>
      <p:ext uri="{BB962C8B-B14F-4D97-AF65-F5344CB8AC3E}">
        <p14:creationId xmlns:p14="http://schemas.microsoft.com/office/powerpoint/2010/main" val="3468829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42</a:t>
            </a:fld>
            <a:endParaRPr lang="en-US"/>
          </a:p>
        </p:txBody>
      </p:sp>
    </p:spTree>
    <p:extLst>
      <p:ext uri="{BB962C8B-B14F-4D97-AF65-F5344CB8AC3E}">
        <p14:creationId xmlns:p14="http://schemas.microsoft.com/office/powerpoint/2010/main" val="4121227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43</a:t>
            </a:fld>
            <a:endParaRPr lang="en-US"/>
          </a:p>
        </p:txBody>
      </p:sp>
    </p:spTree>
    <p:extLst>
      <p:ext uri="{BB962C8B-B14F-4D97-AF65-F5344CB8AC3E}">
        <p14:creationId xmlns:p14="http://schemas.microsoft.com/office/powerpoint/2010/main" val="2212580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44</a:t>
            </a:fld>
            <a:endParaRPr lang="en-US"/>
          </a:p>
        </p:txBody>
      </p:sp>
    </p:spTree>
    <p:extLst>
      <p:ext uri="{BB962C8B-B14F-4D97-AF65-F5344CB8AC3E}">
        <p14:creationId xmlns:p14="http://schemas.microsoft.com/office/powerpoint/2010/main" val="4100097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45</a:t>
            </a:fld>
            <a:endParaRPr lang="en-US"/>
          </a:p>
        </p:txBody>
      </p:sp>
    </p:spTree>
    <p:extLst>
      <p:ext uri="{BB962C8B-B14F-4D97-AF65-F5344CB8AC3E}">
        <p14:creationId xmlns:p14="http://schemas.microsoft.com/office/powerpoint/2010/main" val="1121335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46</a:t>
            </a:fld>
            <a:endParaRPr lang="en-US"/>
          </a:p>
        </p:txBody>
      </p:sp>
    </p:spTree>
    <p:extLst>
      <p:ext uri="{BB962C8B-B14F-4D97-AF65-F5344CB8AC3E}">
        <p14:creationId xmlns:p14="http://schemas.microsoft.com/office/powerpoint/2010/main" val="2245082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47</a:t>
            </a:fld>
            <a:endParaRPr lang="en-US"/>
          </a:p>
        </p:txBody>
      </p:sp>
    </p:spTree>
    <p:extLst>
      <p:ext uri="{BB962C8B-B14F-4D97-AF65-F5344CB8AC3E}">
        <p14:creationId xmlns:p14="http://schemas.microsoft.com/office/powerpoint/2010/main" val="1039525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48</a:t>
            </a:fld>
            <a:endParaRPr lang="en-US"/>
          </a:p>
        </p:txBody>
      </p:sp>
    </p:spTree>
    <p:extLst>
      <p:ext uri="{BB962C8B-B14F-4D97-AF65-F5344CB8AC3E}">
        <p14:creationId xmlns:p14="http://schemas.microsoft.com/office/powerpoint/2010/main" val="3201865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49</a:t>
            </a:fld>
            <a:endParaRPr lang="en-US"/>
          </a:p>
        </p:txBody>
      </p:sp>
    </p:spTree>
    <p:extLst>
      <p:ext uri="{BB962C8B-B14F-4D97-AF65-F5344CB8AC3E}">
        <p14:creationId xmlns:p14="http://schemas.microsoft.com/office/powerpoint/2010/main" val="2425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5</a:t>
            </a:fld>
            <a:endParaRPr lang="en-US"/>
          </a:p>
        </p:txBody>
      </p:sp>
    </p:spTree>
    <p:extLst>
      <p:ext uri="{BB962C8B-B14F-4D97-AF65-F5344CB8AC3E}">
        <p14:creationId xmlns:p14="http://schemas.microsoft.com/office/powerpoint/2010/main" val="2248306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50</a:t>
            </a:fld>
            <a:endParaRPr lang="en-US"/>
          </a:p>
        </p:txBody>
      </p:sp>
    </p:spTree>
    <p:extLst>
      <p:ext uri="{BB962C8B-B14F-4D97-AF65-F5344CB8AC3E}">
        <p14:creationId xmlns:p14="http://schemas.microsoft.com/office/powerpoint/2010/main" val="1495816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51</a:t>
            </a:fld>
            <a:endParaRPr lang="en-US"/>
          </a:p>
        </p:txBody>
      </p:sp>
    </p:spTree>
    <p:extLst>
      <p:ext uri="{BB962C8B-B14F-4D97-AF65-F5344CB8AC3E}">
        <p14:creationId xmlns:p14="http://schemas.microsoft.com/office/powerpoint/2010/main" val="2472265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52</a:t>
            </a:fld>
            <a:endParaRPr lang="en-US"/>
          </a:p>
        </p:txBody>
      </p:sp>
    </p:spTree>
    <p:extLst>
      <p:ext uri="{BB962C8B-B14F-4D97-AF65-F5344CB8AC3E}">
        <p14:creationId xmlns:p14="http://schemas.microsoft.com/office/powerpoint/2010/main" val="721979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53</a:t>
            </a:fld>
            <a:endParaRPr lang="en-US"/>
          </a:p>
        </p:txBody>
      </p:sp>
    </p:spTree>
    <p:extLst>
      <p:ext uri="{BB962C8B-B14F-4D97-AF65-F5344CB8AC3E}">
        <p14:creationId xmlns:p14="http://schemas.microsoft.com/office/powerpoint/2010/main" val="26947179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54</a:t>
            </a:fld>
            <a:endParaRPr lang="en-US"/>
          </a:p>
        </p:txBody>
      </p:sp>
    </p:spTree>
    <p:extLst>
      <p:ext uri="{BB962C8B-B14F-4D97-AF65-F5344CB8AC3E}">
        <p14:creationId xmlns:p14="http://schemas.microsoft.com/office/powerpoint/2010/main" val="112958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6</a:t>
            </a:fld>
            <a:endParaRPr lang="en-US"/>
          </a:p>
        </p:txBody>
      </p:sp>
    </p:spTree>
    <p:extLst>
      <p:ext uri="{BB962C8B-B14F-4D97-AF65-F5344CB8AC3E}">
        <p14:creationId xmlns:p14="http://schemas.microsoft.com/office/powerpoint/2010/main" val="162227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7</a:t>
            </a:fld>
            <a:endParaRPr lang="en-US"/>
          </a:p>
        </p:txBody>
      </p:sp>
    </p:spTree>
    <p:extLst>
      <p:ext uri="{BB962C8B-B14F-4D97-AF65-F5344CB8AC3E}">
        <p14:creationId xmlns:p14="http://schemas.microsoft.com/office/powerpoint/2010/main" val="266819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8</a:t>
            </a:fld>
            <a:endParaRPr lang="en-US"/>
          </a:p>
        </p:txBody>
      </p:sp>
    </p:spTree>
    <p:extLst>
      <p:ext uri="{BB962C8B-B14F-4D97-AF65-F5344CB8AC3E}">
        <p14:creationId xmlns:p14="http://schemas.microsoft.com/office/powerpoint/2010/main" val="284586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E90EE-7DB5-4709-A802-5B88918EFA09}" type="slidenum">
              <a:rPr lang="en-US" smtClean="0"/>
              <a:t>9</a:t>
            </a:fld>
            <a:endParaRPr lang="en-US"/>
          </a:p>
        </p:txBody>
      </p:sp>
    </p:spTree>
    <p:extLst>
      <p:ext uri="{BB962C8B-B14F-4D97-AF65-F5344CB8AC3E}">
        <p14:creationId xmlns:p14="http://schemas.microsoft.com/office/powerpoint/2010/main" val="356613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19826-9D54-4D9E-85E5-258656587F70}" type="slidenum">
              <a:rPr lang="en-GB" smtClean="0"/>
              <a:pPr/>
              <a:t>‹#›</a:t>
            </a:fld>
            <a:endParaRPr lang="en-GB"/>
          </a:p>
        </p:txBody>
      </p:sp>
    </p:spTree>
    <p:extLst>
      <p:ext uri="{BB962C8B-B14F-4D97-AF65-F5344CB8AC3E}">
        <p14:creationId xmlns:p14="http://schemas.microsoft.com/office/powerpoint/2010/main" val="161248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C5B4DF-EEC9-43DA-9036-BA411B316FD3}" type="slidenum">
              <a:rPr lang="en-GB" smtClean="0"/>
              <a:pPr/>
              <a:t>‹#›</a:t>
            </a:fld>
            <a:endParaRPr lang="en-GB"/>
          </a:p>
        </p:txBody>
      </p:sp>
    </p:spTree>
    <p:extLst>
      <p:ext uri="{BB962C8B-B14F-4D97-AF65-F5344CB8AC3E}">
        <p14:creationId xmlns:p14="http://schemas.microsoft.com/office/powerpoint/2010/main" val="235871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CD77BA-BDB5-4D3E-95DC-F8A5F4141556}" type="slidenum">
              <a:rPr lang="en-GB" smtClean="0"/>
              <a:pPr/>
              <a:t>‹#›</a:t>
            </a:fld>
            <a:endParaRPr lang="en-GB"/>
          </a:p>
        </p:txBody>
      </p:sp>
    </p:spTree>
    <p:extLst>
      <p:ext uri="{BB962C8B-B14F-4D97-AF65-F5344CB8AC3E}">
        <p14:creationId xmlns:p14="http://schemas.microsoft.com/office/powerpoint/2010/main" val="101970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D0B275-0B90-4061-BEA3-64B9CB33A3A4}" type="slidenum">
              <a:rPr lang="en-GB" smtClean="0"/>
              <a:pPr/>
              <a:t>‹#›</a:t>
            </a:fld>
            <a:endParaRPr lang="en-GB"/>
          </a:p>
        </p:txBody>
      </p:sp>
    </p:spTree>
    <p:extLst>
      <p:ext uri="{BB962C8B-B14F-4D97-AF65-F5344CB8AC3E}">
        <p14:creationId xmlns:p14="http://schemas.microsoft.com/office/powerpoint/2010/main" val="182579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E8EC46-E575-4BD8-AB73-E22A1766A1CC}" type="slidenum">
              <a:rPr lang="en-GB" smtClean="0"/>
              <a:pPr/>
              <a:t>‹#›</a:t>
            </a:fld>
            <a:endParaRPr lang="en-GB"/>
          </a:p>
        </p:txBody>
      </p:sp>
    </p:spTree>
    <p:extLst>
      <p:ext uri="{BB962C8B-B14F-4D97-AF65-F5344CB8AC3E}">
        <p14:creationId xmlns:p14="http://schemas.microsoft.com/office/powerpoint/2010/main" val="184067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9FBDA-3572-418A-A7C0-BBA14BC7EA18}" type="slidenum">
              <a:rPr lang="en-GB" smtClean="0"/>
              <a:pPr/>
              <a:t>‹#›</a:t>
            </a:fld>
            <a:endParaRPr lang="en-GB"/>
          </a:p>
        </p:txBody>
      </p:sp>
    </p:spTree>
    <p:extLst>
      <p:ext uri="{BB962C8B-B14F-4D97-AF65-F5344CB8AC3E}">
        <p14:creationId xmlns:p14="http://schemas.microsoft.com/office/powerpoint/2010/main" val="216107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D0DA4C-F0E8-4F45-A59F-6EA1AE6C8ECB}" type="slidenum">
              <a:rPr lang="en-GB" smtClean="0"/>
              <a:pPr/>
              <a:t>‹#›</a:t>
            </a:fld>
            <a:endParaRPr lang="en-GB"/>
          </a:p>
        </p:txBody>
      </p:sp>
    </p:spTree>
    <p:extLst>
      <p:ext uri="{BB962C8B-B14F-4D97-AF65-F5344CB8AC3E}">
        <p14:creationId xmlns:p14="http://schemas.microsoft.com/office/powerpoint/2010/main" val="201419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6D53A-7CD8-4B72-A83E-D873AB7EF4B7}" type="slidenum">
              <a:rPr lang="en-GB" smtClean="0"/>
              <a:pPr/>
              <a:t>‹#›</a:t>
            </a:fld>
            <a:endParaRPr lang="en-GB"/>
          </a:p>
        </p:txBody>
      </p:sp>
    </p:spTree>
    <p:extLst>
      <p:ext uri="{BB962C8B-B14F-4D97-AF65-F5344CB8AC3E}">
        <p14:creationId xmlns:p14="http://schemas.microsoft.com/office/powerpoint/2010/main" val="11693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7F2622-E7AC-42FA-AECE-4E60D9D03870}" type="slidenum">
              <a:rPr lang="en-GB" smtClean="0"/>
              <a:pPr/>
              <a:t>‹#›</a:t>
            </a:fld>
            <a:endParaRPr lang="en-GB"/>
          </a:p>
        </p:txBody>
      </p:sp>
    </p:spTree>
    <p:extLst>
      <p:ext uri="{BB962C8B-B14F-4D97-AF65-F5344CB8AC3E}">
        <p14:creationId xmlns:p14="http://schemas.microsoft.com/office/powerpoint/2010/main" val="2510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2D3248-09F1-4A64-A46E-9E060D4F0FD8}" type="slidenum">
              <a:rPr lang="en-GB" smtClean="0"/>
              <a:pPr/>
              <a:t>‹#›</a:t>
            </a:fld>
            <a:endParaRPr lang="en-GB"/>
          </a:p>
        </p:txBody>
      </p:sp>
    </p:spTree>
    <p:extLst>
      <p:ext uri="{BB962C8B-B14F-4D97-AF65-F5344CB8AC3E}">
        <p14:creationId xmlns:p14="http://schemas.microsoft.com/office/powerpoint/2010/main" val="421814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FBACC-CE74-4CC8-9E54-4F7F9CAAFD2C}" type="slidenum">
              <a:rPr lang="en-GB" smtClean="0"/>
              <a:pPr/>
              <a:t>‹#›</a:t>
            </a:fld>
            <a:endParaRPr lang="en-GB"/>
          </a:p>
        </p:txBody>
      </p:sp>
    </p:spTree>
    <p:extLst>
      <p:ext uri="{BB962C8B-B14F-4D97-AF65-F5344CB8AC3E}">
        <p14:creationId xmlns:p14="http://schemas.microsoft.com/office/powerpoint/2010/main" val="26565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2EACB-025D-4846-8EC8-3B0A4C3C0AA3}" type="slidenum">
              <a:rPr lang="en-GB" smtClean="0"/>
              <a:pPr/>
              <a:t>‹#›</a:t>
            </a:fld>
            <a:endParaRPr lang="en-GB"/>
          </a:p>
        </p:txBody>
      </p:sp>
    </p:spTree>
    <p:extLst>
      <p:ext uri="{BB962C8B-B14F-4D97-AF65-F5344CB8AC3E}">
        <p14:creationId xmlns:p14="http://schemas.microsoft.com/office/powerpoint/2010/main" val="29117281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3.xml"/><Relationship Id="rId7" Type="http://schemas.openxmlformats.org/officeDocument/2006/relationships/slide" Target="slide4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48.xml"/><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3.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7.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p:cNvSpPr>
            <a:spLocks noGrp="1" noChangeArrowheads="1"/>
          </p:cNvSpPr>
          <p:nvPr>
            <p:ph type="ctrTitle"/>
          </p:nvPr>
        </p:nvSpPr>
        <p:spPr/>
        <p:txBody>
          <a:bodyPr/>
          <a:lstStyle/>
          <a:p>
            <a:r>
              <a:rPr lang="id-ID"/>
              <a:t>LAN (Local Area Network)</a:t>
            </a:r>
            <a:endParaRPr lang="en-GB"/>
          </a:p>
        </p:txBody>
      </p:sp>
      <p:sp>
        <p:nvSpPr>
          <p:cNvPr id="2055" name="Rectangle 7"/>
          <p:cNvSpPr>
            <a:spLocks noGrp="1" noChangeArrowheads="1"/>
          </p:cNvSpPr>
          <p:nvPr>
            <p:ph type="subTitle" idx="1"/>
          </p:nvPr>
        </p:nvSpPr>
        <p:spPr/>
        <p:txBody>
          <a:bodyPr/>
          <a:lstStyle/>
          <a:p>
            <a:endParaRPr lang="en-US"/>
          </a:p>
        </p:txBody>
      </p:sp>
    </p:spTree>
  </p:cSld>
  <p:clrMapOvr>
    <a:masterClrMapping/>
  </p:clrMapOvr>
  <p:transition advClick="0" advTm="300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algn="ctr"/>
            <a:r>
              <a:rPr lang="en-US" sz="4200">
                <a:solidFill>
                  <a:srgbClr val="990099"/>
                </a:solidFill>
                <a:latin typeface="3000" pitchFamily="2" charset="0"/>
              </a:rPr>
              <a:t>Perangkat WLAN</a:t>
            </a:r>
          </a:p>
        </p:txBody>
      </p:sp>
      <p:pic>
        <p:nvPicPr>
          <p:cNvPr id="757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524000"/>
            <a:ext cx="4114800" cy="4983163"/>
          </a:xfrm>
          <a:noFill/>
          <a:ln/>
        </p:spPr>
      </p:pic>
      <p:sp>
        <p:nvSpPr>
          <p:cNvPr id="75781" name="Rectangle 5"/>
          <p:cNvSpPr>
            <a:spLocks noChangeArrowheads="1"/>
          </p:cNvSpPr>
          <p:nvPr/>
        </p:nvSpPr>
        <p:spPr bwMode="auto">
          <a:xfrm>
            <a:off x="7391400" y="62484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4" action="ppaction://hlinksldjump"/>
              </a:rPr>
              <a:t>MENU</a:t>
            </a:r>
            <a:endParaRPr lang="en-US">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500"/>
                                        <p:tgtEl>
                                          <p:spTgt spid="75778"/>
                                        </p:tgtEl>
                                      </p:cBhvr>
                                    </p:animEffect>
                                  </p:childTnLst>
                                </p:cTn>
                              </p:par>
                            </p:childTnLst>
                          </p:cTn>
                        </p:par>
                        <p:par>
                          <p:cTn id="8" fill="hold" nodeType="afterGroup">
                            <p:stCondLst>
                              <p:cond delay="500"/>
                            </p:stCondLst>
                            <p:childTnLst>
                              <p:par>
                                <p:cTn id="9" presetID="29" presetClass="entr" presetSubtype="0" fill="hold" nodeType="afterEffect">
                                  <p:stCondLst>
                                    <p:cond delay="0"/>
                                  </p:stCondLst>
                                  <p:childTnLst>
                                    <p:set>
                                      <p:cBhvr>
                                        <p:cTn id="10" dur="1" fill="hold">
                                          <p:stCondLst>
                                            <p:cond delay="0"/>
                                          </p:stCondLst>
                                        </p:cTn>
                                        <p:tgtEl>
                                          <p:spTgt spid="75779"/>
                                        </p:tgtEl>
                                        <p:attrNameLst>
                                          <p:attrName>style.visibility</p:attrName>
                                        </p:attrNameLst>
                                      </p:cBhvr>
                                      <p:to>
                                        <p:strVal val="visible"/>
                                      </p:to>
                                    </p:set>
                                    <p:anim calcmode="lin" valueType="num">
                                      <p:cBhvr>
                                        <p:cTn id="11" dur="500" fill="hold"/>
                                        <p:tgtEl>
                                          <p:spTgt spid="75779"/>
                                        </p:tgtEl>
                                        <p:attrNameLst>
                                          <p:attrName>ppt_x</p:attrName>
                                        </p:attrNameLst>
                                      </p:cBhvr>
                                      <p:tavLst>
                                        <p:tav tm="0">
                                          <p:val>
                                            <p:strVal val="#ppt_x-.2"/>
                                          </p:val>
                                        </p:tav>
                                        <p:tav tm="100000">
                                          <p:val>
                                            <p:strVal val="#ppt_x"/>
                                          </p:val>
                                        </p:tav>
                                      </p:tavLst>
                                    </p:anim>
                                    <p:anim calcmode="lin" valueType="num">
                                      <p:cBhvr>
                                        <p:cTn id="12" dur="500" fill="hold"/>
                                        <p:tgtEl>
                                          <p:spTgt spid="75779"/>
                                        </p:tgtEl>
                                        <p:attrNameLst>
                                          <p:attrName>ppt_y</p:attrName>
                                        </p:attrNameLst>
                                      </p:cBhvr>
                                      <p:tavLst>
                                        <p:tav tm="0">
                                          <p:val>
                                            <p:strVal val="#ppt_y"/>
                                          </p:val>
                                        </p:tav>
                                        <p:tav tm="100000">
                                          <p:val>
                                            <p:strVal val="#ppt_y"/>
                                          </p:val>
                                        </p:tav>
                                      </p:tavLst>
                                    </p:anim>
                                    <p:animEffect transition="in" filter="wipe(right)" prLst="gradientSize: 0.1">
                                      <p:cBhvr>
                                        <p:cTn id="13" dur="500"/>
                                        <p:tgtEl>
                                          <p:spTgt spid="757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75781">
                                            <p:bg/>
                                          </p:spTgt>
                                        </p:tgtEl>
                                        <p:attrNameLst>
                                          <p:attrName>style.visibility</p:attrName>
                                        </p:attrNameLst>
                                      </p:cBhvr>
                                      <p:to>
                                        <p:strVal val="visible"/>
                                      </p:to>
                                    </p:set>
                                    <p:anim from="(-#ppt_w/2)" to="(#ppt_x)" calcmode="lin" valueType="num">
                                      <p:cBhvr>
                                        <p:cTn id="18" dur="300" fill="hold">
                                          <p:stCondLst>
                                            <p:cond delay="0"/>
                                          </p:stCondLst>
                                        </p:cTn>
                                        <p:tgtEl>
                                          <p:spTgt spid="75781">
                                            <p:bg/>
                                          </p:spTgt>
                                        </p:tgtEl>
                                        <p:attrNameLst>
                                          <p:attrName>ppt_x</p:attrName>
                                        </p:attrNameLst>
                                      </p:cBhvr>
                                    </p:anim>
                                    <p:anim from="0" to="-1.0" calcmode="lin" valueType="num">
                                      <p:cBhvr>
                                        <p:cTn id="19" dur="100" decel="50000" autoRev="1" fill="hold">
                                          <p:stCondLst>
                                            <p:cond delay="300"/>
                                          </p:stCondLst>
                                        </p:cTn>
                                        <p:tgtEl>
                                          <p:spTgt spid="75781">
                                            <p:bg/>
                                          </p:spTgt>
                                        </p:tgtEl>
                                        <p:attrNameLst>
                                          <p:attrName>xshear</p:attrName>
                                        </p:attrNameLst>
                                      </p:cBhvr>
                                    </p:anim>
                                    <p:animScale>
                                      <p:cBhvr>
                                        <p:cTn id="20" dur="100" decel="100000" autoRev="1" fill="hold">
                                          <p:stCondLst>
                                            <p:cond delay="300"/>
                                          </p:stCondLst>
                                        </p:cTn>
                                        <p:tgtEl>
                                          <p:spTgt spid="75781">
                                            <p:bg/>
                                          </p:spTgt>
                                        </p:tgtEl>
                                      </p:cBhvr>
                                      <p:from x="100000" y="100000"/>
                                      <p:to x="80000" y="100000"/>
                                    </p:animScale>
                                    <p:anim by="(#ppt_h/3+#ppt_w*0.1)" calcmode="lin" valueType="num">
                                      <p:cBhvr additive="sum">
                                        <p:cTn id="21" dur="100" decel="100000" autoRev="1" fill="hold">
                                          <p:stCondLst>
                                            <p:cond delay="300"/>
                                          </p:stCondLst>
                                        </p:cTn>
                                        <p:tgtEl>
                                          <p:spTgt spid="75781">
                                            <p:bg/>
                                          </p:spTgt>
                                        </p:tgtEl>
                                        <p:attrNameLst>
                                          <p:attrName>ppt_x</p:attrName>
                                        </p:attrNameLst>
                                      </p:cBhvr>
                                    </p:anim>
                                  </p:childTnLst>
                                </p:cTn>
                              </p:par>
                              <p:par>
                                <p:cTn id="22" presetID="34" presetClass="entr" presetSubtype="0" fill="hold" grpId="0" nodeType="withEffect">
                                  <p:stCondLst>
                                    <p:cond delay="0"/>
                                  </p:stCondLst>
                                  <p:childTnLst>
                                    <p:set>
                                      <p:cBhvr>
                                        <p:cTn id="23" dur="1" fill="hold">
                                          <p:stCondLst>
                                            <p:cond delay="0"/>
                                          </p:stCondLst>
                                        </p:cTn>
                                        <p:tgtEl>
                                          <p:spTgt spid="75781">
                                            <p:txEl>
                                              <p:pRg st="0" end="0"/>
                                            </p:txEl>
                                          </p:spTgt>
                                        </p:tgtEl>
                                        <p:attrNameLst>
                                          <p:attrName>style.visibility</p:attrName>
                                        </p:attrNameLst>
                                      </p:cBhvr>
                                      <p:to>
                                        <p:strVal val="visible"/>
                                      </p:to>
                                    </p:set>
                                    <p:anim from="(-#ppt_w/2)" to="(#ppt_x)" calcmode="lin" valueType="num">
                                      <p:cBhvr>
                                        <p:cTn id="24" dur="300" fill="hold">
                                          <p:stCondLst>
                                            <p:cond delay="0"/>
                                          </p:stCondLst>
                                        </p:cTn>
                                        <p:tgtEl>
                                          <p:spTgt spid="75781">
                                            <p:txEl>
                                              <p:pRg st="0" end="0"/>
                                            </p:txEl>
                                          </p:spTgt>
                                        </p:tgtEl>
                                        <p:attrNameLst>
                                          <p:attrName>ppt_x</p:attrName>
                                        </p:attrNameLst>
                                      </p:cBhvr>
                                    </p:anim>
                                    <p:anim from="0" to="-1.0" calcmode="lin" valueType="num">
                                      <p:cBhvr>
                                        <p:cTn id="25" dur="100" decel="50000" autoRev="1" fill="hold">
                                          <p:stCondLst>
                                            <p:cond delay="300"/>
                                          </p:stCondLst>
                                        </p:cTn>
                                        <p:tgtEl>
                                          <p:spTgt spid="75781">
                                            <p:txEl>
                                              <p:pRg st="0" end="0"/>
                                            </p:txEl>
                                          </p:spTgt>
                                        </p:tgtEl>
                                        <p:attrNameLst>
                                          <p:attrName>xshear</p:attrName>
                                        </p:attrNameLst>
                                      </p:cBhvr>
                                    </p:anim>
                                    <p:animScale>
                                      <p:cBhvr>
                                        <p:cTn id="26" dur="100" decel="100000" autoRev="1" fill="hold">
                                          <p:stCondLst>
                                            <p:cond delay="300"/>
                                          </p:stCondLst>
                                        </p:cTn>
                                        <p:tgtEl>
                                          <p:spTgt spid="75781">
                                            <p:txEl>
                                              <p:pRg st="0" end="0"/>
                                            </p:txEl>
                                          </p:spTgt>
                                        </p:tgtEl>
                                      </p:cBhvr>
                                      <p:from x="100000" y="100000"/>
                                      <p:to x="80000" y="100000"/>
                                    </p:animScale>
                                    <p:anim by="(#ppt_h/3+#ppt_w*0.1)" calcmode="lin" valueType="num">
                                      <p:cBhvr additive="sum">
                                        <p:cTn id="27" dur="100" decel="100000" autoRev="1" fill="hold">
                                          <p:stCondLst>
                                            <p:cond delay="300"/>
                                          </p:stCondLst>
                                        </p:cTn>
                                        <p:tgtEl>
                                          <p:spTgt spid="7578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81"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Grp="1" noChangeArrowheads="1"/>
          </p:cNvSpPr>
          <p:nvPr>
            <p:ph type="title"/>
          </p:nvPr>
        </p:nvSpPr>
        <p:spPr/>
        <p:txBody>
          <a:bodyPr/>
          <a:lstStyle/>
          <a:p>
            <a:r>
              <a:rPr lang="en-US" sz="4500" b="0">
                <a:solidFill>
                  <a:srgbClr val="990099"/>
                </a:solidFill>
                <a:latin typeface="4YEOstamp" pitchFamily="2" charset="0"/>
              </a:rPr>
              <a:t>TOPOLOGI</a:t>
            </a:r>
          </a:p>
        </p:txBody>
      </p:sp>
      <p:pic>
        <p:nvPicPr>
          <p:cNvPr id="7680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1447800"/>
            <a:ext cx="4848225" cy="4319588"/>
          </a:xfrm>
          <a:noFill/>
          <a:ln/>
        </p:spPr>
      </p:pic>
      <p:sp>
        <p:nvSpPr>
          <p:cNvPr id="76804" name="Text Box 4"/>
          <p:cNvSpPr txBox="1">
            <a:spLocks noChangeArrowheads="1"/>
          </p:cNvSpPr>
          <p:nvPr/>
        </p:nvSpPr>
        <p:spPr bwMode="auto">
          <a:xfrm>
            <a:off x="533400" y="2438400"/>
            <a:ext cx="4114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3333CC"/>
                </a:solidFill>
                <a:latin typeface="Comic Sans MS" pitchFamily="66" charset="0"/>
              </a:rPr>
              <a:t>Wireless LAN memungkinkan workstation untuk berkomunikasi dan mengakses jaringan</a:t>
            </a:r>
          </a:p>
          <a:p>
            <a:r>
              <a:rPr lang="en-US" sz="2000">
                <a:solidFill>
                  <a:srgbClr val="3333CC"/>
                </a:solidFill>
                <a:latin typeface="Comic Sans MS" pitchFamily="66" charset="0"/>
              </a:rPr>
              <a:t>dengan menggunakan propagasi radio sebagai media transmisi</a:t>
            </a:r>
          </a:p>
        </p:txBody>
      </p:sp>
      <p:sp>
        <p:nvSpPr>
          <p:cNvPr id="76806" name="Rectangle 6"/>
          <p:cNvSpPr>
            <a:spLocks noChangeArrowheads="1"/>
          </p:cNvSpPr>
          <p:nvPr/>
        </p:nvSpPr>
        <p:spPr bwMode="auto">
          <a:xfrm>
            <a:off x="7391400" y="62484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4" action="ppaction://hlinksldjump"/>
              </a:rPr>
              <a:t>MENU</a:t>
            </a:r>
            <a:endParaRPr lang="en-US">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76804"/>
                                        </p:tgtEl>
                                        <p:attrNameLst>
                                          <p:attrName>style.visibility</p:attrName>
                                        </p:attrNameLst>
                                      </p:cBhvr>
                                      <p:to>
                                        <p:strVal val="visible"/>
                                      </p:to>
                                    </p:set>
                                    <p:animEffect transition="in" filter="strips(downLeft)">
                                      <p:cBhvr>
                                        <p:cTn id="12" dur="500"/>
                                        <p:tgtEl>
                                          <p:spTgt spid="76804"/>
                                        </p:tgtEl>
                                      </p:cBhvr>
                                    </p:animEffect>
                                  </p:childTnLst>
                                </p:cTn>
                              </p:par>
                            </p:childTnLst>
                          </p:cTn>
                        </p:par>
                        <p:par>
                          <p:cTn id="13" fill="hold" nodeType="afterGroup">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6803"/>
                                        </p:tgtEl>
                                        <p:attrNameLst>
                                          <p:attrName>style.visibility</p:attrName>
                                        </p:attrNameLst>
                                      </p:cBhvr>
                                      <p:to>
                                        <p:strVal val="visible"/>
                                      </p:to>
                                    </p:set>
                                    <p:animEffect transition="in" filter="randombar(horizontal)">
                                      <p:cBhvr>
                                        <p:cTn id="16" dur="500"/>
                                        <p:tgtEl>
                                          <p:spTgt spid="768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76806">
                                            <p:bg/>
                                          </p:spTgt>
                                        </p:tgtEl>
                                        <p:attrNameLst>
                                          <p:attrName>style.visibility</p:attrName>
                                        </p:attrNameLst>
                                      </p:cBhvr>
                                      <p:to>
                                        <p:strVal val="visible"/>
                                      </p:to>
                                    </p:set>
                                    <p:anim from="(-#ppt_w/2)" to="(#ppt_x)" calcmode="lin" valueType="num">
                                      <p:cBhvr>
                                        <p:cTn id="21" dur="300" fill="hold">
                                          <p:stCondLst>
                                            <p:cond delay="0"/>
                                          </p:stCondLst>
                                        </p:cTn>
                                        <p:tgtEl>
                                          <p:spTgt spid="76806">
                                            <p:bg/>
                                          </p:spTgt>
                                        </p:tgtEl>
                                        <p:attrNameLst>
                                          <p:attrName>ppt_x</p:attrName>
                                        </p:attrNameLst>
                                      </p:cBhvr>
                                    </p:anim>
                                    <p:anim from="0" to="-1.0" calcmode="lin" valueType="num">
                                      <p:cBhvr>
                                        <p:cTn id="22" dur="100" decel="50000" autoRev="1" fill="hold">
                                          <p:stCondLst>
                                            <p:cond delay="300"/>
                                          </p:stCondLst>
                                        </p:cTn>
                                        <p:tgtEl>
                                          <p:spTgt spid="76806">
                                            <p:bg/>
                                          </p:spTgt>
                                        </p:tgtEl>
                                        <p:attrNameLst>
                                          <p:attrName>xshear</p:attrName>
                                        </p:attrNameLst>
                                      </p:cBhvr>
                                    </p:anim>
                                    <p:animScale>
                                      <p:cBhvr>
                                        <p:cTn id="23" dur="100" decel="100000" autoRev="1" fill="hold">
                                          <p:stCondLst>
                                            <p:cond delay="300"/>
                                          </p:stCondLst>
                                        </p:cTn>
                                        <p:tgtEl>
                                          <p:spTgt spid="76806">
                                            <p:bg/>
                                          </p:spTgt>
                                        </p:tgtEl>
                                      </p:cBhvr>
                                      <p:from x="100000" y="100000"/>
                                      <p:to x="80000" y="100000"/>
                                    </p:animScale>
                                    <p:anim by="(#ppt_h/3+#ppt_w*0.1)" calcmode="lin" valueType="num">
                                      <p:cBhvr additive="sum">
                                        <p:cTn id="24" dur="100" decel="100000" autoRev="1" fill="hold">
                                          <p:stCondLst>
                                            <p:cond delay="300"/>
                                          </p:stCondLst>
                                        </p:cTn>
                                        <p:tgtEl>
                                          <p:spTgt spid="76806">
                                            <p:bg/>
                                          </p:spTgt>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76806">
                                            <p:txEl>
                                              <p:pRg st="0" end="0"/>
                                            </p:txEl>
                                          </p:spTgt>
                                        </p:tgtEl>
                                        <p:attrNameLst>
                                          <p:attrName>style.visibility</p:attrName>
                                        </p:attrNameLst>
                                      </p:cBhvr>
                                      <p:to>
                                        <p:strVal val="visible"/>
                                      </p:to>
                                    </p:set>
                                    <p:anim from="(-#ppt_w/2)" to="(#ppt_x)" calcmode="lin" valueType="num">
                                      <p:cBhvr>
                                        <p:cTn id="27" dur="300" fill="hold">
                                          <p:stCondLst>
                                            <p:cond delay="0"/>
                                          </p:stCondLst>
                                        </p:cTn>
                                        <p:tgtEl>
                                          <p:spTgt spid="76806">
                                            <p:txEl>
                                              <p:pRg st="0" end="0"/>
                                            </p:txEl>
                                          </p:spTgt>
                                        </p:tgtEl>
                                        <p:attrNameLst>
                                          <p:attrName>ppt_x</p:attrName>
                                        </p:attrNameLst>
                                      </p:cBhvr>
                                    </p:anim>
                                    <p:anim from="0" to="-1.0" calcmode="lin" valueType="num">
                                      <p:cBhvr>
                                        <p:cTn id="28" dur="100" decel="50000" autoRev="1" fill="hold">
                                          <p:stCondLst>
                                            <p:cond delay="300"/>
                                          </p:stCondLst>
                                        </p:cTn>
                                        <p:tgtEl>
                                          <p:spTgt spid="76806">
                                            <p:txEl>
                                              <p:pRg st="0" end="0"/>
                                            </p:txEl>
                                          </p:spTgt>
                                        </p:tgtEl>
                                        <p:attrNameLst>
                                          <p:attrName>xshear</p:attrName>
                                        </p:attrNameLst>
                                      </p:cBhvr>
                                    </p:anim>
                                    <p:animScale>
                                      <p:cBhvr>
                                        <p:cTn id="29" dur="100" decel="100000" autoRev="1" fill="hold">
                                          <p:stCondLst>
                                            <p:cond delay="300"/>
                                          </p:stCondLst>
                                        </p:cTn>
                                        <p:tgtEl>
                                          <p:spTgt spid="76806">
                                            <p:txEl>
                                              <p:pRg st="0" end="0"/>
                                            </p:txEl>
                                          </p:spTgt>
                                        </p:tgtEl>
                                      </p:cBhvr>
                                      <p:from x="100000" y="100000"/>
                                      <p:to x="80000" y="100000"/>
                                    </p:animScale>
                                    <p:anim by="(#ppt_h/3+#ppt_w*0.1)" calcmode="lin" valueType="num">
                                      <p:cBhvr additive="sum">
                                        <p:cTn id="30" dur="100" decel="100000" autoRev="1" fill="hold">
                                          <p:stCondLst>
                                            <p:cond delay="300"/>
                                          </p:stCondLst>
                                        </p:cTn>
                                        <p:tgtEl>
                                          <p:spTgt spid="7680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4" grpId="0"/>
      <p:bldP spid="7680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a:lstStyle/>
          <a:p>
            <a:r>
              <a:rPr lang="en-US" b="0">
                <a:solidFill>
                  <a:srgbClr val="990099"/>
                </a:solidFill>
                <a:latin typeface="Barbecue" pitchFamily="2" charset="0"/>
              </a:rPr>
              <a:t>ROAMING</a:t>
            </a:r>
          </a:p>
        </p:txBody>
      </p:sp>
      <p:pic>
        <p:nvPicPr>
          <p:cNvPr id="778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87825" y="2801938"/>
            <a:ext cx="3898900" cy="2479675"/>
          </a:xfrm>
          <a:noFill/>
          <a:ln/>
        </p:spPr>
      </p:pic>
      <p:sp>
        <p:nvSpPr>
          <p:cNvPr id="77828" name="Text Box 4"/>
          <p:cNvSpPr txBox="1">
            <a:spLocks noChangeArrowheads="1"/>
          </p:cNvSpPr>
          <p:nvPr/>
        </p:nvSpPr>
        <p:spPr bwMode="auto">
          <a:xfrm>
            <a:off x="685800" y="2438400"/>
            <a:ext cx="3733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3333CC"/>
                </a:solidFill>
                <a:latin typeface="Comic Sans MS" pitchFamily="66" charset="0"/>
              </a:rPr>
              <a:t>Jika ada beberapa area dalam sebuah ruangan di cakupi oleh lebih dari satu Access Poin, maka cakupan sel telah melakukan overlap. Setiap wireless station secara otomatis akan menentukan koneksi terbaik yang akan ditangkapnya dari sebuah Access Poin. Area cakupan yang Overlapping merupakan attribut penting dalam melakukan setting Wireless LAN karena hal inilah yang menyebabkan terjadinya roaming antar overlapping sells.</a:t>
            </a:r>
          </a:p>
        </p:txBody>
      </p:sp>
      <p:sp>
        <p:nvSpPr>
          <p:cNvPr id="77829" name="Text Box 5"/>
          <p:cNvSpPr txBox="1">
            <a:spLocks noChangeArrowheads="1"/>
          </p:cNvSpPr>
          <p:nvPr/>
        </p:nvSpPr>
        <p:spPr bwMode="auto">
          <a:xfrm>
            <a:off x="6629400" y="6248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GB"/>
          </a:p>
        </p:txBody>
      </p:sp>
      <p:sp>
        <p:nvSpPr>
          <p:cNvPr id="77831" name="Rectangle 7"/>
          <p:cNvSpPr>
            <a:spLocks noChangeArrowheads="1"/>
          </p:cNvSpPr>
          <p:nvPr/>
        </p:nvSpPr>
        <p:spPr bwMode="auto">
          <a:xfrm>
            <a:off x="7391400" y="62484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4" action="ppaction://hlinksldjump"/>
              </a:rPr>
              <a:t>MENU</a:t>
            </a:r>
            <a:endParaRPr lang="en-US">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Scale>
                                      <p:cBhvr>
                                        <p:cTn id="7" dur="1000" decel="50000" fill="hold">
                                          <p:stCondLst>
                                            <p:cond delay="0"/>
                                          </p:stCondLst>
                                        </p:cTn>
                                        <p:tgtEl>
                                          <p:spTgt spid="77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7826"/>
                                        </p:tgtEl>
                                        <p:attrNameLst>
                                          <p:attrName>ppt_x</p:attrName>
                                          <p:attrName>ppt_y</p:attrName>
                                        </p:attrNameLst>
                                      </p:cBhvr>
                                    </p:animMotion>
                                    <p:animEffect transition="in" filter="fade">
                                      <p:cBhvr>
                                        <p:cTn id="9" dur="1000"/>
                                        <p:tgtEl>
                                          <p:spTgt spid="77826"/>
                                        </p:tgtEl>
                                      </p:cBhvr>
                                    </p:animEffect>
                                  </p:childTnLst>
                                </p:cTn>
                              </p:par>
                            </p:childTnLst>
                          </p:cTn>
                        </p:par>
                        <p:par>
                          <p:cTn id="10" fill="hold" nodeType="afterGroup">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77828"/>
                                        </p:tgtEl>
                                        <p:attrNameLst>
                                          <p:attrName>style.visibility</p:attrName>
                                        </p:attrNameLst>
                                      </p:cBhvr>
                                      <p:to>
                                        <p:strVal val="visible"/>
                                      </p:to>
                                    </p:set>
                                    <p:anim calcmode="lin" valueType="num">
                                      <p:cBhvr>
                                        <p:cTn id="13" dur="500" decel="50000" fill="hold">
                                          <p:stCondLst>
                                            <p:cond delay="0"/>
                                          </p:stCondLst>
                                        </p:cTn>
                                        <p:tgtEl>
                                          <p:spTgt spid="7782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782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7828"/>
                                        </p:tgtEl>
                                        <p:attrNameLst>
                                          <p:attrName>ppt_w</p:attrName>
                                        </p:attrNameLst>
                                      </p:cBhvr>
                                      <p:tavLst>
                                        <p:tav tm="0">
                                          <p:val>
                                            <p:strVal val="#ppt_w*.05"/>
                                          </p:val>
                                        </p:tav>
                                        <p:tav tm="100000">
                                          <p:val>
                                            <p:strVal val="#ppt_w"/>
                                          </p:val>
                                        </p:tav>
                                      </p:tavLst>
                                    </p:anim>
                                    <p:anim calcmode="lin" valueType="num">
                                      <p:cBhvr>
                                        <p:cTn id="16" dur="1000" fill="hold"/>
                                        <p:tgtEl>
                                          <p:spTgt spid="7782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782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782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782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7828"/>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77827"/>
                                        </p:tgtEl>
                                        <p:attrNameLst>
                                          <p:attrName>style.visibility</p:attrName>
                                        </p:attrNameLst>
                                      </p:cBhvr>
                                      <p:to>
                                        <p:strVal val="visible"/>
                                      </p:to>
                                    </p:set>
                                    <p:animEffect transition="in" filter="dissolve">
                                      <p:cBhvr>
                                        <p:cTn id="24" dur="500"/>
                                        <p:tgtEl>
                                          <p:spTgt spid="778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grpId="0" nodeType="clickEffect" nodePh="1">
                                  <p:stCondLst>
                                    <p:cond delay="0"/>
                                  </p:stCondLst>
                                  <p:endCondLst>
                                    <p:cond evt="begin" delay="0">
                                      <p:tn val="27"/>
                                    </p:cond>
                                  </p:endCondLst>
                                  <p:childTnLst>
                                    <p:set>
                                      <p:cBhvr>
                                        <p:cTn id="28" dur="1" fill="hold">
                                          <p:stCondLst>
                                            <p:cond delay="0"/>
                                          </p:stCondLst>
                                        </p:cTn>
                                        <p:tgtEl>
                                          <p:spTgt spid="77829"/>
                                        </p:tgtEl>
                                        <p:attrNameLst>
                                          <p:attrName>style.visibility</p:attrName>
                                        </p:attrNameLst>
                                      </p:cBhvr>
                                      <p:to>
                                        <p:strVal val="visible"/>
                                      </p:to>
                                    </p:set>
                                    <p:anim from="(-#ppt_w/2)" to="(#ppt_x)" calcmode="lin" valueType="num">
                                      <p:cBhvr>
                                        <p:cTn id="29" dur="600" fill="hold">
                                          <p:stCondLst>
                                            <p:cond delay="0"/>
                                          </p:stCondLst>
                                        </p:cTn>
                                        <p:tgtEl>
                                          <p:spTgt spid="77829"/>
                                        </p:tgtEl>
                                        <p:attrNameLst>
                                          <p:attrName>ppt_x</p:attrName>
                                        </p:attrNameLst>
                                      </p:cBhvr>
                                    </p:anim>
                                    <p:anim from="0" to="-1.0" calcmode="lin" valueType="num">
                                      <p:cBhvr>
                                        <p:cTn id="30" dur="200" decel="50000" autoRev="1" fill="hold">
                                          <p:stCondLst>
                                            <p:cond delay="600"/>
                                          </p:stCondLst>
                                        </p:cTn>
                                        <p:tgtEl>
                                          <p:spTgt spid="77829"/>
                                        </p:tgtEl>
                                        <p:attrNameLst>
                                          <p:attrName>xshear</p:attrName>
                                        </p:attrNameLst>
                                      </p:cBhvr>
                                    </p:anim>
                                    <p:animScale>
                                      <p:cBhvr>
                                        <p:cTn id="31" dur="200" decel="100000" autoRev="1" fill="hold">
                                          <p:stCondLst>
                                            <p:cond delay="600"/>
                                          </p:stCondLst>
                                        </p:cTn>
                                        <p:tgtEl>
                                          <p:spTgt spid="77829"/>
                                        </p:tgtEl>
                                      </p:cBhvr>
                                      <p:from x="100000" y="100000"/>
                                      <p:to x="80000" y="100000"/>
                                    </p:animScale>
                                    <p:anim by="(#ppt_h/3+#ppt_w*0.1)" calcmode="lin" valueType="num">
                                      <p:cBhvr additive="sum">
                                        <p:cTn id="32" dur="200" decel="100000" autoRev="1" fill="hold">
                                          <p:stCondLst>
                                            <p:cond delay="600"/>
                                          </p:stCondLst>
                                        </p:cTn>
                                        <p:tgtEl>
                                          <p:spTgt spid="77829"/>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77831">
                                            <p:bg/>
                                          </p:spTgt>
                                        </p:tgtEl>
                                        <p:attrNameLst>
                                          <p:attrName>style.visibility</p:attrName>
                                        </p:attrNameLst>
                                      </p:cBhvr>
                                      <p:to>
                                        <p:strVal val="visible"/>
                                      </p:to>
                                    </p:set>
                                    <p:anim from="(-#ppt_w/2)" to="(#ppt_x)" calcmode="lin" valueType="num">
                                      <p:cBhvr>
                                        <p:cTn id="37" dur="300" fill="hold">
                                          <p:stCondLst>
                                            <p:cond delay="0"/>
                                          </p:stCondLst>
                                        </p:cTn>
                                        <p:tgtEl>
                                          <p:spTgt spid="77831">
                                            <p:bg/>
                                          </p:spTgt>
                                        </p:tgtEl>
                                        <p:attrNameLst>
                                          <p:attrName>ppt_x</p:attrName>
                                        </p:attrNameLst>
                                      </p:cBhvr>
                                    </p:anim>
                                    <p:anim from="0" to="-1.0" calcmode="lin" valueType="num">
                                      <p:cBhvr>
                                        <p:cTn id="38" dur="100" decel="50000" autoRev="1" fill="hold">
                                          <p:stCondLst>
                                            <p:cond delay="300"/>
                                          </p:stCondLst>
                                        </p:cTn>
                                        <p:tgtEl>
                                          <p:spTgt spid="77831">
                                            <p:bg/>
                                          </p:spTgt>
                                        </p:tgtEl>
                                        <p:attrNameLst>
                                          <p:attrName>xshear</p:attrName>
                                        </p:attrNameLst>
                                      </p:cBhvr>
                                    </p:anim>
                                    <p:animScale>
                                      <p:cBhvr>
                                        <p:cTn id="39" dur="100" decel="100000" autoRev="1" fill="hold">
                                          <p:stCondLst>
                                            <p:cond delay="300"/>
                                          </p:stCondLst>
                                        </p:cTn>
                                        <p:tgtEl>
                                          <p:spTgt spid="77831">
                                            <p:bg/>
                                          </p:spTgt>
                                        </p:tgtEl>
                                      </p:cBhvr>
                                      <p:from x="100000" y="100000"/>
                                      <p:to x="80000" y="100000"/>
                                    </p:animScale>
                                    <p:anim by="(#ppt_h/3+#ppt_w*0.1)" calcmode="lin" valueType="num">
                                      <p:cBhvr additive="sum">
                                        <p:cTn id="40" dur="100" decel="100000" autoRev="1" fill="hold">
                                          <p:stCondLst>
                                            <p:cond delay="300"/>
                                          </p:stCondLst>
                                        </p:cTn>
                                        <p:tgtEl>
                                          <p:spTgt spid="77831">
                                            <p:bg/>
                                          </p:spTgt>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77831">
                                            <p:txEl>
                                              <p:pRg st="0" end="0"/>
                                            </p:txEl>
                                          </p:spTgt>
                                        </p:tgtEl>
                                        <p:attrNameLst>
                                          <p:attrName>style.visibility</p:attrName>
                                        </p:attrNameLst>
                                      </p:cBhvr>
                                      <p:to>
                                        <p:strVal val="visible"/>
                                      </p:to>
                                    </p:set>
                                    <p:anim from="(-#ppt_w/2)" to="(#ppt_x)" calcmode="lin" valueType="num">
                                      <p:cBhvr>
                                        <p:cTn id="43" dur="300" fill="hold">
                                          <p:stCondLst>
                                            <p:cond delay="0"/>
                                          </p:stCondLst>
                                        </p:cTn>
                                        <p:tgtEl>
                                          <p:spTgt spid="77831">
                                            <p:txEl>
                                              <p:pRg st="0" end="0"/>
                                            </p:txEl>
                                          </p:spTgt>
                                        </p:tgtEl>
                                        <p:attrNameLst>
                                          <p:attrName>ppt_x</p:attrName>
                                        </p:attrNameLst>
                                      </p:cBhvr>
                                    </p:anim>
                                    <p:anim from="0" to="-1.0" calcmode="lin" valueType="num">
                                      <p:cBhvr>
                                        <p:cTn id="44" dur="100" decel="50000" autoRev="1" fill="hold">
                                          <p:stCondLst>
                                            <p:cond delay="300"/>
                                          </p:stCondLst>
                                        </p:cTn>
                                        <p:tgtEl>
                                          <p:spTgt spid="77831">
                                            <p:txEl>
                                              <p:pRg st="0" end="0"/>
                                            </p:txEl>
                                          </p:spTgt>
                                        </p:tgtEl>
                                        <p:attrNameLst>
                                          <p:attrName>xshear</p:attrName>
                                        </p:attrNameLst>
                                      </p:cBhvr>
                                    </p:anim>
                                    <p:animScale>
                                      <p:cBhvr>
                                        <p:cTn id="45" dur="100" decel="100000" autoRev="1" fill="hold">
                                          <p:stCondLst>
                                            <p:cond delay="300"/>
                                          </p:stCondLst>
                                        </p:cTn>
                                        <p:tgtEl>
                                          <p:spTgt spid="77831">
                                            <p:txEl>
                                              <p:pRg st="0" end="0"/>
                                            </p:txEl>
                                          </p:spTgt>
                                        </p:tgtEl>
                                      </p:cBhvr>
                                      <p:from x="100000" y="100000"/>
                                      <p:to x="80000" y="100000"/>
                                    </p:animScale>
                                    <p:anim by="(#ppt_h/3+#ppt_w*0.1)" calcmode="lin" valueType="num">
                                      <p:cBhvr additive="sum">
                                        <p:cTn id="46" dur="100" decel="100000" autoRev="1" fill="hold">
                                          <p:stCondLst>
                                            <p:cond delay="300"/>
                                          </p:stCondLst>
                                        </p:cTn>
                                        <p:tgtEl>
                                          <p:spTgt spid="7783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8" grpId="0"/>
      <p:bldP spid="77829" grpId="0"/>
      <p:bldP spid="77831"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p:txBody>
          <a:bodyPr/>
          <a:lstStyle/>
          <a:p>
            <a:pPr algn="ctr"/>
            <a:r>
              <a:rPr lang="en-US" sz="4200">
                <a:solidFill>
                  <a:srgbClr val="990099"/>
                </a:solidFill>
                <a:latin typeface="Monotype Corsiva" pitchFamily="66" charset="0"/>
              </a:rPr>
              <a:t>INSTALASI WLAN</a:t>
            </a:r>
          </a:p>
        </p:txBody>
      </p:sp>
      <p:pic>
        <p:nvPicPr>
          <p:cNvPr id="788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65238" y="2487613"/>
            <a:ext cx="2844800" cy="219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90800"/>
            <a:ext cx="32766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3" y="1905000"/>
            <a:ext cx="30686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ircle(in)">
                                      <p:cBhvr>
                                        <p:cTn id="7" dur="500"/>
                                        <p:tgtEl>
                                          <p:spTgt spid="78850"/>
                                        </p:tgtEl>
                                      </p:cBhvr>
                                    </p:animEffect>
                                  </p:childTnLst>
                                </p:cTn>
                              </p:par>
                            </p:childTnLst>
                          </p:cTn>
                        </p:par>
                        <p:par>
                          <p:cTn id="8" fill="hold" nodeType="afterGroup">
                            <p:stCondLst>
                              <p:cond delay="500"/>
                            </p:stCondLst>
                            <p:childTnLst>
                              <p:par>
                                <p:cTn id="9" presetID="25" presetClass="entr" presetSubtype="0" fill="hold" nodeType="afterEffect">
                                  <p:stCondLst>
                                    <p:cond delay="0"/>
                                  </p:stCondLst>
                                  <p:childTnLst>
                                    <p:set>
                                      <p:cBhvr>
                                        <p:cTn id="10" dur="1" fill="hold">
                                          <p:stCondLst>
                                            <p:cond delay="0"/>
                                          </p:stCondLst>
                                        </p:cTn>
                                        <p:tgtEl>
                                          <p:spTgt spid="78851"/>
                                        </p:tgtEl>
                                        <p:attrNameLst>
                                          <p:attrName>style.visibility</p:attrName>
                                        </p:attrNameLst>
                                      </p:cBhvr>
                                      <p:to>
                                        <p:strVal val="visible"/>
                                      </p:to>
                                    </p:set>
                                    <p:anim calcmode="lin" valueType="num">
                                      <p:cBhvr>
                                        <p:cTn id="11" dur="250" decel="50000" fill="hold">
                                          <p:stCondLst>
                                            <p:cond delay="0"/>
                                          </p:stCondLst>
                                        </p:cTn>
                                        <p:tgtEl>
                                          <p:spTgt spid="78851"/>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78851"/>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78851"/>
                                        </p:tgtEl>
                                        <p:attrNameLst>
                                          <p:attrName>ppt_w</p:attrName>
                                        </p:attrNameLst>
                                      </p:cBhvr>
                                      <p:tavLst>
                                        <p:tav tm="0">
                                          <p:val>
                                            <p:strVal val="#ppt_w*.05"/>
                                          </p:val>
                                        </p:tav>
                                        <p:tav tm="100000">
                                          <p:val>
                                            <p:strVal val="#ppt_w"/>
                                          </p:val>
                                        </p:tav>
                                      </p:tavLst>
                                    </p:anim>
                                    <p:anim calcmode="lin" valueType="num">
                                      <p:cBhvr>
                                        <p:cTn id="14" dur="500" fill="hold"/>
                                        <p:tgtEl>
                                          <p:spTgt spid="78851"/>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78851"/>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78851"/>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78851"/>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78851"/>
                                        </p:tgtEl>
                                      </p:cBhvr>
                                    </p:animEffect>
                                  </p:childTnLst>
                                </p:cTn>
                              </p:par>
                            </p:childTnLst>
                          </p:cTn>
                        </p:par>
                        <p:par>
                          <p:cTn id="19" fill="hold" nodeType="afterGroup">
                            <p:stCondLst>
                              <p:cond delay="1000"/>
                            </p:stCondLst>
                            <p:childTnLst>
                              <p:par>
                                <p:cTn id="20" presetID="25" presetClass="entr" presetSubtype="0" fill="hold" nodeType="afterEffect">
                                  <p:stCondLst>
                                    <p:cond delay="0"/>
                                  </p:stCondLst>
                                  <p:childTnLst>
                                    <p:set>
                                      <p:cBhvr>
                                        <p:cTn id="21" dur="1" fill="hold">
                                          <p:stCondLst>
                                            <p:cond delay="0"/>
                                          </p:stCondLst>
                                        </p:cTn>
                                        <p:tgtEl>
                                          <p:spTgt spid="78852"/>
                                        </p:tgtEl>
                                        <p:attrNameLst>
                                          <p:attrName>style.visibility</p:attrName>
                                        </p:attrNameLst>
                                      </p:cBhvr>
                                      <p:to>
                                        <p:strVal val="visible"/>
                                      </p:to>
                                    </p:set>
                                    <p:anim calcmode="lin" valueType="num">
                                      <p:cBhvr>
                                        <p:cTn id="22" dur="250" decel="50000" fill="hold">
                                          <p:stCondLst>
                                            <p:cond delay="0"/>
                                          </p:stCondLst>
                                        </p:cTn>
                                        <p:tgtEl>
                                          <p:spTgt spid="78852"/>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78852"/>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78852"/>
                                        </p:tgtEl>
                                        <p:attrNameLst>
                                          <p:attrName>ppt_w</p:attrName>
                                        </p:attrNameLst>
                                      </p:cBhvr>
                                      <p:tavLst>
                                        <p:tav tm="0">
                                          <p:val>
                                            <p:strVal val="#ppt_w*.05"/>
                                          </p:val>
                                        </p:tav>
                                        <p:tav tm="100000">
                                          <p:val>
                                            <p:strVal val="#ppt_w"/>
                                          </p:val>
                                        </p:tav>
                                      </p:tavLst>
                                    </p:anim>
                                    <p:anim calcmode="lin" valueType="num">
                                      <p:cBhvr>
                                        <p:cTn id="25" dur="500" fill="hold"/>
                                        <p:tgtEl>
                                          <p:spTgt spid="78852"/>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78852"/>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78852"/>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78852"/>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78852"/>
                                        </p:tgtEl>
                                      </p:cBhvr>
                                    </p:animEffect>
                                  </p:childTnLst>
                                </p:cTn>
                              </p:par>
                            </p:childTnLst>
                          </p:cTn>
                        </p:par>
                        <p:par>
                          <p:cTn id="30" fill="hold" nodeType="afterGroup">
                            <p:stCondLst>
                              <p:cond delay="1500"/>
                            </p:stCondLst>
                            <p:childTnLst>
                              <p:par>
                                <p:cTn id="31" presetID="25" presetClass="entr" presetSubtype="0" fill="hold" nodeType="afterEffect">
                                  <p:stCondLst>
                                    <p:cond delay="0"/>
                                  </p:stCondLst>
                                  <p:childTnLst>
                                    <p:set>
                                      <p:cBhvr>
                                        <p:cTn id="32" dur="1" fill="hold">
                                          <p:stCondLst>
                                            <p:cond delay="0"/>
                                          </p:stCondLst>
                                        </p:cTn>
                                        <p:tgtEl>
                                          <p:spTgt spid="78853"/>
                                        </p:tgtEl>
                                        <p:attrNameLst>
                                          <p:attrName>style.visibility</p:attrName>
                                        </p:attrNameLst>
                                      </p:cBhvr>
                                      <p:to>
                                        <p:strVal val="visible"/>
                                      </p:to>
                                    </p:set>
                                    <p:anim calcmode="lin" valueType="num">
                                      <p:cBhvr>
                                        <p:cTn id="33" dur="250" decel="50000" fill="hold">
                                          <p:stCondLst>
                                            <p:cond delay="0"/>
                                          </p:stCondLst>
                                        </p:cTn>
                                        <p:tgtEl>
                                          <p:spTgt spid="78853"/>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78853"/>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78853"/>
                                        </p:tgtEl>
                                        <p:attrNameLst>
                                          <p:attrName>ppt_w</p:attrName>
                                        </p:attrNameLst>
                                      </p:cBhvr>
                                      <p:tavLst>
                                        <p:tav tm="0">
                                          <p:val>
                                            <p:strVal val="#ppt_w*.05"/>
                                          </p:val>
                                        </p:tav>
                                        <p:tav tm="100000">
                                          <p:val>
                                            <p:strVal val="#ppt_w"/>
                                          </p:val>
                                        </p:tav>
                                      </p:tavLst>
                                    </p:anim>
                                    <p:anim calcmode="lin" valueType="num">
                                      <p:cBhvr>
                                        <p:cTn id="36" dur="500" fill="hold"/>
                                        <p:tgtEl>
                                          <p:spTgt spid="78853"/>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78853"/>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78853"/>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78853"/>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762000" y="2362200"/>
            <a:ext cx="3505200" cy="3657600"/>
          </a:xfrm>
        </p:spPr>
        <p:txBody>
          <a:bodyPr>
            <a:normAutofit lnSpcReduction="10000"/>
          </a:bodyPr>
          <a:lstStyle/>
          <a:p>
            <a:pPr marL="114300" indent="-114300">
              <a:buFont typeface="Wingdings" pitchFamily="2" charset="2"/>
              <a:buNone/>
            </a:pPr>
            <a:r>
              <a:rPr lang="en-US" sz="1400">
                <a:solidFill>
                  <a:srgbClr val="3333CC"/>
                </a:solidFill>
                <a:latin typeface="Comic Sans MS" pitchFamily="66" charset="0"/>
              </a:rPr>
              <a:t>Berikut adalah secara bertahap langkah instalasi WLAN di PC Windows. WLAN yang digunakan adalah Samsung MagicLAN SWL-2000P.</a:t>
            </a:r>
          </a:p>
          <a:p>
            <a:pPr marL="114300" indent="-114300">
              <a:buFont typeface="Wingdings" pitchFamily="2" charset="2"/>
              <a:buNone/>
            </a:pPr>
            <a:r>
              <a:rPr lang="en-US" sz="1400">
                <a:solidFill>
                  <a:srgbClr val="3333CC"/>
                </a:solidFill>
                <a:latin typeface="Comic Sans MS" pitchFamily="66" charset="0"/>
              </a:rPr>
              <a:t>·Lepaskan card WLAN dari PC anda.</a:t>
            </a:r>
          </a:p>
          <a:p>
            <a:pPr marL="114300" indent="-114300">
              <a:buFont typeface="Wingdings" pitchFamily="2" charset="2"/>
              <a:buNone/>
            </a:pPr>
            <a:r>
              <a:rPr lang="en-US" sz="1400">
                <a:solidFill>
                  <a:srgbClr val="3333CC"/>
                </a:solidFill>
                <a:latin typeface="Comic Sans MS" pitchFamily="66" charset="0"/>
              </a:rPr>
              <a:t>·Boot PC anda sehingga selesai &amp; masuk ke Windows.</a:t>
            </a:r>
          </a:p>
          <a:p>
            <a:pPr marL="114300" indent="-114300">
              <a:buFont typeface="Wingdings" pitchFamily="2" charset="2"/>
              <a:buNone/>
            </a:pPr>
            <a:r>
              <a:rPr lang="en-US" sz="1400">
                <a:solidFill>
                  <a:srgbClr val="3333CC"/>
                </a:solidFill>
                <a:latin typeface="Comic Sans MS" pitchFamily="66" charset="0"/>
              </a:rPr>
              <a:t>·Masukan CD dari MagicLAN SWL 2000P. CD secara autorun akan menjalankan software driver MagicLAN. Tampilan awal akan tampak seperti pada gambar.</a:t>
            </a:r>
          </a:p>
          <a:p>
            <a:pPr marL="114300" indent="-114300">
              <a:buFont typeface="Wingdings" pitchFamily="2" charset="2"/>
              <a:buNone/>
            </a:pPr>
            <a:r>
              <a:rPr lang="en-US" sz="1400">
                <a:solidFill>
                  <a:srgbClr val="3333CC"/>
                </a:solidFill>
                <a:latin typeface="Comic Sans MS" pitchFamily="66" charset="0"/>
              </a:rPr>
              <a:t>·Tekan I accept untuk menerima License Agreement yang di tawarkan.</a:t>
            </a:r>
          </a:p>
          <a:p>
            <a:pPr marL="114300" indent="-114300">
              <a:buFont typeface="Wingdings" pitchFamily="2" charset="2"/>
              <a:buNone/>
            </a:pPr>
            <a:r>
              <a:rPr lang="en-US" sz="1400">
                <a:solidFill>
                  <a:srgbClr val="3333CC"/>
                </a:solidFill>
                <a:latin typeface="Comic Sans MS" pitchFamily="66" charset="0"/>
              </a:rPr>
              <a:t>·Selanjutnya kita dapat memilih untuk menginstall software driver yang dibutuhkan.</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38400"/>
            <a:ext cx="42672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987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 calcmode="lin" valueType="num">
                                      <p:cBhvr>
                                        <p:cTn id="12" dur="500" fill="hold"/>
                                        <p:tgtEl>
                                          <p:spTgt spid="79875">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79875">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 calcmode="lin" valueType="num">
                                      <p:cBhvr>
                                        <p:cTn id="17" dur="500" fill="hold"/>
                                        <p:tgtEl>
                                          <p:spTgt spid="79875">
                                            <p:txEl>
                                              <p:pRg st="2" end="2"/>
                                            </p:txEl>
                                          </p:spTgt>
                                        </p:tgtEl>
                                        <p:attrNameLst>
                                          <p:attrName>ppt_w</p:attrName>
                                        </p:attrNameLst>
                                      </p:cBhvr>
                                      <p:tavLst>
                                        <p:tav tm="0">
                                          <p:val>
                                            <p:strVal val="#ppt_w*0.70"/>
                                          </p:val>
                                        </p:tav>
                                        <p:tav tm="100000">
                                          <p:val>
                                            <p:strVal val="#ppt_w"/>
                                          </p:val>
                                        </p:tav>
                                      </p:tavLst>
                                    </p:anim>
                                    <p:anim calcmode="lin" valueType="num">
                                      <p:cBhvr>
                                        <p:cTn id="18" dur="5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19" dur="500"/>
                                        <p:tgtEl>
                                          <p:spTgt spid="79875">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 calcmode="lin" valueType="num">
                                      <p:cBhvr>
                                        <p:cTn id="22" dur="500" fill="hold"/>
                                        <p:tgtEl>
                                          <p:spTgt spid="79875">
                                            <p:txEl>
                                              <p:pRg st="3" end="3"/>
                                            </p:txEl>
                                          </p:spTgt>
                                        </p:tgtEl>
                                        <p:attrNameLst>
                                          <p:attrName>ppt_w</p:attrName>
                                        </p:attrNameLst>
                                      </p:cBhvr>
                                      <p:tavLst>
                                        <p:tav tm="0">
                                          <p:val>
                                            <p:strVal val="#ppt_w*0.70"/>
                                          </p:val>
                                        </p:tav>
                                        <p:tav tm="100000">
                                          <p:val>
                                            <p:strVal val="#ppt_w"/>
                                          </p:val>
                                        </p:tav>
                                      </p:tavLst>
                                    </p:anim>
                                    <p:anim calcmode="lin" valueType="num">
                                      <p:cBhvr>
                                        <p:cTn id="23" dur="5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24" dur="500"/>
                                        <p:tgtEl>
                                          <p:spTgt spid="79875">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 calcmode="lin" valueType="num">
                                      <p:cBhvr>
                                        <p:cTn id="27" dur="500" fill="hold"/>
                                        <p:tgtEl>
                                          <p:spTgt spid="79875">
                                            <p:txEl>
                                              <p:pRg st="4" end="4"/>
                                            </p:txEl>
                                          </p:spTgt>
                                        </p:tgtEl>
                                        <p:attrNameLst>
                                          <p:attrName>ppt_w</p:attrName>
                                        </p:attrNameLst>
                                      </p:cBhvr>
                                      <p:tavLst>
                                        <p:tav tm="0">
                                          <p:val>
                                            <p:strVal val="#ppt_w*0.70"/>
                                          </p:val>
                                        </p:tav>
                                        <p:tav tm="100000">
                                          <p:val>
                                            <p:strVal val="#ppt_w"/>
                                          </p:val>
                                        </p:tav>
                                      </p:tavLst>
                                    </p:anim>
                                    <p:anim calcmode="lin" valueType="num">
                                      <p:cBhvr>
                                        <p:cTn id="28" dur="500" fill="hold"/>
                                        <p:tgtEl>
                                          <p:spTgt spid="79875">
                                            <p:txEl>
                                              <p:pRg st="4" end="4"/>
                                            </p:txEl>
                                          </p:spTgt>
                                        </p:tgtEl>
                                        <p:attrNameLst>
                                          <p:attrName>ppt_h</p:attrName>
                                        </p:attrNameLst>
                                      </p:cBhvr>
                                      <p:tavLst>
                                        <p:tav tm="0">
                                          <p:val>
                                            <p:strVal val="#ppt_h"/>
                                          </p:val>
                                        </p:tav>
                                        <p:tav tm="100000">
                                          <p:val>
                                            <p:strVal val="#ppt_h"/>
                                          </p:val>
                                        </p:tav>
                                      </p:tavLst>
                                    </p:anim>
                                    <p:animEffect transition="in" filter="fade">
                                      <p:cBhvr>
                                        <p:cTn id="29" dur="500"/>
                                        <p:tgtEl>
                                          <p:spTgt spid="79875">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79875">
                                            <p:txEl>
                                              <p:pRg st="5" end="5"/>
                                            </p:txEl>
                                          </p:spTgt>
                                        </p:tgtEl>
                                        <p:attrNameLst>
                                          <p:attrName>style.visibility</p:attrName>
                                        </p:attrNameLst>
                                      </p:cBhvr>
                                      <p:to>
                                        <p:strVal val="visible"/>
                                      </p:to>
                                    </p:set>
                                    <p:anim calcmode="lin" valueType="num">
                                      <p:cBhvr>
                                        <p:cTn id="32" dur="500" fill="hold"/>
                                        <p:tgtEl>
                                          <p:spTgt spid="79875">
                                            <p:txEl>
                                              <p:pRg st="5" end="5"/>
                                            </p:txEl>
                                          </p:spTgt>
                                        </p:tgtEl>
                                        <p:attrNameLst>
                                          <p:attrName>ppt_w</p:attrName>
                                        </p:attrNameLst>
                                      </p:cBhvr>
                                      <p:tavLst>
                                        <p:tav tm="0">
                                          <p:val>
                                            <p:strVal val="#ppt_w*0.70"/>
                                          </p:val>
                                        </p:tav>
                                        <p:tav tm="100000">
                                          <p:val>
                                            <p:strVal val="#ppt_w"/>
                                          </p:val>
                                        </p:tav>
                                      </p:tavLst>
                                    </p:anim>
                                    <p:anim calcmode="lin" valueType="num">
                                      <p:cBhvr>
                                        <p:cTn id="33" dur="500" fill="hold"/>
                                        <p:tgtEl>
                                          <p:spTgt spid="79875">
                                            <p:txEl>
                                              <p:pRg st="5" end="5"/>
                                            </p:txEl>
                                          </p:spTgt>
                                        </p:tgtEl>
                                        <p:attrNameLst>
                                          <p:attrName>ppt_h</p:attrName>
                                        </p:attrNameLst>
                                      </p:cBhvr>
                                      <p:tavLst>
                                        <p:tav tm="0">
                                          <p:val>
                                            <p:strVal val="#ppt_h"/>
                                          </p:val>
                                        </p:tav>
                                        <p:tav tm="100000">
                                          <p:val>
                                            <p:strVal val="#ppt_h"/>
                                          </p:val>
                                        </p:tav>
                                      </p:tavLst>
                                    </p:anim>
                                    <p:animEffect transition="in" filter="fade">
                                      <p:cBhvr>
                                        <p:cTn id="34" dur="500"/>
                                        <p:tgtEl>
                                          <p:spTgt spid="79875">
                                            <p:txEl>
                                              <p:pRg st="5" end="5"/>
                                            </p:txEl>
                                          </p:spTgt>
                                        </p:tgtEl>
                                      </p:cBhvr>
                                    </p:animEffect>
                                  </p:childTnLst>
                                </p:cTn>
                              </p:par>
                            </p:childTnLst>
                          </p:cTn>
                        </p:par>
                        <p:par>
                          <p:cTn id="35" fill="hold" nodeType="afterGroup">
                            <p:stCondLst>
                              <p:cond delay="500"/>
                            </p:stCondLst>
                            <p:childTnLst>
                              <p:par>
                                <p:cTn id="36" presetID="3" presetClass="entr" presetSubtype="10" fill="hold" nodeType="afterEffect">
                                  <p:stCondLst>
                                    <p:cond delay="0"/>
                                  </p:stCondLst>
                                  <p:childTnLst>
                                    <p:set>
                                      <p:cBhvr>
                                        <p:cTn id="37" dur="1" fill="hold">
                                          <p:stCondLst>
                                            <p:cond delay="0"/>
                                          </p:stCondLst>
                                        </p:cTn>
                                        <p:tgtEl>
                                          <p:spTgt spid="79876"/>
                                        </p:tgtEl>
                                        <p:attrNameLst>
                                          <p:attrName>style.visibility</p:attrName>
                                        </p:attrNameLst>
                                      </p:cBhvr>
                                      <p:to>
                                        <p:strVal val="visible"/>
                                      </p:to>
                                    </p:set>
                                    <p:animEffect transition="in" filter="blinds(horizontal)">
                                      <p:cBhvr>
                                        <p:cTn id="38"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81000" y="2327275"/>
            <a:ext cx="8229600" cy="4530725"/>
          </a:xfrm>
        </p:spPr>
        <p:txBody>
          <a:bodyPr/>
          <a:lstStyle/>
          <a:p>
            <a:pPr marL="520700" indent="-228600">
              <a:lnSpc>
                <a:spcPct val="80000"/>
              </a:lnSpc>
              <a:buFont typeface="Wingdings" pitchFamily="2" charset="2"/>
              <a:buNone/>
            </a:pPr>
            <a:r>
              <a:rPr lang="en-US" sz="1600">
                <a:solidFill>
                  <a:srgbClr val="3333CC"/>
                </a:solidFill>
                <a:latin typeface="Comic Sans MS" pitchFamily="66" charset="0"/>
              </a:rPr>
              <a:t>Setelah software driver ter install, langkah selanjutnya adalah:</a:t>
            </a:r>
          </a:p>
          <a:p>
            <a:pPr marL="520700" indent="-228600">
              <a:lnSpc>
                <a:spcPct val="80000"/>
              </a:lnSpc>
              <a:buFont typeface="Wingdings" pitchFamily="2" charset="2"/>
              <a:buNone/>
            </a:pPr>
            <a:r>
              <a:rPr lang="en-US" sz="1600">
                <a:solidFill>
                  <a:srgbClr val="3333CC"/>
                </a:solidFill>
                <a:latin typeface="Comic Sans MS" pitchFamily="66" charset="0"/>
              </a:rPr>
              <a:t>	·	Matikan PC.</a:t>
            </a:r>
          </a:p>
          <a:p>
            <a:pPr marL="520700" indent="-228600">
              <a:lnSpc>
                <a:spcPct val="80000"/>
              </a:lnSpc>
              <a:buFont typeface="Wingdings" pitchFamily="2" charset="2"/>
              <a:buNone/>
            </a:pPr>
            <a:r>
              <a:rPr lang="en-US" sz="1600">
                <a:solidFill>
                  <a:srgbClr val="3333CC"/>
                </a:solidFill>
                <a:latin typeface="Comic Sans MS" pitchFamily="66" charset="0"/>
              </a:rPr>
              <a:t>	·	Masukan / install card MagicLAN SWL 2000-P ke slot PCI yang masih kosong.</a:t>
            </a:r>
          </a:p>
          <a:p>
            <a:pPr marL="520700" indent="-228600">
              <a:lnSpc>
                <a:spcPct val="80000"/>
              </a:lnSpc>
              <a:buFont typeface="Wingdings" pitchFamily="2" charset="2"/>
              <a:buNone/>
            </a:pPr>
            <a:r>
              <a:rPr lang="en-US" sz="1600">
                <a:solidFill>
                  <a:srgbClr val="3333CC"/>
                </a:solidFill>
                <a:latin typeface="Comic Sans MS" pitchFamily="66" charset="0"/>
              </a:rPr>
              <a:t>	·	Sambungkan antenna ke konektor antenna yang tersedia di belakang card. Usahakan untuk tidak menyalakan PC tanpa antenna terhubung ke card MagicLAN, karena umumnya karakteristik pemancar yang di operasikan tanpa beban antenna akan jebol. Termasuk card MagicLAN.</a:t>
            </a:r>
          </a:p>
          <a:p>
            <a:pPr marL="520700" indent="-228600">
              <a:lnSpc>
                <a:spcPct val="80000"/>
              </a:lnSpc>
              <a:buFont typeface="Wingdings" pitchFamily="2" charset="2"/>
              <a:buNone/>
            </a:pPr>
            <a:r>
              <a:rPr lang="en-US" sz="1600">
                <a:solidFill>
                  <a:srgbClr val="3333CC"/>
                </a:solidFill>
                <a:latin typeface="Comic Sans MS" pitchFamily="66" charset="0"/>
              </a:rPr>
              <a:t>	·	Biasanya PC akan mendeteksi dengan baik keberadaan card MagicLAN &amp; akan beroperasi di PC Windows.</a:t>
            </a:r>
          </a:p>
          <a:p>
            <a:pPr marL="520700" indent="-228600">
              <a:lnSpc>
                <a:spcPct val="80000"/>
              </a:lnSpc>
              <a:buFont typeface="Wingdings" pitchFamily="2" charset="2"/>
              <a:buNone/>
            </a:pPr>
            <a:r>
              <a:rPr lang="en-US" sz="1600">
                <a:solidFill>
                  <a:srgbClr val="3333CC"/>
                </a:solidFill>
                <a:latin typeface="Comic Sans MS" pitchFamily="66" charset="0"/>
              </a:rPr>
              <a:t>Terus terang, bagian yang paling membutuhkan nyali &amp; usaha yang besar hanyalah pada saat memasukan card ke PC karena kita harus membuka casing PC. Langkah selanjutnya adalah proses cek &amp; recek di PC yang kita gunakan. Antara lain proses yang dapat dilakukan adalah:</a:t>
            </a:r>
          </a:p>
          <a:p>
            <a:pPr marL="520700" indent="-228600">
              <a:lnSpc>
                <a:spcPct val="80000"/>
              </a:lnSpc>
              <a:buFont typeface="Wingdings" pitchFamily="2" charset="2"/>
              <a:buNone/>
            </a:pPr>
            <a:r>
              <a:rPr lang="en-US" sz="1600">
                <a:solidFill>
                  <a:srgbClr val="3333CC"/>
                </a:solidFill>
                <a:latin typeface="Comic Sans MS" pitchFamily="66" charset="0"/>
              </a:rPr>
              <a:t>	·	Penggunaan PC Card Status Utility.</a:t>
            </a:r>
          </a:p>
          <a:p>
            <a:pPr marL="520700" indent="-228600">
              <a:lnSpc>
                <a:spcPct val="80000"/>
              </a:lnSpc>
              <a:buFont typeface="Wingdings" pitchFamily="2" charset="2"/>
              <a:buNone/>
            </a:pPr>
            <a:r>
              <a:rPr lang="en-US" sz="1600">
                <a:solidFill>
                  <a:srgbClr val="3333CC"/>
                </a:solidFill>
                <a:latin typeface="Comic Sans MS" pitchFamily="66" charset="0"/>
              </a:rPr>
              <a:t>	·	Penggunaan Start - Settings - Control Panel - System Properties.</a:t>
            </a:r>
          </a:p>
          <a:p>
            <a:pPr marL="520700" indent="-228600">
              <a:lnSpc>
                <a:spcPct val="80000"/>
              </a:lnSpc>
              <a:buFont typeface="Wingdings" pitchFamily="2" charset="2"/>
              <a:buNone/>
            </a:pPr>
            <a:r>
              <a:rPr lang="en-US" sz="1600">
                <a:solidFill>
                  <a:srgbClr val="3333CC"/>
                </a:solidFill>
                <a:latin typeface="Comic Sans MS" pitchFamily="66" charset="0"/>
              </a:rPr>
              <a:t>	·	Penggunaan utiliti konfigurasi MagicLAN SWL 2000P.</a:t>
            </a:r>
          </a:p>
          <a:p>
            <a:pPr marL="520700" indent="-228600">
              <a:lnSpc>
                <a:spcPct val="80000"/>
              </a:lnSpc>
              <a:buFont typeface="Wingdings" pitchFamily="2" charset="2"/>
              <a:buNone/>
            </a:pPr>
            <a:r>
              <a:rPr lang="en-US" sz="1600">
                <a:solidFill>
                  <a:srgbClr val="3333CC"/>
                </a:solidFill>
                <a:latin typeface="Comic Sans MS" pitchFamily="66" charset="0"/>
              </a:rPr>
              <a:t>	·	Setting Network Card, melalui Start - Settings - Control Panel -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385" decel="100000"/>
                                        <p:tgtEl>
                                          <p:spTgt spid="80899">
                                            <p:txEl>
                                              <p:pRg st="0" end="0"/>
                                            </p:txEl>
                                          </p:spTgt>
                                        </p:tgtEl>
                                      </p:cBhvr>
                                    </p:animEffect>
                                    <p:animScale>
                                      <p:cBhvr>
                                        <p:cTn id="8" dur="385" decel="100000"/>
                                        <p:tgtEl>
                                          <p:spTgt spid="80899">
                                            <p:txEl>
                                              <p:pRg st="0" end="0"/>
                                            </p:txEl>
                                          </p:spTgt>
                                        </p:tgtEl>
                                      </p:cBhvr>
                                      <p:from x="10000" y="10000"/>
                                      <p:to x="200000" y="450000"/>
                                    </p:animScale>
                                    <p:animScale>
                                      <p:cBhvr>
                                        <p:cTn id="9" dur="615" accel="100000" fill="hold">
                                          <p:stCondLst>
                                            <p:cond delay="385"/>
                                          </p:stCondLst>
                                        </p:cTn>
                                        <p:tgtEl>
                                          <p:spTgt spid="80899">
                                            <p:txEl>
                                              <p:pRg st="0" end="0"/>
                                            </p:txEl>
                                          </p:spTgt>
                                        </p:tgtEl>
                                      </p:cBhvr>
                                      <p:from x="200000" y="450000"/>
                                      <p:to x="100000" y="100000"/>
                                    </p:animScale>
                                    <p:set>
                                      <p:cBhvr>
                                        <p:cTn id="10" dur="385" fill="hold"/>
                                        <p:tgtEl>
                                          <p:spTgt spid="80899">
                                            <p:txEl>
                                              <p:pRg st="0" end="0"/>
                                            </p:txEl>
                                          </p:spTgt>
                                        </p:tgtEl>
                                        <p:attrNameLst>
                                          <p:attrName>ppt_x</p:attrName>
                                        </p:attrNameLst>
                                      </p:cBhvr>
                                      <p:to>
                                        <p:strVal val="(0.5)"/>
                                      </p:to>
                                    </p:set>
                                    <p:anim from="(0.5)" to="(#ppt_x)" calcmode="lin" valueType="num">
                                      <p:cBhvr>
                                        <p:cTn id="11" dur="615" accel="100000" fill="hold">
                                          <p:stCondLst>
                                            <p:cond delay="385"/>
                                          </p:stCondLst>
                                        </p:cTn>
                                        <p:tgtEl>
                                          <p:spTgt spid="80899">
                                            <p:txEl>
                                              <p:pRg st="0" end="0"/>
                                            </p:txEl>
                                          </p:spTgt>
                                        </p:tgtEl>
                                        <p:attrNameLst>
                                          <p:attrName>ppt_x</p:attrName>
                                        </p:attrNameLst>
                                      </p:cBhvr>
                                    </p:anim>
                                    <p:set>
                                      <p:cBhvr>
                                        <p:cTn id="12" dur="385" fill="hold"/>
                                        <p:tgtEl>
                                          <p:spTgt spid="80899">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80899">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80899">
                                            <p:txEl>
                                              <p:pRg st="1" end="1"/>
                                            </p:txEl>
                                          </p:spTgt>
                                        </p:tgtEl>
                                        <p:attrNameLst>
                                          <p:attrName>style.visibility</p:attrName>
                                        </p:attrNameLst>
                                      </p:cBhvr>
                                      <p:to>
                                        <p:strVal val="visible"/>
                                      </p:to>
                                    </p:set>
                                    <p:animEffect transition="in" filter="fade">
                                      <p:cBhvr>
                                        <p:cTn id="16" dur="385" decel="100000"/>
                                        <p:tgtEl>
                                          <p:spTgt spid="80899">
                                            <p:txEl>
                                              <p:pRg st="1" end="1"/>
                                            </p:txEl>
                                          </p:spTgt>
                                        </p:tgtEl>
                                      </p:cBhvr>
                                    </p:animEffect>
                                    <p:animScale>
                                      <p:cBhvr>
                                        <p:cTn id="17" dur="385" decel="100000"/>
                                        <p:tgtEl>
                                          <p:spTgt spid="80899">
                                            <p:txEl>
                                              <p:pRg st="1" end="1"/>
                                            </p:txEl>
                                          </p:spTgt>
                                        </p:tgtEl>
                                      </p:cBhvr>
                                      <p:from x="10000" y="10000"/>
                                      <p:to x="200000" y="450000"/>
                                    </p:animScale>
                                    <p:animScale>
                                      <p:cBhvr>
                                        <p:cTn id="18" dur="615" accel="100000" fill="hold">
                                          <p:stCondLst>
                                            <p:cond delay="385"/>
                                          </p:stCondLst>
                                        </p:cTn>
                                        <p:tgtEl>
                                          <p:spTgt spid="80899">
                                            <p:txEl>
                                              <p:pRg st="1" end="1"/>
                                            </p:txEl>
                                          </p:spTgt>
                                        </p:tgtEl>
                                      </p:cBhvr>
                                      <p:from x="200000" y="450000"/>
                                      <p:to x="100000" y="100000"/>
                                    </p:animScale>
                                    <p:set>
                                      <p:cBhvr>
                                        <p:cTn id="19" dur="385" fill="hold"/>
                                        <p:tgtEl>
                                          <p:spTgt spid="80899">
                                            <p:txEl>
                                              <p:pRg st="1" end="1"/>
                                            </p:txEl>
                                          </p:spTgt>
                                        </p:tgtEl>
                                        <p:attrNameLst>
                                          <p:attrName>ppt_x</p:attrName>
                                        </p:attrNameLst>
                                      </p:cBhvr>
                                      <p:to>
                                        <p:strVal val="(0.5)"/>
                                      </p:to>
                                    </p:set>
                                    <p:anim from="(0.5)" to="(#ppt_x)" calcmode="lin" valueType="num">
                                      <p:cBhvr>
                                        <p:cTn id="20" dur="615" accel="100000" fill="hold">
                                          <p:stCondLst>
                                            <p:cond delay="385"/>
                                          </p:stCondLst>
                                        </p:cTn>
                                        <p:tgtEl>
                                          <p:spTgt spid="80899">
                                            <p:txEl>
                                              <p:pRg st="1" end="1"/>
                                            </p:txEl>
                                          </p:spTgt>
                                        </p:tgtEl>
                                        <p:attrNameLst>
                                          <p:attrName>ppt_x</p:attrName>
                                        </p:attrNameLst>
                                      </p:cBhvr>
                                    </p:anim>
                                    <p:set>
                                      <p:cBhvr>
                                        <p:cTn id="21" dur="385" fill="hold"/>
                                        <p:tgtEl>
                                          <p:spTgt spid="80899">
                                            <p:txEl>
                                              <p:pRg st="1" end="1"/>
                                            </p:txEl>
                                          </p:spTgt>
                                        </p:tgtEl>
                                        <p:attrNameLst>
                                          <p:attrName>ppt_y</p:attrName>
                                        </p:attrNameLst>
                                      </p:cBhvr>
                                      <p:to>
                                        <p:strVal val="(#ppt_y+0.4)"/>
                                      </p:to>
                                    </p:set>
                                    <p:anim from="(#ppt_y+0.4)" to="(#ppt_y)" calcmode="lin" valueType="num">
                                      <p:cBhvr>
                                        <p:cTn id="22" dur="615" accel="100000" fill="hold">
                                          <p:stCondLst>
                                            <p:cond delay="385"/>
                                          </p:stCondLst>
                                        </p:cTn>
                                        <p:tgtEl>
                                          <p:spTgt spid="80899">
                                            <p:txEl>
                                              <p:pRg st="1" end="1"/>
                                            </p:txEl>
                                          </p:spTgt>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80899">
                                            <p:txEl>
                                              <p:pRg st="2" end="2"/>
                                            </p:txEl>
                                          </p:spTgt>
                                        </p:tgtEl>
                                        <p:attrNameLst>
                                          <p:attrName>style.visibility</p:attrName>
                                        </p:attrNameLst>
                                      </p:cBhvr>
                                      <p:to>
                                        <p:strVal val="visible"/>
                                      </p:to>
                                    </p:set>
                                    <p:animEffect transition="in" filter="fade">
                                      <p:cBhvr>
                                        <p:cTn id="25" dur="385" decel="100000"/>
                                        <p:tgtEl>
                                          <p:spTgt spid="80899">
                                            <p:txEl>
                                              <p:pRg st="2" end="2"/>
                                            </p:txEl>
                                          </p:spTgt>
                                        </p:tgtEl>
                                      </p:cBhvr>
                                    </p:animEffect>
                                    <p:animScale>
                                      <p:cBhvr>
                                        <p:cTn id="26" dur="385" decel="100000"/>
                                        <p:tgtEl>
                                          <p:spTgt spid="80899">
                                            <p:txEl>
                                              <p:pRg st="2" end="2"/>
                                            </p:txEl>
                                          </p:spTgt>
                                        </p:tgtEl>
                                      </p:cBhvr>
                                      <p:from x="10000" y="10000"/>
                                      <p:to x="200000" y="450000"/>
                                    </p:animScale>
                                    <p:animScale>
                                      <p:cBhvr>
                                        <p:cTn id="27" dur="615" accel="100000" fill="hold">
                                          <p:stCondLst>
                                            <p:cond delay="385"/>
                                          </p:stCondLst>
                                        </p:cTn>
                                        <p:tgtEl>
                                          <p:spTgt spid="80899">
                                            <p:txEl>
                                              <p:pRg st="2" end="2"/>
                                            </p:txEl>
                                          </p:spTgt>
                                        </p:tgtEl>
                                      </p:cBhvr>
                                      <p:from x="200000" y="450000"/>
                                      <p:to x="100000" y="100000"/>
                                    </p:animScale>
                                    <p:set>
                                      <p:cBhvr>
                                        <p:cTn id="28" dur="385" fill="hold"/>
                                        <p:tgtEl>
                                          <p:spTgt spid="80899">
                                            <p:txEl>
                                              <p:pRg st="2" end="2"/>
                                            </p:txEl>
                                          </p:spTgt>
                                        </p:tgtEl>
                                        <p:attrNameLst>
                                          <p:attrName>ppt_x</p:attrName>
                                        </p:attrNameLst>
                                      </p:cBhvr>
                                      <p:to>
                                        <p:strVal val="(0.5)"/>
                                      </p:to>
                                    </p:set>
                                    <p:anim from="(0.5)" to="(#ppt_x)" calcmode="lin" valueType="num">
                                      <p:cBhvr>
                                        <p:cTn id="29" dur="615" accel="100000" fill="hold">
                                          <p:stCondLst>
                                            <p:cond delay="385"/>
                                          </p:stCondLst>
                                        </p:cTn>
                                        <p:tgtEl>
                                          <p:spTgt spid="80899">
                                            <p:txEl>
                                              <p:pRg st="2" end="2"/>
                                            </p:txEl>
                                          </p:spTgt>
                                        </p:tgtEl>
                                        <p:attrNameLst>
                                          <p:attrName>ppt_x</p:attrName>
                                        </p:attrNameLst>
                                      </p:cBhvr>
                                    </p:anim>
                                    <p:set>
                                      <p:cBhvr>
                                        <p:cTn id="30" dur="385" fill="hold"/>
                                        <p:tgtEl>
                                          <p:spTgt spid="80899">
                                            <p:txEl>
                                              <p:pRg st="2" end="2"/>
                                            </p:txEl>
                                          </p:spTgt>
                                        </p:tgtEl>
                                        <p:attrNameLst>
                                          <p:attrName>ppt_y</p:attrName>
                                        </p:attrNameLst>
                                      </p:cBhvr>
                                      <p:to>
                                        <p:strVal val="(#ppt_y+0.4)"/>
                                      </p:to>
                                    </p:set>
                                    <p:anim from="(#ppt_y+0.4)" to="(#ppt_y)" calcmode="lin" valueType="num">
                                      <p:cBhvr>
                                        <p:cTn id="31" dur="615" accel="100000" fill="hold">
                                          <p:stCondLst>
                                            <p:cond delay="385"/>
                                          </p:stCondLst>
                                        </p:cTn>
                                        <p:tgtEl>
                                          <p:spTgt spid="80899">
                                            <p:txEl>
                                              <p:pRg st="2" end="2"/>
                                            </p:txEl>
                                          </p:spTgt>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80899">
                                            <p:txEl>
                                              <p:pRg st="3" end="3"/>
                                            </p:txEl>
                                          </p:spTgt>
                                        </p:tgtEl>
                                        <p:attrNameLst>
                                          <p:attrName>style.visibility</p:attrName>
                                        </p:attrNameLst>
                                      </p:cBhvr>
                                      <p:to>
                                        <p:strVal val="visible"/>
                                      </p:to>
                                    </p:set>
                                    <p:animEffect transition="in" filter="fade">
                                      <p:cBhvr>
                                        <p:cTn id="34" dur="385" decel="100000"/>
                                        <p:tgtEl>
                                          <p:spTgt spid="80899">
                                            <p:txEl>
                                              <p:pRg st="3" end="3"/>
                                            </p:txEl>
                                          </p:spTgt>
                                        </p:tgtEl>
                                      </p:cBhvr>
                                    </p:animEffect>
                                    <p:animScale>
                                      <p:cBhvr>
                                        <p:cTn id="35" dur="385" decel="100000"/>
                                        <p:tgtEl>
                                          <p:spTgt spid="80899">
                                            <p:txEl>
                                              <p:pRg st="3" end="3"/>
                                            </p:txEl>
                                          </p:spTgt>
                                        </p:tgtEl>
                                      </p:cBhvr>
                                      <p:from x="10000" y="10000"/>
                                      <p:to x="200000" y="450000"/>
                                    </p:animScale>
                                    <p:animScale>
                                      <p:cBhvr>
                                        <p:cTn id="36" dur="615" accel="100000" fill="hold">
                                          <p:stCondLst>
                                            <p:cond delay="385"/>
                                          </p:stCondLst>
                                        </p:cTn>
                                        <p:tgtEl>
                                          <p:spTgt spid="80899">
                                            <p:txEl>
                                              <p:pRg st="3" end="3"/>
                                            </p:txEl>
                                          </p:spTgt>
                                        </p:tgtEl>
                                      </p:cBhvr>
                                      <p:from x="200000" y="450000"/>
                                      <p:to x="100000" y="100000"/>
                                    </p:animScale>
                                    <p:set>
                                      <p:cBhvr>
                                        <p:cTn id="37" dur="385" fill="hold"/>
                                        <p:tgtEl>
                                          <p:spTgt spid="80899">
                                            <p:txEl>
                                              <p:pRg st="3" end="3"/>
                                            </p:txEl>
                                          </p:spTgt>
                                        </p:tgtEl>
                                        <p:attrNameLst>
                                          <p:attrName>ppt_x</p:attrName>
                                        </p:attrNameLst>
                                      </p:cBhvr>
                                      <p:to>
                                        <p:strVal val="(0.5)"/>
                                      </p:to>
                                    </p:set>
                                    <p:anim from="(0.5)" to="(#ppt_x)" calcmode="lin" valueType="num">
                                      <p:cBhvr>
                                        <p:cTn id="38" dur="615" accel="100000" fill="hold">
                                          <p:stCondLst>
                                            <p:cond delay="385"/>
                                          </p:stCondLst>
                                        </p:cTn>
                                        <p:tgtEl>
                                          <p:spTgt spid="80899">
                                            <p:txEl>
                                              <p:pRg st="3" end="3"/>
                                            </p:txEl>
                                          </p:spTgt>
                                        </p:tgtEl>
                                        <p:attrNameLst>
                                          <p:attrName>ppt_x</p:attrName>
                                        </p:attrNameLst>
                                      </p:cBhvr>
                                    </p:anim>
                                    <p:set>
                                      <p:cBhvr>
                                        <p:cTn id="39" dur="385" fill="hold"/>
                                        <p:tgtEl>
                                          <p:spTgt spid="80899">
                                            <p:txEl>
                                              <p:pRg st="3" end="3"/>
                                            </p:txEl>
                                          </p:spTgt>
                                        </p:tgtEl>
                                        <p:attrNameLst>
                                          <p:attrName>ppt_y</p:attrName>
                                        </p:attrNameLst>
                                      </p:cBhvr>
                                      <p:to>
                                        <p:strVal val="(#ppt_y+0.4)"/>
                                      </p:to>
                                    </p:set>
                                    <p:anim from="(#ppt_y+0.4)" to="(#ppt_y)" calcmode="lin" valueType="num">
                                      <p:cBhvr>
                                        <p:cTn id="40" dur="615" accel="100000" fill="hold">
                                          <p:stCondLst>
                                            <p:cond delay="385"/>
                                          </p:stCondLst>
                                        </p:cTn>
                                        <p:tgtEl>
                                          <p:spTgt spid="80899">
                                            <p:txEl>
                                              <p:pRg st="3" end="3"/>
                                            </p:txEl>
                                          </p:spTgt>
                                        </p:tgtEl>
                                        <p:attrNameLst>
                                          <p:attrName>ppt_y</p:attrName>
                                        </p:attrNameLst>
                                      </p:cBhvr>
                                    </p:anim>
                                  </p:childTnLst>
                                </p:cTn>
                              </p:par>
                              <p:par>
                                <p:cTn id="41" presetID="51" presetClass="entr" presetSubtype="0" fill="hold" nodeType="withEffect">
                                  <p:stCondLst>
                                    <p:cond delay="0"/>
                                  </p:stCondLst>
                                  <p:childTnLst>
                                    <p:set>
                                      <p:cBhvr>
                                        <p:cTn id="42" dur="1" fill="hold">
                                          <p:stCondLst>
                                            <p:cond delay="0"/>
                                          </p:stCondLst>
                                        </p:cTn>
                                        <p:tgtEl>
                                          <p:spTgt spid="80899">
                                            <p:txEl>
                                              <p:pRg st="4" end="4"/>
                                            </p:txEl>
                                          </p:spTgt>
                                        </p:tgtEl>
                                        <p:attrNameLst>
                                          <p:attrName>style.visibility</p:attrName>
                                        </p:attrNameLst>
                                      </p:cBhvr>
                                      <p:to>
                                        <p:strVal val="visible"/>
                                      </p:to>
                                    </p:set>
                                    <p:animEffect transition="in" filter="fade">
                                      <p:cBhvr>
                                        <p:cTn id="43" dur="385" decel="100000"/>
                                        <p:tgtEl>
                                          <p:spTgt spid="80899">
                                            <p:txEl>
                                              <p:pRg st="4" end="4"/>
                                            </p:txEl>
                                          </p:spTgt>
                                        </p:tgtEl>
                                      </p:cBhvr>
                                    </p:animEffect>
                                    <p:animScale>
                                      <p:cBhvr>
                                        <p:cTn id="44" dur="385" decel="100000"/>
                                        <p:tgtEl>
                                          <p:spTgt spid="80899">
                                            <p:txEl>
                                              <p:pRg st="4" end="4"/>
                                            </p:txEl>
                                          </p:spTgt>
                                        </p:tgtEl>
                                      </p:cBhvr>
                                      <p:from x="10000" y="10000"/>
                                      <p:to x="200000" y="450000"/>
                                    </p:animScale>
                                    <p:animScale>
                                      <p:cBhvr>
                                        <p:cTn id="45" dur="615" accel="100000" fill="hold">
                                          <p:stCondLst>
                                            <p:cond delay="385"/>
                                          </p:stCondLst>
                                        </p:cTn>
                                        <p:tgtEl>
                                          <p:spTgt spid="80899">
                                            <p:txEl>
                                              <p:pRg st="4" end="4"/>
                                            </p:txEl>
                                          </p:spTgt>
                                        </p:tgtEl>
                                      </p:cBhvr>
                                      <p:from x="200000" y="450000"/>
                                      <p:to x="100000" y="100000"/>
                                    </p:animScale>
                                    <p:set>
                                      <p:cBhvr>
                                        <p:cTn id="46" dur="385" fill="hold"/>
                                        <p:tgtEl>
                                          <p:spTgt spid="80899">
                                            <p:txEl>
                                              <p:pRg st="4" end="4"/>
                                            </p:txEl>
                                          </p:spTgt>
                                        </p:tgtEl>
                                        <p:attrNameLst>
                                          <p:attrName>ppt_x</p:attrName>
                                        </p:attrNameLst>
                                      </p:cBhvr>
                                      <p:to>
                                        <p:strVal val="(0.5)"/>
                                      </p:to>
                                    </p:set>
                                    <p:anim from="(0.5)" to="(#ppt_x)" calcmode="lin" valueType="num">
                                      <p:cBhvr>
                                        <p:cTn id="47" dur="615" accel="100000" fill="hold">
                                          <p:stCondLst>
                                            <p:cond delay="385"/>
                                          </p:stCondLst>
                                        </p:cTn>
                                        <p:tgtEl>
                                          <p:spTgt spid="80899">
                                            <p:txEl>
                                              <p:pRg st="4" end="4"/>
                                            </p:txEl>
                                          </p:spTgt>
                                        </p:tgtEl>
                                        <p:attrNameLst>
                                          <p:attrName>ppt_x</p:attrName>
                                        </p:attrNameLst>
                                      </p:cBhvr>
                                    </p:anim>
                                    <p:set>
                                      <p:cBhvr>
                                        <p:cTn id="48" dur="385" fill="hold"/>
                                        <p:tgtEl>
                                          <p:spTgt spid="80899">
                                            <p:txEl>
                                              <p:pRg st="4" end="4"/>
                                            </p:txEl>
                                          </p:spTgt>
                                        </p:tgtEl>
                                        <p:attrNameLst>
                                          <p:attrName>ppt_y</p:attrName>
                                        </p:attrNameLst>
                                      </p:cBhvr>
                                      <p:to>
                                        <p:strVal val="(#ppt_y+0.4)"/>
                                      </p:to>
                                    </p:set>
                                    <p:anim from="(#ppt_y+0.4)" to="(#ppt_y)" calcmode="lin" valueType="num">
                                      <p:cBhvr>
                                        <p:cTn id="49" dur="615" accel="100000" fill="hold">
                                          <p:stCondLst>
                                            <p:cond delay="385"/>
                                          </p:stCondLst>
                                        </p:cTn>
                                        <p:tgtEl>
                                          <p:spTgt spid="80899">
                                            <p:txEl>
                                              <p:pRg st="4" end="4"/>
                                            </p:txEl>
                                          </p:spTgt>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80899">
                                            <p:txEl>
                                              <p:pRg st="5" end="5"/>
                                            </p:txEl>
                                          </p:spTgt>
                                        </p:tgtEl>
                                        <p:attrNameLst>
                                          <p:attrName>style.visibility</p:attrName>
                                        </p:attrNameLst>
                                      </p:cBhvr>
                                      <p:to>
                                        <p:strVal val="visible"/>
                                      </p:to>
                                    </p:set>
                                    <p:animEffect transition="in" filter="fade">
                                      <p:cBhvr>
                                        <p:cTn id="52" dur="385" decel="100000"/>
                                        <p:tgtEl>
                                          <p:spTgt spid="80899">
                                            <p:txEl>
                                              <p:pRg st="5" end="5"/>
                                            </p:txEl>
                                          </p:spTgt>
                                        </p:tgtEl>
                                      </p:cBhvr>
                                    </p:animEffect>
                                    <p:animScale>
                                      <p:cBhvr>
                                        <p:cTn id="53" dur="385" decel="100000"/>
                                        <p:tgtEl>
                                          <p:spTgt spid="80899">
                                            <p:txEl>
                                              <p:pRg st="5" end="5"/>
                                            </p:txEl>
                                          </p:spTgt>
                                        </p:tgtEl>
                                      </p:cBhvr>
                                      <p:from x="10000" y="10000"/>
                                      <p:to x="200000" y="450000"/>
                                    </p:animScale>
                                    <p:animScale>
                                      <p:cBhvr>
                                        <p:cTn id="54" dur="615" accel="100000" fill="hold">
                                          <p:stCondLst>
                                            <p:cond delay="385"/>
                                          </p:stCondLst>
                                        </p:cTn>
                                        <p:tgtEl>
                                          <p:spTgt spid="80899">
                                            <p:txEl>
                                              <p:pRg st="5" end="5"/>
                                            </p:txEl>
                                          </p:spTgt>
                                        </p:tgtEl>
                                      </p:cBhvr>
                                      <p:from x="200000" y="450000"/>
                                      <p:to x="100000" y="100000"/>
                                    </p:animScale>
                                    <p:set>
                                      <p:cBhvr>
                                        <p:cTn id="55" dur="385" fill="hold"/>
                                        <p:tgtEl>
                                          <p:spTgt spid="80899">
                                            <p:txEl>
                                              <p:pRg st="5" end="5"/>
                                            </p:txEl>
                                          </p:spTgt>
                                        </p:tgtEl>
                                        <p:attrNameLst>
                                          <p:attrName>ppt_x</p:attrName>
                                        </p:attrNameLst>
                                      </p:cBhvr>
                                      <p:to>
                                        <p:strVal val="(0.5)"/>
                                      </p:to>
                                    </p:set>
                                    <p:anim from="(0.5)" to="(#ppt_x)" calcmode="lin" valueType="num">
                                      <p:cBhvr>
                                        <p:cTn id="56" dur="615" accel="100000" fill="hold">
                                          <p:stCondLst>
                                            <p:cond delay="385"/>
                                          </p:stCondLst>
                                        </p:cTn>
                                        <p:tgtEl>
                                          <p:spTgt spid="80899">
                                            <p:txEl>
                                              <p:pRg st="5" end="5"/>
                                            </p:txEl>
                                          </p:spTgt>
                                        </p:tgtEl>
                                        <p:attrNameLst>
                                          <p:attrName>ppt_x</p:attrName>
                                        </p:attrNameLst>
                                      </p:cBhvr>
                                    </p:anim>
                                    <p:set>
                                      <p:cBhvr>
                                        <p:cTn id="57" dur="385" fill="hold"/>
                                        <p:tgtEl>
                                          <p:spTgt spid="80899">
                                            <p:txEl>
                                              <p:pRg st="5" end="5"/>
                                            </p:txEl>
                                          </p:spTgt>
                                        </p:tgtEl>
                                        <p:attrNameLst>
                                          <p:attrName>ppt_y</p:attrName>
                                        </p:attrNameLst>
                                      </p:cBhvr>
                                      <p:to>
                                        <p:strVal val="(#ppt_y+0.4)"/>
                                      </p:to>
                                    </p:set>
                                    <p:anim from="(#ppt_y+0.4)" to="(#ppt_y)" calcmode="lin" valueType="num">
                                      <p:cBhvr>
                                        <p:cTn id="58" dur="615" accel="100000" fill="hold">
                                          <p:stCondLst>
                                            <p:cond delay="385"/>
                                          </p:stCondLst>
                                        </p:cTn>
                                        <p:tgtEl>
                                          <p:spTgt spid="80899">
                                            <p:txEl>
                                              <p:pRg st="5" end="5"/>
                                            </p:txEl>
                                          </p:spTgt>
                                        </p:tgtEl>
                                        <p:attrNameLst>
                                          <p:attrName>ppt_y</p:attrName>
                                        </p:attrNameLst>
                                      </p:cBhvr>
                                    </p:anim>
                                  </p:childTnLst>
                                </p:cTn>
                              </p:par>
                              <p:par>
                                <p:cTn id="59" presetID="51" presetClass="entr" presetSubtype="0" fill="hold" nodeType="withEffect">
                                  <p:stCondLst>
                                    <p:cond delay="0"/>
                                  </p:stCondLst>
                                  <p:childTnLst>
                                    <p:set>
                                      <p:cBhvr>
                                        <p:cTn id="60" dur="1" fill="hold">
                                          <p:stCondLst>
                                            <p:cond delay="0"/>
                                          </p:stCondLst>
                                        </p:cTn>
                                        <p:tgtEl>
                                          <p:spTgt spid="80899">
                                            <p:txEl>
                                              <p:pRg st="6" end="6"/>
                                            </p:txEl>
                                          </p:spTgt>
                                        </p:tgtEl>
                                        <p:attrNameLst>
                                          <p:attrName>style.visibility</p:attrName>
                                        </p:attrNameLst>
                                      </p:cBhvr>
                                      <p:to>
                                        <p:strVal val="visible"/>
                                      </p:to>
                                    </p:set>
                                    <p:animEffect transition="in" filter="fade">
                                      <p:cBhvr>
                                        <p:cTn id="61" dur="385" decel="100000"/>
                                        <p:tgtEl>
                                          <p:spTgt spid="80899">
                                            <p:txEl>
                                              <p:pRg st="6" end="6"/>
                                            </p:txEl>
                                          </p:spTgt>
                                        </p:tgtEl>
                                      </p:cBhvr>
                                    </p:animEffect>
                                    <p:animScale>
                                      <p:cBhvr>
                                        <p:cTn id="62" dur="385" decel="100000"/>
                                        <p:tgtEl>
                                          <p:spTgt spid="80899">
                                            <p:txEl>
                                              <p:pRg st="6" end="6"/>
                                            </p:txEl>
                                          </p:spTgt>
                                        </p:tgtEl>
                                      </p:cBhvr>
                                      <p:from x="10000" y="10000"/>
                                      <p:to x="200000" y="450000"/>
                                    </p:animScale>
                                    <p:animScale>
                                      <p:cBhvr>
                                        <p:cTn id="63" dur="615" accel="100000" fill="hold">
                                          <p:stCondLst>
                                            <p:cond delay="385"/>
                                          </p:stCondLst>
                                        </p:cTn>
                                        <p:tgtEl>
                                          <p:spTgt spid="80899">
                                            <p:txEl>
                                              <p:pRg st="6" end="6"/>
                                            </p:txEl>
                                          </p:spTgt>
                                        </p:tgtEl>
                                      </p:cBhvr>
                                      <p:from x="200000" y="450000"/>
                                      <p:to x="100000" y="100000"/>
                                    </p:animScale>
                                    <p:set>
                                      <p:cBhvr>
                                        <p:cTn id="64" dur="385" fill="hold"/>
                                        <p:tgtEl>
                                          <p:spTgt spid="80899">
                                            <p:txEl>
                                              <p:pRg st="6" end="6"/>
                                            </p:txEl>
                                          </p:spTgt>
                                        </p:tgtEl>
                                        <p:attrNameLst>
                                          <p:attrName>ppt_x</p:attrName>
                                        </p:attrNameLst>
                                      </p:cBhvr>
                                      <p:to>
                                        <p:strVal val="(0.5)"/>
                                      </p:to>
                                    </p:set>
                                    <p:anim from="(0.5)" to="(#ppt_x)" calcmode="lin" valueType="num">
                                      <p:cBhvr>
                                        <p:cTn id="65" dur="615" accel="100000" fill="hold">
                                          <p:stCondLst>
                                            <p:cond delay="385"/>
                                          </p:stCondLst>
                                        </p:cTn>
                                        <p:tgtEl>
                                          <p:spTgt spid="80899">
                                            <p:txEl>
                                              <p:pRg st="6" end="6"/>
                                            </p:txEl>
                                          </p:spTgt>
                                        </p:tgtEl>
                                        <p:attrNameLst>
                                          <p:attrName>ppt_x</p:attrName>
                                        </p:attrNameLst>
                                      </p:cBhvr>
                                    </p:anim>
                                    <p:set>
                                      <p:cBhvr>
                                        <p:cTn id="66" dur="385" fill="hold"/>
                                        <p:tgtEl>
                                          <p:spTgt spid="80899">
                                            <p:txEl>
                                              <p:pRg st="6" end="6"/>
                                            </p:txEl>
                                          </p:spTgt>
                                        </p:tgtEl>
                                        <p:attrNameLst>
                                          <p:attrName>ppt_y</p:attrName>
                                        </p:attrNameLst>
                                      </p:cBhvr>
                                      <p:to>
                                        <p:strVal val="(#ppt_y+0.4)"/>
                                      </p:to>
                                    </p:set>
                                    <p:anim from="(#ppt_y+0.4)" to="(#ppt_y)" calcmode="lin" valueType="num">
                                      <p:cBhvr>
                                        <p:cTn id="67" dur="615" accel="100000" fill="hold">
                                          <p:stCondLst>
                                            <p:cond delay="385"/>
                                          </p:stCondLst>
                                        </p:cTn>
                                        <p:tgtEl>
                                          <p:spTgt spid="80899">
                                            <p:txEl>
                                              <p:pRg st="6" end="6"/>
                                            </p:txEl>
                                          </p:spTgt>
                                        </p:tgtEl>
                                        <p:attrNameLst>
                                          <p:attrName>ppt_y</p:attrName>
                                        </p:attrNameLst>
                                      </p:cBhvr>
                                    </p:anim>
                                  </p:childTnLst>
                                </p:cTn>
                              </p:par>
                              <p:par>
                                <p:cTn id="68" presetID="51" presetClass="entr" presetSubtype="0" fill="hold" nodeType="withEffect">
                                  <p:stCondLst>
                                    <p:cond delay="0"/>
                                  </p:stCondLst>
                                  <p:childTnLst>
                                    <p:set>
                                      <p:cBhvr>
                                        <p:cTn id="69" dur="1" fill="hold">
                                          <p:stCondLst>
                                            <p:cond delay="0"/>
                                          </p:stCondLst>
                                        </p:cTn>
                                        <p:tgtEl>
                                          <p:spTgt spid="80899">
                                            <p:txEl>
                                              <p:pRg st="7" end="7"/>
                                            </p:txEl>
                                          </p:spTgt>
                                        </p:tgtEl>
                                        <p:attrNameLst>
                                          <p:attrName>style.visibility</p:attrName>
                                        </p:attrNameLst>
                                      </p:cBhvr>
                                      <p:to>
                                        <p:strVal val="visible"/>
                                      </p:to>
                                    </p:set>
                                    <p:animEffect transition="in" filter="fade">
                                      <p:cBhvr>
                                        <p:cTn id="70" dur="385" decel="100000"/>
                                        <p:tgtEl>
                                          <p:spTgt spid="80899">
                                            <p:txEl>
                                              <p:pRg st="7" end="7"/>
                                            </p:txEl>
                                          </p:spTgt>
                                        </p:tgtEl>
                                      </p:cBhvr>
                                    </p:animEffect>
                                    <p:animScale>
                                      <p:cBhvr>
                                        <p:cTn id="71" dur="385" decel="100000"/>
                                        <p:tgtEl>
                                          <p:spTgt spid="80899">
                                            <p:txEl>
                                              <p:pRg st="7" end="7"/>
                                            </p:txEl>
                                          </p:spTgt>
                                        </p:tgtEl>
                                      </p:cBhvr>
                                      <p:from x="10000" y="10000"/>
                                      <p:to x="200000" y="450000"/>
                                    </p:animScale>
                                    <p:animScale>
                                      <p:cBhvr>
                                        <p:cTn id="72" dur="615" accel="100000" fill="hold">
                                          <p:stCondLst>
                                            <p:cond delay="385"/>
                                          </p:stCondLst>
                                        </p:cTn>
                                        <p:tgtEl>
                                          <p:spTgt spid="80899">
                                            <p:txEl>
                                              <p:pRg st="7" end="7"/>
                                            </p:txEl>
                                          </p:spTgt>
                                        </p:tgtEl>
                                      </p:cBhvr>
                                      <p:from x="200000" y="450000"/>
                                      <p:to x="100000" y="100000"/>
                                    </p:animScale>
                                    <p:set>
                                      <p:cBhvr>
                                        <p:cTn id="73" dur="385" fill="hold"/>
                                        <p:tgtEl>
                                          <p:spTgt spid="80899">
                                            <p:txEl>
                                              <p:pRg st="7" end="7"/>
                                            </p:txEl>
                                          </p:spTgt>
                                        </p:tgtEl>
                                        <p:attrNameLst>
                                          <p:attrName>ppt_x</p:attrName>
                                        </p:attrNameLst>
                                      </p:cBhvr>
                                      <p:to>
                                        <p:strVal val="(0.5)"/>
                                      </p:to>
                                    </p:set>
                                    <p:anim from="(0.5)" to="(#ppt_x)" calcmode="lin" valueType="num">
                                      <p:cBhvr>
                                        <p:cTn id="74" dur="615" accel="100000" fill="hold">
                                          <p:stCondLst>
                                            <p:cond delay="385"/>
                                          </p:stCondLst>
                                        </p:cTn>
                                        <p:tgtEl>
                                          <p:spTgt spid="80899">
                                            <p:txEl>
                                              <p:pRg st="7" end="7"/>
                                            </p:txEl>
                                          </p:spTgt>
                                        </p:tgtEl>
                                        <p:attrNameLst>
                                          <p:attrName>ppt_x</p:attrName>
                                        </p:attrNameLst>
                                      </p:cBhvr>
                                    </p:anim>
                                    <p:set>
                                      <p:cBhvr>
                                        <p:cTn id="75" dur="385" fill="hold"/>
                                        <p:tgtEl>
                                          <p:spTgt spid="80899">
                                            <p:txEl>
                                              <p:pRg st="7" end="7"/>
                                            </p:txEl>
                                          </p:spTgt>
                                        </p:tgtEl>
                                        <p:attrNameLst>
                                          <p:attrName>ppt_y</p:attrName>
                                        </p:attrNameLst>
                                      </p:cBhvr>
                                      <p:to>
                                        <p:strVal val="(#ppt_y+0.4)"/>
                                      </p:to>
                                    </p:set>
                                    <p:anim from="(#ppt_y+0.4)" to="(#ppt_y)" calcmode="lin" valueType="num">
                                      <p:cBhvr>
                                        <p:cTn id="76" dur="615" accel="100000" fill="hold">
                                          <p:stCondLst>
                                            <p:cond delay="385"/>
                                          </p:stCondLst>
                                        </p:cTn>
                                        <p:tgtEl>
                                          <p:spTgt spid="80899">
                                            <p:txEl>
                                              <p:pRg st="7" end="7"/>
                                            </p:txEl>
                                          </p:spTgt>
                                        </p:tgtEl>
                                        <p:attrNameLst>
                                          <p:attrName>ppt_y</p:attrName>
                                        </p:attrNameLst>
                                      </p:cBhvr>
                                    </p:anim>
                                  </p:childTnLst>
                                </p:cTn>
                              </p:par>
                              <p:par>
                                <p:cTn id="77" presetID="51" presetClass="entr" presetSubtype="0" fill="hold" nodeType="withEffect">
                                  <p:stCondLst>
                                    <p:cond delay="0"/>
                                  </p:stCondLst>
                                  <p:childTnLst>
                                    <p:set>
                                      <p:cBhvr>
                                        <p:cTn id="78" dur="1" fill="hold">
                                          <p:stCondLst>
                                            <p:cond delay="0"/>
                                          </p:stCondLst>
                                        </p:cTn>
                                        <p:tgtEl>
                                          <p:spTgt spid="80899">
                                            <p:txEl>
                                              <p:pRg st="8" end="8"/>
                                            </p:txEl>
                                          </p:spTgt>
                                        </p:tgtEl>
                                        <p:attrNameLst>
                                          <p:attrName>style.visibility</p:attrName>
                                        </p:attrNameLst>
                                      </p:cBhvr>
                                      <p:to>
                                        <p:strVal val="visible"/>
                                      </p:to>
                                    </p:set>
                                    <p:animEffect transition="in" filter="fade">
                                      <p:cBhvr>
                                        <p:cTn id="79" dur="385" decel="100000"/>
                                        <p:tgtEl>
                                          <p:spTgt spid="80899">
                                            <p:txEl>
                                              <p:pRg st="8" end="8"/>
                                            </p:txEl>
                                          </p:spTgt>
                                        </p:tgtEl>
                                      </p:cBhvr>
                                    </p:animEffect>
                                    <p:animScale>
                                      <p:cBhvr>
                                        <p:cTn id="80" dur="385" decel="100000"/>
                                        <p:tgtEl>
                                          <p:spTgt spid="80899">
                                            <p:txEl>
                                              <p:pRg st="8" end="8"/>
                                            </p:txEl>
                                          </p:spTgt>
                                        </p:tgtEl>
                                      </p:cBhvr>
                                      <p:from x="10000" y="10000"/>
                                      <p:to x="200000" y="450000"/>
                                    </p:animScale>
                                    <p:animScale>
                                      <p:cBhvr>
                                        <p:cTn id="81" dur="615" accel="100000" fill="hold">
                                          <p:stCondLst>
                                            <p:cond delay="385"/>
                                          </p:stCondLst>
                                        </p:cTn>
                                        <p:tgtEl>
                                          <p:spTgt spid="80899">
                                            <p:txEl>
                                              <p:pRg st="8" end="8"/>
                                            </p:txEl>
                                          </p:spTgt>
                                        </p:tgtEl>
                                      </p:cBhvr>
                                      <p:from x="200000" y="450000"/>
                                      <p:to x="100000" y="100000"/>
                                    </p:animScale>
                                    <p:set>
                                      <p:cBhvr>
                                        <p:cTn id="82" dur="385" fill="hold"/>
                                        <p:tgtEl>
                                          <p:spTgt spid="80899">
                                            <p:txEl>
                                              <p:pRg st="8" end="8"/>
                                            </p:txEl>
                                          </p:spTgt>
                                        </p:tgtEl>
                                        <p:attrNameLst>
                                          <p:attrName>ppt_x</p:attrName>
                                        </p:attrNameLst>
                                      </p:cBhvr>
                                      <p:to>
                                        <p:strVal val="(0.5)"/>
                                      </p:to>
                                    </p:set>
                                    <p:anim from="(0.5)" to="(#ppt_x)" calcmode="lin" valueType="num">
                                      <p:cBhvr>
                                        <p:cTn id="83" dur="615" accel="100000" fill="hold">
                                          <p:stCondLst>
                                            <p:cond delay="385"/>
                                          </p:stCondLst>
                                        </p:cTn>
                                        <p:tgtEl>
                                          <p:spTgt spid="80899">
                                            <p:txEl>
                                              <p:pRg st="8" end="8"/>
                                            </p:txEl>
                                          </p:spTgt>
                                        </p:tgtEl>
                                        <p:attrNameLst>
                                          <p:attrName>ppt_x</p:attrName>
                                        </p:attrNameLst>
                                      </p:cBhvr>
                                    </p:anim>
                                    <p:set>
                                      <p:cBhvr>
                                        <p:cTn id="84" dur="385" fill="hold"/>
                                        <p:tgtEl>
                                          <p:spTgt spid="80899">
                                            <p:txEl>
                                              <p:pRg st="8" end="8"/>
                                            </p:txEl>
                                          </p:spTgt>
                                        </p:tgtEl>
                                        <p:attrNameLst>
                                          <p:attrName>ppt_y</p:attrName>
                                        </p:attrNameLst>
                                      </p:cBhvr>
                                      <p:to>
                                        <p:strVal val="(#ppt_y+0.4)"/>
                                      </p:to>
                                    </p:set>
                                    <p:anim from="(#ppt_y+0.4)" to="(#ppt_y)" calcmode="lin" valueType="num">
                                      <p:cBhvr>
                                        <p:cTn id="85" dur="615" accel="100000" fill="hold">
                                          <p:stCondLst>
                                            <p:cond delay="385"/>
                                          </p:stCondLst>
                                        </p:cTn>
                                        <p:tgtEl>
                                          <p:spTgt spid="80899">
                                            <p:txEl>
                                              <p:pRg st="8" end="8"/>
                                            </p:txEl>
                                          </p:spTgt>
                                        </p:tgtEl>
                                        <p:attrNameLst>
                                          <p:attrName>ppt_y</p:attrName>
                                        </p:attrNameLst>
                                      </p:cBhvr>
                                    </p:anim>
                                  </p:childTnLst>
                                </p:cTn>
                              </p:par>
                              <p:par>
                                <p:cTn id="86" presetID="51" presetClass="entr" presetSubtype="0" fill="hold" nodeType="withEffect">
                                  <p:stCondLst>
                                    <p:cond delay="0"/>
                                  </p:stCondLst>
                                  <p:childTnLst>
                                    <p:set>
                                      <p:cBhvr>
                                        <p:cTn id="87" dur="1" fill="hold">
                                          <p:stCondLst>
                                            <p:cond delay="0"/>
                                          </p:stCondLst>
                                        </p:cTn>
                                        <p:tgtEl>
                                          <p:spTgt spid="80899">
                                            <p:txEl>
                                              <p:pRg st="9" end="9"/>
                                            </p:txEl>
                                          </p:spTgt>
                                        </p:tgtEl>
                                        <p:attrNameLst>
                                          <p:attrName>style.visibility</p:attrName>
                                        </p:attrNameLst>
                                      </p:cBhvr>
                                      <p:to>
                                        <p:strVal val="visible"/>
                                      </p:to>
                                    </p:set>
                                    <p:animEffect transition="in" filter="fade">
                                      <p:cBhvr>
                                        <p:cTn id="88" dur="385" decel="100000"/>
                                        <p:tgtEl>
                                          <p:spTgt spid="80899">
                                            <p:txEl>
                                              <p:pRg st="9" end="9"/>
                                            </p:txEl>
                                          </p:spTgt>
                                        </p:tgtEl>
                                      </p:cBhvr>
                                    </p:animEffect>
                                    <p:animScale>
                                      <p:cBhvr>
                                        <p:cTn id="89" dur="385" decel="100000"/>
                                        <p:tgtEl>
                                          <p:spTgt spid="80899">
                                            <p:txEl>
                                              <p:pRg st="9" end="9"/>
                                            </p:txEl>
                                          </p:spTgt>
                                        </p:tgtEl>
                                      </p:cBhvr>
                                      <p:from x="10000" y="10000"/>
                                      <p:to x="200000" y="450000"/>
                                    </p:animScale>
                                    <p:animScale>
                                      <p:cBhvr>
                                        <p:cTn id="90" dur="615" accel="100000" fill="hold">
                                          <p:stCondLst>
                                            <p:cond delay="385"/>
                                          </p:stCondLst>
                                        </p:cTn>
                                        <p:tgtEl>
                                          <p:spTgt spid="80899">
                                            <p:txEl>
                                              <p:pRg st="9" end="9"/>
                                            </p:txEl>
                                          </p:spTgt>
                                        </p:tgtEl>
                                      </p:cBhvr>
                                      <p:from x="200000" y="450000"/>
                                      <p:to x="100000" y="100000"/>
                                    </p:animScale>
                                    <p:set>
                                      <p:cBhvr>
                                        <p:cTn id="91" dur="385" fill="hold"/>
                                        <p:tgtEl>
                                          <p:spTgt spid="80899">
                                            <p:txEl>
                                              <p:pRg st="9" end="9"/>
                                            </p:txEl>
                                          </p:spTgt>
                                        </p:tgtEl>
                                        <p:attrNameLst>
                                          <p:attrName>ppt_x</p:attrName>
                                        </p:attrNameLst>
                                      </p:cBhvr>
                                      <p:to>
                                        <p:strVal val="(0.5)"/>
                                      </p:to>
                                    </p:set>
                                    <p:anim from="(0.5)" to="(#ppt_x)" calcmode="lin" valueType="num">
                                      <p:cBhvr>
                                        <p:cTn id="92" dur="615" accel="100000" fill="hold">
                                          <p:stCondLst>
                                            <p:cond delay="385"/>
                                          </p:stCondLst>
                                        </p:cTn>
                                        <p:tgtEl>
                                          <p:spTgt spid="80899">
                                            <p:txEl>
                                              <p:pRg st="9" end="9"/>
                                            </p:txEl>
                                          </p:spTgt>
                                        </p:tgtEl>
                                        <p:attrNameLst>
                                          <p:attrName>ppt_x</p:attrName>
                                        </p:attrNameLst>
                                      </p:cBhvr>
                                    </p:anim>
                                    <p:set>
                                      <p:cBhvr>
                                        <p:cTn id="93" dur="385" fill="hold"/>
                                        <p:tgtEl>
                                          <p:spTgt spid="80899">
                                            <p:txEl>
                                              <p:pRg st="9" end="9"/>
                                            </p:txEl>
                                          </p:spTgt>
                                        </p:tgtEl>
                                        <p:attrNameLst>
                                          <p:attrName>ppt_y</p:attrName>
                                        </p:attrNameLst>
                                      </p:cBhvr>
                                      <p:to>
                                        <p:strVal val="(#ppt_y+0.4)"/>
                                      </p:to>
                                    </p:set>
                                    <p:anim from="(#ppt_y+0.4)" to="(#ppt_y)" calcmode="lin" valueType="num">
                                      <p:cBhvr>
                                        <p:cTn id="94" dur="615" accel="100000" fill="hold">
                                          <p:stCondLst>
                                            <p:cond delay="385"/>
                                          </p:stCondLst>
                                        </p:cTn>
                                        <p:tgtEl>
                                          <p:spTgt spid="80899">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381000" y="2743200"/>
            <a:ext cx="3581400" cy="3276600"/>
          </a:xfrm>
        </p:spPr>
        <p:txBody>
          <a:bodyPr/>
          <a:lstStyle/>
          <a:p>
            <a:r>
              <a:rPr lang="en-US" sz="1400">
                <a:solidFill>
                  <a:srgbClr val="3333CC"/>
                </a:solidFill>
                <a:latin typeface="Comic Sans MS" pitchFamily="66" charset="0"/>
              </a:rPr>
              <a:t>Pada icon-icon sebelah kanan bawah desktop akan terlihat icon untuk PC Card (PCMCIA) Properties. Cukup kita klik icon tersebut, kita akan dengan mudah melihat apakah card MagicLAN SWL 2000P telah tersambung PC.</a:t>
            </a:r>
          </a:p>
          <a:p>
            <a:r>
              <a:rPr lang="en-US" sz="1400">
                <a:solidFill>
                  <a:srgbClr val="3333CC"/>
                </a:solidFill>
                <a:latin typeface="Comic Sans MS" pitchFamily="66" charset="0"/>
              </a:rPr>
              <a:t>Jika telah dikenali oleh PC, akan tampak pada soket 1 terdapat sebuah Wireless LAN Card tersambung. Dalam hal ini yang tersambung adalah SAMSUNG 11Mbps Wireless LAN PCI Card.</a:t>
            </a:r>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32063"/>
            <a:ext cx="38100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2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2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2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19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19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81924"/>
                                        </p:tgtEl>
                                        <p:attrNameLst>
                                          <p:attrName>style.visibility</p:attrName>
                                        </p:attrNameLst>
                                      </p:cBhvr>
                                      <p:to>
                                        <p:strVal val="visible"/>
                                      </p:to>
                                    </p:set>
                                    <p:anim calcmode="lin" valueType="num">
                                      <p:cBhvr>
                                        <p:cTn id="20" dur="500" fill="hold"/>
                                        <p:tgtEl>
                                          <p:spTgt spid="81924"/>
                                        </p:tgtEl>
                                        <p:attrNameLst>
                                          <p:attrName>ppt_w</p:attrName>
                                        </p:attrNameLst>
                                      </p:cBhvr>
                                      <p:tavLst>
                                        <p:tav tm="0">
                                          <p:val>
                                            <p:fltVal val="0"/>
                                          </p:val>
                                        </p:tav>
                                        <p:tav tm="100000">
                                          <p:val>
                                            <p:strVal val="#ppt_w"/>
                                          </p:val>
                                        </p:tav>
                                      </p:tavLst>
                                    </p:anim>
                                    <p:anim calcmode="lin" valueType="num">
                                      <p:cBhvr>
                                        <p:cTn id="21" dur="500" fill="hold"/>
                                        <p:tgtEl>
                                          <p:spTgt spid="81924"/>
                                        </p:tgtEl>
                                        <p:attrNameLst>
                                          <p:attrName>ppt_h</p:attrName>
                                        </p:attrNameLst>
                                      </p:cBhvr>
                                      <p:tavLst>
                                        <p:tav tm="0">
                                          <p:val>
                                            <p:fltVal val="0"/>
                                          </p:val>
                                        </p:tav>
                                        <p:tav tm="100000">
                                          <p:val>
                                            <p:strVal val="#ppt_h"/>
                                          </p:val>
                                        </p:tav>
                                      </p:tavLst>
                                    </p:anim>
                                    <p:anim calcmode="lin" valueType="num">
                                      <p:cBhvr>
                                        <p:cTn id="22" dur="500" fill="hold"/>
                                        <p:tgtEl>
                                          <p:spTgt spid="81924"/>
                                        </p:tgtEl>
                                        <p:attrNameLst>
                                          <p:attrName>style.rotation</p:attrName>
                                        </p:attrNameLst>
                                      </p:cBhvr>
                                      <p:tavLst>
                                        <p:tav tm="0">
                                          <p:val>
                                            <p:fltVal val="360"/>
                                          </p:val>
                                        </p:tav>
                                        <p:tav tm="100000">
                                          <p:val>
                                            <p:fltVal val="0"/>
                                          </p:val>
                                        </p:tav>
                                      </p:tavLst>
                                    </p:anim>
                                    <p:animEffect transition="in" filter="fade">
                                      <p:cBhvr>
                                        <p:cTn id="23"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304800" y="2590800"/>
            <a:ext cx="3886200" cy="2819400"/>
          </a:xfrm>
        </p:spPr>
        <p:txBody>
          <a:bodyPr/>
          <a:lstStyle/>
          <a:p>
            <a:pPr>
              <a:lnSpc>
                <a:spcPct val="80000"/>
              </a:lnSpc>
            </a:pPr>
            <a:r>
              <a:rPr lang="en-US" sz="1400">
                <a:solidFill>
                  <a:srgbClr val="3333CC"/>
                </a:solidFill>
                <a:latin typeface="Comic Sans MS" pitchFamily="66" charset="0"/>
              </a:rPr>
              <a:t>Selanjutnya kita perlu melihat apakah driver card MagicLAN SWL 2000P tersebut sudah berjalan dengan baik atau belum. Cara yang digunakan relatif sederhana, kita menggunakan fasilitas system properties, yang dapat diakses melalui Start - Settings - Control Panel - System - Device Manager.</a:t>
            </a:r>
          </a:p>
          <a:p>
            <a:pPr>
              <a:lnSpc>
                <a:spcPct val="80000"/>
              </a:lnSpc>
            </a:pPr>
            <a:r>
              <a:rPr lang="en-US" sz="1400">
                <a:solidFill>
                  <a:srgbClr val="3333CC"/>
                </a:solidFill>
                <a:latin typeface="Comic Sans MS" pitchFamily="66" charset="0"/>
              </a:rPr>
              <a:t>Pada bagian Network Adapter di System Properties - Device Manager akan terlihat peralatan komunikasi apa saja yang tersambung ke PC kita, salah satunya adalah SAMSUNG 11Mbps Wireless LAN PCI Card.</a:t>
            </a:r>
          </a:p>
          <a:p>
            <a:pPr>
              <a:lnSpc>
                <a:spcPct val="80000"/>
              </a:lnSpc>
            </a:pPr>
            <a:endParaRPr lang="en-US" sz="1400">
              <a:solidFill>
                <a:srgbClr val="3333CC"/>
              </a:solidFill>
              <a:latin typeface="Comic Sans MS" pitchFamily="66" charset="0"/>
            </a:endParaRPr>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2362200"/>
            <a:ext cx="3835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500"/>
                                        <p:tgtEl>
                                          <p:spTgt spid="82947">
                                            <p:txEl>
                                              <p:pRg st="0" end="0"/>
                                            </p:txEl>
                                          </p:spTgt>
                                        </p:tgtEl>
                                      </p:cBhvr>
                                    </p:animEffect>
                                    <p:anim calcmode="lin" valueType="num">
                                      <p:cBhvr>
                                        <p:cTn id="8"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294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fade">
                                      <p:cBhvr>
                                        <p:cTn id="12" dur="500"/>
                                        <p:tgtEl>
                                          <p:spTgt spid="82947">
                                            <p:txEl>
                                              <p:pRg st="1" end="1"/>
                                            </p:txEl>
                                          </p:spTgt>
                                        </p:tgtEl>
                                      </p:cBhvr>
                                    </p:animEffect>
                                    <p:anim calcmode="lin" valueType="num">
                                      <p:cBhvr>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82947">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50" presetClass="entr" presetSubtype="0" decel="100000" fill="hold" nodeType="afterEffect">
                                  <p:stCondLst>
                                    <p:cond delay="0"/>
                                  </p:stCondLst>
                                  <p:childTnLst>
                                    <p:set>
                                      <p:cBhvr>
                                        <p:cTn id="17" dur="1" fill="hold">
                                          <p:stCondLst>
                                            <p:cond delay="0"/>
                                          </p:stCondLst>
                                        </p:cTn>
                                        <p:tgtEl>
                                          <p:spTgt spid="82948"/>
                                        </p:tgtEl>
                                        <p:attrNameLst>
                                          <p:attrName>style.visibility</p:attrName>
                                        </p:attrNameLst>
                                      </p:cBhvr>
                                      <p:to>
                                        <p:strVal val="visible"/>
                                      </p:to>
                                    </p:set>
                                    <p:anim calcmode="lin" valueType="num">
                                      <p:cBhvr>
                                        <p:cTn id="18" dur="500" fill="hold"/>
                                        <p:tgtEl>
                                          <p:spTgt spid="82948"/>
                                        </p:tgtEl>
                                        <p:attrNameLst>
                                          <p:attrName>ppt_w</p:attrName>
                                        </p:attrNameLst>
                                      </p:cBhvr>
                                      <p:tavLst>
                                        <p:tav tm="0">
                                          <p:val>
                                            <p:strVal val="#ppt_w+.3"/>
                                          </p:val>
                                        </p:tav>
                                        <p:tav tm="100000">
                                          <p:val>
                                            <p:strVal val="#ppt_w"/>
                                          </p:val>
                                        </p:tav>
                                      </p:tavLst>
                                    </p:anim>
                                    <p:anim calcmode="lin" valueType="num">
                                      <p:cBhvr>
                                        <p:cTn id="19" dur="500" fill="hold"/>
                                        <p:tgtEl>
                                          <p:spTgt spid="82948"/>
                                        </p:tgtEl>
                                        <p:attrNameLst>
                                          <p:attrName>ppt_h</p:attrName>
                                        </p:attrNameLst>
                                      </p:cBhvr>
                                      <p:tavLst>
                                        <p:tav tm="0">
                                          <p:val>
                                            <p:strVal val="#ppt_h"/>
                                          </p:val>
                                        </p:tav>
                                        <p:tav tm="100000">
                                          <p:val>
                                            <p:strVal val="#ppt_h"/>
                                          </p:val>
                                        </p:tav>
                                      </p:tavLst>
                                    </p:anim>
                                    <p:animEffect transition="in" filter="fade">
                                      <p:cBhvr>
                                        <p:cTn id="20"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GB"/>
          </a:p>
        </p:txBody>
      </p:sp>
      <p:sp>
        <p:nvSpPr>
          <p:cNvPr id="83971" name="Rectangle 3"/>
          <p:cNvSpPr>
            <a:spLocks noGrp="1" noChangeArrowheads="1"/>
          </p:cNvSpPr>
          <p:nvPr>
            <p:ph idx="1"/>
          </p:nvPr>
        </p:nvSpPr>
        <p:spPr>
          <a:xfrm>
            <a:off x="381000" y="2514600"/>
            <a:ext cx="4114800" cy="3886200"/>
          </a:xfrm>
        </p:spPr>
        <p:txBody>
          <a:bodyPr/>
          <a:lstStyle/>
          <a:p>
            <a:r>
              <a:rPr lang="en-US" sz="1400">
                <a:solidFill>
                  <a:srgbClr val="3333CC"/>
                </a:solidFill>
                <a:latin typeface="Comic Sans MS" pitchFamily="66" charset="0"/>
              </a:rPr>
              <a:t>Letakan kursor pada SAMSUNG &amp; klik properties untuk melihat kondisi driver yang kita gunakan. Jika driver ternyata berjalan dengan baik maka  pada bagian Device status akan dijelaskan bahwa  “This Device is working properly”. Jika tidak, maka kita perlu menginstall ulang driver MagicLAN SWL 2000P.</a:t>
            </a: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362200"/>
            <a:ext cx="36655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heel(4)">
                                      <p:cBhvr>
                                        <p:cTn id="7" dur="500"/>
                                        <p:tgtEl>
                                          <p:spTgt spid="83971">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83972"/>
                                        </p:tgtEl>
                                        <p:attrNameLst>
                                          <p:attrName>style.visibility</p:attrName>
                                        </p:attrNameLst>
                                      </p:cBhvr>
                                      <p:to>
                                        <p:strVal val="visible"/>
                                      </p:to>
                                    </p:set>
                                    <p:animEffect transition="in" filter="box(in)">
                                      <p:cBhvr>
                                        <p:cTn id="11"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en-GB"/>
          </a:p>
        </p:txBody>
      </p:sp>
      <p:sp>
        <p:nvSpPr>
          <p:cNvPr id="84995" name="Rectangle 3"/>
          <p:cNvSpPr>
            <a:spLocks noGrp="1" noChangeArrowheads="1"/>
          </p:cNvSpPr>
          <p:nvPr>
            <p:ph idx="1"/>
          </p:nvPr>
        </p:nvSpPr>
        <p:spPr>
          <a:xfrm>
            <a:off x="381000" y="2438400"/>
            <a:ext cx="3733800" cy="3429000"/>
          </a:xfrm>
        </p:spPr>
        <p:txBody>
          <a:bodyPr/>
          <a:lstStyle/>
          <a:p>
            <a:pPr>
              <a:lnSpc>
                <a:spcPct val="80000"/>
              </a:lnSpc>
            </a:pPr>
            <a:r>
              <a:rPr lang="en-US" sz="1400">
                <a:solidFill>
                  <a:srgbClr val="3333CC"/>
                </a:solidFill>
                <a:latin typeface="Comic Sans MS" pitchFamily="66" charset="0"/>
              </a:rPr>
              <a:t>Selanjutnya kita perlu menset frekuensi &amp; beberapa parameter yang berkaitan dengan operasional card di udara pada frekuensi 2.4GHz. Hal ini dapat dilakukan dengan mudah menggunakan utiliti konfigurasi card MagicLAN SWL 2000P.</a:t>
            </a:r>
          </a:p>
          <a:p>
            <a:pPr>
              <a:lnSpc>
                <a:spcPct val="80000"/>
              </a:lnSpc>
            </a:pPr>
            <a:r>
              <a:rPr lang="en-US" sz="1400">
                <a:solidFill>
                  <a:srgbClr val="3333CC"/>
                </a:solidFill>
                <a:latin typeface="Comic Sans MS" pitchFamily="66" charset="0"/>
              </a:rPr>
              <a:t>Jika kita perhatikan sebelah kanan bawah PC akan ada Icon milik MagicLAN SWL 2000P. Jika kita klik maka kita bisa masuk ke utiliti konfigurasi card tsb. Tampak pada gambar adalah utiliti konfigurasi card MagicLAN SWL 2000P.</a:t>
            </a:r>
          </a:p>
          <a:p>
            <a:pPr>
              <a:lnSpc>
                <a:spcPct val="80000"/>
              </a:lnSpc>
            </a:pPr>
            <a:r>
              <a:rPr lang="en-US" sz="1400">
                <a:solidFill>
                  <a:srgbClr val="3333CC"/>
                </a:solidFill>
                <a:latin typeface="Comic Sans MS" pitchFamily="66" charset="0"/>
              </a:rPr>
              <a:t>Terlihat kondisi link, kualitas link, level sinyal &amp; level noise maupun beberapa parameter operasional dari card WLAN yang kita gunakan.</a:t>
            </a: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38227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strips(downLeft)">
                                      <p:cBhvr>
                                        <p:cTn id="7" dur="500"/>
                                        <p:tgtEl>
                                          <p:spTgt spid="8499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84995">
                                            <p:txEl>
                                              <p:pRg st="1" end="1"/>
                                            </p:txEl>
                                          </p:spTgt>
                                        </p:tgtEl>
                                        <p:attrNameLst>
                                          <p:attrName>style.visibility</p:attrName>
                                        </p:attrNameLst>
                                      </p:cBhvr>
                                      <p:to>
                                        <p:strVal val="visible"/>
                                      </p:to>
                                    </p:set>
                                    <p:animEffect transition="in" filter="strips(downLeft)">
                                      <p:cBhvr>
                                        <p:cTn id="10" dur="500"/>
                                        <p:tgtEl>
                                          <p:spTgt spid="84995">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Effect transition="in" filter="strips(downLeft)">
                                      <p:cBhvr>
                                        <p:cTn id="13" dur="500"/>
                                        <p:tgtEl>
                                          <p:spTgt spid="84995">
                                            <p:txEl>
                                              <p:pRg st="2" end="2"/>
                                            </p:txEl>
                                          </p:spTgt>
                                        </p:tgtEl>
                                      </p:cBhvr>
                                    </p:animEffect>
                                  </p:childTnLst>
                                </p:cTn>
                              </p:par>
                            </p:childTnLst>
                          </p:cTn>
                        </p:par>
                        <p:par>
                          <p:cTn id="14" fill="hold" nodeType="afterGroup">
                            <p:stCondLst>
                              <p:cond delay="500"/>
                            </p:stCondLst>
                            <p:childTnLst>
                              <p:par>
                                <p:cTn id="15" presetID="55" presetClass="entr" presetSubtype="0" fill="hold" nodeType="afterEffect">
                                  <p:stCondLst>
                                    <p:cond delay="0"/>
                                  </p:stCondLst>
                                  <p:childTnLst>
                                    <p:set>
                                      <p:cBhvr>
                                        <p:cTn id="16" dur="1" fill="hold">
                                          <p:stCondLst>
                                            <p:cond delay="0"/>
                                          </p:stCondLst>
                                        </p:cTn>
                                        <p:tgtEl>
                                          <p:spTgt spid="84996"/>
                                        </p:tgtEl>
                                        <p:attrNameLst>
                                          <p:attrName>style.visibility</p:attrName>
                                        </p:attrNameLst>
                                      </p:cBhvr>
                                      <p:to>
                                        <p:strVal val="visible"/>
                                      </p:to>
                                    </p:set>
                                    <p:anim calcmode="lin" valueType="num">
                                      <p:cBhvr>
                                        <p:cTn id="17" dur="500" fill="hold"/>
                                        <p:tgtEl>
                                          <p:spTgt spid="84996"/>
                                        </p:tgtEl>
                                        <p:attrNameLst>
                                          <p:attrName>ppt_w</p:attrName>
                                        </p:attrNameLst>
                                      </p:cBhvr>
                                      <p:tavLst>
                                        <p:tav tm="0">
                                          <p:val>
                                            <p:strVal val="#ppt_w*0.70"/>
                                          </p:val>
                                        </p:tav>
                                        <p:tav tm="100000">
                                          <p:val>
                                            <p:strVal val="#ppt_w"/>
                                          </p:val>
                                        </p:tav>
                                      </p:tavLst>
                                    </p:anim>
                                    <p:anim calcmode="lin" valueType="num">
                                      <p:cBhvr>
                                        <p:cTn id="18" dur="500" fill="hold"/>
                                        <p:tgtEl>
                                          <p:spTgt spid="84996"/>
                                        </p:tgtEl>
                                        <p:attrNameLst>
                                          <p:attrName>ppt_h</p:attrName>
                                        </p:attrNameLst>
                                      </p:cBhvr>
                                      <p:tavLst>
                                        <p:tav tm="0">
                                          <p:val>
                                            <p:strVal val="#ppt_h"/>
                                          </p:val>
                                        </p:tav>
                                        <p:tav tm="100000">
                                          <p:val>
                                            <p:strVal val="#ppt_h"/>
                                          </p:val>
                                        </p:tav>
                                      </p:tavLst>
                                    </p:anim>
                                    <p:animEffect transition="in" filter="fade">
                                      <p:cBhvr>
                                        <p:cTn id="19"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lstStyle/>
          <a:p>
            <a:r>
              <a:rPr lang="en-US" sz="3800">
                <a:solidFill>
                  <a:srgbClr val="990099"/>
                </a:solidFill>
                <a:latin typeface="Alcohol Licks" pitchFamily="34" charset="0"/>
              </a:rPr>
              <a:t>JARINGAN KOMPUTER</a:t>
            </a:r>
          </a:p>
        </p:txBody>
      </p:sp>
      <p:sp>
        <p:nvSpPr>
          <p:cNvPr id="3075" name="Rectangle 3"/>
          <p:cNvSpPr>
            <a:spLocks noGrp="1" noChangeArrowheads="1"/>
          </p:cNvSpPr>
          <p:nvPr>
            <p:ph idx="1"/>
          </p:nvPr>
        </p:nvSpPr>
        <p:spPr/>
        <p:txBody>
          <a:bodyPr/>
          <a:lstStyle/>
          <a:p>
            <a:endParaRPr lang="en-US">
              <a:latin typeface="Coaster" pitchFamily="34" charset="0"/>
            </a:endParaRPr>
          </a:p>
          <a:p>
            <a:r>
              <a:rPr lang="en-US">
                <a:latin typeface="Coaster" pitchFamily="34" charset="0"/>
                <a:hlinkClick r:id="rId3" action="ppaction://hlinksldjump"/>
              </a:rPr>
              <a:t>LAN</a:t>
            </a:r>
            <a:r>
              <a:rPr lang="en-US">
                <a:hlinkClick r:id="rId3" action="ppaction://hlinksldjump"/>
              </a:rPr>
              <a:t> (</a:t>
            </a:r>
            <a:r>
              <a:rPr lang="en-US">
                <a:latin typeface="Acquaintance" pitchFamily="2" charset="0"/>
                <a:hlinkClick r:id="rId3" action="ppaction://hlinksldjump"/>
              </a:rPr>
              <a:t>Local Area Network</a:t>
            </a:r>
            <a:r>
              <a:rPr lang="en-US">
                <a:hlinkClick r:id="rId3" action="ppaction://hlinksldjump"/>
              </a:rPr>
              <a:t>)</a:t>
            </a:r>
            <a:endParaRPr lang="en-US"/>
          </a:p>
          <a:p>
            <a:pPr>
              <a:buFont typeface="Wingdings" pitchFamily="2" charset="2"/>
              <a:buNone/>
            </a:pPr>
            <a:endParaRPr lang="en-US"/>
          </a:p>
          <a:p>
            <a:r>
              <a:rPr lang="en-US">
                <a:latin typeface="Coaster" pitchFamily="34" charset="0"/>
                <a:hlinkClick r:id="rId4" action="ppaction://hlinksldjump"/>
              </a:rPr>
              <a:t>W-LAN</a:t>
            </a:r>
            <a:r>
              <a:rPr lang="en-US">
                <a:hlinkClick r:id="rId4" action="ppaction://hlinksldjump"/>
              </a:rPr>
              <a:t> (</a:t>
            </a:r>
            <a:r>
              <a:rPr lang="en-US" sz="2400">
                <a:latin typeface="Acquaintance" pitchFamily="2" charset="0"/>
                <a:hlinkClick r:id="rId4" action="ppaction://hlinksldjump"/>
              </a:rPr>
              <a:t>Wireless Local Area Network</a:t>
            </a:r>
            <a:r>
              <a:rPr lang="en-US">
                <a:hlinkClick r:id="rId4" action="ppaction://hlinksldjump"/>
              </a:rPr>
              <a:t>)</a:t>
            </a: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11"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13" dur="80"/>
                                        <p:tgtEl>
                                          <p:spTgt spid="3075">
                                            <p:txEl>
                                              <p:pRg st="1" end="1"/>
                                            </p:txEl>
                                          </p:spTgt>
                                        </p:tgtEl>
                                        <p:attrNameLst>
                                          <p:attrName>fill.type</p:attrName>
                                        </p:attrNameLst>
                                      </p:cBhvr>
                                      <p:to>
                                        <p:strVal val="solid"/>
                                      </p:to>
                                    </p:set>
                                  </p:childTnLst>
                                </p:cTn>
                              </p:par>
                            </p:childTnLst>
                          </p:cTn>
                        </p:par>
                        <p:par>
                          <p:cTn id="14" fill="hold" nodeType="afterGroup">
                            <p:stCondLst>
                              <p:cond delay="1380"/>
                            </p:stCondLst>
                            <p:childTnLst>
                              <p:par>
                                <p:cTn id="15" presetID="24" presetClass="entr" presetSubtype="0" fill="hold" nodeType="after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to="" calcmode="lin" valueType="num">
                                      <p:cBhvr>
                                        <p:cTn id="17" dur="1" fill="hold"/>
                                        <p:tgtEl>
                                          <p:spTgt spid="307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GB"/>
          </a:p>
        </p:txBody>
      </p:sp>
      <p:sp>
        <p:nvSpPr>
          <p:cNvPr id="86019" name="Rectangle 3"/>
          <p:cNvSpPr>
            <a:spLocks noGrp="1" noChangeArrowheads="1"/>
          </p:cNvSpPr>
          <p:nvPr>
            <p:ph idx="1"/>
          </p:nvPr>
        </p:nvSpPr>
        <p:spPr>
          <a:xfrm>
            <a:off x="533400" y="2327275"/>
            <a:ext cx="5334000" cy="4530725"/>
          </a:xfrm>
        </p:spPr>
        <p:txBody>
          <a:bodyPr/>
          <a:lstStyle/>
          <a:p>
            <a:pPr>
              <a:lnSpc>
                <a:spcPct val="80000"/>
              </a:lnSpc>
            </a:pPr>
            <a:r>
              <a:rPr lang="en-US" sz="1200">
                <a:solidFill>
                  <a:srgbClr val="3333CC"/>
                </a:solidFill>
                <a:latin typeface="Comic Sans MS" pitchFamily="66" charset="0"/>
              </a:rPr>
              <a:t>Parameter card WLAN dapat dengan mudah di ubah dengan menekan tombol Change Configuration. Dalam dialog Configuration Change, kita dapat mengubah beberapa parameter seperti:</a:t>
            </a:r>
          </a:p>
          <a:p>
            <a:pPr>
              <a:lnSpc>
                <a:spcPct val="80000"/>
              </a:lnSpc>
            </a:pPr>
            <a:r>
              <a:rPr lang="en-US" sz="1200">
                <a:solidFill>
                  <a:srgbClr val="3333CC"/>
                </a:solidFill>
                <a:latin typeface="Comic Sans MS" pitchFamily="66" charset="0"/>
              </a:rPr>
              <a:t>·	Mode operasi – apakah sebagai infrastruktur atau ad-hoc. Pada operasional di Metropolitan Area Network (MAN) / Wide Area Network (WAN), mode infrastruktur adalah yang biasanya digunakan. Mode ad-hoc hanya digunakan di ruangan untuk kebutuhan Local Area Network (LAN).</a:t>
            </a:r>
          </a:p>
          <a:p>
            <a:pPr>
              <a:lnSpc>
                <a:spcPct val="80000"/>
              </a:lnSpc>
            </a:pPr>
            <a:r>
              <a:rPr lang="en-US" sz="1200">
                <a:solidFill>
                  <a:srgbClr val="3333CC"/>
                </a:solidFill>
                <a:latin typeface="Comic Sans MS" pitchFamily="66" charset="0"/>
              </a:rPr>
              <a:t>·	SSID – adalah identitas jaringan yang kita gunakan. Hal ini perlu di koordinasikan dengan sentral / akses point yang kita gunakan.</a:t>
            </a:r>
          </a:p>
          <a:p>
            <a:pPr>
              <a:lnSpc>
                <a:spcPct val="80000"/>
              </a:lnSpc>
            </a:pPr>
            <a:r>
              <a:rPr lang="en-US" sz="1200">
                <a:solidFill>
                  <a:srgbClr val="3333CC"/>
                </a:solidFill>
                <a:latin typeface="Comic Sans MS" pitchFamily="66" charset="0"/>
              </a:rPr>
              <a:t>·	TxRate – adalah kecepatan pemancar kita. Untuk keperluan MAN / WAN &amp; Internet, biasanya akan lebih reliable untuk komunikasi jarak jauh jika menggunakan kecepatan rendah. Kecepatan yang paling rendah yang dapat digunakan pada card WLAN IEEE 802.11b (seperti MagicLAN SWL 2000P) adalah 1Mbps, maksimum kecepatan yang ada adalah 11Mbps. Beberapa card versi baru dapat beroperasi pada kecepatan 54Mbps.</a:t>
            </a:r>
          </a:p>
          <a:p>
            <a:pPr>
              <a:lnSpc>
                <a:spcPct val="80000"/>
              </a:lnSpc>
            </a:pPr>
            <a:r>
              <a:rPr lang="en-US" sz="1200">
                <a:solidFill>
                  <a:srgbClr val="3333CC"/>
                </a:solidFill>
                <a:latin typeface="Comic Sans MS" pitchFamily="66" charset="0"/>
              </a:rPr>
              <a:t>·	WEP – Wireless Equivalent Privacy adalah mekanisme enkripsi pada jaringan wireless. Jika kita tidak ingin ada pengintip yang mengintip data yang kita kirim.</a:t>
            </a:r>
          </a:p>
          <a:p>
            <a:pPr>
              <a:lnSpc>
                <a:spcPct val="80000"/>
              </a:lnSpc>
            </a:pPr>
            <a:r>
              <a:rPr lang="en-US" sz="1200">
                <a:solidFill>
                  <a:srgbClr val="3333CC"/>
                </a:solidFill>
                <a:latin typeface="Comic Sans MS" pitchFamily="66" charset="0"/>
              </a:rPr>
              <a:t>·	Channel – mengatur frekuensi yang digunakan.</a:t>
            </a:r>
          </a:p>
          <a:p>
            <a:pPr>
              <a:lnSpc>
                <a:spcPct val="80000"/>
              </a:lnSpc>
            </a:pPr>
            <a:r>
              <a:rPr lang="en-US" sz="1200">
                <a:solidFill>
                  <a:srgbClr val="3333CC"/>
                </a:solidFill>
                <a:latin typeface="Comic Sans MS" pitchFamily="66" charset="0"/>
              </a:rPr>
              <a:t>·	Threshold – mengatur seberapa besar sinyal yang ingin dimonitor, apakah sinyal-sinyal yang kecilpun perlu di monitor?</a:t>
            </a:r>
          </a:p>
          <a:p>
            <a:pPr>
              <a:lnSpc>
                <a:spcPct val="80000"/>
              </a:lnSpc>
            </a:pPr>
            <a:r>
              <a:rPr lang="en-US" sz="1200">
                <a:solidFill>
                  <a:srgbClr val="3333CC"/>
                </a:solidFill>
                <a:latin typeface="Comic Sans MS" pitchFamily="66" charset="0"/>
              </a:rPr>
              <a:t>·	PS Mode – adalah power save mode. Sangat berguna jika kita menggunakan notebook &amp; card WLAN PCMCIA, PS Mode akan membantu dalam menghemat batere.</a:t>
            </a:r>
          </a:p>
        </p:txBody>
      </p:sp>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2514600"/>
            <a:ext cx="29622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500"/>
                                        <p:tgtEl>
                                          <p:spTgt spid="86019">
                                            <p:txEl>
                                              <p:pRg st="0" end="0"/>
                                            </p:txEl>
                                          </p:spTgt>
                                        </p:tgtEl>
                                      </p:cBhvr>
                                    </p:animEffect>
                                    <p:anim calcmode="lin" valueType="num">
                                      <p:cBhvr>
                                        <p:cTn id="8"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86019">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601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Effect transition="in" filter="fade">
                                      <p:cBhvr>
                                        <p:cTn id="13" dur="500"/>
                                        <p:tgtEl>
                                          <p:spTgt spid="86019">
                                            <p:txEl>
                                              <p:pRg st="1" end="1"/>
                                            </p:txEl>
                                          </p:spTgt>
                                        </p:tgtEl>
                                      </p:cBhvr>
                                    </p:animEffect>
                                    <p:anim calcmode="lin" valueType="num">
                                      <p:cBhvr>
                                        <p:cTn id="14"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15" dur="450" decel="100000" fill="hold"/>
                                        <p:tgtEl>
                                          <p:spTgt spid="86019">
                                            <p:txEl>
                                              <p:pRg st="1" end="1"/>
                                            </p:txEl>
                                          </p:spTgt>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6019">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Effect transition="in" filter="fade">
                                      <p:cBhvr>
                                        <p:cTn id="19" dur="500"/>
                                        <p:tgtEl>
                                          <p:spTgt spid="86019">
                                            <p:txEl>
                                              <p:pRg st="2" end="2"/>
                                            </p:txEl>
                                          </p:spTgt>
                                        </p:tgtEl>
                                      </p:cBhvr>
                                    </p:animEffect>
                                    <p:anim calcmode="lin" valueType="num">
                                      <p:cBhvr>
                                        <p:cTn id="20"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21" dur="450" decel="100000" fill="hold"/>
                                        <p:tgtEl>
                                          <p:spTgt spid="86019">
                                            <p:txEl>
                                              <p:pRg st="2" end="2"/>
                                            </p:txEl>
                                          </p:spTgt>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6019">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Effect transition="in" filter="fade">
                                      <p:cBhvr>
                                        <p:cTn id="25" dur="500"/>
                                        <p:tgtEl>
                                          <p:spTgt spid="86019">
                                            <p:txEl>
                                              <p:pRg st="3" end="3"/>
                                            </p:txEl>
                                          </p:spTgt>
                                        </p:tgtEl>
                                      </p:cBhvr>
                                    </p:animEffect>
                                    <p:anim calcmode="lin" valueType="num">
                                      <p:cBhvr>
                                        <p:cTn id="26"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p:cTn id="27" dur="450" decel="100000" fill="hold"/>
                                        <p:tgtEl>
                                          <p:spTgt spid="86019">
                                            <p:txEl>
                                              <p:pRg st="3" end="3"/>
                                            </p:txEl>
                                          </p:spTgt>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86019">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Effect transition="in" filter="fade">
                                      <p:cBhvr>
                                        <p:cTn id="31" dur="500"/>
                                        <p:tgtEl>
                                          <p:spTgt spid="86019">
                                            <p:txEl>
                                              <p:pRg st="4" end="4"/>
                                            </p:txEl>
                                          </p:spTgt>
                                        </p:tgtEl>
                                      </p:cBhvr>
                                    </p:animEffect>
                                    <p:anim calcmode="lin" valueType="num">
                                      <p:cBhvr>
                                        <p:cTn id="32"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86019">
                                            <p:txEl>
                                              <p:pRg st="4" end="4"/>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86019">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Effect transition="in" filter="fade">
                                      <p:cBhvr>
                                        <p:cTn id="37" dur="500"/>
                                        <p:tgtEl>
                                          <p:spTgt spid="86019">
                                            <p:txEl>
                                              <p:pRg st="5" end="5"/>
                                            </p:txEl>
                                          </p:spTgt>
                                        </p:tgtEl>
                                      </p:cBhvr>
                                    </p:animEffect>
                                    <p:anim calcmode="lin" valueType="num">
                                      <p:cBhvr>
                                        <p:cTn id="38"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p:cTn id="39" dur="450" decel="100000" fill="hold"/>
                                        <p:tgtEl>
                                          <p:spTgt spid="86019">
                                            <p:txEl>
                                              <p:pRg st="5" end="5"/>
                                            </p:txEl>
                                          </p:spTgt>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86019">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86019">
                                            <p:txEl>
                                              <p:pRg st="6" end="6"/>
                                            </p:txEl>
                                          </p:spTgt>
                                        </p:tgtEl>
                                        <p:attrNameLst>
                                          <p:attrName>style.visibility</p:attrName>
                                        </p:attrNameLst>
                                      </p:cBhvr>
                                      <p:to>
                                        <p:strVal val="visible"/>
                                      </p:to>
                                    </p:set>
                                    <p:animEffect transition="in" filter="fade">
                                      <p:cBhvr>
                                        <p:cTn id="43" dur="500"/>
                                        <p:tgtEl>
                                          <p:spTgt spid="86019">
                                            <p:txEl>
                                              <p:pRg st="6" end="6"/>
                                            </p:txEl>
                                          </p:spTgt>
                                        </p:tgtEl>
                                      </p:cBhvr>
                                    </p:animEffect>
                                    <p:anim calcmode="lin" valueType="num">
                                      <p:cBhvr>
                                        <p:cTn id="44"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p:cTn id="45" dur="450" decel="100000" fill="hold"/>
                                        <p:tgtEl>
                                          <p:spTgt spid="86019">
                                            <p:txEl>
                                              <p:pRg st="6" end="6"/>
                                            </p:txEl>
                                          </p:spTgt>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86019">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86019">
                                            <p:txEl>
                                              <p:pRg st="7" end="7"/>
                                            </p:txEl>
                                          </p:spTgt>
                                        </p:tgtEl>
                                        <p:attrNameLst>
                                          <p:attrName>style.visibility</p:attrName>
                                        </p:attrNameLst>
                                      </p:cBhvr>
                                      <p:to>
                                        <p:strVal val="visible"/>
                                      </p:to>
                                    </p:set>
                                    <p:animEffect transition="in" filter="fade">
                                      <p:cBhvr>
                                        <p:cTn id="49" dur="500"/>
                                        <p:tgtEl>
                                          <p:spTgt spid="86019">
                                            <p:txEl>
                                              <p:pRg st="7" end="7"/>
                                            </p:txEl>
                                          </p:spTgt>
                                        </p:tgtEl>
                                      </p:cBhvr>
                                    </p:animEffect>
                                    <p:anim calcmode="lin" valueType="num">
                                      <p:cBhvr>
                                        <p:cTn id="50" dur="5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p:cTn id="51" dur="450" decel="100000" fill="hold"/>
                                        <p:tgtEl>
                                          <p:spTgt spid="86019">
                                            <p:txEl>
                                              <p:pRg st="7" end="7"/>
                                            </p:txEl>
                                          </p:spTgt>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86019">
                                            <p:txEl>
                                              <p:pRg st="7" end="7"/>
                                            </p:txEl>
                                          </p:spTgt>
                                        </p:tgtEl>
                                        <p:attrNameLst>
                                          <p:attrName>ppt_y</p:attrName>
                                        </p:attrNameLst>
                                      </p:cBhvr>
                                      <p:tavLst>
                                        <p:tav tm="0">
                                          <p:val>
                                            <p:strVal val="#ppt_y-.03"/>
                                          </p:val>
                                        </p:tav>
                                        <p:tav tm="100000">
                                          <p:val>
                                            <p:strVal val="#ppt_y"/>
                                          </p:val>
                                        </p:tav>
                                      </p:tavLst>
                                    </p:anim>
                                  </p:childTnLst>
                                </p:cTn>
                              </p:par>
                            </p:childTnLst>
                          </p:cTn>
                        </p:par>
                        <p:par>
                          <p:cTn id="53" fill="hold" nodeType="afterGroup">
                            <p:stCondLst>
                              <p:cond delay="500"/>
                            </p:stCondLst>
                            <p:childTnLst>
                              <p:par>
                                <p:cTn id="54" presetID="30" presetClass="entr" presetSubtype="0" fill="hold" nodeType="afterEffect">
                                  <p:stCondLst>
                                    <p:cond delay="0"/>
                                  </p:stCondLst>
                                  <p:childTnLst>
                                    <p:set>
                                      <p:cBhvr>
                                        <p:cTn id="55" dur="1" fill="hold">
                                          <p:stCondLst>
                                            <p:cond delay="0"/>
                                          </p:stCondLst>
                                        </p:cTn>
                                        <p:tgtEl>
                                          <p:spTgt spid="86020"/>
                                        </p:tgtEl>
                                        <p:attrNameLst>
                                          <p:attrName>style.visibility</p:attrName>
                                        </p:attrNameLst>
                                      </p:cBhvr>
                                      <p:to>
                                        <p:strVal val="visible"/>
                                      </p:to>
                                    </p:set>
                                    <p:animEffect transition="in" filter="fade">
                                      <p:cBhvr>
                                        <p:cTn id="56" dur="400" decel="100000"/>
                                        <p:tgtEl>
                                          <p:spTgt spid="86020"/>
                                        </p:tgtEl>
                                      </p:cBhvr>
                                    </p:animEffect>
                                    <p:anim calcmode="lin" valueType="num">
                                      <p:cBhvr>
                                        <p:cTn id="57" dur="400" decel="100000" fill="hold"/>
                                        <p:tgtEl>
                                          <p:spTgt spid="86020"/>
                                        </p:tgtEl>
                                        <p:attrNameLst>
                                          <p:attrName>style.rotation</p:attrName>
                                        </p:attrNameLst>
                                      </p:cBhvr>
                                      <p:tavLst>
                                        <p:tav tm="0">
                                          <p:val>
                                            <p:fltVal val="-90"/>
                                          </p:val>
                                        </p:tav>
                                        <p:tav tm="100000">
                                          <p:val>
                                            <p:fltVal val="0"/>
                                          </p:val>
                                        </p:tav>
                                      </p:tavLst>
                                    </p:anim>
                                    <p:anim calcmode="lin" valueType="num">
                                      <p:cBhvr>
                                        <p:cTn id="58" dur="400" decel="100000" fill="hold"/>
                                        <p:tgtEl>
                                          <p:spTgt spid="86020"/>
                                        </p:tgtEl>
                                        <p:attrNameLst>
                                          <p:attrName>ppt_x</p:attrName>
                                        </p:attrNameLst>
                                      </p:cBhvr>
                                      <p:tavLst>
                                        <p:tav tm="0">
                                          <p:val>
                                            <p:strVal val="#ppt_x+0.4"/>
                                          </p:val>
                                        </p:tav>
                                        <p:tav tm="100000">
                                          <p:val>
                                            <p:strVal val="#ppt_x-0.05"/>
                                          </p:val>
                                        </p:tav>
                                      </p:tavLst>
                                    </p:anim>
                                    <p:anim calcmode="lin" valueType="num">
                                      <p:cBhvr>
                                        <p:cTn id="59" dur="400" decel="100000" fill="hold"/>
                                        <p:tgtEl>
                                          <p:spTgt spid="86020"/>
                                        </p:tgtEl>
                                        <p:attrNameLst>
                                          <p:attrName>ppt_y</p:attrName>
                                        </p:attrNameLst>
                                      </p:cBhvr>
                                      <p:tavLst>
                                        <p:tav tm="0">
                                          <p:val>
                                            <p:strVal val="#ppt_y-0.4"/>
                                          </p:val>
                                        </p:tav>
                                        <p:tav tm="100000">
                                          <p:val>
                                            <p:strVal val="#ppt_y+0.1"/>
                                          </p:val>
                                        </p:tav>
                                      </p:tavLst>
                                    </p:anim>
                                    <p:anim calcmode="lin" valueType="num">
                                      <p:cBhvr>
                                        <p:cTn id="60" dur="100" accel="100000" fill="hold">
                                          <p:stCondLst>
                                            <p:cond delay="400"/>
                                          </p:stCondLst>
                                        </p:cTn>
                                        <p:tgtEl>
                                          <p:spTgt spid="86020"/>
                                        </p:tgtEl>
                                        <p:attrNameLst>
                                          <p:attrName>ppt_x</p:attrName>
                                        </p:attrNameLst>
                                      </p:cBhvr>
                                      <p:tavLst>
                                        <p:tav tm="0">
                                          <p:val>
                                            <p:strVal val="#ppt_x-0.05"/>
                                          </p:val>
                                        </p:tav>
                                        <p:tav tm="100000">
                                          <p:val>
                                            <p:strVal val="#ppt_x"/>
                                          </p:val>
                                        </p:tav>
                                      </p:tavLst>
                                    </p:anim>
                                    <p:anim calcmode="lin" valueType="num">
                                      <p:cBhvr>
                                        <p:cTn id="61" dur="100" accel="100000" fill="hold">
                                          <p:stCondLst>
                                            <p:cond delay="400"/>
                                          </p:stCondLst>
                                        </p:cTn>
                                        <p:tgtEl>
                                          <p:spTgt spid="860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en-GB"/>
          </a:p>
        </p:txBody>
      </p:sp>
      <p:sp>
        <p:nvSpPr>
          <p:cNvPr id="87043" name="Rectangle 3"/>
          <p:cNvSpPr>
            <a:spLocks noGrp="1" noChangeArrowheads="1"/>
          </p:cNvSpPr>
          <p:nvPr>
            <p:ph idx="1"/>
          </p:nvPr>
        </p:nvSpPr>
        <p:spPr>
          <a:xfrm>
            <a:off x="381000" y="2819400"/>
            <a:ext cx="4267200" cy="2514600"/>
          </a:xfrm>
        </p:spPr>
        <p:txBody>
          <a:bodyPr/>
          <a:lstStyle/>
          <a:p>
            <a:r>
              <a:rPr lang="en-US" sz="1400">
                <a:solidFill>
                  <a:srgbClr val="3333CC"/>
                </a:solidFill>
                <a:latin typeface="Comic Sans MS" pitchFamily="66" charset="0"/>
              </a:rPr>
              <a:t>Selesai sudah proses instalasi &amp; setup card WLAN MagicLAN SWL 2000P. Langkah selanjutnya kita dapat menset TCP/IP &amp; aplikasi yang ada dengan melihat card WLAN tersebut seperti ethernet card (LAN card) biasa.</a:t>
            </a:r>
          </a:p>
          <a:p>
            <a:r>
              <a:rPr lang="en-US" sz="1400">
                <a:solidFill>
                  <a:srgbClr val="3333CC"/>
                </a:solidFill>
                <a:latin typeface="Comic Sans MS" pitchFamily="66" charset="0"/>
              </a:rPr>
              <a:t>Melalui Start - Settings - Control Panel - Network kita dapat menset IP address gateway &amp; routing yang digunakan ke ISP dll.</a:t>
            </a:r>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362200"/>
            <a:ext cx="3316288"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6"/>
          <p:cNvSpPr>
            <a:spLocks noChangeArrowheads="1"/>
          </p:cNvSpPr>
          <p:nvPr/>
        </p:nvSpPr>
        <p:spPr bwMode="auto">
          <a:xfrm>
            <a:off x="7239000" y="59436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4" action="ppaction://hlinksldjump"/>
              </a:rPr>
              <a:t>MENU</a:t>
            </a:r>
            <a:endParaRPr 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704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anim calcmode="lin" valueType="num">
                                      <p:cBhvr>
                                        <p:cTn id="11" dur="500" fill="hold"/>
                                        <p:tgtEl>
                                          <p:spTgt spid="8704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87043">
                                            <p:txEl>
                                              <p:pRg st="1" end="1"/>
                                            </p:txEl>
                                          </p:spTgt>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00"/>
                            </p:stCondLst>
                            <p:childTnLst>
                              <p:par>
                                <p:cTn id="14" presetID="35" presetClass="entr" presetSubtype="0" fill="hold" nodeType="afterEffect">
                                  <p:stCondLst>
                                    <p:cond delay="0"/>
                                  </p:stCondLst>
                                  <p:childTnLst>
                                    <p:set>
                                      <p:cBhvr>
                                        <p:cTn id="15" dur="1" fill="hold">
                                          <p:stCondLst>
                                            <p:cond delay="0"/>
                                          </p:stCondLst>
                                        </p:cTn>
                                        <p:tgtEl>
                                          <p:spTgt spid="87044"/>
                                        </p:tgtEl>
                                        <p:attrNameLst>
                                          <p:attrName>style.visibility</p:attrName>
                                        </p:attrNameLst>
                                      </p:cBhvr>
                                      <p:to>
                                        <p:strVal val="visible"/>
                                      </p:to>
                                    </p:set>
                                    <p:animEffect transition="in" filter="fade">
                                      <p:cBhvr>
                                        <p:cTn id="16" dur="500"/>
                                        <p:tgtEl>
                                          <p:spTgt spid="87044"/>
                                        </p:tgtEl>
                                      </p:cBhvr>
                                    </p:animEffect>
                                    <p:anim calcmode="lin" valueType="num">
                                      <p:cBhvr>
                                        <p:cTn id="17" dur="500" fill="hold"/>
                                        <p:tgtEl>
                                          <p:spTgt spid="87044"/>
                                        </p:tgtEl>
                                        <p:attrNameLst>
                                          <p:attrName>style.rotation</p:attrName>
                                        </p:attrNameLst>
                                      </p:cBhvr>
                                      <p:tavLst>
                                        <p:tav tm="0">
                                          <p:val>
                                            <p:fltVal val="720"/>
                                          </p:val>
                                        </p:tav>
                                        <p:tav tm="100000">
                                          <p:val>
                                            <p:fltVal val="0"/>
                                          </p:val>
                                        </p:tav>
                                      </p:tavLst>
                                    </p:anim>
                                    <p:anim calcmode="lin" valueType="num">
                                      <p:cBhvr>
                                        <p:cTn id="18" dur="500" fill="hold"/>
                                        <p:tgtEl>
                                          <p:spTgt spid="87044"/>
                                        </p:tgtEl>
                                        <p:attrNameLst>
                                          <p:attrName>ppt_h</p:attrName>
                                        </p:attrNameLst>
                                      </p:cBhvr>
                                      <p:tavLst>
                                        <p:tav tm="0">
                                          <p:val>
                                            <p:fltVal val="0"/>
                                          </p:val>
                                        </p:tav>
                                        <p:tav tm="100000">
                                          <p:val>
                                            <p:strVal val="#ppt_h"/>
                                          </p:val>
                                        </p:tav>
                                      </p:tavLst>
                                    </p:anim>
                                    <p:anim calcmode="lin" valueType="num">
                                      <p:cBhvr>
                                        <p:cTn id="19" dur="500" fill="hold"/>
                                        <p:tgtEl>
                                          <p:spTgt spid="87044"/>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87046">
                                            <p:bg/>
                                          </p:spTgt>
                                        </p:tgtEl>
                                        <p:attrNameLst>
                                          <p:attrName>style.visibility</p:attrName>
                                        </p:attrNameLst>
                                      </p:cBhvr>
                                      <p:to>
                                        <p:strVal val="visible"/>
                                      </p:to>
                                    </p:set>
                                    <p:anim from="(-#ppt_w/2)" to="(#ppt_x)" calcmode="lin" valueType="num">
                                      <p:cBhvr>
                                        <p:cTn id="24" dur="300" fill="hold">
                                          <p:stCondLst>
                                            <p:cond delay="0"/>
                                          </p:stCondLst>
                                        </p:cTn>
                                        <p:tgtEl>
                                          <p:spTgt spid="87046">
                                            <p:bg/>
                                          </p:spTgt>
                                        </p:tgtEl>
                                        <p:attrNameLst>
                                          <p:attrName>ppt_x</p:attrName>
                                        </p:attrNameLst>
                                      </p:cBhvr>
                                    </p:anim>
                                    <p:anim from="0" to="-1.0" calcmode="lin" valueType="num">
                                      <p:cBhvr>
                                        <p:cTn id="25" dur="100" decel="50000" autoRev="1" fill="hold">
                                          <p:stCondLst>
                                            <p:cond delay="300"/>
                                          </p:stCondLst>
                                        </p:cTn>
                                        <p:tgtEl>
                                          <p:spTgt spid="87046">
                                            <p:bg/>
                                          </p:spTgt>
                                        </p:tgtEl>
                                        <p:attrNameLst>
                                          <p:attrName>xshear</p:attrName>
                                        </p:attrNameLst>
                                      </p:cBhvr>
                                    </p:anim>
                                    <p:animScale>
                                      <p:cBhvr>
                                        <p:cTn id="26" dur="100" decel="100000" autoRev="1" fill="hold">
                                          <p:stCondLst>
                                            <p:cond delay="300"/>
                                          </p:stCondLst>
                                        </p:cTn>
                                        <p:tgtEl>
                                          <p:spTgt spid="87046">
                                            <p:bg/>
                                          </p:spTgt>
                                        </p:tgtEl>
                                      </p:cBhvr>
                                      <p:from x="100000" y="100000"/>
                                      <p:to x="80000" y="100000"/>
                                    </p:animScale>
                                    <p:anim by="(#ppt_h/3+#ppt_w*0.1)" calcmode="lin" valueType="num">
                                      <p:cBhvr additive="sum">
                                        <p:cTn id="27" dur="100" decel="100000" autoRev="1" fill="hold">
                                          <p:stCondLst>
                                            <p:cond delay="300"/>
                                          </p:stCondLst>
                                        </p:cTn>
                                        <p:tgtEl>
                                          <p:spTgt spid="87046">
                                            <p:bg/>
                                          </p:spTgt>
                                        </p:tgtEl>
                                        <p:attrNameLst>
                                          <p:attrName>ppt_x</p:attrName>
                                        </p:attrNameLst>
                                      </p:cBhvr>
                                    </p:anim>
                                  </p:childTnLst>
                                </p:cTn>
                              </p:par>
                              <p:par>
                                <p:cTn id="28" presetID="34" presetClass="entr" presetSubtype="0" fill="hold" grpId="0" nodeType="withEffect">
                                  <p:stCondLst>
                                    <p:cond delay="0"/>
                                  </p:stCondLst>
                                  <p:childTnLst>
                                    <p:set>
                                      <p:cBhvr>
                                        <p:cTn id="29" dur="1" fill="hold">
                                          <p:stCondLst>
                                            <p:cond delay="0"/>
                                          </p:stCondLst>
                                        </p:cTn>
                                        <p:tgtEl>
                                          <p:spTgt spid="87046">
                                            <p:txEl>
                                              <p:pRg st="0" end="0"/>
                                            </p:txEl>
                                          </p:spTgt>
                                        </p:tgtEl>
                                        <p:attrNameLst>
                                          <p:attrName>style.visibility</p:attrName>
                                        </p:attrNameLst>
                                      </p:cBhvr>
                                      <p:to>
                                        <p:strVal val="visible"/>
                                      </p:to>
                                    </p:set>
                                    <p:anim from="(-#ppt_w/2)" to="(#ppt_x)" calcmode="lin" valueType="num">
                                      <p:cBhvr>
                                        <p:cTn id="30" dur="300" fill="hold">
                                          <p:stCondLst>
                                            <p:cond delay="0"/>
                                          </p:stCondLst>
                                        </p:cTn>
                                        <p:tgtEl>
                                          <p:spTgt spid="87046">
                                            <p:txEl>
                                              <p:pRg st="0" end="0"/>
                                            </p:txEl>
                                          </p:spTgt>
                                        </p:tgtEl>
                                        <p:attrNameLst>
                                          <p:attrName>ppt_x</p:attrName>
                                        </p:attrNameLst>
                                      </p:cBhvr>
                                    </p:anim>
                                    <p:anim from="0" to="-1.0" calcmode="lin" valueType="num">
                                      <p:cBhvr>
                                        <p:cTn id="31" dur="100" decel="50000" autoRev="1" fill="hold">
                                          <p:stCondLst>
                                            <p:cond delay="300"/>
                                          </p:stCondLst>
                                        </p:cTn>
                                        <p:tgtEl>
                                          <p:spTgt spid="87046">
                                            <p:txEl>
                                              <p:pRg st="0" end="0"/>
                                            </p:txEl>
                                          </p:spTgt>
                                        </p:tgtEl>
                                        <p:attrNameLst>
                                          <p:attrName>xshear</p:attrName>
                                        </p:attrNameLst>
                                      </p:cBhvr>
                                    </p:anim>
                                    <p:animScale>
                                      <p:cBhvr>
                                        <p:cTn id="32" dur="100" decel="100000" autoRev="1" fill="hold">
                                          <p:stCondLst>
                                            <p:cond delay="300"/>
                                          </p:stCondLst>
                                        </p:cTn>
                                        <p:tgtEl>
                                          <p:spTgt spid="87046">
                                            <p:txEl>
                                              <p:pRg st="0" end="0"/>
                                            </p:txEl>
                                          </p:spTgt>
                                        </p:tgtEl>
                                      </p:cBhvr>
                                      <p:from x="100000" y="100000"/>
                                      <p:to x="80000" y="100000"/>
                                    </p:animScale>
                                    <p:anim by="(#ppt_h/3+#ppt_w*0.1)" calcmode="lin" valueType="num">
                                      <p:cBhvr additive="sum">
                                        <p:cTn id="33" dur="100" decel="100000" autoRev="1" fill="hold">
                                          <p:stCondLst>
                                            <p:cond delay="300"/>
                                          </p:stCondLst>
                                        </p:cTn>
                                        <p:tgtEl>
                                          <p:spTgt spid="8704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fontScale="90000"/>
          </a:bodyPr>
          <a:lstStyle/>
          <a:p>
            <a:r>
              <a:rPr lang="en-US" sz="3800">
                <a:solidFill>
                  <a:srgbClr val="990099"/>
                </a:solidFill>
                <a:latin typeface="Times New Roman" pitchFamily="18" charset="0"/>
              </a:rPr>
              <a:t>LAN </a:t>
            </a:r>
            <a:br>
              <a:rPr lang="en-US" sz="3800">
                <a:solidFill>
                  <a:srgbClr val="990099"/>
                </a:solidFill>
                <a:latin typeface="Times New Roman" pitchFamily="18" charset="0"/>
              </a:rPr>
            </a:br>
            <a:r>
              <a:rPr lang="en-US" sz="3800">
                <a:solidFill>
                  <a:srgbClr val="990099"/>
                </a:solidFill>
                <a:latin typeface="Times New Roman" pitchFamily="18" charset="0"/>
              </a:rPr>
              <a:t>(Local Area Network)</a:t>
            </a:r>
          </a:p>
        </p:txBody>
      </p:sp>
      <p:sp>
        <p:nvSpPr>
          <p:cNvPr id="13315" name="Rectangle 3"/>
          <p:cNvSpPr>
            <a:spLocks noGrp="1" noChangeArrowheads="1"/>
          </p:cNvSpPr>
          <p:nvPr>
            <p:ph idx="1"/>
          </p:nvPr>
        </p:nvSpPr>
        <p:spPr/>
        <p:txBody>
          <a:bodyPr/>
          <a:lstStyle/>
          <a:p>
            <a:pPr marL="609600" indent="-609600">
              <a:buFont typeface="Wingdings" pitchFamily="2" charset="2"/>
              <a:buChar char="Ø"/>
            </a:pPr>
            <a:r>
              <a:rPr lang="en-US">
                <a:latin typeface="Comic Sans MS" pitchFamily="66" charset="0"/>
                <a:hlinkClick r:id="rId3" action="ppaction://hlinksldjump"/>
              </a:rPr>
              <a:t>Pengertian</a:t>
            </a:r>
            <a:endParaRPr lang="en-US">
              <a:latin typeface="Comic Sans MS" pitchFamily="66" charset="0"/>
            </a:endParaRPr>
          </a:p>
          <a:p>
            <a:pPr marL="609600" indent="-609600">
              <a:buFont typeface="Wingdings" pitchFamily="2" charset="2"/>
              <a:buChar char="Ø"/>
            </a:pPr>
            <a:r>
              <a:rPr lang="en-US">
                <a:latin typeface="Comic Sans MS" pitchFamily="66" charset="0"/>
                <a:hlinkClick r:id="rId4" action="ppaction://hlinksldjump"/>
              </a:rPr>
              <a:t>Media Transmisi</a:t>
            </a:r>
            <a:endParaRPr lang="en-US">
              <a:latin typeface="Comic Sans MS" pitchFamily="66" charset="0"/>
            </a:endParaRPr>
          </a:p>
          <a:p>
            <a:pPr marL="609600" indent="-609600">
              <a:buFont typeface="Wingdings" pitchFamily="2" charset="2"/>
              <a:buChar char="Ø"/>
            </a:pPr>
            <a:r>
              <a:rPr lang="en-US">
                <a:latin typeface="Comic Sans MS" pitchFamily="66" charset="0"/>
                <a:hlinkClick r:id="rId5" action="ppaction://hlinksldjump"/>
              </a:rPr>
              <a:t>Topologi</a:t>
            </a:r>
            <a:endParaRPr lang="en-US">
              <a:latin typeface="Comic Sans MS" pitchFamily="66" charset="0"/>
            </a:endParaRPr>
          </a:p>
          <a:p>
            <a:pPr marL="609600" indent="-609600">
              <a:buFont typeface="Wingdings" pitchFamily="2" charset="2"/>
              <a:buChar char="Ø"/>
            </a:pPr>
            <a:r>
              <a:rPr lang="en-US">
                <a:latin typeface="Comic Sans MS" pitchFamily="66" charset="0"/>
                <a:hlinkClick r:id="rId6" action="ppaction://hlinksldjump"/>
              </a:rPr>
              <a:t>Protokol TCP/IP</a:t>
            </a:r>
            <a:endParaRPr lang="en-US">
              <a:latin typeface="Comic Sans MS" pitchFamily="66" charset="0"/>
            </a:endParaRPr>
          </a:p>
          <a:p>
            <a:pPr marL="609600" indent="-609600">
              <a:buFont typeface="Wingdings" pitchFamily="2" charset="2"/>
              <a:buChar char="Ø"/>
            </a:pPr>
            <a:r>
              <a:rPr lang="en-US">
                <a:latin typeface="Comic Sans MS" pitchFamily="66" charset="0"/>
                <a:hlinkClick r:id="rId7" action="ppaction://hlinksldjump"/>
              </a:rPr>
              <a:t>Instalasi</a:t>
            </a:r>
            <a:endParaRPr lang="en-US">
              <a:latin typeface="Comic Sans MS" pitchFamily="66" charset="0"/>
            </a:endParaRPr>
          </a:p>
          <a:p>
            <a:pPr marL="609600" indent="-609600">
              <a:buFont typeface="Wingdings" pitchFamily="2" charset="2"/>
              <a:buChar char="Ø"/>
            </a:pPr>
            <a:endParaRPr lang="en-US">
              <a:latin typeface="Comic Sans MS" pitchFamily="66" charset="0"/>
            </a:endParaRPr>
          </a:p>
        </p:txBody>
      </p:sp>
      <p:sp>
        <p:nvSpPr>
          <p:cNvPr id="13316" name="Rectangle 4">
            <a:hlinkClick r:id="rId8" action="ppaction://hlinksldjump"/>
          </p:cNvPr>
          <p:cNvSpPr>
            <a:spLocks noChangeArrowheads="1"/>
          </p:cNvSpPr>
          <p:nvPr/>
        </p:nvSpPr>
        <p:spPr bwMode="auto">
          <a:xfrm>
            <a:off x="6781800" y="6019800"/>
            <a:ext cx="1752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a:hlinkClick r:id="rId8" action="ppaction://hlinksldjump"/>
              </a:rPr>
              <a:t>INDEX</a:t>
            </a:r>
            <a:endParaRPr lang="en-US" sz="2000"/>
          </a:p>
        </p:txBody>
      </p:sp>
    </p:spTree>
  </p:cSld>
  <p:clrMapOvr>
    <a:masterClrMapping/>
  </p:clrMapOvr>
  <p:transition advClick="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 to="" calcmode="lin" valueType="num">
                                      <p:cBhvr>
                                        <p:cTn id="11" dur="1" fill="hold"/>
                                        <p:tgtEl>
                                          <p:spTgt spid="13315">
                                            <p:txEl>
                                              <p:pRg st="0" end="0"/>
                                            </p:txEl>
                                          </p:spTgt>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to="" calcmode="lin" valueType="num">
                                      <p:cBhvr>
                                        <p:cTn id="15" dur="1" fill="hold"/>
                                        <p:tgtEl>
                                          <p:spTgt spid="13315">
                                            <p:txEl>
                                              <p:pRg st="1" end="1"/>
                                            </p:txEl>
                                          </p:spTgt>
                                        </p:tgtEl>
                                        <p:attrNameLst>
                                          <p:attrName/>
                                        </p:attrNameLst>
                                      </p:cBhvr>
                                    </p:anim>
                                  </p:childTnLst>
                                </p:cTn>
                              </p:par>
                            </p:childTnLst>
                          </p:cTn>
                        </p:par>
                        <p:par>
                          <p:cTn id="16" fill="hold" nodeType="afterGroup">
                            <p:stCondLst>
                              <p:cond delay="500"/>
                            </p:stCondLst>
                            <p:childTnLst>
                              <p:par>
                                <p:cTn id="17" presetID="24" presetClass="entr" presetSubtype="0" fill="hold" grpId="0" nodeType="after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to="" calcmode="lin" valueType="num">
                                      <p:cBhvr>
                                        <p:cTn id="19" dur="1" fill="hold"/>
                                        <p:tgtEl>
                                          <p:spTgt spid="13315">
                                            <p:txEl>
                                              <p:pRg st="2" end="2"/>
                                            </p:txEl>
                                          </p:spTgt>
                                        </p:tgtEl>
                                        <p:attrNameLst>
                                          <p:attrName/>
                                        </p:attrNameLst>
                                      </p:cBhvr>
                                    </p:anim>
                                  </p:childTnLst>
                                </p:cTn>
                              </p:par>
                            </p:childTnLst>
                          </p:cTn>
                        </p:par>
                        <p:par>
                          <p:cTn id="20" fill="hold" nodeType="afterGroup">
                            <p:stCondLst>
                              <p:cond delay="500"/>
                            </p:stCondLst>
                            <p:childTnLst>
                              <p:par>
                                <p:cTn id="21" presetID="24" presetClass="entr" presetSubtype="0" fill="hold" grpId="0" nodeType="after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anim to="" calcmode="lin" valueType="num">
                                      <p:cBhvr>
                                        <p:cTn id="23" dur="1" fill="hold"/>
                                        <p:tgtEl>
                                          <p:spTgt spid="13315">
                                            <p:txEl>
                                              <p:pRg st="3" end="3"/>
                                            </p:txEl>
                                          </p:spTgt>
                                        </p:tgtEl>
                                        <p:attrNameLst>
                                          <p:attrName/>
                                        </p:attrNameLst>
                                      </p:cBhvr>
                                    </p:anim>
                                  </p:childTnLst>
                                </p:cTn>
                              </p:par>
                            </p:childTnLst>
                          </p:cTn>
                        </p:par>
                        <p:par>
                          <p:cTn id="24" fill="hold" nodeType="afterGroup">
                            <p:stCondLst>
                              <p:cond delay="500"/>
                            </p:stCondLst>
                            <p:childTnLst>
                              <p:par>
                                <p:cTn id="25" presetID="24" presetClass="entr" presetSubtype="0" fill="hold" grpId="0" nodeType="after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 to="" calcmode="lin" valueType="num">
                                      <p:cBhvr>
                                        <p:cTn id="27" dur="1" fill="hold"/>
                                        <p:tgtEl>
                                          <p:spTgt spid="1331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13316"/>
                                        </p:tgtEl>
                                        <p:attrNameLst>
                                          <p:attrName>style.visibility</p:attrName>
                                        </p:attrNameLst>
                                      </p:cBhvr>
                                      <p:to>
                                        <p:strVal val="visible"/>
                                      </p:to>
                                    </p:set>
                                    <p:anim from="(-#ppt_w/2)" to="(#ppt_x)" calcmode="lin" valueType="num">
                                      <p:cBhvr>
                                        <p:cTn id="32" dur="600" fill="hold">
                                          <p:stCondLst>
                                            <p:cond delay="0"/>
                                          </p:stCondLst>
                                        </p:cTn>
                                        <p:tgtEl>
                                          <p:spTgt spid="13316"/>
                                        </p:tgtEl>
                                        <p:attrNameLst>
                                          <p:attrName>ppt_x</p:attrName>
                                        </p:attrNameLst>
                                      </p:cBhvr>
                                    </p:anim>
                                    <p:anim from="0" to="-1.0" calcmode="lin" valueType="num">
                                      <p:cBhvr>
                                        <p:cTn id="33" dur="200" decel="50000" autoRev="1" fill="hold">
                                          <p:stCondLst>
                                            <p:cond delay="600"/>
                                          </p:stCondLst>
                                        </p:cTn>
                                        <p:tgtEl>
                                          <p:spTgt spid="13316"/>
                                        </p:tgtEl>
                                        <p:attrNameLst>
                                          <p:attrName>xshear</p:attrName>
                                        </p:attrNameLst>
                                      </p:cBhvr>
                                    </p:anim>
                                    <p:animScale>
                                      <p:cBhvr>
                                        <p:cTn id="34" dur="200" decel="100000" autoRev="1" fill="hold">
                                          <p:stCondLst>
                                            <p:cond delay="600"/>
                                          </p:stCondLst>
                                        </p:cTn>
                                        <p:tgtEl>
                                          <p:spTgt spid="13316"/>
                                        </p:tgtEl>
                                      </p:cBhvr>
                                      <p:from x="100000" y="100000"/>
                                      <p:to x="80000" y="100000"/>
                                    </p:animScale>
                                    <p:anim by="(#ppt_h/3+#ppt_w*0.1)" calcmode="lin" valueType="num">
                                      <p:cBhvr additive="sum">
                                        <p:cTn id="35" dur="200" decel="100000" autoRev="1" fill="hold">
                                          <p:stCondLst>
                                            <p:cond delay="600"/>
                                          </p:stCondLst>
                                        </p:cTn>
                                        <p:tgtEl>
                                          <p:spTgt spid="133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P spid="133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en-US">
                <a:solidFill>
                  <a:srgbClr val="990099"/>
                </a:solidFill>
              </a:rPr>
              <a:t>Pengertian</a:t>
            </a:r>
          </a:p>
        </p:txBody>
      </p:sp>
      <p:sp>
        <p:nvSpPr>
          <p:cNvPr id="16387" name="Rectangle 3"/>
          <p:cNvSpPr>
            <a:spLocks noGrp="1" noChangeArrowheads="1"/>
          </p:cNvSpPr>
          <p:nvPr>
            <p:ph idx="1"/>
          </p:nvPr>
        </p:nvSpPr>
        <p:spPr/>
        <p:txBody>
          <a:bodyPr/>
          <a:lstStyle/>
          <a:p>
            <a:pPr algn="just">
              <a:lnSpc>
                <a:spcPct val="80000"/>
              </a:lnSpc>
              <a:buFont typeface="Wingdings" pitchFamily="2" charset="2"/>
              <a:buNone/>
            </a:pPr>
            <a:r>
              <a:rPr lang="en-US" sz="2400" b="1"/>
              <a:t>	</a:t>
            </a:r>
            <a:r>
              <a:rPr lang="en-US" sz="2400" b="1">
                <a:solidFill>
                  <a:schemeClr val="folHlink"/>
                </a:solidFill>
              </a:rPr>
              <a:t>Hubungan satu komputer dengan komputer lain dalam suatu ruang atau gedung tertentu. Dengan Local area network maka kita dapat berbagipakai sumber daya komputer antara seorang user dengan user lain. Selain itu dapat juga untuk </a:t>
            </a:r>
            <a:r>
              <a:rPr lang="en-US" sz="2400" b="1" i="1">
                <a:solidFill>
                  <a:schemeClr val="folHlink"/>
                </a:solidFill>
              </a:rPr>
              <a:t>sharing </a:t>
            </a:r>
            <a:r>
              <a:rPr lang="en-US" sz="2400" b="1">
                <a:solidFill>
                  <a:schemeClr val="folHlink"/>
                </a:solidFill>
              </a:rPr>
              <a:t>(berbagi pakai) dokumen pekerjaan dengan user lain. Kita dapat membuka file atau dokumen tanpa harus duduk didepan komputer dimana dokumen tersebut disimpan. Pendek kata dengan adanya local area network maka akan mempercepat proses pertukaran dokumen dan menaikkan kinerja suatu perusahaan.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Horizontal)">
                                      <p:cBhvr>
                                        <p:cTn id="7" dur="500"/>
                                        <p:tgtEl>
                                          <p:spTgt spid="16386"/>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p:cTn id="11"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GB"/>
          </a:p>
        </p:txBody>
      </p:sp>
      <p:sp>
        <p:nvSpPr>
          <p:cNvPr id="36867" name="Rectangle 3"/>
          <p:cNvSpPr>
            <a:spLocks noGrp="1" noChangeArrowheads="1"/>
          </p:cNvSpPr>
          <p:nvPr>
            <p:ph idx="1"/>
          </p:nvPr>
        </p:nvSpPr>
        <p:spPr>
          <a:xfrm>
            <a:off x="533400" y="2819400"/>
            <a:ext cx="8229600" cy="2209800"/>
          </a:xfrm>
        </p:spPr>
        <p:txBody>
          <a:bodyPr>
            <a:normAutofit fontScale="92500"/>
          </a:bodyPr>
          <a:lstStyle/>
          <a:p>
            <a:pPr>
              <a:buFont typeface="Wingdings" pitchFamily="2" charset="2"/>
              <a:buNone/>
            </a:pPr>
            <a:r>
              <a:rPr lang="en-US"/>
              <a:t>	</a:t>
            </a:r>
            <a:r>
              <a:rPr lang="en-US">
                <a:solidFill>
                  <a:schemeClr val="bg2"/>
                </a:solidFill>
              </a:rPr>
              <a:t>LAN mempunyai sistem jaringan yang dibedakan menjadi dua berdasarkan tipe jaringannnya, yaitu sistem operasi </a:t>
            </a:r>
            <a:r>
              <a:rPr lang="en-US">
                <a:solidFill>
                  <a:schemeClr val="bg2"/>
                </a:solidFill>
                <a:hlinkClick r:id="rId3" action="ppaction://hlinksldjump"/>
              </a:rPr>
              <a:t>client-server</a:t>
            </a:r>
            <a:r>
              <a:rPr lang="en-US">
                <a:solidFill>
                  <a:schemeClr val="bg2"/>
                </a:solidFill>
              </a:rPr>
              <a:t> dan sistem operasi jaringan </a:t>
            </a:r>
            <a:r>
              <a:rPr lang="en-US">
                <a:solidFill>
                  <a:schemeClr val="bg2"/>
                </a:solidFill>
                <a:hlinkClick r:id="rId4" action="ppaction://hlinksldjump"/>
              </a:rPr>
              <a:t>peer to peer.</a:t>
            </a:r>
            <a:endParaRPr lang="en-US">
              <a:solidFill>
                <a:schemeClr val="bg2"/>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381000" y="228600"/>
            <a:ext cx="8229600" cy="792163"/>
          </a:xfrm>
        </p:spPr>
        <p:txBody>
          <a:bodyPr/>
          <a:lstStyle/>
          <a:p>
            <a:r>
              <a:rPr lang="en-US" b="0"/>
              <a:t>Jaringan Client-Server</a:t>
            </a:r>
          </a:p>
        </p:txBody>
      </p:sp>
      <p:sp>
        <p:nvSpPr>
          <p:cNvPr id="37891" name="Rectangle 3"/>
          <p:cNvSpPr>
            <a:spLocks noGrp="1" noChangeArrowheads="1"/>
          </p:cNvSpPr>
          <p:nvPr>
            <p:ph idx="1"/>
          </p:nvPr>
        </p:nvSpPr>
        <p:spPr>
          <a:xfrm>
            <a:off x="228600" y="1066800"/>
            <a:ext cx="8686800" cy="4495800"/>
          </a:xfrm>
        </p:spPr>
        <p:txBody>
          <a:bodyPr>
            <a:normAutofit fontScale="92500" lnSpcReduction="10000"/>
          </a:bodyPr>
          <a:lstStyle/>
          <a:p>
            <a:pPr>
              <a:lnSpc>
                <a:spcPct val="80000"/>
              </a:lnSpc>
              <a:buFont typeface="Wingdings" pitchFamily="2" charset="2"/>
              <a:buNone/>
            </a:pPr>
            <a:r>
              <a:rPr lang="en-US" sz="1800"/>
              <a:t>	Server adalah komputer yang menyediakan fasilitas bagi komputer-komputer lain didalam jaringan dan client adalah komputer-komputer yang menerima atau menggunakan fasilitas yang disediakan oleh server.</a:t>
            </a:r>
            <a:endParaRPr lang="id-ID" sz="1800"/>
          </a:p>
          <a:p>
            <a:pPr>
              <a:lnSpc>
                <a:spcPct val="80000"/>
              </a:lnSpc>
              <a:buFont typeface="Wingdings" pitchFamily="2" charset="2"/>
              <a:buNone/>
            </a:pPr>
            <a:endParaRPr lang="id-ID" sz="1800"/>
          </a:p>
          <a:p>
            <a:pPr>
              <a:lnSpc>
                <a:spcPct val="80000"/>
              </a:lnSpc>
              <a:buFont typeface="Wingdings" pitchFamily="2" charset="2"/>
              <a:buNone/>
            </a:pPr>
            <a:endParaRPr lang="id-ID" sz="1800"/>
          </a:p>
          <a:p>
            <a:pPr>
              <a:lnSpc>
                <a:spcPct val="80000"/>
              </a:lnSpc>
              <a:buFont typeface="Wingdings" pitchFamily="2" charset="2"/>
              <a:buNone/>
            </a:pPr>
            <a:endParaRPr lang="en-US" sz="1800"/>
          </a:p>
          <a:p>
            <a:pPr>
              <a:lnSpc>
                <a:spcPct val="80000"/>
              </a:lnSpc>
              <a:buFont typeface="Wingdings" pitchFamily="2" charset="2"/>
              <a:buNone/>
            </a:pPr>
            <a:r>
              <a:rPr lang="en-US" sz="1800" i="1"/>
              <a:t>Keunggulan</a:t>
            </a:r>
          </a:p>
          <a:p>
            <a:pPr>
              <a:lnSpc>
                <a:spcPct val="80000"/>
              </a:lnSpc>
              <a:buFont typeface="Wingdings" pitchFamily="2" charset="2"/>
              <a:buNone/>
            </a:pPr>
            <a:r>
              <a:rPr lang="en-US" sz="1800"/>
              <a:t>1. Kecepatan akses lebih tinggi karena penyediaan fasilitas jaringan dan pengelolaannya dilakukan secara khusus oleh satu komputer (server) yang tidak dibebani dengan tugas lain sebagai workstation.</a:t>
            </a:r>
          </a:p>
          <a:p>
            <a:pPr>
              <a:lnSpc>
                <a:spcPct val="80000"/>
              </a:lnSpc>
              <a:buFont typeface="Wingdings" pitchFamily="2" charset="2"/>
              <a:buNone/>
            </a:pPr>
            <a:r>
              <a:rPr lang="en-US" sz="1800"/>
              <a:t>2. Sistem keamanan dan administrasi jaringan lebih baik, karena terdapat seorang pemakai yang bertugas sebagai administrator jaringan, yang mengelola administrasi dan sistem keamanan jaringan.</a:t>
            </a:r>
          </a:p>
          <a:p>
            <a:pPr>
              <a:lnSpc>
                <a:spcPct val="80000"/>
              </a:lnSpc>
              <a:buFont typeface="Wingdings" pitchFamily="2" charset="2"/>
              <a:buNone/>
            </a:pPr>
            <a:r>
              <a:rPr lang="en-US" sz="1800"/>
              <a:t>3. Sistem backup data lebih baik, karena pada jaringan client-server backup dilakukan terpusat di server, yang akan membackup seluruh data yang digunakan di dalam jaringan.</a:t>
            </a:r>
          </a:p>
          <a:p>
            <a:pPr>
              <a:lnSpc>
                <a:spcPct val="80000"/>
              </a:lnSpc>
              <a:buFont typeface="Wingdings" pitchFamily="2" charset="2"/>
              <a:buNone/>
            </a:pPr>
            <a:r>
              <a:rPr lang="en-US" sz="1800" i="1"/>
              <a:t>Kelemahan</a:t>
            </a:r>
          </a:p>
          <a:p>
            <a:pPr>
              <a:lnSpc>
                <a:spcPct val="80000"/>
              </a:lnSpc>
              <a:buFont typeface="Wingdings" pitchFamily="2" charset="2"/>
              <a:buNone/>
            </a:pPr>
            <a:r>
              <a:rPr lang="en-US" sz="1800"/>
              <a:t>1. Biaya operasional relatif lebih mahal.</a:t>
            </a:r>
          </a:p>
          <a:p>
            <a:pPr>
              <a:lnSpc>
                <a:spcPct val="80000"/>
              </a:lnSpc>
              <a:buFont typeface="Wingdings" pitchFamily="2" charset="2"/>
              <a:buNone/>
            </a:pPr>
            <a:r>
              <a:rPr lang="en-US" sz="1800"/>
              <a:t>2. Diperlukan adanya satu komputer khusus yang berkemampuan lebih untuk ditugaskan sebagai server.</a:t>
            </a:r>
          </a:p>
          <a:p>
            <a:pPr>
              <a:lnSpc>
                <a:spcPct val="80000"/>
              </a:lnSpc>
              <a:buFont typeface="Wingdings" pitchFamily="2" charset="2"/>
              <a:buNone/>
            </a:pPr>
            <a:r>
              <a:rPr lang="en-US" sz="1800"/>
              <a:t>3. Kelangsungan jaringan sangat tergantung pada server. Bila server mengalami gangguan maka secara keseluruhan jaringan akan terganggu.</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ppt_x</p:attrName>
                                        </p:attrNameLst>
                                      </p:cBhvr>
                                      <p:tavLst>
                                        <p:tav tm="0">
                                          <p:val>
                                            <p:strVal val="#ppt_x-.2"/>
                                          </p:val>
                                        </p:tav>
                                        <p:tav tm="100000">
                                          <p:val>
                                            <p:strVal val="#ppt_x"/>
                                          </p:val>
                                        </p:tav>
                                      </p:tavLst>
                                    </p:anim>
                                    <p:anim calcmode="lin" valueType="num">
                                      <p:cBhvr>
                                        <p:cTn id="8" dur="1000" fill="hold"/>
                                        <p:tgtEl>
                                          <p:spTgt spid="378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90"/>
                                        </p:tgtEl>
                                      </p:cBhvr>
                                    </p:animEffect>
                                  </p:childTnLst>
                                </p:cTn>
                              </p:par>
                            </p:childTnLst>
                          </p:cTn>
                        </p:par>
                        <p:par>
                          <p:cTn id="10" fill="hold" nodeType="afterGroup">
                            <p:stCondLst>
                              <p:cond delay="1000"/>
                            </p:stCondLst>
                            <p:childTnLst>
                              <p:par>
                                <p:cTn id="11" presetID="58" presetClass="entr" presetSubtype="0" accel="100000" fill="hold" grpId="0" nodeType="after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p:cTn id="13" dur="500" fill="hold"/>
                                        <p:tgtEl>
                                          <p:spTgt spid="37891">
                                            <p:txEl>
                                              <p:pRg st="0" end="0"/>
                                            </p:txEl>
                                          </p:spTgt>
                                        </p:tgtEl>
                                        <p:attrNameLst>
                                          <p:attrName>ppt_w</p:attrName>
                                        </p:attrNameLst>
                                      </p:cBhvr>
                                      <p:tavLst>
                                        <p:tav tm="0">
                                          <p:val>
                                            <p:strVal val="#ppt_w*2.5"/>
                                          </p:val>
                                        </p:tav>
                                        <p:tav tm="100000">
                                          <p:val>
                                            <p:strVal val="#ppt_w"/>
                                          </p:val>
                                        </p:tav>
                                      </p:tavLst>
                                    </p:anim>
                                    <p:anim calcmode="lin" valueType="num">
                                      <p:cBhvr>
                                        <p:cTn id="14" dur="500" fill="hold"/>
                                        <p:tgtEl>
                                          <p:spTgt spid="37891">
                                            <p:txEl>
                                              <p:pRg st="0" end="0"/>
                                            </p:txEl>
                                          </p:spTgt>
                                        </p:tgtEl>
                                        <p:attrNameLst>
                                          <p:attrName>ppt_h</p:attrName>
                                        </p:attrNameLst>
                                      </p:cBhvr>
                                      <p:tavLst>
                                        <p:tav tm="0">
                                          <p:val>
                                            <p:strVal val="#ppt_h*0.01"/>
                                          </p:val>
                                        </p:tav>
                                        <p:tav tm="100000">
                                          <p:val>
                                            <p:strVal val="#ppt_h"/>
                                          </p:val>
                                        </p:tav>
                                      </p:tavLst>
                                    </p:anim>
                                    <p:anim calcmode="lin" valueType="num">
                                      <p:cBhvr>
                                        <p:cTn id="15"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0" end="0"/>
                                            </p:txEl>
                                          </p:spTgt>
                                        </p:tgtEl>
                                        <p:attrNameLst>
                                          <p:attrName>ppt_y</p:attrName>
                                        </p:attrNameLst>
                                      </p:cBhvr>
                                      <p:tavLst>
                                        <p:tav tm="0">
                                          <p:val>
                                            <p:strVal val="#ppt_h+1"/>
                                          </p:val>
                                        </p:tav>
                                        <p:tav tm="100000">
                                          <p:val>
                                            <p:strVal val="#ppt_y"/>
                                          </p:val>
                                        </p:tav>
                                      </p:tavLst>
                                    </p:anim>
                                    <p:animEffect transition="in" filter="fade">
                                      <p:cBhvr>
                                        <p:cTn id="17" dur="500"/>
                                        <p:tgtEl>
                                          <p:spTgt spid="37891">
                                            <p:txEl>
                                              <p:pRg st="0" end="0"/>
                                            </p:txEl>
                                          </p:spTgt>
                                        </p:tgtEl>
                                      </p:cBhvr>
                                    </p:animEffect>
                                  </p:childTnLst>
                                </p:cTn>
                              </p:par>
                            </p:childTnLst>
                          </p:cTn>
                        </p:par>
                        <p:par>
                          <p:cTn id="18" fill="hold" nodeType="afterGroup">
                            <p:stCondLst>
                              <p:cond delay="1500"/>
                            </p:stCondLst>
                            <p:childTnLst>
                              <p:par>
                                <p:cTn id="19" presetID="58" presetClass="entr" presetSubtype="0" accel="100000" fill="hold" grpId="0" nodeType="after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anim calcmode="lin" valueType="num">
                                      <p:cBhvr>
                                        <p:cTn id="21" dur="500" fill="hold"/>
                                        <p:tgtEl>
                                          <p:spTgt spid="37891">
                                            <p:txEl>
                                              <p:pRg st="4" end="4"/>
                                            </p:txEl>
                                          </p:spTgt>
                                        </p:tgtEl>
                                        <p:attrNameLst>
                                          <p:attrName>ppt_w</p:attrName>
                                        </p:attrNameLst>
                                      </p:cBhvr>
                                      <p:tavLst>
                                        <p:tav tm="0">
                                          <p:val>
                                            <p:strVal val="#ppt_w*2.5"/>
                                          </p:val>
                                        </p:tav>
                                        <p:tav tm="100000">
                                          <p:val>
                                            <p:strVal val="#ppt_w"/>
                                          </p:val>
                                        </p:tav>
                                      </p:tavLst>
                                    </p:anim>
                                    <p:anim calcmode="lin" valueType="num">
                                      <p:cBhvr>
                                        <p:cTn id="22" dur="500" fill="hold"/>
                                        <p:tgtEl>
                                          <p:spTgt spid="37891">
                                            <p:txEl>
                                              <p:pRg st="4" end="4"/>
                                            </p:txEl>
                                          </p:spTgt>
                                        </p:tgtEl>
                                        <p:attrNameLst>
                                          <p:attrName>ppt_h</p:attrName>
                                        </p:attrNameLst>
                                      </p:cBhvr>
                                      <p:tavLst>
                                        <p:tav tm="0">
                                          <p:val>
                                            <p:strVal val="#ppt_h*0.01"/>
                                          </p:val>
                                        </p:tav>
                                        <p:tav tm="100000">
                                          <p:val>
                                            <p:strVal val="#ppt_h"/>
                                          </p:val>
                                        </p:tav>
                                      </p:tavLst>
                                    </p:anim>
                                    <p:anim calcmode="lin" valueType="num">
                                      <p:cBhvr>
                                        <p:cTn id="23"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7891">
                                            <p:txEl>
                                              <p:pRg st="4" end="4"/>
                                            </p:txEl>
                                          </p:spTgt>
                                        </p:tgtEl>
                                        <p:attrNameLst>
                                          <p:attrName>ppt_y</p:attrName>
                                        </p:attrNameLst>
                                      </p:cBhvr>
                                      <p:tavLst>
                                        <p:tav tm="0">
                                          <p:val>
                                            <p:strVal val="#ppt_h+1"/>
                                          </p:val>
                                        </p:tav>
                                        <p:tav tm="100000">
                                          <p:val>
                                            <p:strVal val="#ppt_y"/>
                                          </p:val>
                                        </p:tav>
                                      </p:tavLst>
                                    </p:anim>
                                    <p:animEffect transition="in" filter="fade">
                                      <p:cBhvr>
                                        <p:cTn id="25" dur="500"/>
                                        <p:tgtEl>
                                          <p:spTgt spid="37891">
                                            <p:txEl>
                                              <p:pRg st="4" end="4"/>
                                            </p:txEl>
                                          </p:spTgt>
                                        </p:tgtEl>
                                      </p:cBhvr>
                                    </p:animEffect>
                                  </p:childTnLst>
                                </p:cTn>
                              </p:par>
                            </p:childTnLst>
                          </p:cTn>
                        </p:par>
                        <p:par>
                          <p:cTn id="26" fill="hold" nodeType="afterGroup">
                            <p:stCondLst>
                              <p:cond delay="2000"/>
                            </p:stCondLst>
                            <p:childTnLst>
                              <p:par>
                                <p:cTn id="27" presetID="58" presetClass="entr" presetSubtype="0" accel="100000" fill="hold" grpId="0" nodeType="after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 calcmode="lin" valueType="num">
                                      <p:cBhvr>
                                        <p:cTn id="29" dur="500" fill="hold"/>
                                        <p:tgtEl>
                                          <p:spTgt spid="37891">
                                            <p:txEl>
                                              <p:pRg st="5" end="5"/>
                                            </p:txEl>
                                          </p:spTgt>
                                        </p:tgtEl>
                                        <p:attrNameLst>
                                          <p:attrName>ppt_w</p:attrName>
                                        </p:attrNameLst>
                                      </p:cBhvr>
                                      <p:tavLst>
                                        <p:tav tm="0">
                                          <p:val>
                                            <p:strVal val="#ppt_w*2.5"/>
                                          </p:val>
                                        </p:tav>
                                        <p:tav tm="100000">
                                          <p:val>
                                            <p:strVal val="#ppt_w"/>
                                          </p:val>
                                        </p:tav>
                                      </p:tavLst>
                                    </p:anim>
                                    <p:anim calcmode="lin" valueType="num">
                                      <p:cBhvr>
                                        <p:cTn id="30" dur="500" fill="hold"/>
                                        <p:tgtEl>
                                          <p:spTgt spid="37891">
                                            <p:txEl>
                                              <p:pRg st="5" end="5"/>
                                            </p:txEl>
                                          </p:spTgt>
                                        </p:tgtEl>
                                        <p:attrNameLst>
                                          <p:attrName>ppt_h</p:attrName>
                                        </p:attrNameLst>
                                      </p:cBhvr>
                                      <p:tavLst>
                                        <p:tav tm="0">
                                          <p:val>
                                            <p:strVal val="#ppt_h*0.01"/>
                                          </p:val>
                                        </p:tav>
                                        <p:tav tm="100000">
                                          <p:val>
                                            <p:strVal val="#ppt_h"/>
                                          </p:val>
                                        </p:tav>
                                      </p:tavLst>
                                    </p:anim>
                                    <p:anim calcmode="lin" valueType="num">
                                      <p:cBhvr>
                                        <p:cTn id="31"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7891">
                                            <p:txEl>
                                              <p:pRg st="5" end="5"/>
                                            </p:txEl>
                                          </p:spTgt>
                                        </p:tgtEl>
                                        <p:attrNameLst>
                                          <p:attrName>ppt_y</p:attrName>
                                        </p:attrNameLst>
                                      </p:cBhvr>
                                      <p:tavLst>
                                        <p:tav tm="0">
                                          <p:val>
                                            <p:strVal val="#ppt_h+1"/>
                                          </p:val>
                                        </p:tav>
                                        <p:tav tm="100000">
                                          <p:val>
                                            <p:strVal val="#ppt_y"/>
                                          </p:val>
                                        </p:tav>
                                      </p:tavLst>
                                    </p:anim>
                                    <p:animEffect transition="in" filter="fade">
                                      <p:cBhvr>
                                        <p:cTn id="33" dur="500"/>
                                        <p:tgtEl>
                                          <p:spTgt spid="37891">
                                            <p:txEl>
                                              <p:pRg st="5" end="5"/>
                                            </p:txEl>
                                          </p:spTgt>
                                        </p:tgtEl>
                                      </p:cBhvr>
                                    </p:animEffect>
                                  </p:childTnLst>
                                </p:cTn>
                              </p:par>
                            </p:childTnLst>
                          </p:cTn>
                        </p:par>
                        <p:par>
                          <p:cTn id="34" fill="hold" nodeType="afterGroup">
                            <p:stCondLst>
                              <p:cond delay="2500"/>
                            </p:stCondLst>
                            <p:childTnLst>
                              <p:par>
                                <p:cTn id="35" presetID="58" presetClass="entr" presetSubtype="0" accel="100000" fill="hold" grpId="0" nodeType="after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 calcmode="lin" valueType="num">
                                      <p:cBhvr>
                                        <p:cTn id="37" dur="500" fill="hold"/>
                                        <p:tgtEl>
                                          <p:spTgt spid="37891">
                                            <p:txEl>
                                              <p:pRg st="6" end="6"/>
                                            </p:txEl>
                                          </p:spTgt>
                                        </p:tgtEl>
                                        <p:attrNameLst>
                                          <p:attrName>ppt_w</p:attrName>
                                        </p:attrNameLst>
                                      </p:cBhvr>
                                      <p:tavLst>
                                        <p:tav tm="0">
                                          <p:val>
                                            <p:strVal val="#ppt_w*2.5"/>
                                          </p:val>
                                        </p:tav>
                                        <p:tav tm="100000">
                                          <p:val>
                                            <p:strVal val="#ppt_w"/>
                                          </p:val>
                                        </p:tav>
                                      </p:tavLst>
                                    </p:anim>
                                    <p:anim calcmode="lin" valueType="num">
                                      <p:cBhvr>
                                        <p:cTn id="38" dur="500" fill="hold"/>
                                        <p:tgtEl>
                                          <p:spTgt spid="37891">
                                            <p:txEl>
                                              <p:pRg st="6" end="6"/>
                                            </p:txEl>
                                          </p:spTgt>
                                        </p:tgtEl>
                                        <p:attrNameLst>
                                          <p:attrName>ppt_h</p:attrName>
                                        </p:attrNameLst>
                                      </p:cBhvr>
                                      <p:tavLst>
                                        <p:tav tm="0">
                                          <p:val>
                                            <p:strVal val="#ppt_h*0.01"/>
                                          </p:val>
                                        </p:tav>
                                        <p:tav tm="100000">
                                          <p:val>
                                            <p:strVal val="#ppt_h"/>
                                          </p:val>
                                        </p:tav>
                                      </p:tavLst>
                                    </p:anim>
                                    <p:anim calcmode="lin" valueType="num">
                                      <p:cBhvr>
                                        <p:cTn id="39"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7891">
                                            <p:txEl>
                                              <p:pRg st="6" end="6"/>
                                            </p:txEl>
                                          </p:spTgt>
                                        </p:tgtEl>
                                        <p:attrNameLst>
                                          <p:attrName>ppt_y</p:attrName>
                                        </p:attrNameLst>
                                      </p:cBhvr>
                                      <p:tavLst>
                                        <p:tav tm="0">
                                          <p:val>
                                            <p:strVal val="#ppt_h+1"/>
                                          </p:val>
                                        </p:tav>
                                        <p:tav tm="100000">
                                          <p:val>
                                            <p:strVal val="#ppt_y"/>
                                          </p:val>
                                        </p:tav>
                                      </p:tavLst>
                                    </p:anim>
                                    <p:animEffect transition="in" filter="fade">
                                      <p:cBhvr>
                                        <p:cTn id="41" dur="500"/>
                                        <p:tgtEl>
                                          <p:spTgt spid="37891">
                                            <p:txEl>
                                              <p:pRg st="6" end="6"/>
                                            </p:txEl>
                                          </p:spTgt>
                                        </p:tgtEl>
                                      </p:cBhvr>
                                    </p:animEffect>
                                  </p:childTnLst>
                                </p:cTn>
                              </p:par>
                            </p:childTnLst>
                          </p:cTn>
                        </p:par>
                        <p:par>
                          <p:cTn id="42" fill="hold" nodeType="afterGroup">
                            <p:stCondLst>
                              <p:cond delay="3000"/>
                            </p:stCondLst>
                            <p:childTnLst>
                              <p:par>
                                <p:cTn id="43" presetID="58" presetClass="entr" presetSubtype="0" accel="100000" fill="hold" grpId="0" nodeType="afterEffect">
                                  <p:stCondLst>
                                    <p:cond delay="0"/>
                                  </p:stCondLst>
                                  <p:childTnLst>
                                    <p:set>
                                      <p:cBhvr>
                                        <p:cTn id="44" dur="1" fill="hold">
                                          <p:stCondLst>
                                            <p:cond delay="0"/>
                                          </p:stCondLst>
                                        </p:cTn>
                                        <p:tgtEl>
                                          <p:spTgt spid="37891">
                                            <p:txEl>
                                              <p:pRg st="7" end="7"/>
                                            </p:txEl>
                                          </p:spTgt>
                                        </p:tgtEl>
                                        <p:attrNameLst>
                                          <p:attrName>style.visibility</p:attrName>
                                        </p:attrNameLst>
                                      </p:cBhvr>
                                      <p:to>
                                        <p:strVal val="visible"/>
                                      </p:to>
                                    </p:set>
                                    <p:anim calcmode="lin" valueType="num">
                                      <p:cBhvr>
                                        <p:cTn id="45" dur="500" fill="hold"/>
                                        <p:tgtEl>
                                          <p:spTgt spid="37891">
                                            <p:txEl>
                                              <p:pRg st="7" end="7"/>
                                            </p:txEl>
                                          </p:spTgt>
                                        </p:tgtEl>
                                        <p:attrNameLst>
                                          <p:attrName>ppt_w</p:attrName>
                                        </p:attrNameLst>
                                      </p:cBhvr>
                                      <p:tavLst>
                                        <p:tav tm="0">
                                          <p:val>
                                            <p:strVal val="#ppt_w*2.5"/>
                                          </p:val>
                                        </p:tav>
                                        <p:tav tm="100000">
                                          <p:val>
                                            <p:strVal val="#ppt_w"/>
                                          </p:val>
                                        </p:tav>
                                      </p:tavLst>
                                    </p:anim>
                                    <p:anim calcmode="lin" valueType="num">
                                      <p:cBhvr>
                                        <p:cTn id="46" dur="500" fill="hold"/>
                                        <p:tgtEl>
                                          <p:spTgt spid="37891">
                                            <p:txEl>
                                              <p:pRg st="7" end="7"/>
                                            </p:txEl>
                                          </p:spTgt>
                                        </p:tgtEl>
                                        <p:attrNameLst>
                                          <p:attrName>ppt_h</p:attrName>
                                        </p:attrNameLst>
                                      </p:cBhvr>
                                      <p:tavLst>
                                        <p:tav tm="0">
                                          <p:val>
                                            <p:strVal val="#ppt_h*0.01"/>
                                          </p:val>
                                        </p:tav>
                                        <p:tav tm="100000">
                                          <p:val>
                                            <p:strVal val="#ppt_h"/>
                                          </p:val>
                                        </p:tav>
                                      </p:tavLst>
                                    </p:anim>
                                    <p:anim calcmode="lin" valueType="num">
                                      <p:cBhvr>
                                        <p:cTn id="47"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7891">
                                            <p:txEl>
                                              <p:pRg st="7" end="7"/>
                                            </p:txEl>
                                          </p:spTgt>
                                        </p:tgtEl>
                                        <p:attrNameLst>
                                          <p:attrName>ppt_y</p:attrName>
                                        </p:attrNameLst>
                                      </p:cBhvr>
                                      <p:tavLst>
                                        <p:tav tm="0">
                                          <p:val>
                                            <p:strVal val="#ppt_h+1"/>
                                          </p:val>
                                        </p:tav>
                                        <p:tav tm="100000">
                                          <p:val>
                                            <p:strVal val="#ppt_y"/>
                                          </p:val>
                                        </p:tav>
                                      </p:tavLst>
                                    </p:anim>
                                    <p:animEffect transition="in" filter="fade">
                                      <p:cBhvr>
                                        <p:cTn id="49" dur="500"/>
                                        <p:tgtEl>
                                          <p:spTgt spid="37891">
                                            <p:txEl>
                                              <p:pRg st="7" end="7"/>
                                            </p:txEl>
                                          </p:spTgt>
                                        </p:tgtEl>
                                      </p:cBhvr>
                                    </p:animEffect>
                                  </p:childTnLst>
                                </p:cTn>
                              </p:par>
                            </p:childTnLst>
                          </p:cTn>
                        </p:par>
                        <p:par>
                          <p:cTn id="50" fill="hold" nodeType="afterGroup">
                            <p:stCondLst>
                              <p:cond delay="3500"/>
                            </p:stCondLst>
                            <p:childTnLst>
                              <p:par>
                                <p:cTn id="51" presetID="58" presetClass="entr" presetSubtype="0" accel="100000" fill="hold" grpId="0" nodeType="afterEffect">
                                  <p:stCondLst>
                                    <p:cond delay="0"/>
                                  </p:stCondLst>
                                  <p:childTnLst>
                                    <p:set>
                                      <p:cBhvr>
                                        <p:cTn id="52" dur="1" fill="hold">
                                          <p:stCondLst>
                                            <p:cond delay="0"/>
                                          </p:stCondLst>
                                        </p:cTn>
                                        <p:tgtEl>
                                          <p:spTgt spid="37891">
                                            <p:txEl>
                                              <p:pRg st="8" end="8"/>
                                            </p:txEl>
                                          </p:spTgt>
                                        </p:tgtEl>
                                        <p:attrNameLst>
                                          <p:attrName>style.visibility</p:attrName>
                                        </p:attrNameLst>
                                      </p:cBhvr>
                                      <p:to>
                                        <p:strVal val="visible"/>
                                      </p:to>
                                    </p:set>
                                    <p:anim calcmode="lin" valueType="num">
                                      <p:cBhvr>
                                        <p:cTn id="53" dur="500" fill="hold"/>
                                        <p:tgtEl>
                                          <p:spTgt spid="37891">
                                            <p:txEl>
                                              <p:pRg st="8" end="8"/>
                                            </p:txEl>
                                          </p:spTgt>
                                        </p:tgtEl>
                                        <p:attrNameLst>
                                          <p:attrName>ppt_w</p:attrName>
                                        </p:attrNameLst>
                                      </p:cBhvr>
                                      <p:tavLst>
                                        <p:tav tm="0">
                                          <p:val>
                                            <p:strVal val="#ppt_w*2.5"/>
                                          </p:val>
                                        </p:tav>
                                        <p:tav tm="100000">
                                          <p:val>
                                            <p:strVal val="#ppt_w"/>
                                          </p:val>
                                        </p:tav>
                                      </p:tavLst>
                                    </p:anim>
                                    <p:anim calcmode="lin" valueType="num">
                                      <p:cBhvr>
                                        <p:cTn id="54" dur="500" fill="hold"/>
                                        <p:tgtEl>
                                          <p:spTgt spid="37891">
                                            <p:txEl>
                                              <p:pRg st="8" end="8"/>
                                            </p:txEl>
                                          </p:spTgt>
                                        </p:tgtEl>
                                        <p:attrNameLst>
                                          <p:attrName>ppt_h</p:attrName>
                                        </p:attrNameLst>
                                      </p:cBhvr>
                                      <p:tavLst>
                                        <p:tav tm="0">
                                          <p:val>
                                            <p:strVal val="#ppt_h*0.01"/>
                                          </p:val>
                                        </p:tav>
                                        <p:tav tm="100000">
                                          <p:val>
                                            <p:strVal val="#ppt_h"/>
                                          </p:val>
                                        </p:tav>
                                      </p:tavLst>
                                    </p:anim>
                                    <p:anim calcmode="lin" valueType="num">
                                      <p:cBhvr>
                                        <p:cTn id="55"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p:cTn id="56" dur="500" fill="hold"/>
                                        <p:tgtEl>
                                          <p:spTgt spid="37891">
                                            <p:txEl>
                                              <p:pRg st="8" end="8"/>
                                            </p:txEl>
                                          </p:spTgt>
                                        </p:tgtEl>
                                        <p:attrNameLst>
                                          <p:attrName>ppt_y</p:attrName>
                                        </p:attrNameLst>
                                      </p:cBhvr>
                                      <p:tavLst>
                                        <p:tav tm="0">
                                          <p:val>
                                            <p:strVal val="#ppt_h+1"/>
                                          </p:val>
                                        </p:tav>
                                        <p:tav tm="100000">
                                          <p:val>
                                            <p:strVal val="#ppt_y"/>
                                          </p:val>
                                        </p:tav>
                                      </p:tavLst>
                                    </p:anim>
                                    <p:animEffect transition="in" filter="fade">
                                      <p:cBhvr>
                                        <p:cTn id="57" dur="500"/>
                                        <p:tgtEl>
                                          <p:spTgt spid="37891">
                                            <p:txEl>
                                              <p:pRg st="8" end="8"/>
                                            </p:txEl>
                                          </p:spTgt>
                                        </p:tgtEl>
                                      </p:cBhvr>
                                    </p:animEffect>
                                  </p:childTnLst>
                                </p:cTn>
                              </p:par>
                            </p:childTnLst>
                          </p:cTn>
                        </p:par>
                        <p:par>
                          <p:cTn id="58" fill="hold" nodeType="afterGroup">
                            <p:stCondLst>
                              <p:cond delay="4000"/>
                            </p:stCondLst>
                            <p:childTnLst>
                              <p:par>
                                <p:cTn id="59" presetID="58" presetClass="entr" presetSubtype="0" accel="100000" fill="hold" grpId="0" nodeType="afterEffect">
                                  <p:stCondLst>
                                    <p:cond delay="0"/>
                                  </p:stCondLst>
                                  <p:childTnLst>
                                    <p:set>
                                      <p:cBhvr>
                                        <p:cTn id="60" dur="1" fill="hold">
                                          <p:stCondLst>
                                            <p:cond delay="0"/>
                                          </p:stCondLst>
                                        </p:cTn>
                                        <p:tgtEl>
                                          <p:spTgt spid="37891">
                                            <p:txEl>
                                              <p:pRg st="9" end="9"/>
                                            </p:txEl>
                                          </p:spTgt>
                                        </p:tgtEl>
                                        <p:attrNameLst>
                                          <p:attrName>style.visibility</p:attrName>
                                        </p:attrNameLst>
                                      </p:cBhvr>
                                      <p:to>
                                        <p:strVal val="visible"/>
                                      </p:to>
                                    </p:set>
                                    <p:anim calcmode="lin" valueType="num">
                                      <p:cBhvr>
                                        <p:cTn id="61" dur="500" fill="hold"/>
                                        <p:tgtEl>
                                          <p:spTgt spid="37891">
                                            <p:txEl>
                                              <p:pRg st="9" end="9"/>
                                            </p:txEl>
                                          </p:spTgt>
                                        </p:tgtEl>
                                        <p:attrNameLst>
                                          <p:attrName>ppt_w</p:attrName>
                                        </p:attrNameLst>
                                      </p:cBhvr>
                                      <p:tavLst>
                                        <p:tav tm="0">
                                          <p:val>
                                            <p:strVal val="#ppt_w*2.5"/>
                                          </p:val>
                                        </p:tav>
                                        <p:tav tm="100000">
                                          <p:val>
                                            <p:strVal val="#ppt_w"/>
                                          </p:val>
                                        </p:tav>
                                      </p:tavLst>
                                    </p:anim>
                                    <p:anim calcmode="lin" valueType="num">
                                      <p:cBhvr>
                                        <p:cTn id="62" dur="500" fill="hold"/>
                                        <p:tgtEl>
                                          <p:spTgt spid="37891">
                                            <p:txEl>
                                              <p:pRg st="9" end="9"/>
                                            </p:txEl>
                                          </p:spTgt>
                                        </p:tgtEl>
                                        <p:attrNameLst>
                                          <p:attrName>ppt_h</p:attrName>
                                        </p:attrNameLst>
                                      </p:cBhvr>
                                      <p:tavLst>
                                        <p:tav tm="0">
                                          <p:val>
                                            <p:strVal val="#ppt_h*0.01"/>
                                          </p:val>
                                        </p:tav>
                                        <p:tav tm="100000">
                                          <p:val>
                                            <p:strVal val="#ppt_h"/>
                                          </p:val>
                                        </p:tav>
                                      </p:tavLst>
                                    </p:anim>
                                    <p:anim calcmode="lin" valueType="num">
                                      <p:cBhvr>
                                        <p:cTn id="63"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37891">
                                            <p:txEl>
                                              <p:pRg st="9" end="9"/>
                                            </p:txEl>
                                          </p:spTgt>
                                        </p:tgtEl>
                                        <p:attrNameLst>
                                          <p:attrName>ppt_y</p:attrName>
                                        </p:attrNameLst>
                                      </p:cBhvr>
                                      <p:tavLst>
                                        <p:tav tm="0">
                                          <p:val>
                                            <p:strVal val="#ppt_h+1"/>
                                          </p:val>
                                        </p:tav>
                                        <p:tav tm="100000">
                                          <p:val>
                                            <p:strVal val="#ppt_y"/>
                                          </p:val>
                                        </p:tav>
                                      </p:tavLst>
                                    </p:anim>
                                    <p:animEffect transition="in" filter="fade">
                                      <p:cBhvr>
                                        <p:cTn id="65" dur="500"/>
                                        <p:tgtEl>
                                          <p:spTgt spid="37891">
                                            <p:txEl>
                                              <p:pRg st="9" end="9"/>
                                            </p:txEl>
                                          </p:spTgt>
                                        </p:tgtEl>
                                      </p:cBhvr>
                                    </p:animEffect>
                                  </p:childTnLst>
                                </p:cTn>
                              </p:par>
                            </p:childTnLst>
                          </p:cTn>
                        </p:par>
                        <p:par>
                          <p:cTn id="66" fill="hold" nodeType="afterGroup">
                            <p:stCondLst>
                              <p:cond delay="4500"/>
                            </p:stCondLst>
                            <p:childTnLst>
                              <p:par>
                                <p:cTn id="67" presetID="58" presetClass="entr" presetSubtype="0" accel="100000" fill="hold" grpId="0" nodeType="afterEffect">
                                  <p:stCondLst>
                                    <p:cond delay="0"/>
                                  </p:stCondLst>
                                  <p:childTnLst>
                                    <p:set>
                                      <p:cBhvr>
                                        <p:cTn id="68" dur="1" fill="hold">
                                          <p:stCondLst>
                                            <p:cond delay="0"/>
                                          </p:stCondLst>
                                        </p:cTn>
                                        <p:tgtEl>
                                          <p:spTgt spid="37891">
                                            <p:txEl>
                                              <p:pRg st="10" end="10"/>
                                            </p:txEl>
                                          </p:spTgt>
                                        </p:tgtEl>
                                        <p:attrNameLst>
                                          <p:attrName>style.visibility</p:attrName>
                                        </p:attrNameLst>
                                      </p:cBhvr>
                                      <p:to>
                                        <p:strVal val="visible"/>
                                      </p:to>
                                    </p:set>
                                    <p:anim calcmode="lin" valueType="num">
                                      <p:cBhvr>
                                        <p:cTn id="69" dur="500" fill="hold"/>
                                        <p:tgtEl>
                                          <p:spTgt spid="37891">
                                            <p:txEl>
                                              <p:pRg st="10" end="10"/>
                                            </p:txEl>
                                          </p:spTgt>
                                        </p:tgtEl>
                                        <p:attrNameLst>
                                          <p:attrName>ppt_w</p:attrName>
                                        </p:attrNameLst>
                                      </p:cBhvr>
                                      <p:tavLst>
                                        <p:tav tm="0">
                                          <p:val>
                                            <p:strVal val="#ppt_w*2.5"/>
                                          </p:val>
                                        </p:tav>
                                        <p:tav tm="100000">
                                          <p:val>
                                            <p:strVal val="#ppt_w"/>
                                          </p:val>
                                        </p:tav>
                                      </p:tavLst>
                                    </p:anim>
                                    <p:anim calcmode="lin" valueType="num">
                                      <p:cBhvr>
                                        <p:cTn id="70" dur="500" fill="hold"/>
                                        <p:tgtEl>
                                          <p:spTgt spid="37891">
                                            <p:txEl>
                                              <p:pRg st="10" end="10"/>
                                            </p:txEl>
                                          </p:spTgt>
                                        </p:tgtEl>
                                        <p:attrNameLst>
                                          <p:attrName>ppt_h</p:attrName>
                                        </p:attrNameLst>
                                      </p:cBhvr>
                                      <p:tavLst>
                                        <p:tav tm="0">
                                          <p:val>
                                            <p:strVal val="#ppt_h*0.01"/>
                                          </p:val>
                                        </p:tav>
                                        <p:tav tm="100000">
                                          <p:val>
                                            <p:strVal val="#ppt_h"/>
                                          </p:val>
                                        </p:tav>
                                      </p:tavLst>
                                    </p:anim>
                                    <p:anim calcmode="lin" valueType="num">
                                      <p:cBhvr>
                                        <p:cTn id="71" dur="500" fill="hold"/>
                                        <p:tgtEl>
                                          <p:spTgt spid="37891">
                                            <p:txEl>
                                              <p:pRg st="10" end="10"/>
                                            </p:txEl>
                                          </p:spTgt>
                                        </p:tgtEl>
                                        <p:attrNameLst>
                                          <p:attrName>ppt_x</p:attrName>
                                        </p:attrNameLst>
                                      </p:cBhvr>
                                      <p:tavLst>
                                        <p:tav tm="0">
                                          <p:val>
                                            <p:strVal val="#ppt_x"/>
                                          </p:val>
                                        </p:tav>
                                        <p:tav tm="100000">
                                          <p:val>
                                            <p:strVal val="#ppt_x"/>
                                          </p:val>
                                        </p:tav>
                                      </p:tavLst>
                                    </p:anim>
                                    <p:anim calcmode="lin" valueType="num">
                                      <p:cBhvr>
                                        <p:cTn id="72" dur="500" fill="hold"/>
                                        <p:tgtEl>
                                          <p:spTgt spid="37891">
                                            <p:txEl>
                                              <p:pRg st="10" end="10"/>
                                            </p:txEl>
                                          </p:spTgt>
                                        </p:tgtEl>
                                        <p:attrNameLst>
                                          <p:attrName>ppt_y</p:attrName>
                                        </p:attrNameLst>
                                      </p:cBhvr>
                                      <p:tavLst>
                                        <p:tav tm="0">
                                          <p:val>
                                            <p:strVal val="#ppt_h+1"/>
                                          </p:val>
                                        </p:tav>
                                        <p:tav tm="100000">
                                          <p:val>
                                            <p:strVal val="#ppt_y"/>
                                          </p:val>
                                        </p:tav>
                                      </p:tavLst>
                                    </p:anim>
                                    <p:animEffect transition="in" filter="fade">
                                      <p:cBhvr>
                                        <p:cTn id="73" dur="500"/>
                                        <p:tgtEl>
                                          <p:spTgt spid="37891">
                                            <p:txEl>
                                              <p:pRg st="10" end="10"/>
                                            </p:txEl>
                                          </p:spTgt>
                                        </p:tgtEl>
                                      </p:cBhvr>
                                    </p:animEffect>
                                  </p:childTnLst>
                                </p:cTn>
                              </p:par>
                            </p:childTnLst>
                          </p:cTn>
                        </p:par>
                        <p:par>
                          <p:cTn id="74" fill="hold" nodeType="afterGroup">
                            <p:stCondLst>
                              <p:cond delay="5000"/>
                            </p:stCondLst>
                            <p:childTnLst>
                              <p:par>
                                <p:cTn id="75" presetID="58" presetClass="entr" presetSubtype="0" accel="100000" fill="hold" grpId="0" nodeType="afterEffect">
                                  <p:stCondLst>
                                    <p:cond delay="0"/>
                                  </p:stCondLst>
                                  <p:childTnLst>
                                    <p:set>
                                      <p:cBhvr>
                                        <p:cTn id="76" dur="1" fill="hold">
                                          <p:stCondLst>
                                            <p:cond delay="0"/>
                                          </p:stCondLst>
                                        </p:cTn>
                                        <p:tgtEl>
                                          <p:spTgt spid="37891">
                                            <p:txEl>
                                              <p:pRg st="11" end="11"/>
                                            </p:txEl>
                                          </p:spTgt>
                                        </p:tgtEl>
                                        <p:attrNameLst>
                                          <p:attrName>style.visibility</p:attrName>
                                        </p:attrNameLst>
                                      </p:cBhvr>
                                      <p:to>
                                        <p:strVal val="visible"/>
                                      </p:to>
                                    </p:set>
                                    <p:anim calcmode="lin" valueType="num">
                                      <p:cBhvr>
                                        <p:cTn id="77" dur="500" fill="hold"/>
                                        <p:tgtEl>
                                          <p:spTgt spid="37891">
                                            <p:txEl>
                                              <p:pRg st="11" end="11"/>
                                            </p:txEl>
                                          </p:spTgt>
                                        </p:tgtEl>
                                        <p:attrNameLst>
                                          <p:attrName>ppt_w</p:attrName>
                                        </p:attrNameLst>
                                      </p:cBhvr>
                                      <p:tavLst>
                                        <p:tav tm="0">
                                          <p:val>
                                            <p:strVal val="#ppt_w*2.5"/>
                                          </p:val>
                                        </p:tav>
                                        <p:tav tm="100000">
                                          <p:val>
                                            <p:strVal val="#ppt_w"/>
                                          </p:val>
                                        </p:tav>
                                      </p:tavLst>
                                    </p:anim>
                                    <p:anim calcmode="lin" valueType="num">
                                      <p:cBhvr>
                                        <p:cTn id="78" dur="500" fill="hold"/>
                                        <p:tgtEl>
                                          <p:spTgt spid="37891">
                                            <p:txEl>
                                              <p:pRg st="11" end="11"/>
                                            </p:txEl>
                                          </p:spTgt>
                                        </p:tgtEl>
                                        <p:attrNameLst>
                                          <p:attrName>ppt_h</p:attrName>
                                        </p:attrNameLst>
                                      </p:cBhvr>
                                      <p:tavLst>
                                        <p:tav tm="0">
                                          <p:val>
                                            <p:strVal val="#ppt_h*0.01"/>
                                          </p:val>
                                        </p:tav>
                                        <p:tav tm="100000">
                                          <p:val>
                                            <p:strVal val="#ppt_h"/>
                                          </p:val>
                                        </p:tav>
                                      </p:tavLst>
                                    </p:anim>
                                    <p:anim calcmode="lin" valueType="num">
                                      <p:cBhvr>
                                        <p:cTn id="79" dur="500" fill="hold"/>
                                        <p:tgtEl>
                                          <p:spTgt spid="37891">
                                            <p:txEl>
                                              <p:pRg st="11" end="11"/>
                                            </p:txEl>
                                          </p:spTgt>
                                        </p:tgtEl>
                                        <p:attrNameLst>
                                          <p:attrName>ppt_x</p:attrName>
                                        </p:attrNameLst>
                                      </p:cBhvr>
                                      <p:tavLst>
                                        <p:tav tm="0">
                                          <p:val>
                                            <p:strVal val="#ppt_x"/>
                                          </p:val>
                                        </p:tav>
                                        <p:tav tm="100000">
                                          <p:val>
                                            <p:strVal val="#ppt_x"/>
                                          </p:val>
                                        </p:tav>
                                      </p:tavLst>
                                    </p:anim>
                                    <p:anim calcmode="lin" valueType="num">
                                      <p:cBhvr>
                                        <p:cTn id="80" dur="500" fill="hold"/>
                                        <p:tgtEl>
                                          <p:spTgt spid="37891">
                                            <p:txEl>
                                              <p:pRg st="11" end="11"/>
                                            </p:txEl>
                                          </p:spTgt>
                                        </p:tgtEl>
                                        <p:attrNameLst>
                                          <p:attrName>ppt_y</p:attrName>
                                        </p:attrNameLst>
                                      </p:cBhvr>
                                      <p:tavLst>
                                        <p:tav tm="0">
                                          <p:val>
                                            <p:strVal val="#ppt_h+1"/>
                                          </p:val>
                                        </p:tav>
                                        <p:tav tm="100000">
                                          <p:val>
                                            <p:strVal val="#ppt_y"/>
                                          </p:val>
                                        </p:tav>
                                      </p:tavLst>
                                    </p:anim>
                                    <p:animEffect transition="in" filter="fade">
                                      <p:cBhvr>
                                        <p:cTn id="81" dur="500"/>
                                        <p:tgtEl>
                                          <p:spTgt spid="378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762000" y="762000"/>
            <a:ext cx="7924800" cy="715963"/>
          </a:xfrm>
        </p:spPr>
        <p:txBody>
          <a:bodyPr>
            <a:normAutofit fontScale="90000"/>
          </a:bodyPr>
          <a:lstStyle/>
          <a:p>
            <a:r>
              <a:rPr lang="en-US" b="0">
                <a:solidFill>
                  <a:srgbClr val="990099"/>
                </a:solidFill>
              </a:rPr>
              <a:t>Jaringan Peer To Peer</a:t>
            </a:r>
          </a:p>
        </p:txBody>
      </p:sp>
      <p:sp>
        <p:nvSpPr>
          <p:cNvPr id="38915" name="Rectangle 3"/>
          <p:cNvSpPr>
            <a:spLocks noGrp="1" noChangeArrowheads="1"/>
          </p:cNvSpPr>
          <p:nvPr>
            <p:ph idx="1"/>
          </p:nvPr>
        </p:nvSpPr>
        <p:spPr>
          <a:xfrm>
            <a:off x="457200" y="2408238"/>
            <a:ext cx="8229600" cy="4602162"/>
          </a:xfrm>
        </p:spPr>
        <p:txBody>
          <a:bodyPr/>
          <a:lstStyle/>
          <a:p>
            <a:pPr>
              <a:lnSpc>
                <a:spcPct val="80000"/>
              </a:lnSpc>
              <a:buFont typeface="Wingdings" pitchFamily="2" charset="2"/>
              <a:buNone/>
            </a:pPr>
            <a:r>
              <a:rPr lang="en-US" sz="1400" b="1"/>
              <a:t>	</a:t>
            </a:r>
            <a:r>
              <a:rPr lang="en-US" sz="1400" b="1">
                <a:solidFill>
                  <a:schemeClr val="bg2"/>
                </a:solidFill>
              </a:rPr>
              <a:t>Server di jaringan tipe peer to peer diistilahkan non-dedicated server, karena server tidak berperan sebagai server murni melainkan sekaligus dapat berperan sebagai workstation.</a:t>
            </a:r>
          </a:p>
          <a:p>
            <a:pPr>
              <a:lnSpc>
                <a:spcPct val="80000"/>
              </a:lnSpc>
              <a:buFont typeface="Wingdings" pitchFamily="2" charset="2"/>
              <a:buNone/>
            </a:pPr>
            <a:r>
              <a:rPr lang="en-US" sz="1400" b="1" i="1">
                <a:solidFill>
                  <a:schemeClr val="bg2"/>
                </a:solidFill>
              </a:rPr>
              <a:t>Keunggulan</a:t>
            </a:r>
          </a:p>
          <a:p>
            <a:pPr>
              <a:lnSpc>
                <a:spcPct val="80000"/>
              </a:lnSpc>
              <a:buFont typeface="Wingdings" pitchFamily="2" charset="2"/>
              <a:buNone/>
            </a:pPr>
            <a:r>
              <a:rPr lang="en-US" sz="1400" b="1">
                <a:solidFill>
                  <a:schemeClr val="bg2"/>
                </a:solidFill>
              </a:rPr>
              <a:t>1. Antar komputer dalam jaringan dapat saling berbagi-pakai fasilitas yang dimilikinya seperti: harddisk, drive, fax/modem, printer.</a:t>
            </a:r>
          </a:p>
          <a:p>
            <a:pPr>
              <a:lnSpc>
                <a:spcPct val="80000"/>
              </a:lnSpc>
              <a:buFont typeface="Wingdings" pitchFamily="2" charset="2"/>
              <a:buNone/>
            </a:pPr>
            <a:r>
              <a:rPr lang="en-US" sz="1400" b="1">
                <a:solidFill>
                  <a:schemeClr val="bg2"/>
                </a:solidFill>
              </a:rPr>
              <a:t>2. Biaya operasional relatif lebih murah dibandingkan dengan tipe jaringan client-server, salah satunya karena tidak memerlukan adanya server yang memiliki kemampuan khusus untuk mengorganisasikan dan menyediakan fasilitas jaringan.</a:t>
            </a:r>
          </a:p>
          <a:p>
            <a:pPr>
              <a:lnSpc>
                <a:spcPct val="80000"/>
              </a:lnSpc>
              <a:buFont typeface="Wingdings" pitchFamily="2" charset="2"/>
              <a:buNone/>
            </a:pPr>
            <a:r>
              <a:rPr lang="en-US" sz="1400" b="1">
                <a:solidFill>
                  <a:schemeClr val="bg2"/>
                </a:solidFill>
              </a:rPr>
              <a:t>3. Kelangsungan kerja jaringan tidak tergantung pada satu server. Sehingga bila salah satu komputer/peer mati atau rusak, jaringan secara keseluruhan tidak akan mengalami gangguan.</a:t>
            </a:r>
          </a:p>
          <a:p>
            <a:pPr>
              <a:lnSpc>
                <a:spcPct val="80000"/>
              </a:lnSpc>
              <a:buFont typeface="Wingdings" pitchFamily="2" charset="2"/>
              <a:buNone/>
            </a:pPr>
            <a:r>
              <a:rPr lang="en-US" sz="1400" b="1" i="1">
                <a:solidFill>
                  <a:schemeClr val="bg2"/>
                </a:solidFill>
              </a:rPr>
              <a:t>Kelemahan</a:t>
            </a:r>
          </a:p>
          <a:p>
            <a:pPr>
              <a:lnSpc>
                <a:spcPct val="80000"/>
              </a:lnSpc>
              <a:buFontTx/>
              <a:buNone/>
            </a:pPr>
            <a:r>
              <a:rPr lang="en-US" sz="1400" b="1">
                <a:solidFill>
                  <a:schemeClr val="bg2"/>
                </a:solidFill>
              </a:rPr>
              <a:t>1. Troubleshooting jaringan relatif lebih sulit, karena pada jaringan tipe peer to peer setiap komputer dimungkinkan untuk terlibat dalam komunikasi yang ada. Di jaringan client-server, komunikasi adalah antara server dengan workstation.</a:t>
            </a:r>
          </a:p>
          <a:p>
            <a:pPr>
              <a:lnSpc>
                <a:spcPct val="80000"/>
              </a:lnSpc>
              <a:buFontTx/>
              <a:buNone/>
            </a:pPr>
            <a:r>
              <a:rPr lang="en-US" sz="1400" b="1">
                <a:solidFill>
                  <a:schemeClr val="bg2"/>
                </a:solidFill>
              </a:rPr>
              <a:t>2. Unjuk kerja lebih rendah dibandingkan dengan jaringan client-server, karena setiap komputer/peer disamping harus mengelola pemakaian fasilitas jaringan juga harus mengelola pekerjaan atau aplikasi sendiri.</a:t>
            </a:r>
          </a:p>
          <a:p>
            <a:pPr>
              <a:lnSpc>
                <a:spcPct val="80000"/>
              </a:lnSpc>
              <a:buFontTx/>
              <a:buNone/>
            </a:pPr>
            <a:r>
              <a:rPr lang="en-US" sz="1400" b="1">
                <a:solidFill>
                  <a:schemeClr val="bg2"/>
                </a:solidFill>
              </a:rPr>
              <a:t>3. Sistem keamanan jaringan ditentukan oleh masing-masing user dengan mengatur keamanan masing-masing fasilitas yang dimiliki.</a:t>
            </a:r>
          </a:p>
          <a:p>
            <a:pPr>
              <a:lnSpc>
                <a:spcPct val="80000"/>
              </a:lnSpc>
              <a:buFont typeface="Wingdings" pitchFamily="2" charset="2"/>
              <a:buNone/>
            </a:pPr>
            <a:r>
              <a:rPr lang="en-US" sz="1400" b="1">
                <a:solidFill>
                  <a:schemeClr val="bg2"/>
                </a:solidFill>
              </a:rPr>
              <a:t>4. Karena data jaringan tersebar di masing-masing komputer dalam jaringan, maka backup harus dilakukan oleh masing-masing komputer tersebut.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770" decel="100000"/>
                                        <p:tgtEl>
                                          <p:spTgt spid="38914"/>
                                        </p:tgtEl>
                                      </p:cBhvr>
                                    </p:animEffect>
                                    <p:animScale>
                                      <p:cBhvr>
                                        <p:cTn id="8" dur="770" decel="100000"/>
                                        <p:tgtEl>
                                          <p:spTgt spid="38914"/>
                                        </p:tgtEl>
                                      </p:cBhvr>
                                      <p:from x="10000" y="10000"/>
                                      <p:to x="200000" y="450000"/>
                                    </p:animScale>
                                    <p:animScale>
                                      <p:cBhvr>
                                        <p:cTn id="9" dur="1230" accel="100000" fill="hold">
                                          <p:stCondLst>
                                            <p:cond delay="770"/>
                                          </p:stCondLst>
                                        </p:cTn>
                                        <p:tgtEl>
                                          <p:spTgt spid="38914"/>
                                        </p:tgtEl>
                                      </p:cBhvr>
                                      <p:from x="200000" y="450000"/>
                                      <p:to x="100000" y="100000"/>
                                    </p:animScale>
                                    <p:set>
                                      <p:cBhvr>
                                        <p:cTn id="10" dur="770" fill="hold"/>
                                        <p:tgtEl>
                                          <p:spTgt spid="38914"/>
                                        </p:tgtEl>
                                        <p:attrNameLst>
                                          <p:attrName>ppt_x</p:attrName>
                                        </p:attrNameLst>
                                      </p:cBhvr>
                                      <p:to>
                                        <p:strVal val="(0.5)"/>
                                      </p:to>
                                    </p:set>
                                    <p:anim from="(0.5)" to="(#ppt_x)" calcmode="lin" valueType="num">
                                      <p:cBhvr>
                                        <p:cTn id="11" dur="1230" accel="100000" fill="hold">
                                          <p:stCondLst>
                                            <p:cond delay="770"/>
                                          </p:stCondLst>
                                        </p:cTn>
                                        <p:tgtEl>
                                          <p:spTgt spid="38914"/>
                                        </p:tgtEl>
                                        <p:attrNameLst>
                                          <p:attrName>ppt_x</p:attrName>
                                        </p:attrNameLst>
                                      </p:cBhvr>
                                    </p:anim>
                                    <p:set>
                                      <p:cBhvr>
                                        <p:cTn id="12" dur="770" fill="hold"/>
                                        <p:tgtEl>
                                          <p:spTgt spid="38914"/>
                                        </p:tgtEl>
                                        <p:attrNameLst>
                                          <p:attrName>ppt_y</p:attrName>
                                        </p:attrNameLst>
                                      </p:cBhvr>
                                      <p:to>
                                        <p:strVal val="(#ppt_y+0.4)"/>
                                      </p:to>
                                    </p:set>
                                    <p:anim from="(#ppt_y+0.4)" to="(#ppt_y)" calcmode="lin" valueType="num">
                                      <p:cBhvr>
                                        <p:cTn id="13" dur="1230" accel="100000" fill="hold">
                                          <p:stCondLst>
                                            <p:cond delay="770"/>
                                          </p:stCondLst>
                                        </p:cTn>
                                        <p:tgtEl>
                                          <p:spTgt spid="38914"/>
                                        </p:tgtEl>
                                        <p:attrNameLst>
                                          <p:attrName>ppt_y</p:attrName>
                                        </p:attrNameLst>
                                      </p:cBhvr>
                                    </p:anim>
                                  </p:childTnLst>
                                </p:cTn>
                              </p:par>
                            </p:childTnLst>
                          </p:cTn>
                        </p:par>
                        <p:par>
                          <p:cTn id="14" fill="hold" nodeType="afterGroup">
                            <p:stCondLst>
                              <p:cond delay="2000"/>
                            </p:stCondLst>
                            <p:childTnLst>
                              <p:par>
                                <p:cTn id="15" presetID="47" presetClass="entr" presetSubtype="0" fill="hold" nodeType="afterEffect">
                                  <p:stCondLst>
                                    <p:cond delay="0"/>
                                  </p:stCondLst>
                                  <p:childTnLst>
                                    <p:set>
                                      <p:cBhvr>
                                        <p:cTn id="16" dur="1" fill="hold">
                                          <p:stCondLst>
                                            <p:cond delay="0"/>
                                          </p:stCondLst>
                                        </p:cTn>
                                        <p:tgtEl>
                                          <p:spTgt spid="38915">
                                            <p:txEl>
                                              <p:pRg st="0" end="0"/>
                                            </p:txEl>
                                          </p:spTgt>
                                        </p:tgtEl>
                                        <p:attrNameLst>
                                          <p:attrName>style.visibility</p:attrName>
                                        </p:attrNameLst>
                                      </p:cBhvr>
                                      <p:to>
                                        <p:strVal val="visible"/>
                                      </p:to>
                                    </p:set>
                                    <p:animEffect transition="in" filter="fade">
                                      <p:cBhvr>
                                        <p:cTn id="17" dur="500"/>
                                        <p:tgtEl>
                                          <p:spTgt spid="38915">
                                            <p:txEl>
                                              <p:pRg st="0" end="0"/>
                                            </p:txEl>
                                          </p:spTgt>
                                        </p:tgtEl>
                                      </p:cBhvr>
                                    </p:animEffect>
                                    <p:anim calcmode="lin" valueType="num">
                                      <p:cBhvr>
                                        <p:cTn id="18"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7" presetClass="entr" presetSubtype="0" fill="hold" nodeType="afterEffect">
                                  <p:stCondLst>
                                    <p:cond delay="0"/>
                                  </p:stCondLst>
                                  <p:childTnLst>
                                    <p:set>
                                      <p:cBhvr>
                                        <p:cTn id="22" dur="1" fill="hold">
                                          <p:stCondLst>
                                            <p:cond delay="0"/>
                                          </p:stCondLst>
                                        </p:cTn>
                                        <p:tgtEl>
                                          <p:spTgt spid="38915">
                                            <p:txEl>
                                              <p:pRg st="1" end="1"/>
                                            </p:txEl>
                                          </p:spTgt>
                                        </p:tgtEl>
                                        <p:attrNameLst>
                                          <p:attrName>style.visibility</p:attrName>
                                        </p:attrNameLst>
                                      </p:cBhvr>
                                      <p:to>
                                        <p:strVal val="visible"/>
                                      </p:to>
                                    </p:set>
                                    <p:animEffect transition="in" filter="fade">
                                      <p:cBhvr>
                                        <p:cTn id="23" dur="500"/>
                                        <p:tgtEl>
                                          <p:spTgt spid="38915">
                                            <p:txEl>
                                              <p:pRg st="1" end="1"/>
                                            </p:txEl>
                                          </p:spTgt>
                                        </p:tgtEl>
                                      </p:cBhvr>
                                    </p:animEffect>
                                    <p:anim calcmode="lin" valueType="num">
                                      <p:cBhvr>
                                        <p:cTn id="24"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7" presetClass="entr" presetSubtype="0" fill="hold" nodeType="afterEffect">
                                  <p:stCondLst>
                                    <p:cond delay="0"/>
                                  </p:stCondLst>
                                  <p:childTnLst>
                                    <p:set>
                                      <p:cBhvr>
                                        <p:cTn id="28" dur="1" fill="hold">
                                          <p:stCondLst>
                                            <p:cond delay="0"/>
                                          </p:stCondLst>
                                        </p:cTn>
                                        <p:tgtEl>
                                          <p:spTgt spid="38915">
                                            <p:txEl>
                                              <p:pRg st="2" end="2"/>
                                            </p:txEl>
                                          </p:spTgt>
                                        </p:tgtEl>
                                        <p:attrNameLst>
                                          <p:attrName>style.visibility</p:attrName>
                                        </p:attrNameLst>
                                      </p:cBhvr>
                                      <p:to>
                                        <p:strVal val="visible"/>
                                      </p:to>
                                    </p:set>
                                    <p:animEffect transition="in" filter="fade">
                                      <p:cBhvr>
                                        <p:cTn id="29" dur="500"/>
                                        <p:tgtEl>
                                          <p:spTgt spid="38915">
                                            <p:txEl>
                                              <p:pRg st="2" end="2"/>
                                            </p:txEl>
                                          </p:spTgt>
                                        </p:tgtEl>
                                      </p:cBhvr>
                                    </p:animEffect>
                                    <p:anim calcmode="lin" valueType="num">
                                      <p:cBhvr>
                                        <p:cTn id="30"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47" presetClass="entr" presetSubtype="0" fill="hold" nodeType="afterEffect">
                                  <p:stCondLst>
                                    <p:cond delay="0"/>
                                  </p:stCondLst>
                                  <p:childTnLst>
                                    <p:set>
                                      <p:cBhvr>
                                        <p:cTn id="34" dur="1" fill="hold">
                                          <p:stCondLst>
                                            <p:cond delay="0"/>
                                          </p:stCondLst>
                                        </p:cTn>
                                        <p:tgtEl>
                                          <p:spTgt spid="38915">
                                            <p:txEl>
                                              <p:pRg st="3" end="3"/>
                                            </p:txEl>
                                          </p:spTgt>
                                        </p:tgtEl>
                                        <p:attrNameLst>
                                          <p:attrName>style.visibility</p:attrName>
                                        </p:attrNameLst>
                                      </p:cBhvr>
                                      <p:to>
                                        <p:strVal val="visible"/>
                                      </p:to>
                                    </p:set>
                                    <p:animEffect transition="in" filter="fade">
                                      <p:cBhvr>
                                        <p:cTn id="35" dur="500"/>
                                        <p:tgtEl>
                                          <p:spTgt spid="38915">
                                            <p:txEl>
                                              <p:pRg st="3" end="3"/>
                                            </p:txEl>
                                          </p:spTgt>
                                        </p:tgtEl>
                                      </p:cBhvr>
                                    </p:animEffect>
                                    <p:anim calcmode="lin" valueType="num">
                                      <p:cBhvr>
                                        <p:cTn id="36"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47" presetClass="entr" presetSubtype="0" fill="hold" nodeType="afterEffect">
                                  <p:stCondLst>
                                    <p:cond delay="0"/>
                                  </p:stCondLst>
                                  <p:childTnLst>
                                    <p:set>
                                      <p:cBhvr>
                                        <p:cTn id="40" dur="1" fill="hold">
                                          <p:stCondLst>
                                            <p:cond delay="0"/>
                                          </p:stCondLst>
                                        </p:cTn>
                                        <p:tgtEl>
                                          <p:spTgt spid="38915">
                                            <p:txEl>
                                              <p:pRg st="4" end="4"/>
                                            </p:txEl>
                                          </p:spTgt>
                                        </p:tgtEl>
                                        <p:attrNameLst>
                                          <p:attrName>style.visibility</p:attrName>
                                        </p:attrNameLst>
                                      </p:cBhvr>
                                      <p:to>
                                        <p:strVal val="visible"/>
                                      </p:to>
                                    </p:set>
                                    <p:animEffect transition="in" filter="fade">
                                      <p:cBhvr>
                                        <p:cTn id="41" dur="500"/>
                                        <p:tgtEl>
                                          <p:spTgt spid="38915">
                                            <p:txEl>
                                              <p:pRg st="4" end="4"/>
                                            </p:txEl>
                                          </p:spTgt>
                                        </p:tgtEl>
                                      </p:cBhvr>
                                    </p:animEffect>
                                    <p:anim calcmode="lin" valueType="num">
                                      <p:cBhvr>
                                        <p:cTn id="42"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500"/>
                            </p:stCondLst>
                            <p:childTnLst>
                              <p:par>
                                <p:cTn id="45" presetID="47" presetClass="entr" presetSubtype="0" fill="hold" nodeType="afterEffect">
                                  <p:stCondLst>
                                    <p:cond delay="0"/>
                                  </p:stCondLst>
                                  <p:childTnLst>
                                    <p:set>
                                      <p:cBhvr>
                                        <p:cTn id="46" dur="1" fill="hold">
                                          <p:stCondLst>
                                            <p:cond delay="0"/>
                                          </p:stCondLst>
                                        </p:cTn>
                                        <p:tgtEl>
                                          <p:spTgt spid="38915">
                                            <p:txEl>
                                              <p:pRg st="5" end="5"/>
                                            </p:txEl>
                                          </p:spTgt>
                                        </p:tgtEl>
                                        <p:attrNameLst>
                                          <p:attrName>style.visibility</p:attrName>
                                        </p:attrNameLst>
                                      </p:cBhvr>
                                      <p:to>
                                        <p:strVal val="visible"/>
                                      </p:to>
                                    </p:set>
                                    <p:animEffect transition="in" filter="fade">
                                      <p:cBhvr>
                                        <p:cTn id="47" dur="500"/>
                                        <p:tgtEl>
                                          <p:spTgt spid="38915">
                                            <p:txEl>
                                              <p:pRg st="5" end="5"/>
                                            </p:txEl>
                                          </p:spTgt>
                                        </p:tgtEl>
                                      </p:cBhvr>
                                    </p:animEffect>
                                    <p:anim calcmode="lin" valueType="num">
                                      <p:cBhvr>
                                        <p:cTn id="48"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5000"/>
                            </p:stCondLst>
                            <p:childTnLst>
                              <p:par>
                                <p:cTn id="51" presetID="47" presetClass="entr" presetSubtype="0" fill="hold" nodeType="afterEffect">
                                  <p:stCondLst>
                                    <p:cond delay="0"/>
                                  </p:stCondLst>
                                  <p:childTnLst>
                                    <p:set>
                                      <p:cBhvr>
                                        <p:cTn id="52" dur="1" fill="hold">
                                          <p:stCondLst>
                                            <p:cond delay="0"/>
                                          </p:stCondLst>
                                        </p:cTn>
                                        <p:tgtEl>
                                          <p:spTgt spid="38915">
                                            <p:txEl>
                                              <p:pRg st="6" end="6"/>
                                            </p:txEl>
                                          </p:spTgt>
                                        </p:tgtEl>
                                        <p:attrNameLst>
                                          <p:attrName>style.visibility</p:attrName>
                                        </p:attrNameLst>
                                      </p:cBhvr>
                                      <p:to>
                                        <p:strVal val="visible"/>
                                      </p:to>
                                    </p:set>
                                    <p:animEffect transition="in" filter="fade">
                                      <p:cBhvr>
                                        <p:cTn id="53" dur="500"/>
                                        <p:tgtEl>
                                          <p:spTgt spid="38915">
                                            <p:txEl>
                                              <p:pRg st="6" end="6"/>
                                            </p:txEl>
                                          </p:spTgt>
                                        </p:tgtEl>
                                      </p:cBhvr>
                                    </p:animEffect>
                                    <p:anim calcmode="lin" valueType="num">
                                      <p:cBhvr>
                                        <p:cTn id="54"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38915">
                                            <p:txEl>
                                              <p:pRg st="6" end="6"/>
                                            </p:txEl>
                                          </p:spTgt>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5500"/>
                            </p:stCondLst>
                            <p:childTnLst>
                              <p:par>
                                <p:cTn id="57" presetID="47" presetClass="entr" presetSubtype="0" fill="hold" nodeType="afterEffect">
                                  <p:stCondLst>
                                    <p:cond delay="0"/>
                                  </p:stCondLst>
                                  <p:childTnLst>
                                    <p:set>
                                      <p:cBhvr>
                                        <p:cTn id="58" dur="1" fill="hold">
                                          <p:stCondLst>
                                            <p:cond delay="0"/>
                                          </p:stCondLst>
                                        </p:cTn>
                                        <p:tgtEl>
                                          <p:spTgt spid="38915">
                                            <p:txEl>
                                              <p:pRg st="7" end="7"/>
                                            </p:txEl>
                                          </p:spTgt>
                                        </p:tgtEl>
                                        <p:attrNameLst>
                                          <p:attrName>style.visibility</p:attrName>
                                        </p:attrNameLst>
                                      </p:cBhvr>
                                      <p:to>
                                        <p:strVal val="visible"/>
                                      </p:to>
                                    </p:set>
                                    <p:animEffect transition="in" filter="fade">
                                      <p:cBhvr>
                                        <p:cTn id="59" dur="500"/>
                                        <p:tgtEl>
                                          <p:spTgt spid="38915">
                                            <p:txEl>
                                              <p:pRg st="7" end="7"/>
                                            </p:txEl>
                                          </p:spTgt>
                                        </p:tgtEl>
                                      </p:cBhvr>
                                    </p:animEffect>
                                    <p:anim calcmode="lin" valueType="num">
                                      <p:cBhvr>
                                        <p:cTn id="60"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38915">
                                            <p:txEl>
                                              <p:pRg st="7" end="7"/>
                                            </p:txEl>
                                          </p:spTgt>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6000"/>
                            </p:stCondLst>
                            <p:childTnLst>
                              <p:par>
                                <p:cTn id="63" presetID="47" presetClass="entr" presetSubtype="0" fill="hold" nodeType="afterEffect">
                                  <p:stCondLst>
                                    <p:cond delay="0"/>
                                  </p:stCondLst>
                                  <p:childTnLst>
                                    <p:set>
                                      <p:cBhvr>
                                        <p:cTn id="64" dur="1" fill="hold">
                                          <p:stCondLst>
                                            <p:cond delay="0"/>
                                          </p:stCondLst>
                                        </p:cTn>
                                        <p:tgtEl>
                                          <p:spTgt spid="38915">
                                            <p:txEl>
                                              <p:pRg st="8" end="8"/>
                                            </p:txEl>
                                          </p:spTgt>
                                        </p:tgtEl>
                                        <p:attrNameLst>
                                          <p:attrName>style.visibility</p:attrName>
                                        </p:attrNameLst>
                                      </p:cBhvr>
                                      <p:to>
                                        <p:strVal val="visible"/>
                                      </p:to>
                                    </p:set>
                                    <p:animEffect transition="in" filter="fade">
                                      <p:cBhvr>
                                        <p:cTn id="65" dur="500"/>
                                        <p:tgtEl>
                                          <p:spTgt spid="38915">
                                            <p:txEl>
                                              <p:pRg st="8" end="8"/>
                                            </p:txEl>
                                          </p:spTgt>
                                        </p:tgtEl>
                                      </p:cBhvr>
                                    </p:animEffect>
                                    <p:anim calcmode="lin" valueType="num">
                                      <p:cBhvr>
                                        <p:cTn id="66"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p:cTn id="67" dur="500" fill="hold"/>
                                        <p:tgtEl>
                                          <p:spTgt spid="38915">
                                            <p:txEl>
                                              <p:pRg st="8" end="8"/>
                                            </p:txEl>
                                          </p:spTgt>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6500"/>
                            </p:stCondLst>
                            <p:childTnLst>
                              <p:par>
                                <p:cTn id="69" presetID="47" presetClass="entr" presetSubtype="0" fill="hold" nodeType="afterEffect">
                                  <p:stCondLst>
                                    <p:cond delay="0"/>
                                  </p:stCondLst>
                                  <p:childTnLst>
                                    <p:set>
                                      <p:cBhvr>
                                        <p:cTn id="70" dur="1" fill="hold">
                                          <p:stCondLst>
                                            <p:cond delay="0"/>
                                          </p:stCondLst>
                                        </p:cTn>
                                        <p:tgtEl>
                                          <p:spTgt spid="38915">
                                            <p:txEl>
                                              <p:pRg st="9" end="9"/>
                                            </p:txEl>
                                          </p:spTgt>
                                        </p:tgtEl>
                                        <p:attrNameLst>
                                          <p:attrName>style.visibility</p:attrName>
                                        </p:attrNameLst>
                                      </p:cBhvr>
                                      <p:to>
                                        <p:strVal val="visible"/>
                                      </p:to>
                                    </p:set>
                                    <p:animEffect transition="in" filter="fade">
                                      <p:cBhvr>
                                        <p:cTn id="71" dur="500"/>
                                        <p:tgtEl>
                                          <p:spTgt spid="38915">
                                            <p:txEl>
                                              <p:pRg st="9" end="9"/>
                                            </p:txEl>
                                          </p:spTgt>
                                        </p:tgtEl>
                                      </p:cBhvr>
                                    </p:animEffect>
                                    <p:anim calcmode="lin" valueType="num">
                                      <p:cBhvr>
                                        <p:cTn id="72"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p:cTn id="73" dur="500" fill="hold"/>
                                        <p:tgtEl>
                                          <p:spTgt spid="3891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r>
              <a:rPr lang="en-US">
                <a:solidFill>
                  <a:srgbClr val="3333CC"/>
                </a:solidFill>
              </a:rPr>
              <a:t>Media Transmisi</a:t>
            </a:r>
          </a:p>
        </p:txBody>
      </p:sp>
      <p:sp>
        <p:nvSpPr>
          <p:cNvPr id="17411" name="Rectangle 3"/>
          <p:cNvSpPr>
            <a:spLocks noGrp="1" noChangeArrowheads="1"/>
          </p:cNvSpPr>
          <p:nvPr>
            <p:ph idx="1"/>
          </p:nvPr>
        </p:nvSpPr>
        <p:spPr/>
        <p:txBody>
          <a:bodyPr/>
          <a:lstStyle/>
          <a:p>
            <a:pPr marL="609600" indent="-609600"/>
            <a:r>
              <a:rPr lang="en-US">
                <a:solidFill>
                  <a:schemeClr val="bg2"/>
                </a:solidFill>
              </a:rPr>
              <a:t>Suatu media yang digunakan untuk mengirimkan data, dimana arah ujung yang satu dengan ujung yang lainnya sudah jelas, contoh : </a:t>
            </a:r>
            <a:r>
              <a:rPr lang="en-US">
                <a:solidFill>
                  <a:schemeClr val="bg2"/>
                </a:solidFill>
                <a:hlinkClick r:id="rId3" action="ppaction://hlinksldjump"/>
              </a:rPr>
              <a:t>kabel</a:t>
            </a:r>
            <a:r>
              <a:rPr lang="en-US">
                <a:solidFill>
                  <a:schemeClr val="bg2"/>
                </a:solidFill>
              </a:rPr>
              <a:t>.</a:t>
            </a:r>
          </a:p>
          <a:p>
            <a:pPr marL="609600" indent="-609600"/>
            <a:r>
              <a:rPr lang="en-US">
                <a:solidFill>
                  <a:schemeClr val="bg2"/>
                </a:solidFill>
              </a:rPr>
              <a:t>Selain itu juga diperlukan </a:t>
            </a:r>
            <a:r>
              <a:rPr lang="sv-SE">
                <a:solidFill>
                  <a:schemeClr val="bg2"/>
                </a:solidFill>
                <a:hlinkClick r:id="rId4" action="ppaction://hlinksldjump"/>
              </a:rPr>
              <a:t>konektor</a:t>
            </a:r>
            <a:r>
              <a:rPr lang="en-US">
                <a:solidFill>
                  <a:schemeClr val="bg2"/>
                </a:solidFill>
              </a:rPr>
              <a:t>, </a:t>
            </a:r>
            <a:r>
              <a:rPr lang="en-US">
                <a:solidFill>
                  <a:schemeClr val="bg2"/>
                </a:solidFill>
                <a:hlinkClick r:id="rId5" action="ppaction://hlinksldjump"/>
              </a:rPr>
              <a:t>network card </a:t>
            </a:r>
            <a:r>
              <a:rPr lang="en-US">
                <a:solidFill>
                  <a:schemeClr val="bg2"/>
                </a:solidFill>
              </a:rPr>
              <a:t>dan </a:t>
            </a:r>
            <a:r>
              <a:rPr lang="en-US">
                <a:solidFill>
                  <a:schemeClr val="bg2"/>
                </a:solidFill>
                <a:hlinkClick r:id="rId6" action="ppaction://hlinksldjump"/>
              </a:rPr>
              <a:t>hub</a:t>
            </a:r>
            <a:r>
              <a:rPr lang="en-US">
                <a:solidFill>
                  <a:schemeClr val="bg2"/>
                </a:solidFill>
              </a:rPr>
              <a:t> serta </a:t>
            </a:r>
            <a:r>
              <a:rPr lang="sv-SE">
                <a:solidFill>
                  <a:schemeClr val="bg2"/>
                </a:solidFill>
                <a:hlinkClick r:id="rId7" action="ppaction://hlinksldjump"/>
              </a:rPr>
              <a:t>crimping tool.</a:t>
            </a:r>
            <a:endParaRPr lang="en-US">
              <a:solidFill>
                <a:schemeClr val="bg2"/>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childTnLst>
                                </p:cTn>
                              </p:par>
                            </p:childTnLst>
                          </p:cTn>
                        </p:par>
                        <p:par>
                          <p:cTn id="8" fill="hold" nodeType="afterGroup">
                            <p:stCondLst>
                              <p:cond delay="1000"/>
                            </p:stCondLst>
                            <p:childTnLst>
                              <p:par>
                                <p:cTn id="9" presetID="6" presetClass="entr" presetSubtype="16" fill="hold"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circle(in)">
                                      <p:cBhvr>
                                        <p:cTn id="11" dur="500"/>
                                        <p:tgtEl>
                                          <p:spTgt spid="17411">
                                            <p:txEl>
                                              <p:pRg st="0" end="0"/>
                                            </p:txEl>
                                          </p:spTgt>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circle(in)">
                                      <p:cBhvr>
                                        <p:cTn id="15"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a:solidFill>
                  <a:srgbClr val="990099"/>
                </a:solidFill>
              </a:rPr>
              <a:t>Kabel</a:t>
            </a:r>
          </a:p>
        </p:txBody>
      </p:sp>
      <p:sp>
        <p:nvSpPr>
          <p:cNvPr id="18437" name="Rectangle 5"/>
          <p:cNvSpPr>
            <a:spLocks noGrp="1" noChangeArrowheads="1"/>
          </p:cNvSpPr>
          <p:nvPr>
            <p:ph idx="1"/>
          </p:nvPr>
        </p:nvSpPr>
        <p:spPr/>
        <p:txBody>
          <a:bodyPr/>
          <a:lstStyle/>
          <a:p>
            <a:pPr>
              <a:lnSpc>
                <a:spcPct val="90000"/>
              </a:lnSpc>
              <a:buFont typeface="Wingdings" pitchFamily="2" charset="2"/>
              <a:buNone/>
            </a:pPr>
            <a:r>
              <a:rPr lang="en-US" sz="2000"/>
              <a:t>	</a:t>
            </a:r>
            <a:r>
              <a:rPr lang="en-US" sz="2000">
                <a:solidFill>
                  <a:schemeClr val="bg2"/>
                </a:solidFill>
              </a:rPr>
              <a:t>Pertama kali LAN menggunakan kabel “coaxial”. Kemudian, kabel “twisted pair” yang digunakan dalam sistem telepon telah mampu membawa frekuensi yang lebih tinggi dan dapat mendukung trafik LAN. Dan saat ini, kabel fiber optik telah tampil sebagai pilhan kabel berkecepatan sangat tinggi.</a:t>
            </a:r>
            <a:br>
              <a:rPr lang="en-US" sz="2000">
                <a:solidFill>
                  <a:schemeClr val="bg2"/>
                </a:solidFill>
              </a:rPr>
            </a:br>
            <a:r>
              <a:rPr lang="en-US" sz="2000">
                <a:solidFill>
                  <a:schemeClr val="bg2"/>
                </a:solidFill>
              </a:rPr>
              <a:t>Local Area Network menggunakan empat tipe kabel :</a:t>
            </a:r>
          </a:p>
          <a:p>
            <a:pPr>
              <a:lnSpc>
                <a:spcPct val="90000"/>
              </a:lnSpc>
              <a:buFont typeface="Wingdings" pitchFamily="2" charset="2"/>
              <a:buNone/>
            </a:pPr>
            <a:r>
              <a:rPr lang="en-US" sz="2000"/>
              <a:t>	1.	</a:t>
            </a:r>
            <a:r>
              <a:rPr lang="en-US" sz="2000">
                <a:hlinkClick r:id="rId3" action="ppaction://hlinksldjump"/>
              </a:rPr>
              <a:t>Coaxial</a:t>
            </a:r>
            <a:endParaRPr lang="en-US" sz="2000"/>
          </a:p>
          <a:p>
            <a:pPr>
              <a:lnSpc>
                <a:spcPct val="90000"/>
              </a:lnSpc>
              <a:buFont typeface="Wingdings" pitchFamily="2" charset="2"/>
              <a:buNone/>
            </a:pPr>
            <a:r>
              <a:rPr lang="en-US" sz="2000"/>
              <a:t>	2.	</a:t>
            </a:r>
            <a:r>
              <a:rPr lang="en-US" sz="2000">
                <a:hlinkClick r:id="rId4" action="ppaction://hlinksldjump"/>
              </a:rPr>
              <a:t>Unshielded Twisted Pair (UTP)</a:t>
            </a:r>
            <a:endParaRPr lang="en-US" sz="2000"/>
          </a:p>
          <a:p>
            <a:pPr>
              <a:lnSpc>
                <a:spcPct val="90000"/>
              </a:lnSpc>
              <a:buFont typeface="Wingdings" pitchFamily="2" charset="2"/>
              <a:buNone/>
            </a:pPr>
            <a:r>
              <a:rPr lang="en-US" sz="2000"/>
              <a:t>	3.	</a:t>
            </a:r>
            <a:r>
              <a:rPr lang="en-US" sz="2000">
                <a:hlinkClick r:id="rId5" action="ppaction://hlinksldjump"/>
              </a:rPr>
              <a:t>Shielded Twisted Pair (STP)</a:t>
            </a:r>
            <a:endParaRPr lang="en-US" sz="2000"/>
          </a:p>
          <a:p>
            <a:pPr>
              <a:lnSpc>
                <a:spcPct val="90000"/>
              </a:lnSpc>
              <a:buFont typeface="Wingdings" pitchFamily="2" charset="2"/>
              <a:buNone/>
            </a:pPr>
            <a:r>
              <a:rPr lang="en-US" sz="2000"/>
              <a:t>	4.	</a:t>
            </a:r>
            <a:r>
              <a:rPr lang="en-US" sz="2000">
                <a:hlinkClick r:id="rId6" action="ppaction://hlinksldjump"/>
              </a:rPr>
              <a:t>Fiber Optik</a:t>
            </a:r>
            <a:endParaRPr lang="en-US" sz="2000"/>
          </a:p>
          <a:p>
            <a:pPr>
              <a:lnSpc>
                <a:spcPct val="90000"/>
              </a:lnSpc>
            </a:pPr>
            <a:endParaRPr lang="en-US" sz="200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childTnLst>
                          </p:cTn>
                        </p:par>
                        <p:par>
                          <p:cTn id="8" fill="hold" nodeType="afterGroup">
                            <p:stCondLst>
                              <p:cond delay="0"/>
                            </p:stCondLst>
                            <p:childTnLst>
                              <p:par>
                                <p:cTn id="9" presetID="16" presetClass="entr" presetSubtype="26" fill="hold" nodeType="after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animEffect transition="in" filter="barn(inHorizontal)">
                                      <p:cBhvr>
                                        <p:cTn id="11" dur="500"/>
                                        <p:tgtEl>
                                          <p:spTgt spid="18437">
                                            <p:txEl>
                                              <p:pRg st="0" end="0"/>
                                            </p:txEl>
                                          </p:spTgt>
                                        </p:tgtEl>
                                      </p:cBhvr>
                                    </p:animEffect>
                                  </p:childTnLst>
                                </p:cTn>
                              </p:par>
                            </p:childTnLst>
                          </p:cTn>
                        </p:par>
                        <p:par>
                          <p:cTn id="12" fill="hold" nodeType="afterGroup">
                            <p:stCondLst>
                              <p:cond delay="500"/>
                            </p:stCondLst>
                            <p:childTnLst>
                              <p:par>
                                <p:cTn id="13" presetID="16" presetClass="entr" presetSubtype="26" fill="hold" nodeType="after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animEffect transition="in" filter="barn(inHorizontal)">
                                      <p:cBhvr>
                                        <p:cTn id="15" dur="500"/>
                                        <p:tgtEl>
                                          <p:spTgt spid="18437">
                                            <p:txEl>
                                              <p:pRg st="1" end="1"/>
                                            </p:txEl>
                                          </p:spTgt>
                                        </p:tgtEl>
                                      </p:cBhvr>
                                    </p:animEffect>
                                  </p:childTnLst>
                                </p:cTn>
                              </p:par>
                            </p:childTnLst>
                          </p:cTn>
                        </p:par>
                        <p:par>
                          <p:cTn id="16" fill="hold" nodeType="afterGroup">
                            <p:stCondLst>
                              <p:cond delay="1000"/>
                            </p:stCondLst>
                            <p:childTnLst>
                              <p:par>
                                <p:cTn id="17" presetID="16" presetClass="entr" presetSubtype="26" fill="hold" nodeType="after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animEffect transition="in" filter="barn(inHorizontal)">
                                      <p:cBhvr>
                                        <p:cTn id="19" dur="500"/>
                                        <p:tgtEl>
                                          <p:spTgt spid="18437">
                                            <p:txEl>
                                              <p:pRg st="2" end="2"/>
                                            </p:txEl>
                                          </p:spTgt>
                                        </p:tgtEl>
                                      </p:cBhvr>
                                    </p:animEffect>
                                  </p:childTnLst>
                                </p:cTn>
                              </p:par>
                            </p:childTnLst>
                          </p:cTn>
                        </p:par>
                        <p:par>
                          <p:cTn id="20" fill="hold" nodeType="afterGroup">
                            <p:stCondLst>
                              <p:cond delay="1500"/>
                            </p:stCondLst>
                            <p:childTnLst>
                              <p:par>
                                <p:cTn id="21" presetID="16" presetClass="entr" presetSubtype="26" fill="hold" nodeType="after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animEffect transition="in" filter="barn(inHorizontal)">
                                      <p:cBhvr>
                                        <p:cTn id="23" dur="500"/>
                                        <p:tgtEl>
                                          <p:spTgt spid="18437">
                                            <p:txEl>
                                              <p:pRg st="3" end="3"/>
                                            </p:txEl>
                                          </p:spTgt>
                                        </p:tgtEl>
                                      </p:cBhvr>
                                    </p:animEffect>
                                  </p:childTnLst>
                                </p:cTn>
                              </p:par>
                            </p:childTnLst>
                          </p:cTn>
                        </p:par>
                        <p:par>
                          <p:cTn id="24" fill="hold" nodeType="afterGroup">
                            <p:stCondLst>
                              <p:cond delay="2000"/>
                            </p:stCondLst>
                            <p:childTnLst>
                              <p:par>
                                <p:cTn id="25" presetID="16" presetClass="entr" presetSubtype="26" fill="hold" nodeType="after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animEffect transition="in" filter="barn(inHorizontal)">
                                      <p:cBhvr>
                                        <p:cTn id="27" dur="500"/>
                                        <p:tgtEl>
                                          <p:spTgt spid="1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en-US"/>
              <a:t>1.	Coaxial</a:t>
            </a:r>
          </a:p>
        </p:txBody>
      </p:sp>
      <p:pic>
        <p:nvPicPr>
          <p:cNvPr id="1946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027238"/>
            <a:ext cx="8229600" cy="2087562"/>
          </a:xfrm>
          <a:noFill/>
          <a:ln/>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80010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4)">
                                      <p:cBhvr>
                                        <p:cTn id="7" dur="500"/>
                                        <p:tgtEl>
                                          <p:spTgt spid="1945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fade">
                                      <p:cBhvr>
                                        <p:cTn id="11" dur="1000"/>
                                        <p:tgtEl>
                                          <p:spTgt spid="19460"/>
                                        </p:tgtEl>
                                      </p:cBhvr>
                                    </p:animEffect>
                                    <p:anim calcmode="lin" valueType="num">
                                      <p:cBhvr>
                                        <p:cTn id="12" dur="1000" fill="hold"/>
                                        <p:tgtEl>
                                          <p:spTgt spid="19460"/>
                                        </p:tgtEl>
                                        <p:attrNameLst>
                                          <p:attrName>ppt_x</p:attrName>
                                        </p:attrNameLst>
                                      </p:cBhvr>
                                      <p:tavLst>
                                        <p:tav tm="0">
                                          <p:val>
                                            <p:strVal val="#ppt_x"/>
                                          </p:val>
                                        </p:tav>
                                        <p:tav tm="100000">
                                          <p:val>
                                            <p:strVal val="#ppt_x"/>
                                          </p:val>
                                        </p:tav>
                                      </p:tavLst>
                                    </p:anim>
                                    <p:anim calcmode="lin" valueType="num">
                                      <p:cBhvr>
                                        <p:cTn id="13" dur="1000" fill="hold"/>
                                        <p:tgtEl>
                                          <p:spTgt spid="1946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19461"/>
                                        </p:tgtEl>
                                        <p:attrNameLst>
                                          <p:attrName>style.visibility</p:attrName>
                                        </p:attrNameLst>
                                      </p:cBhvr>
                                      <p:to>
                                        <p:strVal val="visible"/>
                                      </p:to>
                                    </p:set>
                                    <p:anim calcmode="lin" valueType="num">
                                      <p:cBhvr>
                                        <p:cTn id="17" dur="500" fill="hold"/>
                                        <p:tgtEl>
                                          <p:spTgt spid="19461"/>
                                        </p:tgtEl>
                                        <p:attrNameLst>
                                          <p:attrName>ppt_w</p:attrName>
                                        </p:attrNameLst>
                                      </p:cBhvr>
                                      <p:tavLst>
                                        <p:tav tm="0">
                                          <p:val>
                                            <p:fltVal val="0"/>
                                          </p:val>
                                        </p:tav>
                                        <p:tav tm="100000">
                                          <p:val>
                                            <p:strVal val="#ppt_w"/>
                                          </p:val>
                                        </p:tav>
                                      </p:tavLst>
                                    </p:anim>
                                    <p:anim calcmode="lin" valueType="num">
                                      <p:cBhvr>
                                        <p:cTn id="18" dur="500" fill="hold"/>
                                        <p:tgtEl>
                                          <p:spTgt spid="19461"/>
                                        </p:tgtEl>
                                        <p:attrNameLst>
                                          <p:attrName>ppt_h</p:attrName>
                                        </p:attrNameLst>
                                      </p:cBhvr>
                                      <p:tavLst>
                                        <p:tav tm="0">
                                          <p:val>
                                            <p:fltVal val="0"/>
                                          </p:val>
                                        </p:tav>
                                        <p:tav tm="100000">
                                          <p:val>
                                            <p:strVal val="#ppt_h"/>
                                          </p:val>
                                        </p:tav>
                                      </p:tavLst>
                                    </p:anim>
                                    <p:anim calcmode="lin" valueType="num">
                                      <p:cBhvr>
                                        <p:cTn id="19" dur="500" fill="hold"/>
                                        <p:tgtEl>
                                          <p:spTgt spid="19461"/>
                                        </p:tgtEl>
                                        <p:attrNameLst>
                                          <p:attrName>style.rotation</p:attrName>
                                        </p:attrNameLst>
                                      </p:cBhvr>
                                      <p:tavLst>
                                        <p:tav tm="0">
                                          <p:val>
                                            <p:fltVal val="360"/>
                                          </p:val>
                                        </p:tav>
                                        <p:tav tm="100000">
                                          <p:val>
                                            <p:fltVal val="0"/>
                                          </p:val>
                                        </p:tav>
                                      </p:tavLst>
                                    </p:anim>
                                    <p:animEffect transition="in" filter="fade">
                                      <p:cBhvr>
                                        <p:cTn id="20"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a:xfrm>
            <a:off x="762000" y="685800"/>
            <a:ext cx="8229600" cy="1143000"/>
          </a:xfrm>
        </p:spPr>
        <p:txBody>
          <a:bodyPr/>
          <a:lstStyle/>
          <a:p>
            <a:r>
              <a:rPr lang="en-US" sz="3200">
                <a:solidFill>
                  <a:srgbClr val="990099"/>
                </a:solidFill>
                <a:latin typeface="Abduction2000" pitchFamily="2" charset="0"/>
              </a:rPr>
              <a:t>WLAN </a:t>
            </a:r>
            <a:br>
              <a:rPr lang="en-US" sz="3200">
                <a:solidFill>
                  <a:srgbClr val="990099"/>
                </a:solidFill>
                <a:latin typeface="Abduction2000" pitchFamily="2" charset="0"/>
              </a:rPr>
            </a:br>
            <a:r>
              <a:rPr lang="en-US" sz="3200">
                <a:solidFill>
                  <a:srgbClr val="990099"/>
                </a:solidFill>
                <a:latin typeface="Abduction2000" pitchFamily="2" charset="0"/>
              </a:rPr>
              <a:t>(Wireless Local Area Network)</a:t>
            </a:r>
          </a:p>
        </p:txBody>
      </p:sp>
      <p:sp>
        <p:nvSpPr>
          <p:cNvPr id="68611" name="Rectangle 3"/>
          <p:cNvSpPr>
            <a:spLocks noGrp="1" noChangeArrowheads="1"/>
          </p:cNvSpPr>
          <p:nvPr>
            <p:ph idx="1"/>
          </p:nvPr>
        </p:nvSpPr>
        <p:spPr/>
        <p:txBody>
          <a:bodyPr/>
          <a:lstStyle/>
          <a:p>
            <a:r>
              <a:rPr lang="en-US" sz="2400" b="1">
                <a:latin typeface="Comic Sans MS" pitchFamily="66" charset="0"/>
                <a:hlinkClick r:id="rId3" action="ppaction://hlinksldjump"/>
              </a:rPr>
              <a:t>Sejarah dan Standar WLAN</a:t>
            </a:r>
            <a:endParaRPr lang="en-US" sz="2400" b="1">
              <a:latin typeface="Comic Sans MS" pitchFamily="66" charset="0"/>
            </a:endParaRPr>
          </a:p>
          <a:p>
            <a:r>
              <a:rPr lang="en-US" sz="2400" b="1">
                <a:latin typeface="Comic Sans MS" pitchFamily="66" charset="0"/>
                <a:hlinkClick r:id="rId4" action="ppaction://hlinksldjump"/>
              </a:rPr>
              <a:t>Pengertian </a:t>
            </a:r>
            <a:endParaRPr lang="en-US" sz="2400" b="1">
              <a:latin typeface="Comic Sans MS" pitchFamily="66" charset="0"/>
            </a:endParaRPr>
          </a:p>
          <a:p>
            <a:r>
              <a:rPr lang="en-US" sz="2400" b="1">
                <a:latin typeface="Comic Sans MS" pitchFamily="66" charset="0"/>
                <a:hlinkClick r:id="rId5" action="ppaction://hlinksldjump"/>
              </a:rPr>
              <a:t>Frekuensi</a:t>
            </a:r>
            <a:endParaRPr lang="en-US" sz="2400" b="1">
              <a:latin typeface="Comic Sans MS" pitchFamily="66" charset="0"/>
            </a:endParaRPr>
          </a:p>
          <a:p>
            <a:r>
              <a:rPr lang="en-US" sz="2400" b="1">
                <a:latin typeface="Comic Sans MS" pitchFamily="66" charset="0"/>
                <a:hlinkClick r:id="rId6" action="ppaction://hlinksldjump"/>
              </a:rPr>
              <a:t>Topologi</a:t>
            </a:r>
            <a:endParaRPr lang="en-US" sz="2400" b="1">
              <a:latin typeface="Comic Sans MS" pitchFamily="66" charset="0"/>
            </a:endParaRPr>
          </a:p>
          <a:p>
            <a:r>
              <a:rPr lang="en-US" sz="2400" b="1">
                <a:latin typeface="Comic Sans MS" pitchFamily="66" charset="0"/>
                <a:hlinkClick r:id="rId7" action="ppaction://hlinksldjump"/>
              </a:rPr>
              <a:t>Roaming</a:t>
            </a:r>
            <a:endParaRPr lang="en-US" sz="2400" b="1">
              <a:latin typeface="Comic Sans MS" pitchFamily="66" charset="0"/>
            </a:endParaRPr>
          </a:p>
          <a:p>
            <a:r>
              <a:rPr lang="en-US" sz="2400" b="1">
                <a:latin typeface="Comic Sans MS" pitchFamily="66" charset="0"/>
                <a:hlinkClick r:id="rId8" action="ppaction://hlinksldjump"/>
              </a:rPr>
              <a:t>Perangkat WLAN</a:t>
            </a:r>
            <a:endParaRPr lang="en-US" sz="2400" b="1">
              <a:latin typeface="Comic Sans MS" pitchFamily="66" charset="0"/>
            </a:endParaRPr>
          </a:p>
          <a:p>
            <a:r>
              <a:rPr lang="en-US" sz="2400" b="1">
                <a:solidFill>
                  <a:srgbClr val="3366FF"/>
                </a:solidFill>
                <a:latin typeface="Comic Sans MS" pitchFamily="66" charset="0"/>
                <a:hlinkClick r:id="rId9" action="ppaction://hlinksldjump"/>
              </a:rPr>
              <a:t>Instalasi WLAN</a:t>
            </a:r>
            <a:endParaRPr lang="en-US" sz="2400" b="1">
              <a:solidFill>
                <a:srgbClr val="3366FF"/>
              </a:solidFill>
              <a:latin typeface="Comic Sans MS" pitchFamily="66" charset="0"/>
            </a:endParaRPr>
          </a:p>
        </p:txBody>
      </p:sp>
      <p:sp>
        <p:nvSpPr>
          <p:cNvPr id="68613" name="Rectangle 5"/>
          <p:cNvSpPr>
            <a:spLocks noChangeArrowheads="1"/>
          </p:cNvSpPr>
          <p:nvPr/>
        </p:nvSpPr>
        <p:spPr bwMode="auto">
          <a:xfrm>
            <a:off x="6477000" y="5334000"/>
            <a:ext cx="1752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a:hlinkClick r:id="rId10" action="ppaction://hlinksldjump"/>
              </a:rPr>
              <a:t>INDEX</a:t>
            </a:r>
            <a:endParaRPr 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iterate type="lt">
                                    <p:tmPct val="0"/>
                                  </p:iterate>
                                  <p:childTnLst>
                                    <p:set>
                                      <p:cBhvr>
                                        <p:cTn id="6" dur="1" fill="hold">
                                          <p:stCondLst>
                                            <p:cond delay="0"/>
                                          </p:stCondLst>
                                        </p:cTn>
                                        <p:tgtEl>
                                          <p:spTgt spid="68610"/>
                                        </p:tgtEl>
                                        <p:attrNameLst>
                                          <p:attrName>style.visibility</p:attrName>
                                        </p:attrNameLst>
                                      </p:cBhvr>
                                      <p:to>
                                        <p:strVal val="visible"/>
                                      </p:to>
                                    </p:set>
                                    <p:animEffect transition="in" filter="fade">
                                      <p:cBhvr>
                                        <p:cTn id="7" dur="400" decel="100000"/>
                                        <p:tgtEl>
                                          <p:spTgt spid="68610"/>
                                        </p:tgtEl>
                                      </p:cBhvr>
                                    </p:animEffect>
                                    <p:anim calcmode="lin" valueType="num">
                                      <p:cBhvr>
                                        <p:cTn id="8" dur="400" decel="100000" fill="hold"/>
                                        <p:tgtEl>
                                          <p:spTgt spid="68610"/>
                                        </p:tgtEl>
                                        <p:attrNameLst>
                                          <p:attrName>style.rotation</p:attrName>
                                        </p:attrNameLst>
                                      </p:cBhvr>
                                      <p:tavLst>
                                        <p:tav tm="0">
                                          <p:val>
                                            <p:fltVal val="-90"/>
                                          </p:val>
                                        </p:tav>
                                        <p:tav tm="100000">
                                          <p:val>
                                            <p:fltVal val="0"/>
                                          </p:val>
                                        </p:tav>
                                      </p:tavLst>
                                    </p:anim>
                                    <p:anim calcmode="lin" valueType="num">
                                      <p:cBhvr>
                                        <p:cTn id="9" dur="400" decel="100000" fill="hold"/>
                                        <p:tgtEl>
                                          <p:spTgt spid="68610"/>
                                        </p:tgtEl>
                                        <p:attrNameLst>
                                          <p:attrName>ppt_x</p:attrName>
                                        </p:attrNameLst>
                                      </p:cBhvr>
                                      <p:tavLst>
                                        <p:tav tm="0">
                                          <p:val>
                                            <p:strVal val="#ppt_x+0.4"/>
                                          </p:val>
                                        </p:tav>
                                        <p:tav tm="100000">
                                          <p:val>
                                            <p:strVal val="#ppt_x-0.05"/>
                                          </p:val>
                                        </p:tav>
                                      </p:tavLst>
                                    </p:anim>
                                    <p:anim calcmode="lin" valueType="num">
                                      <p:cBhvr>
                                        <p:cTn id="10" dur="400" decel="100000" fill="hold"/>
                                        <p:tgtEl>
                                          <p:spTgt spid="68610"/>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8610"/>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86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500"/>
                            </p:stCondLst>
                            <p:childTnLst>
                              <p:par>
                                <p:cTn id="14" presetID="54" presetClass="entr" presetSubtype="0" accel="100000" fill="hold" nodeType="afterEffect">
                                  <p:stCondLst>
                                    <p:cond delay="0"/>
                                  </p:stCondLst>
                                  <p:childTnLst>
                                    <p:set>
                                      <p:cBhvr>
                                        <p:cTn id="15" dur="1" fill="hold">
                                          <p:stCondLst>
                                            <p:cond delay="0"/>
                                          </p:stCondLst>
                                        </p:cTn>
                                        <p:tgtEl>
                                          <p:spTgt spid="68611">
                                            <p:txEl>
                                              <p:pRg st="0" end="0"/>
                                            </p:txEl>
                                          </p:spTgt>
                                        </p:tgtEl>
                                        <p:attrNameLst>
                                          <p:attrName>style.visibility</p:attrName>
                                        </p:attrNameLst>
                                      </p:cBhvr>
                                      <p:to>
                                        <p:strVal val="visible"/>
                                      </p:to>
                                    </p:set>
                                    <p:anim calcmode="lin" valueType="num">
                                      <p:cBhvr>
                                        <p:cTn id="16" dur="500" fill="hold"/>
                                        <p:tgtEl>
                                          <p:spTgt spid="6861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861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861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861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8611">
                                            <p:txEl>
                                              <p:pRg st="0" end="0"/>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68611">
                                            <p:txEl>
                                              <p:pRg st="1" end="1"/>
                                            </p:txEl>
                                          </p:spTgt>
                                        </p:tgtEl>
                                        <p:attrNameLst>
                                          <p:attrName>style.visibility</p:attrName>
                                        </p:attrNameLst>
                                      </p:cBhvr>
                                      <p:to>
                                        <p:strVal val="visible"/>
                                      </p:to>
                                    </p:set>
                                    <p:anim calcmode="lin" valueType="num">
                                      <p:cBhvr>
                                        <p:cTn id="23" dur="500" fill="hold"/>
                                        <p:tgtEl>
                                          <p:spTgt spid="68611">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68611">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68611">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68611">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68611">
                                            <p:txEl>
                                              <p:pRg st="1" end="1"/>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8611">
                                            <p:txEl>
                                              <p:pRg st="2" end="2"/>
                                            </p:txEl>
                                          </p:spTgt>
                                        </p:tgtEl>
                                        <p:attrNameLst>
                                          <p:attrName>style.visibility</p:attrName>
                                        </p:attrNameLst>
                                      </p:cBhvr>
                                      <p:to>
                                        <p:strVal val="visible"/>
                                      </p:to>
                                    </p:set>
                                    <p:anim calcmode="lin" valueType="num">
                                      <p:cBhvr>
                                        <p:cTn id="30" dur="500" fill="hold"/>
                                        <p:tgtEl>
                                          <p:spTgt spid="68611">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68611">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68611">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68611">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68611">
                                            <p:txEl>
                                              <p:pRg st="2" end="2"/>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8611">
                                            <p:txEl>
                                              <p:pRg st="3" end="3"/>
                                            </p:txEl>
                                          </p:spTgt>
                                        </p:tgtEl>
                                        <p:attrNameLst>
                                          <p:attrName>style.visibility</p:attrName>
                                        </p:attrNameLst>
                                      </p:cBhvr>
                                      <p:to>
                                        <p:strVal val="visible"/>
                                      </p:to>
                                    </p:set>
                                    <p:anim calcmode="lin" valueType="num">
                                      <p:cBhvr>
                                        <p:cTn id="37" dur="500" fill="hold"/>
                                        <p:tgtEl>
                                          <p:spTgt spid="68611">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68611">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68611">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68611">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68611">
                                            <p:txEl>
                                              <p:pRg st="3" end="3"/>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8611">
                                            <p:txEl>
                                              <p:pRg st="4" end="4"/>
                                            </p:txEl>
                                          </p:spTgt>
                                        </p:tgtEl>
                                        <p:attrNameLst>
                                          <p:attrName>style.visibility</p:attrName>
                                        </p:attrNameLst>
                                      </p:cBhvr>
                                      <p:to>
                                        <p:strVal val="visible"/>
                                      </p:to>
                                    </p:set>
                                    <p:anim calcmode="lin" valueType="num">
                                      <p:cBhvr>
                                        <p:cTn id="44" dur="500" fill="hold"/>
                                        <p:tgtEl>
                                          <p:spTgt spid="68611">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68611">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68611">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68611">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68611">
                                            <p:txEl>
                                              <p:pRg st="4" end="4"/>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68611">
                                            <p:txEl>
                                              <p:pRg st="5" end="5"/>
                                            </p:txEl>
                                          </p:spTgt>
                                        </p:tgtEl>
                                        <p:attrNameLst>
                                          <p:attrName>style.visibility</p:attrName>
                                        </p:attrNameLst>
                                      </p:cBhvr>
                                      <p:to>
                                        <p:strVal val="visible"/>
                                      </p:to>
                                    </p:set>
                                    <p:anim calcmode="lin" valueType="num">
                                      <p:cBhvr>
                                        <p:cTn id="51" dur="500" fill="hold"/>
                                        <p:tgtEl>
                                          <p:spTgt spid="68611">
                                            <p:txEl>
                                              <p:pRg st="5" end="5"/>
                                            </p:txEl>
                                          </p:spTgt>
                                        </p:tgtEl>
                                        <p:attrNameLst>
                                          <p:attrName>ppt_w</p:attrName>
                                        </p:attrNameLst>
                                      </p:cBhvr>
                                      <p:tavLst>
                                        <p:tav tm="0">
                                          <p:val>
                                            <p:strVal val="#ppt_w*0.05"/>
                                          </p:val>
                                        </p:tav>
                                        <p:tav tm="100000">
                                          <p:val>
                                            <p:strVal val="#ppt_w"/>
                                          </p:val>
                                        </p:tav>
                                      </p:tavLst>
                                    </p:anim>
                                    <p:anim calcmode="lin" valueType="num">
                                      <p:cBhvr>
                                        <p:cTn id="52" dur="500" fill="hold"/>
                                        <p:tgtEl>
                                          <p:spTgt spid="68611">
                                            <p:txEl>
                                              <p:pRg st="5" end="5"/>
                                            </p:txEl>
                                          </p:spTgt>
                                        </p:tgtEl>
                                        <p:attrNameLst>
                                          <p:attrName>ppt_h</p:attrName>
                                        </p:attrNameLst>
                                      </p:cBhvr>
                                      <p:tavLst>
                                        <p:tav tm="0">
                                          <p:val>
                                            <p:strVal val="#ppt_h"/>
                                          </p:val>
                                        </p:tav>
                                        <p:tav tm="100000">
                                          <p:val>
                                            <p:strVal val="#ppt_h"/>
                                          </p:val>
                                        </p:tav>
                                      </p:tavLst>
                                    </p:anim>
                                    <p:anim calcmode="lin" valueType="num">
                                      <p:cBhvr>
                                        <p:cTn id="53" dur="500" fill="hold"/>
                                        <p:tgtEl>
                                          <p:spTgt spid="68611">
                                            <p:txEl>
                                              <p:pRg st="5" end="5"/>
                                            </p:txEl>
                                          </p:spTgt>
                                        </p:tgtEl>
                                        <p:attrNameLst>
                                          <p:attrName>ppt_x</p:attrName>
                                        </p:attrNameLst>
                                      </p:cBhvr>
                                      <p:tavLst>
                                        <p:tav tm="0">
                                          <p:val>
                                            <p:strVal val="#ppt_x-.2"/>
                                          </p:val>
                                        </p:tav>
                                        <p:tav tm="100000">
                                          <p:val>
                                            <p:strVal val="#ppt_x"/>
                                          </p:val>
                                        </p:tav>
                                      </p:tavLst>
                                    </p:anim>
                                    <p:anim calcmode="lin" valueType="num">
                                      <p:cBhvr>
                                        <p:cTn id="54" dur="500" fill="hold"/>
                                        <p:tgtEl>
                                          <p:spTgt spid="68611">
                                            <p:txEl>
                                              <p:pRg st="5" end="5"/>
                                            </p:txEl>
                                          </p:spTgt>
                                        </p:tgtEl>
                                        <p:attrNameLst>
                                          <p:attrName>ppt_y</p:attrName>
                                        </p:attrNameLst>
                                      </p:cBhvr>
                                      <p:tavLst>
                                        <p:tav tm="0">
                                          <p:val>
                                            <p:strVal val="#ppt_y"/>
                                          </p:val>
                                        </p:tav>
                                        <p:tav tm="100000">
                                          <p:val>
                                            <p:strVal val="#ppt_y"/>
                                          </p:val>
                                        </p:tav>
                                      </p:tavLst>
                                    </p:anim>
                                    <p:animEffect transition="in" filter="fade">
                                      <p:cBhvr>
                                        <p:cTn id="55" dur="500"/>
                                        <p:tgtEl>
                                          <p:spTgt spid="68611">
                                            <p:txEl>
                                              <p:pRg st="5" end="5"/>
                                            </p:txEl>
                                          </p:spTgt>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68611">
                                            <p:txEl>
                                              <p:pRg st="6" end="6"/>
                                            </p:txEl>
                                          </p:spTgt>
                                        </p:tgtEl>
                                        <p:attrNameLst>
                                          <p:attrName>style.visibility</p:attrName>
                                        </p:attrNameLst>
                                      </p:cBhvr>
                                      <p:to>
                                        <p:strVal val="visible"/>
                                      </p:to>
                                    </p:set>
                                    <p:anim calcmode="lin" valueType="num">
                                      <p:cBhvr>
                                        <p:cTn id="58" dur="500" fill="hold"/>
                                        <p:tgtEl>
                                          <p:spTgt spid="68611">
                                            <p:txEl>
                                              <p:pRg st="6" end="6"/>
                                            </p:txEl>
                                          </p:spTgt>
                                        </p:tgtEl>
                                        <p:attrNameLst>
                                          <p:attrName>ppt_w</p:attrName>
                                        </p:attrNameLst>
                                      </p:cBhvr>
                                      <p:tavLst>
                                        <p:tav tm="0">
                                          <p:val>
                                            <p:strVal val="#ppt_w*0.05"/>
                                          </p:val>
                                        </p:tav>
                                        <p:tav tm="100000">
                                          <p:val>
                                            <p:strVal val="#ppt_w"/>
                                          </p:val>
                                        </p:tav>
                                      </p:tavLst>
                                    </p:anim>
                                    <p:anim calcmode="lin" valueType="num">
                                      <p:cBhvr>
                                        <p:cTn id="59" dur="500" fill="hold"/>
                                        <p:tgtEl>
                                          <p:spTgt spid="68611">
                                            <p:txEl>
                                              <p:pRg st="6" end="6"/>
                                            </p:txEl>
                                          </p:spTgt>
                                        </p:tgtEl>
                                        <p:attrNameLst>
                                          <p:attrName>ppt_h</p:attrName>
                                        </p:attrNameLst>
                                      </p:cBhvr>
                                      <p:tavLst>
                                        <p:tav tm="0">
                                          <p:val>
                                            <p:strVal val="#ppt_h"/>
                                          </p:val>
                                        </p:tav>
                                        <p:tav tm="100000">
                                          <p:val>
                                            <p:strVal val="#ppt_h"/>
                                          </p:val>
                                        </p:tav>
                                      </p:tavLst>
                                    </p:anim>
                                    <p:anim calcmode="lin" valueType="num">
                                      <p:cBhvr>
                                        <p:cTn id="60" dur="500" fill="hold"/>
                                        <p:tgtEl>
                                          <p:spTgt spid="68611">
                                            <p:txEl>
                                              <p:pRg st="6" end="6"/>
                                            </p:txEl>
                                          </p:spTgt>
                                        </p:tgtEl>
                                        <p:attrNameLst>
                                          <p:attrName>ppt_x</p:attrName>
                                        </p:attrNameLst>
                                      </p:cBhvr>
                                      <p:tavLst>
                                        <p:tav tm="0">
                                          <p:val>
                                            <p:strVal val="#ppt_x-.2"/>
                                          </p:val>
                                        </p:tav>
                                        <p:tav tm="100000">
                                          <p:val>
                                            <p:strVal val="#ppt_x"/>
                                          </p:val>
                                        </p:tav>
                                      </p:tavLst>
                                    </p:anim>
                                    <p:anim calcmode="lin" valueType="num">
                                      <p:cBhvr>
                                        <p:cTn id="61" dur="500" fill="hold"/>
                                        <p:tgtEl>
                                          <p:spTgt spid="68611">
                                            <p:txEl>
                                              <p:pRg st="6" end="6"/>
                                            </p:txEl>
                                          </p:spTgt>
                                        </p:tgtEl>
                                        <p:attrNameLst>
                                          <p:attrName>ppt_y</p:attrName>
                                        </p:attrNameLst>
                                      </p:cBhvr>
                                      <p:tavLst>
                                        <p:tav tm="0">
                                          <p:val>
                                            <p:strVal val="#ppt_y"/>
                                          </p:val>
                                        </p:tav>
                                        <p:tav tm="100000">
                                          <p:val>
                                            <p:strVal val="#ppt_y"/>
                                          </p:val>
                                        </p:tav>
                                      </p:tavLst>
                                    </p:anim>
                                    <p:animEffect transition="in" filter="fade">
                                      <p:cBhvr>
                                        <p:cTn id="62" dur="500"/>
                                        <p:tgtEl>
                                          <p:spTgt spid="68611">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68613"/>
                                        </p:tgtEl>
                                        <p:attrNameLst>
                                          <p:attrName>style.visibility</p:attrName>
                                        </p:attrNameLst>
                                      </p:cBhvr>
                                      <p:to>
                                        <p:strVal val="visible"/>
                                      </p:to>
                                    </p:set>
                                    <p:anim from="(-#ppt_w/2)" to="(#ppt_x)" calcmode="lin" valueType="num">
                                      <p:cBhvr>
                                        <p:cTn id="67" dur="600" fill="hold">
                                          <p:stCondLst>
                                            <p:cond delay="0"/>
                                          </p:stCondLst>
                                        </p:cTn>
                                        <p:tgtEl>
                                          <p:spTgt spid="68613"/>
                                        </p:tgtEl>
                                        <p:attrNameLst>
                                          <p:attrName>ppt_x</p:attrName>
                                        </p:attrNameLst>
                                      </p:cBhvr>
                                    </p:anim>
                                    <p:anim from="0" to="-1.0" calcmode="lin" valueType="num">
                                      <p:cBhvr>
                                        <p:cTn id="68" dur="200" decel="50000" autoRev="1" fill="hold">
                                          <p:stCondLst>
                                            <p:cond delay="600"/>
                                          </p:stCondLst>
                                        </p:cTn>
                                        <p:tgtEl>
                                          <p:spTgt spid="68613"/>
                                        </p:tgtEl>
                                        <p:attrNameLst>
                                          <p:attrName>xshear</p:attrName>
                                        </p:attrNameLst>
                                      </p:cBhvr>
                                    </p:anim>
                                    <p:animScale>
                                      <p:cBhvr>
                                        <p:cTn id="69" dur="200" decel="100000" autoRev="1" fill="hold">
                                          <p:stCondLst>
                                            <p:cond delay="600"/>
                                          </p:stCondLst>
                                        </p:cTn>
                                        <p:tgtEl>
                                          <p:spTgt spid="68613"/>
                                        </p:tgtEl>
                                      </p:cBhvr>
                                      <p:from x="100000" y="100000"/>
                                      <p:to x="80000" y="100000"/>
                                    </p:animScale>
                                    <p:anim by="(#ppt_h/3+#ppt_w*0.1)" calcmode="lin" valueType="num">
                                      <p:cBhvr additive="sum">
                                        <p:cTn id="70" dur="200" decel="100000" autoRev="1" fill="hold">
                                          <p:stCondLst>
                                            <p:cond delay="600"/>
                                          </p:stCondLst>
                                        </p:cTn>
                                        <p:tgtEl>
                                          <p:spTgt spid="686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r>
              <a:rPr lang="en-US"/>
              <a:t>2.	Unshielded Twisted Pair (UTP)</a:t>
            </a:r>
          </a:p>
        </p:txBody>
      </p:sp>
      <p:pic>
        <p:nvPicPr>
          <p:cNvPr id="20484" name="image32" descr="UTP.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2188" y="2362200"/>
            <a:ext cx="4559300" cy="188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88" y="4056063"/>
            <a:ext cx="3363912" cy="2497137"/>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86200"/>
            <a:ext cx="3363913" cy="2497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482"/>
                                        </p:tgtEl>
                                        <p:attrNameLst>
                                          <p:attrName>ppt_y</p:attrName>
                                        </p:attrNameLst>
                                      </p:cBhvr>
                                      <p:tavLst>
                                        <p:tav tm="0">
                                          <p:val>
                                            <p:strVal val="#ppt_y"/>
                                          </p:val>
                                        </p:tav>
                                        <p:tav tm="100000">
                                          <p:val>
                                            <p:strVal val="#ppt_y"/>
                                          </p:val>
                                        </p:tav>
                                      </p:tavLst>
                                    </p:anim>
                                    <p:animEffect transition="in" filter="fade">
                                      <p:cBhvr>
                                        <p:cTn id="10" dur="1000"/>
                                        <p:tgtEl>
                                          <p:spTgt spid="20482"/>
                                        </p:tgtEl>
                                      </p:cBhvr>
                                    </p:animEffect>
                                  </p:childTnLst>
                                </p:cTn>
                              </p:par>
                            </p:childTnLst>
                          </p:cTn>
                        </p:par>
                        <p:par>
                          <p:cTn id="11" fill="hold" nodeType="afterGroup">
                            <p:stCondLst>
                              <p:cond delay="1000"/>
                            </p:stCondLst>
                            <p:childTnLst>
                              <p:par>
                                <p:cTn id="12" presetID="35" presetClass="entr" presetSubtype="0" fill="hold" nodeType="after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1000"/>
                                        <p:tgtEl>
                                          <p:spTgt spid="20484"/>
                                        </p:tgtEl>
                                      </p:cBhvr>
                                    </p:animEffect>
                                    <p:anim calcmode="lin" valueType="num">
                                      <p:cBhvr>
                                        <p:cTn id="15" dur="1000" fill="hold"/>
                                        <p:tgtEl>
                                          <p:spTgt spid="20484"/>
                                        </p:tgtEl>
                                        <p:attrNameLst>
                                          <p:attrName>style.rotation</p:attrName>
                                        </p:attrNameLst>
                                      </p:cBhvr>
                                      <p:tavLst>
                                        <p:tav tm="0">
                                          <p:val>
                                            <p:fltVal val="720"/>
                                          </p:val>
                                        </p:tav>
                                        <p:tav tm="100000">
                                          <p:val>
                                            <p:fltVal val="0"/>
                                          </p:val>
                                        </p:tav>
                                      </p:tavLst>
                                    </p:anim>
                                    <p:anim calcmode="lin" valueType="num">
                                      <p:cBhvr>
                                        <p:cTn id="16" dur="1000" fill="hold"/>
                                        <p:tgtEl>
                                          <p:spTgt spid="20484"/>
                                        </p:tgtEl>
                                        <p:attrNameLst>
                                          <p:attrName>ppt_h</p:attrName>
                                        </p:attrNameLst>
                                      </p:cBhvr>
                                      <p:tavLst>
                                        <p:tav tm="0">
                                          <p:val>
                                            <p:fltVal val="0"/>
                                          </p:val>
                                        </p:tav>
                                        <p:tav tm="100000">
                                          <p:val>
                                            <p:strVal val="#ppt_h"/>
                                          </p:val>
                                        </p:tav>
                                      </p:tavLst>
                                    </p:anim>
                                    <p:anim calcmode="lin" valueType="num">
                                      <p:cBhvr>
                                        <p:cTn id="17" dur="1000" fill="hold"/>
                                        <p:tgtEl>
                                          <p:spTgt spid="20484"/>
                                        </p:tgtEl>
                                        <p:attrNameLst>
                                          <p:attrName>ppt_w</p:attrName>
                                        </p:attrNameLst>
                                      </p:cBhvr>
                                      <p:tavLst>
                                        <p:tav tm="0">
                                          <p:val>
                                            <p:fltVal val="0"/>
                                          </p:val>
                                        </p:tav>
                                        <p:tav tm="100000">
                                          <p:val>
                                            <p:strVal val="#ppt_w"/>
                                          </p:val>
                                        </p:tav>
                                      </p:tavLst>
                                    </p:anim>
                                  </p:childTnLst>
                                </p:cTn>
                              </p:par>
                            </p:childTnLst>
                          </p:cTn>
                        </p:par>
                        <p:par>
                          <p:cTn id="18" fill="hold" nodeType="afterGroup">
                            <p:stCondLst>
                              <p:cond delay="2000"/>
                            </p:stCondLst>
                            <p:childTnLst>
                              <p:par>
                                <p:cTn id="19" presetID="35" presetClass="entr" presetSubtype="0" fill="hold" nodeType="afterEffect">
                                  <p:stCondLst>
                                    <p:cond delay="0"/>
                                  </p:stCondLst>
                                  <p:childTnLst>
                                    <p:set>
                                      <p:cBhvr>
                                        <p:cTn id="20" dur="1" fill="hold">
                                          <p:stCondLst>
                                            <p:cond delay="0"/>
                                          </p:stCondLst>
                                        </p:cTn>
                                        <p:tgtEl>
                                          <p:spTgt spid="20486"/>
                                        </p:tgtEl>
                                        <p:attrNameLst>
                                          <p:attrName>style.visibility</p:attrName>
                                        </p:attrNameLst>
                                      </p:cBhvr>
                                      <p:to>
                                        <p:strVal val="visible"/>
                                      </p:to>
                                    </p:set>
                                    <p:animEffect transition="in" filter="fade">
                                      <p:cBhvr>
                                        <p:cTn id="21" dur="1000"/>
                                        <p:tgtEl>
                                          <p:spTgt spid="20486"/>
                                        </p:tgtEl>
                                      </p:cBhvr>
                                    </p:animEffect>
                                    <p:anim calcmode="lin" valueType="num">
                                      <p:cBhvr>
                                        <p:cTn id="22" dur="1000" fill="hold"/>
                                        <p:tgtEl>
                                          <p:spTgt spid="20486"/>
                                        </p:tgtEl>
                                        <p:attrNameLst>
                                          <p:attrName>style.rotation</p:attrName>
                                        </p:attrNameLst>
                                      </p:cBhvr>
                                      <p:tavLst>
                                        <p:tav tm="0">
                                          <p:val>
                                            <p:fltVal val="720"/>
                                          </p:val>
                                        </p:tav>
                                        <p:tav tm="100000">
                                          <p:val>
                                            <p:fltVal val="0"/>
                                          </p:val>
                                        </p:tav>
                                      </p:tavLst>
                                    </p:anim>
                                    <p:anim calcmode="lin" valueType="num">
                                      <p:cBhvr>
                                        <p:cTn id="23" dur="1000" fill="hold"/>
                                        <p:tgtEl>
                                          <p:spTgt spid="20486"/>
                                        </p:tgtEl>
                                        <p:attrNameLst>
                                          <p:attrName>ppt_h</p:attrName>
                                        </p:attrNameLst>
                                      </p:cBhvr>
                                      <p:tavLst>
                                        <p:tav tm="0">
                                          <p:val>
                                            <p:fltVal val="0"/>
                                          </p:val>
                                        </p:tav>
                                        <p:tav tm="100000">
                                          <p:val>
                                            <p:strVal val="#ppt_h"/>
                                          </p:val>
                                        </p:tav>
                                      </p:tavLst>
                                    </p:anim>
                                    <p:anim calcmode="lin" valueType="num">
                                      <p:cBhvr>
                                        <p:cTn id="24" dur="1000" fill="hold"/>
                                        <p:tgtEl>
                                          <p:spTgt spid="20486"/>
                                        </p:tgtEl>
                                        <p:attrNameLst>
                                          <p:attrName>ppt_w</p:attrName>
                                        </p:attrNameLst>
                                      </p:cBhvr>
                                      <p:tavLst>
                                        <p:tav tm="0">
                                          <p:val>
                                            <p:fltVal val="0"/>
                                          </p:val>
                                        </p:tav>
                                        <p:tav tm="100000">
                                          <p:val>
                                            <p:strVal val="#ppt_w"/>
                                          </p:val>
                                        </p:tav>
                                      </p:tavLst>
                                    </p:anim>
                                  </p:childTnLst>
                                </p:cTn>
                              </p:par>
                            </p:childTnLst>
                          </p:cTn>
                        </p:par>
                        <p:par>
                          <p:cTn id="25" fill="hold" nodeType="afterGroup">
                            <p:stCondLst>
                              <p:cond delay="3000"/>
                            </p:stCondLst>
                            <p:childTnLst>
                              <p:par>
                                <p:cTn id="26" presetID="35" presetClass="entr" presetSubtype="0" fill="hold" nodeType="afterEffect">
                                  <p:stCondLst>
                                    <p:cond delay="0"/>
                                  </p:stCondLst>
                                  <p:childTnLst>
                                    <p:set>
                                      <p:cBhvr>
                                        <p:cTn id="27" dur="1" fill="hold">
                                          <p:stCondLst>
                                            <p:cond delay="0"/>
                                          </p:stCondLst>
                                        </p:cTn>
                                        <p:tgtEl>
                                          <p:spTgt spid="20485"/>
                                        </p:tgtEl>
                                        <p:attrNameLst>
                                          <p:attrName>style.visibility</p:attrName>
                                        </p:attrNameLst>
                                      </p:cBhvr>
                                      <p:to>
                                        <p:strVal val="visible"/>
                                      </p:to>
                                    </p:set>
                                    <p:animEffect transition="in" filter="fade">
                                      <p:cBhvr>
                                        <p:cTn id="28" dur="1000"/>
                                        <p:tgtEl>
                                          <p:spTgt spid="20485"/>
                                        </p:tgtEl>
                                      </p:cBhvr>
                                    </p:animEffect>
                                    <p:anim calcmode="lin" valueType="num">
                                      <p:cBhvr>
                                        <p:cTn id="29" dur="1000" fill="hold"/>
                                        <p:tgtEl>
                                          <p:spTgt spid="20485"/>
                                        </p:tgtEl>
                                        <p:attrNameLst>
                                          <p:attrName>style.rotation</p:attrName>
                                        </p:attrNameLst>
                                      </p:cBhvr>
                                      <p:tavLst>
                                        <p:tav tm="0">
                                          <p:val>
                                            <p:fltVal val="720"/>
                                          </p:val>
                                        </p:tav>
                                        <p:tav tm="100000">
                                          <p:val>
                                            <p:fltVal val="0"/>
                                          </p:val>
                                        </p:tav>
                                      </p:tavLst>
                                    </p:anim>
                                    <p:anim calcmode="lin" valueType="num">
                                      <p:cBhvr>
                                        <p:cTn id="30" dur="1000" fill="hold"/>
                                        <p:tgtEl>
                                          <p:spTgt spid="20485"/>
                                        </p:tgtEl>
                                        <p:attrNameLst>
                                          <p:attrName>ppt_h</p:attrName>
                                        </p:attrNameLst>
                                      </p:cBhvr>
                                      <p:tavLst>
                                        <p:tav tm="0">
                                          <p:val>
                                            <p:fltVal val="0"/>
                                          </p:val>
                                        </p:tav>
                                        <p:tav tm="100000">
                                          <p:val>
                                            <p:strVal val="#ppt_h"/>
                                          </p:val>
                                        </p:tav>
                                      </p:tavLst>
                                    </p:anim>
                                    <p:anim calcmode="lin" valueType="num">
                                      <p:cBhvr>
                                        <p:cTn id="31" dur="1000" fill="hold"/>
                                        <p:tgtEl>
                                          <p:spTgt spid="2048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en-US"/>
              <a:t>3.	Shielded Twisted Pair (STP)</a:t>
            </a:r>
          </a:p>
        </p:txBody>
      </p:sp>
      <p:pic>
        <p:nvPicPr>
          <p:cNvPr id="21508" name="image31" descr="STP.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2286000"/>
            <a:ext cx="3962400" cy="231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473575"/>
            <a:ext cx="266700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657600"/>
            <a:ext cx="3363913" cy="2497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800" decel="100000"/>
                                        <p:tgtEl>
                                          <p:spTgt spid="21506"/>
                                        </p:tgtEl>
                                      </p:cBhvr>
                                    </p:animEffect>
                                    <p:anim calcmode="lin" valueType="num">
                                      <p:cBhvr>
                                        <p:cTn id="8" dur="800" decel="100000" fill="hold"/>
                                        <p:tgtEl>
                                          <p:spTgt spid="21506"/>
                                        </p:tgtEl>
                                        <p:attrNameLst>
                                          <p:attrName>style.rotation</p:attrName>
                                        </p:attrNameLst>
                                      </p:cBhvr>
                                      <p:tavLst>
                                        <p:tav tm="0">
                                          <p:val>
                                            <p:fltVal val="-90"/>
                                          </p:val>
                                        </p:tav>
                                        <p:tav tm="100000">
                                          <p:val>
                                            <p:fltVal val="0"/>
                                          </p:val>
                                        </p:tav>
                                      </p:tavLst>
                                    </p:anim>
                                    <p:anim calcmode="lin" valueType="num">
                                      <p:cBhvr>
                                        <p:cTn id="9" dur="800" decel="100000" fill="hold"/>
                                        <p:tgtEl>
                                          <p:spTgt spid="21506"/>
                                        </p:tgtEl>
                                        <p:attrNameLst>
                                          <p:attrName>ppt_x</p:attrName>
                                        </p:attrNameLst>
                                      </p:cBhvr>
                                      <p:tavLst>
                                        <p:tav tm="0">
                                          <p:val>
                                            <p:strVal val="#ppt_x+0.4"/>
                                          </p:val>
                                        </p:tav>
                                        <p:tav tm="100000">
                                          <p:val>
                                            <p:strVal val="#ppt_x-0.05"/>
                                          </p:val>
                                        </p:tav>
                                      </p:tavLst>
                                    </p:anim>
                                    <p:anim calcmode="lin" valueType="num">
                                      <p:cBhvr>
                                        <p:cTn id="10" dur="800" decel="100000" fill="hold"/>
                                        <p:tgtEl>
                                          <p:spTgt spid="215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anim calcmode="lin" valueType="num">
                                      <p:cBhvr>
                                        <p:cTn id="17" dur="500" fill="hold"/>
                                        <p:tgtEl>
                                          <p:spTgt spid="21508"/>
                                        </p:tgtEl>
                                        <p:attrNameLst>
                                          <p:attrName>ppt_w</p:attrName>
                                        </p:attrNameLst>
                                      </p:cBhvr>
                                      <p:tavLst>
                                        <p:tav tm="0">
                                          <p:val>
                                            <p:fltVal val="0"/>
                                          </p:val>
                                        </p:tav>
                                        <p:tav tm="100000">
                                          <p:val>
                                            <p:strVal val="#ppt_w"/>
                                          </p:val>
                                        </p:tav>
                                      </p:tavLst>
                                    </p:anim>
                                    <p:anim calcmode="lin" valueType="num">
                                      <p:cBhvr>
                                        <p:cTn id="18" dur="500" fill="hold"/>
                                        <p:tgtEl>
                                          <p:spTgt spid="21508"/>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1510"/>
                                        </p:tgtEl>
                                        <p:attrNameLst>
                                          <p:attrName>style.visibility</p:attrName>
                                        </p:attrNameLst>
                                      </p:cBhvr>
                                      <p:to>
                                        <p:strVal val="visible"/>
                                      </p:to>
                                    </p:set>
                                    <p:anim calcmode="lin" valueType="num">
                                      <p:cBhvr>
                                        <p:cTn id="21" dur="500" fill="hold"/>
                                        <p:tgtEl>
                                          <p:spTgt spid="21510"/>
                                        </p:tgtEl>
                                        <p:attrNameLst>
                                          <p:attrName>ppt_w</p:attrName>
                                        </p:attrNameLst>
                                      </p:cBhvr>
                                      <p:tavLst>
                                        <p:tav tm="0">
                                          <p:val>
                                            <p:fltVal val="0"/>
                                          </p:val>
                                        </p:tav>
                                        <p:tav tm="100000">
                                          <p:val>
                                            <p:strVal val="#ppt_w"/>
                                          </p:val>
                                        </p:tav>
                                      </p:tavLst>
                                    </p:anim>
                                    <p:anim calcmode="lin" valueType="num">
                                      <p:cBhvr>
                                        <p:cTn id="22" dur="500" fill="hold"/>
                                        <p:tgtEl>
                                          <p:spTgt spid="21510"/>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1509"/>
                                        </p:tgtEl>
                                        <p:attrNameLst>
                                          <p:attrName>style.visibility</p:attrName>
                                        </p:attrNameLst>
                                      </p:cBhvr>
                                      <p:to>
                                        <p:strVal val="visible"/>
                                      </p:to>
                                    </p:set>
                                    <p:anim calcmode="lin" valueType="num">
                                      <p:cBhvr>
                                        <p:cTn id="25" dur="500" fill="hold"/>
                                        <p:tgtEl>
                                          <p:spTgt spid="21509"/>
                                        </p:tgtEl>
                                        <p:attrNameLst>
                                          <p:attrName>ppt_w</p:attrName>
                                        </p:attrNameLst>
                                      </p:cBhvr>
                                      <p:tavLst>
                                        <p:tav tm="0">
                                          <p:val>
                                            <p:fltVal val="0"/>
                                          </p:val>
                                        </p:tav>
                                        <p:tav tm="100000">
                                          <p:val>
                                            <p:strVal val="#ppt_w"/>
                                          </p:val>
                                        </p:tav>
                                      </p:tavLst>
                                    </p:anim>
                                    <p:anim calcmode="lin" valueType="num">
                                      <p:cBhvr>
                                        <p:cTn id="26" dur="500" fill="hold"/>
                                        <p:tgtEl>
                                          <p:spTgt spid="21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en-US"/>
              <a:t>4.	Fiber Optik</a:t>
            </a:r>
          </a:p>
        </p:txBody>
      </p:sp>
      <p:pic>
        <p:nvPicPr>
          <p:cNvPr id="2253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57200" y="2644381"/>
            <a:ext cx="8229600" cy="2437601"/>
          </a:xfrm>
          <a:noFill/>
          <a:ln/>
        </p:spPr>
      </p:pic>
      <p:sp>
        <p:nvSpPr>
          <p:cNvPr id="22533" name="Text Box 5"/>
          <p:cNvSpPr txBox="1">
            <a:spLocks noChangeArrowheads="1"/>
          </p:cNvSpPr>
          <p:nvPr/>
        </p:nvSpPr>
        <p:spPr bwMode="auto">
          <a:xfrm>
            <a:off x="990600" y="2498725"/>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t>Mampu mengirimkan bandwidth lebih banyak. Banyak digunakan untuk komunikasi antar Backbone, LAN dengan kecepatan tinggi.</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 calcmode="lin" valueType="num">
                                      <p:cBhvr>
                                        <p:cTn id="9" dur="500" fill="hold"/>
                                        <p:tgtEl>
                                          <p:spTgt spid="22530"/>
                                        </p:tgtEl>
                                        <p:attrNameLst>
                                          <p:attrName>style.rotation</p:attrName>
                                        </p:attrNameLst>
                                      </p:cBhvr>
                                      <p:tavLst>
                                        <p:tav tm="0">
                                          <p:val>
                                            <p:fltVal val="360"/>
                                          </p:val>
                                        </p:tav>
                                        <p:tav tm="100000">
                                          <p:val>
                                            <p:fltVal val="0"/>
                                          </p:val>
                                        </p:tav>
                                      </p:tavLst>
                                    </p:anim>
                                    <p:animEffect transition="in" filter="fade">
                                      <p:cBhvr>
                                        <p:cTn id="10" dur="500"/>
                                        <p:tgtEl>
                                          <p:spTgt spid="22530"/>
                                        </p:tgtEl>
                                      </p:cBhvr>
                                    </p:animEffect>
                                  </p:childTnLst>
                                </p:cTn>
                              </p:par>
                            </p:childTnLst>
                          </p:cTn>
                        </p:par>
                        <p:par>
                          <p:cTn id="11" fill="hold" nodeType="afterGroup">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1000"/>
                                        <p:tgtEl>
                                          <p:spTgt spid="22533"/>
                                        </p:tgtEl>
                                      </p:cBhvr>
                                    </p:animEffect>
                                    <p:anim calcmode="lin" valueType="num">
                                      <p:cBhvr>
                                        <p:cTn id="15" dur="1000" fill="hold"/>
                                        <p:tgtEl>
                                          <p:spTgt spid="22533"/>
                                        </p:tgtEl>
                                        <p:attrNameLst>
                                          <p:attrName>ppt_x</p:attrName>
                                        </p:attrNameLst>
                                      </p:cBhvr>
                                      <p:tavLst>
                                        <p:tav tm="0">
                                          <p:val>
                                            <p:strVal val="#ppt_x"/>
                                          </p:val>
                                        </p:tav>
                                        <p:tav tm="100000">
                                          <p:val>
                                            <p:strVal val="#ppt_x"/>
                                          </p:val>
                                        </p:tav>
                                      </p:tavLst>
                                    </p:anim>
                                    <p:anim calcmode="lin" valueType="num">
                                      <p:cBhvr>
                                        <p:cTn id="16" dur="900" decel="100000" fill="hold"/>
                                        <p:tgtEl>
                                          <p:spTgt spid="2253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3"/>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1500"/>
                            </p:stCondLst>
                            <p:childTnLst>
                              <p:par>
                                <p:cTn id="19" presetID="47" presetClass="entr" presetSubtype="0" fill="hold" nodeType="afterEffect">
                                  <p:stCondLst>
                                    <p:cond delay="0"/>
                                  </p:stCondLst>
                                  <p:childTnLst>
                                    <p:set>
                                      <p:cBhvr>
                                        <p:cTn id="20" dur="1" fill="hold">
                                          <p:stCondLst>
                                            <p:cond delay="0"/>
                                          </p:stCondLst>
                                        </p:cTn>
                                        <p:tgtEl>
                                          <p:spTgt spid="22532"/>
                                        </p:tgtEl>
                                        <p:attrNameLst>
                                          <p:attrName>style.visibility</p:attrName>
                                        </p:attrNameLst>
                                      </p:cBhvr>
                                      <p:to>
                                        <p:strVal val="visible"/>
                                      </p:to>
                                    </p:set>
                                    <p:animEffect transition="in" filter="fade">
                                      <p:cBhvr>
                                        <p:cTn id="21" dur="1000"/>
                                        <p:tgtEl>
                                          <p:spTgt spid="22532"/>
                                        </p:tgtEl>
                                      </p:cBhvr>
                                    </p:animEffect>
                                    <p:anim calcmode="lin" valueType="num">
                                      <p:cBhvr>
                                        <p:cTn id="22" dur="1000" fill="hold"/>
                                        <p:tgtEl>
                                          <p:spTgt spid="22532"/>
                                        </p:tgtEl>
                                        <p:attrNameLst>
                                          <p:attrName>ppt_x</p:attrName>
                                        </p:attrNameLst>
                                      </p:cBhvr>
                                      <p:tavLst>
                                        <p:tav tm="0">
                                          <p:val>
                                            <p:strVal val="#ppt_x"/>
                                          </p:val>
                                        </p:tav>
                                        <p:tav tm="100000">
                                          <p:val>
                                            <p:strVal val="#ppt_x"/>
                                          </p:val>
                                        </p:tav>
                                      </p:tavLst>
                                    </p:anim>
                                    <p:anim calcmode="lin" valueType="num">
                                      <p:cBhvr>
                                        <p:cTn id="23"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r>
              <a:rPr lang="sv-SE"/>
              <a:t>Konektor</a:t>
            </a:r>
            <a:endParaRPr lang="en-US"/>
          </a:p>
        </p:txBody>
      </p:sp>
      <p:pic>
        <p:nvPicPr>
          <p:cNvPr id="23556" name="Picture 129" descr="C:\Shortcuts\My Documents\My Pictures\6.JPG"/>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1524000"/>
            <a:ext cx="34290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8" name="Text Box 6"/>
          <p:cNvSpPr txBox="1">
            <a:spLocks noChangeArrowheads="1"/>
          </p:cNvSpPr>
          <p:nvPr/>
        </p:nvSpPr>
        <p:spPr bwMode="auto">
          <a:xfrm>
            <a:off x="1676400" y="5105400"/>
            <a:ext cx="601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hlinkClick r:id="rId4" action="ppaction://hlinksldjump"/>
              </a:rPr>
              <a:t>Pemasangan kabel</a:t>
            </a:r>
            <a:endParaRPr lang="en-US" sz="4000"/>
          </a:p>
        </p:txBody>
      </p:sp>
      <p:sp>
        <p:nvSpPr>
          <p:cNvPr id="23559" name="Text Box 7"/>
          <p:cNvSpPr txBox="1">
            <a:spLocks noChangeArrowheads="1"/>
          </p:cNvSpPr>
          <p:nvPr/>
        </p:nvSpPr>
        <p:spPr bwMode="auto">
          <a:xfrm>
            <a:off x="2438400" y="434340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hlinkClick r:id="rId5" action="ppaction://hlinksldjump"/>
              </a:rPr>
              <a:t>Tipe – tipe konektor </a:t>
            </a:r>
            <a:endParaRPr lang="en-US" sz="360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from="(-#ppt_w/2)" to="(#ppt_x)" calcmode="lin" valueType="num">
                                      <p:cBhvr>
                                        <p:cTn id="7" dur="600" fill="hold">
                                          <p:stCondLst>
                                            <p:cond delay="0"/>
                                          </p:stCondLst>
                                        </p:cTn>
                                        <p:tgtEl>
                                          <p:spTgt spid="23554"/>
                                        </p:tgtEl>
                                        <p:attrNameLst>
                                          <p:attrName>ppt_x</p:attrName>
                                        </p:attrNameLst>
                                      </p:cBhvr>
                                    </p:anim>
                                    <p:anim from="0" to="-1.0" calcmode="lin" valueType="num">
                                      <p:cBhvr>
                                        <p:cTn id="8" dur="200" decel="50000" autoRev="1" fill="hold">
                                          <p:stCondLst>
                                            <p:cond delay="600"/>
                                          </p:stCondLst>
                                        </p:cTn>
                                        <p:tgtEl>
                                          <p:spTgt spid="23554"/>
                                        </p:tgtEl>
                                        <p:attrNameLst>
                                          <p:attrName>xshear</p:attrName>
                                        </p:attrNameLst>
                                      </p:cBhvr>
                                    </p:anim>
                                    <p:animScale>
                                      <p:cBhvr>
                                        <p:cTn id="9" dur="200" decel="100000" autoRev="1" fill="hold">
                                          <p:stCondLst>
                                            <p:cond delay="600"/>
                                          </p:stCondLst>
                                        </p:cTn>
                                        <p:tgtEl>
                                          <p:spTgt spid="23554"/>
                                        </p:tgtEl>
                                      </p:cBhvr>
                                      <p:from x="100000" y="100000"/>
                                      <p:to x="80000" y="100000"/>
                                    </p:animScale>
                                    <p:anim by="(#ppt_h/3+#ppt_w*0.1)" calcmode="lin" valueType="num">
                                      <p:cBhvr additive="sum">
                                        <p:cTn id="10" dur="200" decel="100000" autoRev="1" fill="hold">
                                          <p:stCondLst>
                                            <p:cond delay="600"/>
                                          </p:stCondLst>
                                        </p:cTn>
                                        <p:tgtEl>
                                          <p:spTgt spid="23554"/>
                                        </p:tgtEl>
                                        <p:attrNameLst>
                                          <p:attrName>ppt_x</p:attrName>
                                        </p:attrNameLst>
                                      </p:cBhvr>
                                    </p:anim>
                                  </p:childTnLst>
                                </p:cTn>
                              </p:par>
                            </p:childTnLst>
                          </p:cTn>
                        </p:par>
                        <p:par>
                          <p:cTn id="11" fill="hold" nodeType="afterGroup">
                            <p:stCondLst>
                              <p:cond delay="1000"/>
                            </p:stCondLst>
                            <p:childTnLst>
                              <p:par>
                                <p:cTn id="12" presetID="53" presetClass="entr" presetSubtype="0" fill="hold" nodeType="afterEffect">
                                  <p:stCondLst>
                                    <p:cond delay="0"/>
                                  </p:stCondLst>
                                  <p:childTnLst>
                                    <p:set>
                                      <p:cBhvr>
                                        <p:cTn id="13" dur="1" fill="hold">
                                          <p:stCondLst>
                                            <p:cond delay="0"/>
                                          </p:stCondLst>
                                        </p:cTn>
                                        <p:tgtEl>
                                          <p:spTgt spid="23556"/>
                                        </p:tgtEl>
                                        <p:attrNameLst>
                                          <p:attrName>style.visibility</p:attrName>
                                        </p:attrNameLst>
                                      </p:cBhvr>
                                      <p:to>
                                        <p:strVal val="visible"/>
                                      </p:to>
                                    </p:set>
                                    <p:anim calcmode="lin" valueType="num">
                                      <p:cBhvr>
                                        <p:cTn id="14" dur="500" fill="hold"/>
                                        <p:tgtEl>
                                          <p:spTgt spid="23556"/>
                                        </p:tgtEl>
                                        <p:attrNameLst>
                                          <p:attrName>ppt_w</p:attrName>
                                        </p:attrNameLst>
                                      </p:cBhvr>
                                      <p:tavLst>
                                        <p:tav tm="0">
                                          <p:val>
                                            <p:fltVal val="0"/>
                                          </p:val>
                                        </p:tav>
                                        <p:tav tm="100000">
                                          <p:val>
                                            <p:strVal val="#ppt_w"/>
                                          </p:val>
                                        </p:tav>
                                      </p:tavLst>
                                    </p:anim>
                                    <p:anim calcmode="lin" valueType="num">
                                      <p:cBhvr>
                                        <p:cTn id="15" dur="500" fill="hold"/>
                                        <p:tgtEl>
                                          <p:spTgt spid="23556"/>
                                        </p:tgtEl>
                                        <p:attrNameLst>
                                          <p:attrName>ppt_h</p:attrName>
                                        </p:attrNameLst>
                                      </p:cBhvr>
                                      <p:tavLst>
                                        <p:tav tm="0">
                                          <p:val>
                                            <p:fltVal val="0"/>
                                          </p:val>
                                        </p:tav>
                                        <p:tav tm="100000">
                                          <p:val>
                                            <p:strVal val="#ppt_h"/>
                                          </p:val>
                                        </p:tav>
                                      </p:tavLst>
                                    </p:anim>
                                    <p:animEffect transition="in" filter="fade">
                                      <p:cBhvr>
                                        <p:cTn id="16" dur="500"/>
                                        <p:tgtEl>
                                          <p:spTgt spid="23556"/>
                                        </p:tgtEl>
                                      </p:cBhvr>
                                    </p:animEffect>
                                  </p:childTnLst>
                                </p:cTn>
                              </p:par>
                            </p:childTnLst>
                          </p:cTn>
                        </p:par>
                        <p:par>
                          <p:cTn id="17" fill="hold" nodeType="afterGroup">
                            <p:stCondLst>
                              <p:cond delay="15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23559"/>
                                        </p:tgtEl>
                                        <p:attrNameLst>
                                          <p:attrName>style.visibility</p:attrName>
                                        </p:attrNameLst>
                                      </p:cBhvr>
                                      <p:to>
                                        <p:strVal val="visible"/>
                                      </p:to>
                                    </p:set>
                                    <p:anim calcmode="lin" valueType="num">
                                      <p:cBhvr>
                                        <p:cTn id="20" dur="1000" fill="hold"/>
                                        <p:tgtEl>
                                          <p:spTgt spid="23559"/>
                                        </p:tgtEl>
                                        <p:attrNameLst>
                                          <p:attrName>ppt_w</p:attrName>
                                        </p:attrNameLst>
                                      </p:cBhvr>
                                      <p:tavLst>
                                        <p:tav tm="0">
                                          <p:val>
                                            <p:fltVal val="0"/>
                                          </p:val>
                                        </p:tav>
                                        <p:tav tm="100000">
                                          <p:val>
                                            <p:strVal val="#ppt_w"/>
                                          </p:val>
                                        </p:tav>
                                      </p:tavLst>
                                    </p:anim>
                                    <p:anim calcmode="lin" valueType="num">
                                      <p:cBhvr>
                                        <p:cTn id="21" dur="1000" fill="hold"/>
                                        <p:tgtEl>
                                          <p:spTgt spid="23559"/>
                                        </p:tgtEl>
                                        <p:attrNameLst>
                                          <p:attrName>ppt_h</p:attrName>
                                        </p:attrNameLst>
                                      </p:cBhvr>
                                      <p:tavLst>
                                        <p:tav tm="0">
                                          <p:val>
                                            <p:fltVal val="0"/>
                                          </p:val>
                                        </p:tav>
                                        <p:tav tm="100000">
                                          <p:val>
                                            <p:strVal val="#ppt_h"/>
                                          </p:val>
                                        </p:tav>
                                      </p:tavLst>
                                    </p:anim>
                                    <p:anim calcmode="lin" valueType="num">
                                      <p:cBhvr>
                                        <p:cTn id="22" dur="1000" fill="hold"/>
                                        <p:tgtEl>
                                          <p:spTgt spid="23559"/>
                                        </p:tgtEl>
                                        <p:attrNameLst>
                                          <p:attrName>style.rotation</p:attrName>
                                        </p:attrNameLst>
                                      </p:cBhvr>
                                      <p:tavLst>
                                        <p:tav tm="0">
                                          <p:val>
                                            <p:fltVal val="90"/>
                                          </p:val>
                                        </p:tav>
                                        <p:tav tm="100000">
                                          <p:val>
                                            <p:fltVal val="0"/>
                                          </p:val>
                                        </p:tav>
                                      </p:tavLst>
                                    </p:anim>
                                    <p:animEffect transition="in" filter="fade">
                                      <p:cBhvr>
                                        <p:cTn id="23" dur="1000"/>
                                        <p:tgtEl>
                                          <p:spTgt spid="23559"/>
                                        </p:tgtEl>
                                      </p:cBhvr>
                                    </p:animEffect>
                                  </p:childTnLst>
                                </p:cTn>
                              </p:par>
                            </p:childTnLst>
                          </p:cTn>
                        </p:par>
                        <p:par>
                          <p:cTn id="24" fill="hold" nodeType="afterGroup">
                            <p:stCondLst>
                              <p:cond delay="33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23558"/>
                                        </p:tgtEl>
                                        <p:attrNameLst>
                                          <p:attrName>style.visibility</p:attrName>
                                        </p:attrNameLst>
                                      </p:cBhvr>
                                      <p:to>
                                        <p:strVal val="visible"/>
                                      </p:to>
                                    </p:set>
                                    <p:anim calcmode="lin" valueType="num">
                                      <p:cBhvr>
                                        <p:cTn id="27" dur="1000" fill="hold"/>
                                        <p:tgtEl>
                                          <p:spTgt spid="23558"/>
                                        </p:tgtEl>
                                        <p:attrNameLst>
                                          <p:attrName>ppt_w</p:attrName>
                                        </p:attrNameLst>
                                      </p:cBhvr>
                                      <p:tavLst>
                                        <p:tav tm="0">
                                          <p:val>
                                            <p:fltVal val="0"/>
                                          </p:val>
                                        </p:tav>
                                        <p:tav tm="100000">
                                          <p:val>
                                            <p:strVal val="#ppt_w"/>
                                          </p:val>
                                        </p:tav>
                                      </p:tavLst>
                                    </p:anim>
                                    <p:anim calcmode="lin" valueType="num">
                                      <p:cBhvr>
                                        <p:cTn id="28" dur="1000" fill="hold"/>
                                        <p:tgtEl>
                                          <p:spTgt spid="23558"/>
                                        </p:tgtEl>
                                        <p:attrNameLst>
                                          <p:attrName>ppt_h</p:attrName>
                                        </p:attrNameLst>
                                      </p:cBhvr>
                                      <p:tavLst>
                                        <p:tav tm="0">
                                          <p:val>
                                            <p:fltVal val="0"/>
                                          </p:val>
                                        </p:tav>
                                        <p:tav tm="100000">
                                          <p:val>
                                            <p:strVal val="#ppt_h"/>
                                          </p:val>
                                        </p:tav>
                                      </p:tavLst>
                                    </p:anim>
                                    <p:anim calcmode="lin" valueType="num">
                                      <p:cBhvr>
                                        <p:cTn id="29" dur="1000" fill="hold"/>
                                        <p:tgtEl>
                                          <p:spTgt spid="23558"/>
                                        </p:tgtEl>
                                        <p:attrNameLst>
                                          <p:attrName>style.rotation</p:attrName>
                                        </p:attrNameLst>
                                      </p:cBhvr>
                                      <p:tavLst>
                                        <p:tav tm="0">
                                          <p:val>
                                            <p:fltVal val="90"/>
                                          </p:val>
                                        </p:tav>
                                        <p:tav tm="100000">
                                          <p:val>
                                            <p:fltVal val="0"/>
                                          </p:val>
                                        </p:tav>
                                      </p:tavLst>
                                    </p:anim>
                                    <p:animEffect transition="in" filter="fade">
                                      <p:cBhvr>
                                        <p:cTn id="30" dur="1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8" grpId="0"/>
      <p:bldP spid="235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GB"/>
          </a:p>
        </p:txBody>
      </p:sp>
      <p:sp>
        <p:nvSpPr>
          <p:cNvPr id="29699" name="Rectangle 3"/>
          <p:cNvSpPr>
            <a:spLocks noGrp="1" noChangeArrowheads="1"/>
          </p:cNvSpPr>
          <p:nvPr>
            <p:ph idx="1"/>
          </p:nvPr>
        </p:nvSpPr>
        <p:spPr/>
        <p:txBody>
          <a:bodyPr/>
          <a:lstStyle/>
          <a:p>
            <a:endParaRPr lang="en-GB"/>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288"/>
            <a:ext cx="8534400" cy="687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ppt_x</p:attrName>
                                        </p:attrNameLst>
                                      </p:cBhvr>
                                      <p:tavLst>
                                        <p:tav tm="0">
                                          <p:val>
                                            <p:strVal val="#ppt_x-.2"/>
                                          </p:val>
                                        </p:tav>
                                        <p:tav tm="100000">
                                          <p:val>
                                            <p:strVal val="#ppt_x"/>
                                          </p:val>
                                        </p:tav>
                                      </p:tavLst>
                                    </p:anim>
                                    <p:anim calcmode="lin" valueType="num">
                                      <p:cBhvr>
                                        <p:cTn id="8" dur="1000" fill="hold"/>
                                        <p:tgtEl>
                                          <p:spTgt spid="297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GB"/>
          </a:p>
        </p:txBody>
      </p:sp>
      <p:pic>
        <p:nvPicPr>
          <p:cNvPr id="3072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2275" y="2362200"/>
            <a:ext cx="5984875" cy="3436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strVal val="#ppt_w+.3"/>
                                          </p:val>
                                        </p:tav>
                                        <p:tav tm="100000">
                                          <p:val>
                                            <p:strVal val="#ppt_w"/>
                                          </p:val>
                                        </p:tav>
                                      </p:tavLst>
                                    </p:anim>
                                    <p:anim calcmode="lin" valueType="num">
                                      <p:cBhvr>
                                        <p:cTn id="8" dur="1000" fill="hold"/>
                                        <p:tgtEl>
                                          <p:spTgt spid="30724"/>
                                        </p:tgtEl>
                                        <p:attrNameLst>
                                          <p:attrName>ppt_h</p:attrName>
                                        </p:attrNameLst>
                                      </p:cBhvr>
                                      <p:tavLst>
                                        <p:tav tm="0">
                                          <p:val>
                                            <p:strVal val="#ppt_h"/>
                                          </p:val>
                                        </p:tav>
                                        <p:tav tm="100000">
                                          <p:val>
                                            <p:strVal val="#ppt_h"/>
                                          </p:val>
                                        </p:tav>
                                      </p:tavLst>
                                    </p:anim>
                                    <p:animEffect transition="in" filter="fade">
                                      <p:cBhvr>
                                        <p:cTn id="9"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t>Network Card</a:t>
            </a:r>
          </a:p>
        </p:txBody>
      </p:sp>
      <p:pic>
        <p:nvPicPr>
          <p:cNvPr id="2458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13275" y="2674938"/>
            <a:ext cx="3838575" cy="2236787"/>
          </a:xfrm>
          <a:noFill/>
          <a:ln/>
        </p:spPr>
      </p:pic>
      <p:sp>
        <p:nvSpPr>
          <p:cNvPr id="24581" name="Text Box 5"/>
          <p:cNvSpPr txBox="1">
            <a:spLocks noChangeArrowheads="1"/>
          </p:cNvSpPr>
          <p:nvPr/>
        </p:nvSpPr>
        <p:spPr bwMode="auto">
          <a:xfrm>
            <a:off x="762000" y="2498725"/>
            <a:ext cx="38100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Setiap network card akan memiliki driver atau program yang berfungsi untuk mengaktifkan dan</a:t>
            </a:r>
          </a:p>
          <a:p>
            <a:r>
              <a:rPr lang="en-US" sz="2000"/>
              <a:t>mengkonfigurasi network adapter tersebut disesuaikan dengan lingkungan dimana network card</a:t>
            </a:r>
          </a:p>
          <a:p>
            <a:r>
              <a:rPr lang="en-US" sz="2000"/>
              <a:t>tersebut dipasang agar dapat digunakan untuk melakukan komunikasi data.</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1"/>
                                          </p:val>
                                        </p:tav>
                                        <p:tav tm="100000">
                                          <p:val>
                                            <p:strVal val="#ppt_x"/>
                                          </p:val>
                                        </p:tav>
                                      </p:tavLst>
                                    </p:anim>
                                    <p:anim calcmode="lin" valueType="num">
                                      <p:cBhvr>
                                        <p:cTn id="9" dur="1000" fill="hold"/>
                                        <p:tgtEl>
                                          <p:spTgt spid="2457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000"/>
                            </p:stCondLst>
                            <p:childTnLst>
                              <p:par>
                                <p:cTn id="11" presetID="37" presetClass="entr" presetSubtype="0" fill="hold" grpId="0" nodeType="after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1000"/>
                                        <p:tgtEl>
                                          <p:spTgt spid="24581"/>
                                        </p:tgtEl>
                                      </p:cBhvr>
                                    </p:animEffect>
                                    <p:anim calcmode="lin" valueType="num">
                                      <p:cBhvr>
                                        <p:cTn id="14" dur="1000" fill="hold"/>
                                        <p:tgtEl>
                                          <p:spTgt spid="24581"/>
                                        </p:tgtEl>
                                        <p:attrNameLst>
                                          <p:attrName>ppt_x</p:attrName>
                                        </p:attrNameLst>
                                      </p:cBhvr>
                                      <p:tavLst>
                                        <p:tav tm="0">
                                          <p:val>
                                            <p:strVal val="#ppt_x"/>
                                          </p:val>
                                        </p:tav>
                                        <p:tav tm="100000">
                                          <p:val>
                                            <p:strVal val="#ppt_x"/>
                                          </p:val>
                                        </p:tav>
                                      </p:tavLst>
                                    </p:anim>
                                    <p:anim calcmode="lin" valueType="num">
                                      <p:cBhvr>
                                        <p:cTn id="15" dur="900" decel="100000" fill="hold"/>
                                        <p:tgtEl>
                                          <p:spTgt spid="2458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581"/>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3000"/>
                            </p:stCondLst>
                            <p:childTnLst>
                              <p:par>
                                <p:cTn id="18" presetID="39" presetClass="entr" presetSubtype="0" accel="100000" fill="hold" nodeType="afterEffect">
                                  <p:stCondLst>
                                    <p:cond delay="0"/>
                                  </p:stCondLst>
                                  <p:childTnLst>
                                    <p:set>
                                      <p:cBhvr>
                                        <p:cTn id="19" dur="1" fill="hold">
                                          <p:stCondLst>
                                            <p:cond delay="0"/>
                                          </p:stCondLst>
                                        </p:cTn>
                                        <p:tgtEl>
                                          <p:spTgt spid="24580"/>
                                        </p:tgtEl>
                                        <p:attrNameLst>
                                          <p:attrName>style.visibility</p:attrName>
                                        </p:attrNameLst>
                                      </p:cBhvr>
                                      <p:to>
                                        <p:strVal val="visible"/>
                                      </p:to>
                                    </p:set>
                                    <p:anim calcmode="lin" valueType="num">
                                      <p:cBhvr>
                                        <p:cTn id="20" dur="500" fill="hold"/>
                                        <p:tgtEl>
                                          <p:spTgt spid="24580"/>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4580"/>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4580"/>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r>
              <a:rPr lang="en-US"/>
              <a:t>Hub</a:t>
            </a:r>
          </a:p>
        </p:txBody>
      </p:sp>
      <p:pic>
        <p:nvPicPr>
          <p:cNvPr id="2560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5063" y="2424113"/>
            <a:ext cx="4702175" cy="183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p:cNvSpPr txBox="1">
            <a:spLocks noChangeArrowheads="1"/>
          </p:cNvSpPr>
          <p:nvPr/>
        </p:nvSpPr>
        <p:spPr bwMode="auto">
          <a:xfrm>
            <a:off x="609600" y="4038600"/>
            <a:ext cx="792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2400"/>
              <a:t>Hub atau konsentrator lebih berfungsi sebagai media antar koneksi yang jauh, media pengumpul semua koneksi antar – PC untuk kemudian disambungkan satu sama lain. Keuntungan menggunakan hub adakah fleksibilitas yang dimiliki sehingga tiap klient bias ditambah setiap waktu tanpa mengganggu jaringan yang sedang beroperasi. </a:t>
            </a:r>
            <a:endParaRPr lang="en-US" sz="24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anim calcmode="lin" valueType="num">
                                      <p:cBhvr>
                                        <p:cTn id="8" dur="500" fill="hold"/>
                                        <p:tgtEl>
                                          <p:spTgt spid="25602"/>
                                        </p:tgtEl>
                                        <p:attrNameLst>
                                          <p:attrName>ppt_x</p:attrName>
                                        </p:attrNameLst>
                                      </p:cBhvr>
                                      <p:tavLst>
                                        <p:tav tm="0">
                                          <p:val>
                                            <p:strVal val="#ppt_x"/>
                                          </p:val>
                                        </p:tav>
                                        <p:tav tm="100000">
                                          <p:val>
                                            <p:strVal val="#ppt_x"/>
                                          </p:val>
                                        </p:tav>
                                      </p:tavLst>
                                    </p:anim>
                                    <p:anim calcmode="lin" valueType="num">
                                      <p:cBhvr>
                                        <p:cTn id="9" dur="500" fill="hold"/>
                                        <p:tgtEl>
                                          <p:spTgt spid="2560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58" presetClass="entr" presetSubtype="0" accel="100000" fill="hold" nodeType="after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p:cTn id="13" dur="500" fill="hold"/>
                                        <p:tgtEl>
                                          <p:spTgt spid="25604"/>
                                        </p:tgtEl>
                                        <p:attrNameLst>
                                          <p:attrName>ppt_w</p:attrName>
                                        </p:attrNameLst>
                                      </p:cBhvr>
                                      <p:tavLst>
                                        <p:tav tm="0">
                                          <p:val>
                                            <p:strVal val="#ppt_w*2.5"/>
                                          </p:val>
                                        </p:tav>
                                        <p:tav tm="100000">
                                          <p:val>
                                            <p:strVal val="#ppt_w"/>
                                          </p:val>
                                        </p:tav>
                                      </p:tavLst>
                                    </p:anim>
                                    <p:anim calcmode="lin" valueType="num">
                                      <p:cBhvr>
                                        <p:cTn id="14" dur="500" fill="hold"/>
                                        <p:tgtEl>
                                          <p:spTgt spid="25604"/>
                                        </p:tgtEl>
                                        <p:attrNameLst>
                                          <p:attrName>ppt_h</p:attrName>
                                        </p:attrNameLst>
                                      </p:cBhvr>
                                      <p:tavLst>
                                        <p:tav tm="0">
                                          <p:val>
                                            <p:strVal val="#ppt_h*0.01"/>
                                          </p:val>
                                        </p:tav>
                                        <p:tav tm="100000">
                                          <p:val>
                                            <p:strVal val="#ppt_h"/>
                                          </p:val>
                                        </p:tav>
                                      </p:tavLst>
                                    </p:anim>
                                    <p:anim calcmode="lin" valueType="num">
                                      <p:cBhvr>
                                        <p:cTn id="15" dur="500" fill="hold"/>
                                        <p:tgtEl>
                                          <p:spTgt spid="25604"/>
                                        </p:tgtEl>
                                        <p:attrNameLst>
                                          <p:attrName>ppt_x</p:attrName>
                                        </p:attrNameLst>
                                      </p:cBhvr>
                                      <p:tavLst>
                                        <p:tav tm="0">
                                          <p:val>
                                            <p:strVal val="#ppt_x"/>
                                          </p:val>
                                        </p:tav>
                                        <p:tav tm="100000">
                                          <p:val>
                                            <p:strVal val="#ppt_x"/>
                                          </p:val>
                                        </p:tav>
                                      </p:tavLst>
                                    </p:anim>
                                    <p:anim calcmode="lin" valueType="num">
                                      <p:cBhvr>
                                        <p:cTn id="16" dur="500" fill="hold"/>
                                        <p:tgtEl>
                                          <p:spTgt spid="25604"/>
                                        </p:tgtEl>
                                        <p:attrNameLst>
                                          <p:attrName>ppt_y</p:attrName>
                                        </p:attrNameLst>
                                      </p:cBhvr>
                                      <p:tavLst>
                                        <p:tav tm="0">
                                          <p:val>
                                            <p:strVal val="#ppt_h+1"/>
                                          </p:val>
                                        </p:tav>
                                        <p:tav tm="100000">
                                          <p:val>
                                            <p:strVal val="#ppt_y"/>
                                          </p:val>
                                        </p:tav>
                                      </p:tavLst>
                                    </p:anim>
                                    <p:animEffect transition="in" filter="fade">
                                      <p:cBhvr>
                                        <p:cTn id="17" dur="500"/>
                                        <p:tgtEl>
                                          <p:spTgt spid="25604"/>
                                        </p:tgtEl>
                                      </p:cBhvr>
                                    </p:animEffect>
                                  </p:childTnLst>
                                </p:cTn>
                              </p:par>
                            </p:childTnLst>
                          </p:cTn>
                        </p:par>
                        <p:par>
                          <p:cTn id="18" fill="hold" nodeType="afterGroup">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500" fill="hold"/>
                                        <p:tgtEl>
                                          <p:spTgt spid="25605"/>
                                        </p:tgtEl>
                                        <p:attrNameLst>
                                          <p:attrName>ppt_w</p:attrName>
                                        </p:attrNameLst>
                                      </p:cBhvr>
                                      <p:tavLst>
                                        <p:tav tm="0">
                                          <p:val>
                                            <p:strVal val="#ppt_w*0.70"/>
                                          </p:val>
                                        </p:tav>
                                        <p:tav tm="100000">
                                          <p:val>
                                            <p:strVal val="#ppt_w"/>
                                          </p:val>
                                        </p:tav>
                                      </p:tavLst>
                                    </p:anim>
                                    <p:anim calcmode="lin" valueType="num">
                                      <p:cBhvr>
                                        <p:cTn id="22" dur="500" fill="hold"/>
                                        <p:tgtEl>
                                          <p:spTgt spid="25605"/>
                                        </p:tgtEl>
                                        <p:attrNameLst>
                                          <p:attrName>ppt_h</p:attrName>
                                        </p:attrNameLst>
                                      </p:cBhvr>
                                      <p:tavLst>
                                        <p:tav tm="0">
                                          <p:val>
                                            <p:strVal val="#ppt_h"/>
                                          </p:val>
                                        </p:tav>
                                        <p:tav tm="100000">
                                          <p:val>
                                            <p:strVal val="#ppt_h"/>
                                          </p:val>
                                        </p:tav>
                                      </p:tavLst>
                                    </p:anim>
                                    <p:animEffect transition="in" filter="fade">
                                      <p:cBhvr>
                                        <p:cTn id="23"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marL="838200" indent="-838200"/>
            <a:r>
              <a:rPr lang="sv-SE" sz="3200"/>
              <a:t>Crimping</a:t>
            </a:r>
            <a:r>
              <a:rPr lang="sv-SE" sz="3200" b="0"/>
              <a:t> </a:t>
            </a:r>
            <a:r>
              <a:rPr lang="sv-SE" sz="3200"/>
              <a:t>Tool</a:t>
            </a:r>
            <a:r>
              <a:rPr lang="en-US" sz="3200"/>
              <a:t/>
            </a:r>
            <a:br>
              <a:rPr lang="en-US" sz="3200"/>
            </a:br>
            <a:endParaRPr lang="en-US" sz="3200"/>
          </a:p>
        </p:txBody>
      </p:sp>
      <p:pic>
        <p:nvPicPr>
          <p:cNvPr id="26628" name="Picture 1" descr="F:\gambar\crimpingijo.jpg"/>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98963" y="2738438"/>
            <a:ext cx="3917950" cy="294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5"/>
          <p:cNvSpPr txBox="1">
            <a:spLocks noChangeArrowheads="1"/>
          </p:cNvSpPr>
          <p:nvPr/>
        </p:nvSpPr>
        <p:spPr bwMode="auto">
          <a:xfrm>
            <a:off x="609600" y="2209800"/>
            <a:ext cx="31242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3200"/>
              <a:t>di gunakan dalam proses pemotongan dan pengelupasan kabel</a:t>
            </a:r>
            <a:endParaRPr lang="en-US" sz="320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6626"/>
                                        </p:tgtEl>
                                        <p:attrNameLst>
                                          <p:attrName>style.visibility</p:attrName>
                                        </p:attrNameLst>
                                      </p:cBhvr>
                                      <p:to>
                                        <p:strVal val="visible"/>
                                      </p:to>
                                    </p:set>
                                    <p:anim calcmode="discrete" valueType="clr">
                                      <p:cBhvr override="childStyle">
                                        <p:cTn id="7" dur="80"/>
                                        <p:tgtEl>
                                          <p:spTgt spid="266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6"/>
                                        </p:tgtEl>
                                        <p:attrNameLst>
                                          <p:attrName>fillcolor</p:attrName>
                                        </p:attrNameLst>
                                      </p:cBhvr>
                                      <p:tavLst>
                                        <p:tav tm="0">
                                          <p:val>
                                            <p:clrVal>
                                              <a:schemeClr val="accent2"/>
                                            </p:clrVal>
                                          </p:val>
                                        </p:tav>
                                        <p:tav tm="50000">
                                          <p:val>
                                            <p:clrVal>
                                              <a:schemeClr val="hlink"/>
                                            </p:clrVal>
                                          </p:val>
                                        </p:tav>
                                      </p:tavLst>
                                    </p:anim>
                                    <p:set>
                                      <p:cBhvr>
                                        <p:cTn id="9" dur="80"/>
                                        <p:tgtEl>
                                          <p:spTgt spid="26626"/>
                                        </p:tgtEl>
                                        <p:attrNameLst>
                                          <p:attrName>fill.type</p:attrName>
                                        </p:attrNameLst>
                                      </p:cBhvr>
                                      <p:to>
                                        <p:strVal val="solid"/>
                                      </p:to>
                                    </p:set>
                                  </p:childTnLst>
                                </p:cTn>
                              </p:par>
                            </p:childTnLst>
                          </p:cTn>
                        </p:par>
                        <p:par>
                          <p:cTn id="10" fill="hold" nodeType="afterGroup">
                            <p:stCondLst>
                              <p:cond delay="560"/>
                            </p:stCondLst>
                            <p:childTnLst>
                              <p:par>
                                <p:cTn id="11" presetID="47" presetClass="entr" presetSubtype="0" fill="hold" grpId="0" nodeType="after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fade">
                                      <p:cBhvr>
                                        <p:cTn id="13" dur="500"/>
                                        <p:tgtEl>
                                          <p:spTgt spid="26629"/>
                                        </p:tgtEl>
                                      </p:cBhvr>
                                    </p:animEffect>
                                    <p:anim calcmode="lin" valueType="num">
                                      <p:cBhvr>
                                        <p:cTn id="14" dur="500" fill="hold"/>
                                        <p:tgtEl>
                                          <p:spTgt spid="26629"/>
                                        </p:tgtEl>
                                        <p:attrNameLst>
                                          <p:attrName>ppt_x</p:attrName>
                                        </p:attrNameLst>
                                      </p:cBhvr>
                                      <p:tavLst>
                                        <p:tav tm="0">
                                          <p:val>
                                            <p:strVal val="#ppt_x"/>
                                          </p:val>
                                        </p:tav>
                                        <p:tav tm="100000">
                                          <p:val>
                                            <p:strVal val="#ppt_x"/>
                                          </p:val>
                                        </p:tav>
                                      </p:tavLst>
                                    </p:anim>
                                    <p:anim calcmode="lin" valueType="num">
                                      <p:cBhvr>
                                        <p:cTn id="15" dur="500" fill="hold"/>
                                        <p:tgtEl>
                                          <p:spTgt spid="2662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60"/>
                            </p:stCondLst>
                            <p:childTnLst>
                              <p:par>
                                <p:cTn id="17" presetID="29" presetClass="entr" presetSubtype="0" fill="hold" nodeType="after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fill="hold"/>
                                        <p:tgtEl>
                                          <p:spTgt spid="26628"/>
                                        </p:tgtEl>
                                        <p:attrNameLst>
                                          <p:attrName>ppt_x</p:attrName>
                                        </p:attrNameLst>
                                      </p:cBhvr>
                                      <p:tavLst>
                                        <p:tav tm="0">
                                          <p:val>
                                            <p:strVal val="#ppt_x-.2"/>
                                          </p:val>
                                        </p:tav>
                                        <p:tav tm="100000">
                                          <p:val>
                                            <p:strVal val="#ppt_x"/>
                                          </p:val>
                                        </p:tav>
                                      </p:tavLst>
                                    </p:anim>
                                    <p:anim calcmode="lin" valueType="num">
                                      <p:cBhvr>
                                        <p:cTn id="20" dur="500" fill="hold"/>
                                        <p:tgtEl>
                                          <p:spTgt spid="26628"/>
                                        </p:tgtEl>
                                        <p:attrNameLst>
                                          <p:attrName>ppt_y</p:attrName>
                                        </p:attrNameLst>
                                      </p:cBhvr>
                                      <p:tavLst>
                                        <p:tav tm="0">
                                          <p:val>
                                            <p:strVal val="#ppt_y"/>
                                          </p:val>
                                        </p:tav>
                                        <p:tav tm="100000">
                                          <p:val>
                                            <p:strVal val="#ppt_y"/>
                                          </p:val>
                                        </p:tav>
                                      </p:tavLst>
                                    </p:anim>
                                    <p:animEffect transition="in" filter="wipe(right)" prLst="gradientSize: 0.1">
                                      <p:cBhvr>
                                        <p:cTn id="21"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GB"/>
          </a:p>
        </p:txBody>
      </p:sp>
      <p:pic>
        <p:nvPicPr>
          <p:cNvPr id="276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048462" y="1600200"/>
            <a:ext cx="50470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5"/>
          <p:cNvSpPr txBox="1">
            <a:spLocks noChangeArrowheads="1"/>
          </p:cNvSpPr>
          <p:nvPr/>
        </p:nvSpPr>
        <p:spPr bwMode="auto">
          <a:xfrm>
            <a:off x="914400" y="2743200"/>
            <a:ext cx="3581400"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1. Card Rangkaian Antaramuka </a:t>
            </a:r>
          </a:p>
          <a:p>
            <a:r>
              <a:rPr lang="en-US"/>
              <a:t>2. Kabel “Twisted Pair” </a:t>
            </a:r>
          </a:p>
          <a:p>
            <a:r>
              <a:rPr lang="en-US"/>
              <a:t>3. Sambungan “RJ45 modular” </a:t>
            </a:r>
          </a:p>
          <a:p>
            <a:r>
              <a:rPr lang="en-US"/>
              <a:t>4. Kabel “Twisted Pair” yang                    disambung ke server melalui wayar hub </a:t>
            </a:r>
          </a:p>
          <a:p>
            <a:r>
              <a:rPr lang="en-US"/>
              <a:t>5. Kabel Coaxial </a:t>
            </a:r>
          </a:p>
          <a:p>
            <a:r>
              <a:rPr lang="en-US"/>
              <a:t>6. Penyambung “BNC twist-lock” </a:t>
            </a:r>
          </a:p>
          <a:p>
            <a:r>
              <a:rPr lang="en-US"/>
              <a:t>7. T-connector </a:t>
            </a:r>
          </a:p>
          <a:p>
            <a:r>
              <a:rPr lang="en-US"/>
              <a:t>8. Kabel Coaxial daripada Server atau kepada komputer lain </a:t>
            </a:r>
          </a:p>
          <a:p>
            <a:pPr>
              <a:spcBef>
                <a:spcPct val="50000"/>
              </a:spcBef>
            </a:pPr>
            <a:endParaRPr lang="en-U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dissolve">
                                      <p:cBhvr>
                                        <p:cTn id="7" dur="500"/>
                                        <p:tgtEl>
                                          <p:spTgt spid="27653"/>
                                        </p:tgtEl>
                                      </p:cBhvr>
                                    </p:animEffect>
                                  </p:childTnLst>
                                </p:cTn>
                              </p:par>
                            </p:childTnLst>
                          </p:cTn>
                        </p:par>
                        <p:par>
                          <p:cTn id="8" fill="hold" nodeType="afterGroup">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 calcmode="lin" valueType="num">
                                      <p:cBhvr>
                                        <p:cTn id="11" dur="1000" fill="hold"/>
                                        <p:tgtEl>
                                          <p:spTgt spid="276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27652"/>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27652"/>
                                        </p:tgtEl>
                                        <p:attrNameLst>
                                          <p:attrName>ppt_y</p:attrName>
                                        </p:attrNameLst>
                                      </p:cBhvr>
                                      <p:tavLst>
                                        <p:tav tm="0">
                                          <p:val>
                                            <p:strVal val="#ppt_y"/>
                                          </p:val>
                                        </p:tav>
                                        <p:tav tm="100000">
                                          <p:val>
                                            <p:strVal val="#ppt_y"/>
                                          </p:val>
                                        </p:tav>
                                      </p:tavLst>
                                    </p:anim>
                                    <p:animEffect transition="in" filter="fade">
                                      <p:cBhvr>
                                        <p:cTn id="14"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457200" y="533400"/>
            <a:ext cx="8229600" cy="1143000"/>
          </a:xfrm>
        </p:spPr>
        <p:txBody>
          <a:bodyPr/>
          <a:lstStyle/>
          <a:p>
            <a:pPr algn="ctr"/>
            <a:r>
              <a:rPr lang="en-US" sz="5100">
                <a:solidFill>
                  <a:srgbClr val="990099"/>
                </a:solidFill>
                <a:latin typeface="Cressida" pitchFamily="34" charset="0"/>
              </a:rPr>
              <a:t>Sejarah WLAN</a:t>
            </a:r>
          </a:p>
        </p:txBody>
      </p:sp>
      <p:sp>
        <p:nvSpPr>
          <p:cNvPr id="69635" name="Rectangle 3"/>
          <p:cNvSpPr>
            <a:spLocks noGrp="1" noChangeArrowheads="1"/>
          </p:cNvSpPr>
          <p:nvPr>
            <p:ph idx="1"/>
          </p:nvPr>
        </p:nvSpPr>
        <p:spPr>
          <a:xfrm>
            <a:off x="-457200" y="2286000"/>
            <a:ext cx="8229600" cy="2514600"/>
          </a:xfrm>
        </p:spPr>
        <p:txBody>
          <a:bodyPr/>
          <a:lstStyle/>
          <a:p>
            <a:pPr>
              <a:lnSpc>
                <a:spcPct val="90000"/>
              </a:lnSpc>
              <a:buFont typeface="Wingdings" pitchFamily="2" charset="2"/>
              <a:buNone/>
            </a:pPr>
            <a:r>
              <a:rPr lang="en-US" sz="1600">
                <a:solidFill>
                  <a:srgbClr val="3333CC"/>
                </a:solidFill>
              </a:rPr>
              <a:t>					 Akhir 1970-an		</a:t>
            </a:r>
          </a:p>
          <a:p>
            <a:pPr>
              <a:lnSpc>
                <a:spcPct val="90000"/>
              </a:lnSpc>
              <a:buFont typeface="Wingdings" pitchFamily="2" charset="2"/>
              <a:buNone/>
            </a:pPr>
            <a:r>
              <a:rPr lang="en-US" sz="1600">
                <a:solidFill>
                  <a:srgbClr val="3333CC"/>
                </a:solidFill>
              </a:rPr>
              <a:t>			      IBM	 	Hewlett Packard </a:t>
            </a:r>
          </a:p>
          <a:p>
            <a:pPr>
              <a:lnSpc>
                <a:spcPct val="90000"/>
              </a:lnSpc>
              <a:buFont typeface="Wingdings" pitchFamily="2" charset="2"/>
              <a:buNone/>
            </a:pPr>
            <a:endParaRPr lang="en-US" sz="1600">
              <a:solidFill>
                <a:srgbClr val="3333CC"/>
              </a:solidFill>
            </a:endParaRPr>
          </a:p>
          <a:p>
            <a:pPr>
              <a:lnSpc>
                <a:spcPct val="90000"/>
              </a:lnSpc>
              <a:buFont typeface="Wingdings" pitchFamily="2" charset="2"/>
              <a:buNone/>
            </a:pPr>
            <a:r>
              <a:rPr lang="en-US" sz="1600">
                <a:solidFill>
                  <a:srgbClr val="3333CC"/>
                </a:solidFill>
              </a:rPr>
              <a:t>	</a:t>
            </a:r>
          </a:p>
          <a:p>
            <a:pPr>
              <a:lnSpc>
                <a:spcPct val="90000"/>
              </a:lnSpc>
              <a:buFont typeface="Wingdings" pitchFamily="2" charset="2"/>
              <a:buNone/>
            </a:pPr>
            <a:r>
              <a:rPr lang="en-US" sz="1600">
                <a:solidFill>
                  <a:srgbClr val="3333CC"/>
                </a:solidFill>
              </a:rPr>
              <a:t>		 		IR			   RF</a:t>
            </a:r>
            <a:endParaRPr lang="id-ID" sz="1600">
              <a:solidFill>
                <a:srgbClr val="3333CC"/>
              </a:solidFill>
            </a:endParaRPr>
          </a:p>
          <a:p>
            <a:pPr>
              <a:lnSpc>
                <a:spcPct val="90000"/>
              </a:lnSpc>
              <a:buFont typeface="Wingdings" pitchFamily="2" charset="2"/>
              <a:buNone/>
            </a:pPr>
            <a:endParaRPr lang="id-ID" sz="1600">
              <a:solidFill>
                <a:srgbClr val="3333CC"/>
              </a:solidFill>
            </a:endParaRPr>
          </a:p>
          <a:p>
            <a:pPr>
              <a:lnSpc>
                <a:spcPct val="90000"/>
              </a:lnSpc>
              <a:buFont typeface="Wingdings" pitchFamily="2" charset="2"/>
              <a:buNone/>
            </a:pPr>
            <a:endParaRPr lang="id-ID" sz="1600">
              <a:solidFill>
                <a:srgbClr val="3333CC"/>
              </a:solidFill>
            </a:endParaRPr>
          </a:p>
          <a:p>
            <a:pPr>
              <a:lnSpc>
                <a:spcPct val="90000"/>
              </a:lnSpc>
              <a:buFont typeface="Wingdings" pitchFamily="2" charset="2"/>
              <a:buNone/>
            </a:pPr>
            <a:endParaRPr lang="en-US" sz="1600">
              <a:solidFill>
                <a:srgbClr val="3333CC"/>
              </a:solidFill>
            </a:endParaRPr>
          </a:p>
          <a:p>
            <a:pPr>
              <a:lnSpc>
                <a:spcPct val="90000"/>
              </a:lnSpc>
              <a:buFont typeface="Wingdings" pitchFamily="2" charset="2"/>
              <a:buNone/>
            </a:pPr>
            <a:r>
              <a:rPr lang="en-US" sz="1600">
                <a:solidFill>
                  <a:srgbClr val="3333CC"/>
                </a:solidFill>
              </a:rPr>
              <a:t>			</a:t>
            </a:r>
            <a:r>
              <a:rPr lang="id-ID" sz="1600">
                <a:solidFill>
                  <a:srgbClr val="3333CC"/>
                </a:solidFill>
              </a:rPr>
              <a:t>        </a:t>
            </a:r>
            <a:r>
              <a:rPr lang="en-US" sz="1600">
                <a:solidFill>
                  <a:srgbClr val="3333CC"/>
                </a:solidFill>
              </a:rPr>
              <a:t>(Infra Red)	</a:t>
            </a:r>
            <a:r>
              <a:rPr lang="id-ID" sz="1600">
                <a:solidFill>
                  <a:srgbClr val="3333CC"/>
                </a:solidFill>
              </a:rPr>
              <a:t>                        </a:t>
            </a:r>
            <a:r>
              <a:rPr lang="en-US" sz="1600">
                <a:solidFill>
                  <a:srgbClr val="3333CC"/>
                </a:solidFill>
              </a:rPr>
              <a:t>(Radio Frequency)</a:t>
            </a:r>
          </a:p>
          <a:p>
            <a:pPr>
              <a:lnSpc>
                <a:spcPct val="90000"/>
              </a:lnSpc>
              <a:buFont typeface="Wingdings" pitchFamily="2" charset="2"/>
              <a:buNone/>
            </a:pPr>
            <a:endParaRPr lang="en-US" sz="1600">
              <a:solidFill>
                <a:srgbClr val="3333CC"/>
              </a:solidFill>
            </a:endParaRPr>
          </a:p>
        </p:txBody>
      </p:sp>
      <p:sp>
        <p:nvSpPr>
          <p:cNvPr id="69636" name="AutoShape 4"/>
          <p:cNvSpPr>
            <a:spLocks noChangeArrowheads="1"/>
          </p:cNvSpPr>
          <p:nvPr/>
        </p:nvSpPr>
        <p:spPr bwMode="auto">
          <a:xfrm>
            <a:off x="2209800" y="3657600"/>
            <a:ext cx="533400" cy="609600"/>
          </a:xfrm>
          <a:prstGeom prst="downArrow">
            <a:avLst>
              <a:gd name="adj1" fmla="val 50000"/>
              <a:gd name="adj2"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7" name="AutoShape 5"/>
          <p:cNvSpPr>
            <a:spLocks noChangeArrowheads="1"/>
          </p:cNvSpPr>
          <p:nvPr/>
        </p:nvSpPr>
        <p:spPr bwMode="auto">
          <a:xfrm>
            <a:off x="5181600" y="3657600"/>
            <a:ext cx="533400" cy="609600"/>
          </a:xfrm>
          <a:prstGeom prst="downArrow">
            <a:avLst>
              <a:gd name="adj1" fmla="val 50000"/>
              <a:gd name="adj2"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8" name="Text Box 6"/>
          <p:cNvSpPr txBox="1">
            <a:spLocks noChangeArrowheads="1"/>
          </p:cNvSpPr>
          <p:nvPr/>
        </p:nvSpPr>
        <p:spPr bwMode="auto">
          <a:xfrm>
            <a:off x="990600" y="4554538"/>
            <a:ext cx="6629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solidFill>
                <a:srgbClr val="3333CC"/>
              </a:solidFill>
              <a:effectLst>
                <a:outerShdw blurRad="38100" dist="38100" dir="2700000" algn="tl">
                  <a:srgbClr val="C0C0C0"/>
                </a:outerShdw>
              </a:effectLst>
            </a:endParaRPr>
          </a:p>
          <a:p>
            <a:pPr eaLnBrk="0" hangingPunct="0"/>
            <a:r>
              <a:rPr lang="en-US">
                <a:solidFill>
                  <a:srgbClr val="3333CC"/>
                </a:solidFill>
                <a:effectLst>
                  <a:outerShdw blurRad="38100" dist="38100" dir="2700000" algn="tl">
                    <a:srgbClr val="C0C0C0"/>
                  </a:outerShdw>
                </a:effectLst>
              </a:rPr>
              <a:t>Kedua perusahaan tersebut hanya mencapai </a:t>
            </a:r>
            <a:r>
              <a:rPr lang="en-US" i="1">
                <a:solidFill>
                  <a:srgbClr val="3333CC"/>
                </a:solidFill>
                <a:effectLst>
                  <a:outerShdw blurRad="38100" dist="38100" dir="2700000" algn="tl">
                    <a:srgbClr val="C0C0C0"/>
                  </a:outerShdw>
                </a:effectLst>
              </a:rPr>
              <a:t>data rate </a:t>
            </a:r>
            <a:r>
              <a:rPr lang="en-US">
                <a:solidFill>
                  <a:srgbClr val="3333CC"/>
                </a:solidFill>
                <a:effectLst>
                  <a:outerShdw blurRad="38100" dist="38100" dir="2700000" algn="tl">
                    <a:srgbClr val="C0C0C0"/>
                  </a:outerShdw>
                </a:effectLst>
              </a:rPr>
              <a:t>100 Kbps.</a:t>
            </a:r>
          </a:p>
          <a:p>
            <a:pPr eaLnBrk="0" hangingPunct="0"/>
            <a:r>
              <a:rPr lang="en-US">
                <a:solidFill>
                  <a:srgbClr val="3333CC"/>
                </a:solidFill>
                <a:effectLst>
                  <a:outerShdw blurRad="38100" dist="38100" dir="2700000" algn="tl">
                    <a:srgbClr val="C0C0C0"/>
                  </a:outerShdw>
                </a:effectLst>
              </a:rPr>
              <a:t>Karena tidak memenuhi </a:t>
            </a:r>
            <a:r>
              <a:rPr lang="en-US">
                <a:solidFill>
                  <a:srgbClr val="3333CC"/>
                </a:solidFill>
                <a:effectLst>
                  <a:outerShdw blurRad="38100" dist="38100" dir="2700000" algn="tl">
                    <a:srgbClr val="C0C0C0"/>
                  </a:outerShdw>
                </a:effectLst>
                <a:hlinkClick r:id="rId3" action="ppaction://hlinksldjump"/>
              </a:rPr>
              <a:t>standar</a:t>
            </a:r>
            <a:r>
              <a:rPr lang="en-US">
                <a:solidFill>
                  <a:srgbClr val="3333CC"/>
                </a:solidFill>
                <a:effectLst>
                  <a:outerShdw blurRad="38100" dist="38100" dir="2700000" algn="tl">
                    <a:srgbClr val="C0C0C0"/>
                  </a:outerShdw>
                </a:effectLst>
              </a:rPr>
              <a:t> IEEE 802 untuk LAN yaitu 1 Mbps maka produknya tidak dipasarkan</a:t>
            </a:r>
            <a:r>
              <a:rPr lang="en-US">
                <a:solidFill>
                  <a:srgbClr val="3333CC"/>
                </a:solidFill>
              </a:rPr>
              <a:t> </a:t>
            </a:r>
          </a:p>
        </p:txBody>
      </p:sp>
      <p:sp>
        <p:nvSpPr>
          <p:cNvPr id="69639" name="Rectangle 7"/>
          <p:cNvSpPr>
            <a:spLocks noChangeArrowheads="1"/>
          </p:cNvSpPr>
          <p:nvPr/>
        </p:nvSpPr>
        <p:spPr bwMode="auto">
          <a:xfrm>
            <a:off x="7239000" y="60198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4" action="ppaction://hlinksldjump"/>
              </a:rPr>
              <a:t>MENU</a:t>
            </a:r>
            <a:endParaRPr lang="en-US">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9634"/>
                                        </p:tgtEl>
                                        <p:attrNameLst>
                                          <p:attrName>ppt_y</p:attrName>
                                        </p:attrNameLst>
                                      </p:cBhvr>
                                      <p:tavLst>
                                        <p:tav tm="0">
                                          <p:val>
                                            <p:strVal val="#ppt_y"/>
                                          </p:val>
                                        </p:tav>
                                        <p:tav tm="100000">
                                          <p:val>
                                            <p:strVal val="#ppt_y"/>
                                          </p:val>
                                        </p:tav>
                                      </p:tavLst>
                                    </p:anim>
                                    <p:anim calcmode="lin" valueType="num">
                                      <p:cBhvr>
                                        <p:cTn id="9" dur="500" fill="hold"/>
                                        <p:tgtEl>
                                          <p:spTgt spid="696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96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9634"/>
                                        </p:tgtEl>
                                      </p:cBhvr>
                                    </p:animEffect>
                                  </p:childTnLst>
                                </p:cTn>
                              </p:par>
                            </p:childTnLst>
                          </p:cTn>
                        </p:par>
                        <p:par>
                          <p:cTn id="12" fill="hold" nodeType="afterGroup">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69635">
                                            <p:txEl>
                                              <p:pRg st="0" end="0"/>
                                            </p:txEl>
                                          </p:spTgt>
                                        </p:tgtEl>
                                        <p:attrNameLst>
                                          <p:attrName>style.visibility</p:attrName>
                                        </p:attrNameLst>
                                      </p:cBhvr>
                                      <p:to>
                                        <p:strVal val="visible"/>
                                      </p:to>
                                    </p:set>
                                    <p:anim calcmode="lin" valueType="num">
                                      <p:cBhvr>
                                        <p:cTn id="15"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963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963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9635">
                                            <p:txEl>
                                              <p:pRg st="0" end="0"/>
                                            </p:txEl>
                                          </p:spTgt>
                                        </p:tgtEl>
                                      </p:cBhvr>
                                    </p:animEffect>
                                  </p:childTnLst>
                                </p:cTn>
                              </p:par>
                            </p:childTnLst>
                          </p:cTn>
                        </p:par>
                        <p:par>
                          <p:cTn id="19" fill="hold" nodeType="afterGroup">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69635">
                                            <p:txEl>
                                              <p:pRg st="1" end="1"/>
                                            </p:txEl>
                                          </p:spTgt>
                                        </p:tgtEl>
                                        <p:attrNameLst>
                                          <p:attrName>style.visibility</p:attrName>
                                        </p:attrNameLst>
                                      </p:cBhvr>
                                      <p:to>
                                        <p:strVal val="visible"/>
                                      </p:to>
                                    </p:set>
                                    <p:anim calcmode="lin" valueType="num">
                                      <p:cBhvr>
                                        <p:cTn id="22" dur="5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69635">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69635">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69635">
                                            <p:txEl>
                                              <p:pRg st="1" end="1"/>
                                            </p:txEl>
                                          </p:spTgt>
                                        </p:tgtEl>
                                      </p:cBhvr>
                                    </p:animEffect>
                                  </p:childTnLst>
                                </p:cTn>
                              </p:par>
                            </p:childTnLst>
                          </p:cTn>
                        </p:par>
                        <p:par>
                          <p:cTn id="26" fill="hold" nodeType="afterGroup">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9635">
                                            <p:txEl>
                                              <p:pRg st="3" end="3"/>
                                            </p:txEl>
                                          </p:spTgt>
                                        </p:tgtEl>
                                        <p:attrNameLst>
                                          <p:attrName>style.visibility</p:attrName>
                                        </p:attrNameLst>
                                      </p:cBhvr>
                                      <p:to>
                                        <p:strVal val="visible"/>
                                      </p:to>
                                    </p:set>
                                    <p:anim calcmode="lin" valueType="num">
                                      <p:cBhvr>
                                        <p:cTn id="29" dur="5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9635">
                                            <p:txEl>
                                              <p:pRg st="3" end="3"/>
                                            </p:txEl>
                                          </p:spTgt>
                                        </p:tgtEl>
                                        <p:attrNameLst>
                                          <p:attrName>ppt_h</p:attrName>
                                        </p:attrNameLst>
                                      </p:cBhvr>
                                      <p:tavLst>
                                        <p:tav tm="0">
                                          <p:val>
                                            <p:fltVal val="0"/>
                                          </p:val>
                                        </p:tav>
                                        <p:tav tm="100000">
                                          <p:val>
                                            <p:strVal val="#ppt_h"/>
                                          </p:val>
                                        </p:tav>
                                      </p:tavLst>
                                    </p:anim>
                                    <p:anim calcmode="lin" valueType="num">
                                      <p:cBhvr>
                                        <p:cTn id="31" dur="500" fill="hold"/>
                                        <p:tgtEl>
                                          <p:spTgt spid="69635">
                                            <p:txEl>
                                              <p:pRg st="3" end="3"/>
                                            </p:txEl>
                                          </p:spTgt>
                                        </p:tgtEl>
                                        <p:attrNameLst>
                                          <p:attrName>style.rotation</p:attrName>
                                        </p:attrNameLst>
                                      </p:cBhvr>
                                      <p:tavLst>
                                        <p:tav tm="0">
                                          <p:val>
                                            <p:fltVal val="360"/>
                                          </p:val>
                                        </p:tav>
                                        <p:tav tm="100000">
                                          <p:val>
                                            <p:fltVal val="0"/>
                                          </p:val>
                                        </p:tav>
                                      </p:tavLst>
                                    </p:anim>
                                    <p:animEffect transition="in" filter="fade">
                                      <p:cBhvr>
                                        <p:cTn id="32" dur="500"/>
                                        <p:tgtEl>
                                          <p:spTgt spid="69635">
                                            <p:txEl>
                                              <p:pRg st="3" end="3"/>
                                            </p:txEl>
                                          </p:spTgt>
                                        </p:tgtEl>
                                      </p:cBhvr>
                                    </p:animEffect>
                                  </p:childTnLst>
                                </p:cTn>
                              </p:par>
                            </p:childTnLst>
                          </p:cTn>
                        </p:par>
                        <p:par>
                          <p:cTn id="33" fill="hold" nodeType="afterGroup">
                            <p:stCondLst>
                              <p:cond delay="2500"/>
                            </p:stCondLst>
                            <p:childTnLst>
                              <p:par>
                                <p:cTn id="34" presetID="49" presetClass="entr" presetSubtype="0" decel="100000" fill="hold" nodeType="afterEffect">
                                  <p:stCondLst>
                                    <p:cond delay="0"/>
                                  </p:stCondLst>
                                  <p:childTnLst>
                                    <p:set>
                                      <p:cBhvr>
                                        <p:cTn id="35" dur="1" fill="hold">
                                          <p:stCondLst>
                                            <p:cond delay="0"/>
                                          </p:stCondLst>
                                        </p:cTn>
                                        <p:tgtEl>
                                          <p:spTgt spid="69635">
                                            <p:txEl>
                                              <p:pRg st="4" end="4"/>
                                            </p:txEl>
                                          </p:spTgt>
                                        </p:tgtEl>
                                        <p:attrNameLst>
                                          <p:attrName>style.visibility</p:attrName>
                                        </p:attrNameLst>
                                      </p:cBhvr>
                                      <p:to>
                                        <p:strVal val="visible"/>
                                      </p:to>
                                    </p:set>
                                    <p:anim calcmode="lin" valueType="num">
                                      <p:cBhvr>
                                        <p:cTn id="36" dur="500" fill="hold"/>
                                        <p:tgtEl>
                                          <p:spTgt spid="6963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69635">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69635">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69635">
                                            <p:txEl>
                                              <p:pRg st="4" end="4"/>
                                            </p:txEl>
                                          </p:spTgt>
                                        </p:tgtEl>
                                      </p:cBhvr>
                                    </p:animEffect>
                                  </p:childTnLst>
                                </p:cTn>
                              </p:par>
                            </p:childTnLst>
                          </p:cTn>
                        </p:par>
                        <p:par>
                          <p:cTn id="40" fill="hold" nodeType="afterGroup">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69635">
                                            <p:txEl>
                                              <p:pRg st="8" end="8"/>
                                            </p:txEl>
                                          </p:spTgt>
                                        </p:tgtEl>
                                        <p:attrNameLst>
                                          <p:attrName>style.visibility</p:attrName>
                                        </p:attrNameLst>
                                      </p:cBhvr>
                                      <p:to>
                                        <p:strVal val="visible"/>
                                      </p:to>
                                    </p:set>
                                    <p:anim calcmode="lin" valueType="num">
                                      <p:cBhvr>
                                        <p:cTn id="43" dur="500" fill="hold"/>
                                        <p:tgtEl>
                                          <p:spTgt spid="69635">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69635">
                                            <p:txEl>
                                              <p:pRg st="8" end="8"/>
                                            </p:txEl>
                                          </p:spTgt>
                                        </p:tgtEl>
                                        <p:attrNameLst>
                                          <p:attrName>ppt_h</p:attrName>
                                        </p:attrNameLst>
                                      </p:cBhvr>
                                      <p:tavLst>
                                        <p:tav tm="0">
                                          <p:val>
                                            <p:fltVal val="0"/>
                                          </p:val>
                                        </p:tav>
                                        <p:tav tm="100000">
                                          <p:val>
                                            <p:strVal val="#ppt_h"/>
                                          </p:val>
                                        </p:tav>
                                      </p:tavLst>
                                    </p:anim>
                                    <p:anim calcmode="lin" valueType="num">
                                      <p:cBhvr>
                                        <p:cTn id="45" dur="500" fill="hold"/>
                                        <p:tgtEl>
                                          <p:spTgt spid="69635">
                                            <p:txEl>
                                              <p:pRg st="8" end="8"/>
                                            </p:txEl>
                                          </p:spTgt>
                                        </p:tgtEl>
                                        <p:attrNameLst>
                                          <p:attrName>style.rotation</p:attrName>
                                        </p:attrNameLst>
                                      </p:cBhvr>
                                      <p:tavLst>
                                        <p:tav tm="0">
                                          <p:val>
                                            <p:fltVal val="360"/>
                                          </p:val>
                                        </p:tav>
                                        <p:tav tm="100000">
                                          <p:val>
                                            <p:fltVal val="0"/>
                                          </p:val>
                                        </p:tav>
                                      </p:tavLst>
                                    </p:anim>
                                    <p:animEffect transition="in" filter="fade">
                                      <p:cBhvr>
                                        <p:cTn id="46" dur="500"/>
                                        <p:tgtEl>
                                          <p:spTgt spid="69635">
                                            <p:txEl>
                                              <p:pRg st="8" end="8"/>
                                            </p:txEl>
                                          </p:spTgt>
                                        </p:tgtEl>
                                      </p:cBhvr>
                                    </p:animEffect>
                                  </p:childTnLst>
                                </p:cTn>
                              </p:par>
                            </p:childTnLst>
                          </p:cTn>
                        </p:par>
                        <p:par>
                          <p:cTn id="47" fill="hold" nodeType="afterGroup">
                            <p:stCondLst>
                              <p:cond delay="3500"/>
                            </p:stCondLst>
                            <p:childTnLst>
                              <p:par>
                                <p:cTn id="48" presetID="19" presetClass="entr" presetSubtype="10" fill="hold" grpId="0" nodeType="afterEffect">
                                  <p:stCondLst>
                                    <p:cond delay="0"/>
                                  </p:stCondLst>
                                  <p:childTnLst>
                                    <p:set>
                                      <p:cBhvr>
                                        <p:cTn id="49" dur="1" fill="hold">
                                          <p:stCondLst>
                                            <p:cond delay="0"/>
                                          </p:stCondLst>
                                        </p:cTn>
                                        <p:tgtEl>
                                          <p:spTgt spid="69636"/>
                                        </p:tgtEl>
                                        <p:attrNameLst>
                                          <p:attrName>style.visibility</p:attrName>
                                        </p:attrNameLst>
                                      </p:cBhvr>
                                      <p:to>
                                        <p:strVal val="visible"/>
                                      </p:to>
                                    </p:set>
                                    <p:anim calcmode="lin" valueType="num">
                                      <p:cBhvr>
                                        <p:cTn id="50" dur="1000" fill="hold"/>
                                        <p:tgtEl>
                                          <p:spTgt spid="69636"/>
                                        </p:tgtEl>
                                        <p:attrNameLst>
                                          <p:attrName>ppt_w</p:attrName>
                                        </p:attrNameLst>
                                      </p:cBhvr>
                                      <p:tavLst>
                                        <p:tav tm="0" fmla="#ppt_w*sin(2.5*pi*$)">
                                          <p:val>
                                            <p:fltVal val="0"/>
                                          </p:val>
                                        </p:tav>
                                        <p:tav tm="100000">
                                          <p:val>
                                            <p:fltVal val="1"/>
                                          </p:val>
                                        </p:tav>
                                      </p:tavLst>
                                    </p:anim>
                                    <p:anim calcmode="lin" valueType="num">
                                      <p:cBhvr>
                                        <p:cTn id="51" dur="1000" fill="hold"/>
                                        <p:tgtEl>
                                          <p:spTgt spid="69636"/>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4500"/>
                            </p:stCondLst>
                            <p:childTnLst>
                              <p:par>
                                <p:cTn id="53" presetID="19" presetClass="entr" presetSubtype="10" fill="hold" grpId="0" nodeType="afterEffect">
                                  <p:stCondLst>
                                    <p:cond delay="0"/>
                                  </p:stCondLst>
                                  <p:childTnLst>
                                    <p:set>
                                      <p:cBhvr>
                                        <p:cTn id="54" dur="1" fill="hold">
                                          <p:stCondLst>
                                            <p:cond delay="0"/>
                                          </p:stCondLst>
                                        </p:cTn>
                                        <p:tgtEl>
                                          <p:spTgt spid="69637"/>
                                        </p:tgtEl>
                                        <p:attrNameLst>
                                          <p:attrName>style.visibility</p:attrName>
                                        </p:attrNameLst>
                                      </p:cBhvr>
                                      <p:to>
                                        <p:strVal val="visible"/>
                                      </p:to>
                                    </p:set>
                                    <p:anim calcmode="lin" valueType="num">
                                      <p:cBhvr>
                                        <p:cTn id="55" dur="1000" fill="hold"/>
                                        <p:tgtEl>
                                          <p:spTgt spid="69637"/>
                                        </p:tgtEl>
                                        <p:attrNameLst>
                                          <p:attrName>ppt_w</p:attrName>
                                        </p:attrNameLst>
                                      </p:cBhvr>
                                      <p:tavLst>
                                        <p:tav tm="0" fmla="#ppt_w*sin(2.5*pi*$)">
                                          <p:val>
                                            <p:fltVal val="0"/>
                                          </p:val>
                                        </p:tav>
                                        <p:tav tm="100000">
                                          <p:val>
                                            <p:fltVal val="1"/>
                                          </p:val>
                                        </p:tav>
                                      </p:tavLst>
                                    </p:anim>
                                    <p:anim calcmode="lin" valueType="num">
                                      <p:cBhvr>
                                        <p:cTn id="56" dur="1000" fill="hold"/>
                                        <p:tgtEl>
                                          <p:spTgt spid="69637"/>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5500"/>
                            </p:stCondLst>
                            <p:childTnLst>
                              <p:par>
                                <p:cTn id="58" presetID="35" presetClass="entr" presetSubtype="0" fill="hold" nodeType="afterEffect">
                                  <p:stCondLst>
                                    <p:cond delay="0"/>
                                  </p:stCondLst>
                                  <p:childTnLst>
                                    <p:set>
                                      <p:cBhvr>
                                        <p:cTn id="59" dur="1" fill="hold">
                                          <p:stCondLst>
                                            <p:cond delay="0"/>
                                          </p:stCondLst>
                                        </p:cTn>
                                        <p:tgtEl>
                                          <p:spTgt spid="69638">
                                            <p:txEl>
                                              <p:pRg st="1" end="1"/>
                                            </p:txEl>
                                          </p:spTgt>
                                        </p:tgtEl>
                                        <p:attrNameLst>
                                          <p:attrName>style.visibility</p:attrName>
                                        </p:attrNameLst>
                                      </p:cBhvr>
                                      <p:to>
                                        <p:strVal val="visible"/>
                                      </p:to>
                                    </p:set>
                                    <p:animEffect transition="in" filter="fade">
                                      <p:cBhvr>
                                        <p:cTn id="60" dur="500"/>
                                        <p:tgtEl>
                                          <p:spTgt spid="69638">
                                            <p:txEl>
                                              <p:pRg st="1" end="1"/>
                                            </p:txEl>
                                          </p:spTgt>
                                        </p:tgtEl>
                                      </p:cBhvr>
                                    </p:animEffect>
                                    <p:anim calcmode="lin" valueType="num">
                                      <p:cBhvr>
                                        <p:cTn id="61" dur="500" fill="hold"/>
                                        <p:tgtEl>
                                          <p:spTgt spid="69638">
                                            <p:txEl>
                                              <p:pRg st="1" end="1"/>
                                            </p:txEl>
                                          </p:spTgt>
                                        </p:tgtEl>
                                        <p:attrNameLst>
                                          <p:attrName>style.rotation</p:attrName>
                                        </p:attrNameLst>
                                      </p:cBhvr>
                                      <p:tavLst>
                                        <p:tav tm="0">
                                          <p:val>
                                            <p:fltVal val="720"/>
                                          </p:val>
                                        </p:tav>
                                        <p:tav tm="100000">
                                          <p:val>
                                            <p:fltVal val="0"/>
                                          </p:val>
                                        </p:tav>
                                      </p:tavLst>
                                    </p:anim>
                                    <p:anim calcmode="lin" valueType="num">
                                      <p:cBhvr>
                                        <p:cTn id="62" dur="500" fill="hold"/>
                                        <p:tgtEl>
                                          <p:spTgt spid="69638">
                                            <p:txEl>
                                              <p:pRg st="1" end="1"/>
                                            </p:txEl>
                                          </p:spTgt>
                                        </p:tgtEl>
                                        <p:attrNameLst>
                                          <p:attrName>ppt_h</p:attrName>
                                        </p:attrNameLst>
                                      </p:cBhvr>
                                      <p:tavLst>
                                        <p:tav tm="0">
                                          <p:val>
                                            <p:fltVal val="0"/>
                                          </p:val>
                                        </p:tav>
                                        <p:tav tm="100000">
                                          <p:val>
                                            <p:strVal val="#ppt_h"/>
                                          </p:val>
                                        </p:tav>
                                      </p:tavLst>
                                    </p:anim>
                                    <p:anim calcmode="lin" valueType="num">
                                      <p:cBhvr>
                                        <p:cTn id="63" dur="500" fill="hold"/>
                                        <p:tgtEl>
                                          <p:spTgt spid="69638">
                                            <p:txEl>
                                              <p:pRg st="1" end="1"/>
                                            </p:txEl>
                                          </p:spTgt>
                                        </p:tgtEl>
                                        <p:attrNameLst>
                                          <p:attrName>ppt_w</p:attrName>
                                        </p:attrNameLst>
                                      </p:cBhvr>
                                      <p:tavLst>
                                        <p:tav tm="0">
                                          <p:val>
                                            <p:fltVal val="0"/>
                                          </p:val>
                                        </p:tav>
                                        <p:tav tm="100000">
                                          <p:val>
                                            <p:strVal val="#ppt_w"/>
                                          </p:val>
                                        </p:tav>
                                      </p:tavLst>
                                    </p:anim>
                                  </p:childTnLst>
                                </p:cTn>
                              </p:par>
                            </p:childTnLst>
                          </p:cTn>
                        </p:par>
                        <p:par>
                          <p:cTn id="64" fill="hold" nodeType="afterGroup">
                            <p:stCondLst>
                              <p:cond delay="6000"/>
                            </p:stCondLst>
                            <p:childTnLst>
                              <p:par>
                                <p:cTn id="65" presetID="35" presetClass="entr" presetSubtype="0" fill="hold" nodeType="afterEffect">
                                  <p:stCondLst>
                                    <p:cond delay="0"/>
                                  </p:stCondLst>
                                  <p:childTnLst>
                                    <p:set>
                                      <p:cBhvr>
                                        <p:cTn id="66" dur="1" fill="hold">
                                          <p:stCondLst>
                                            <p:cond delay="0"/>
                                          </p:stCondLst>
                                        </p:cTn>
                                        <p:tgtEl>
                                          <p:spTgt spid="69638">
                                            <p:txEl>
                                              <p:pRg st="2" end="2"/>
                                            </p:txEl>
                                          </p:spTgt>
                                        </p:tgtEl>
                                        <p:attrNameLst>
                                          <p:attrName>style.visibility</p:attrName>
                                        </p:attrNameLst>
                                      </p:cBhvr>
                                      <p:to>
                                        <p:strVal val="visible"/>
                                      </p:to>
                                    </p:set>
                                    <p:animEffect transition="in" filter="fade">
                                      <p:cBhvr>
                                        <p:cTn id="67" dur="500"/>
                                        <p:tgtEl>
                                          <p:spTgt spid="69638">
                                            <p:txEl>
                                              <p:pRg st="2" end="2"/>
                                            </p:txEl>
                                          </p:spTgt>
                                        </p:tgtEl>
                                      </p:cBhvr>
                                    </p:animEffect>
                                    <p:anim calcmode="lin" valueType="num">
                                      <p:cBhvr>
                                        <p:cTn id="68" dur="500" fill="hold"/>
                                        <p:tgtEl>
                                          <p:spTgt spid="69638">
                                            <p:txEl>
                                              <p:pRg st="2" end="2"/>
                                            </p:txEl>
                                          </p:spTgt>
                                        </p:tgtEl>
                                        <p:attrNameLst>
                                          <p:attrName>style.rotation</p:attrName>
                                        </p:attrNameLst>
                                      </p:cBhvr>
                                      <p:tavLst>
                                        <p:tav tm="0">
                                          <p:val>
                                            <p:fltVal val="720"/>
                                          </p:val>
                                        </p:tav>
                                        <p:tav tm="100000">
                                          <p:val>
                                            <p:fltVal val="0"/>
                                          </p:val>
                                        </p:tav>
                                      </p:tavLst>
                                    </p:anim>
                                    <p:anim calcmode="lin" valueType="num">
                                      <p:cBhvr>
                                        <p:cTn id="69" dur="500" fill="hold"/>
                                        <p:tgtEl>
                                          <p:spTgt spid="69638">
                                            <p:txEl>
                                              <p:pRg st="2" end="2"/>
                                            </p:txEl>
                                          </p:spTgt>
                                        </p:tgtEl>
                                        <p:attrNameLst>
                                          <p:attrName>ppt_h</p:attrName>
                                        </p:attrNameLst>
                                      </p:cBhvr>
                                      <p:tavLst>
                                        <p:tav tm="0">
                                          <p:val>
                                            <p:fltVal val="0"/>
                                          </p:val>
                                        </p:tav>
                                        <p:tav tm="100000">
                                          <p:val>
                                            <p:strVal val="#ppt_h"/>
                                          </p:val>
                                        </p:tav>
                                      </p:tavLst>
                                    </p:anim>
                                    <p:anim calcmode="lin" valueType="num">
                                      <p:cBhvr>
                                        <p:cTn id="70" dur="500" fill="hold"/>
                                        <p:tgtEl>
                                          <p:spTgt spid="69638">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6" grpId="0" animBg="1"/>
      <p:bldP spid="696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r>
              <a:rPr lang="en-US" sz="3200" b="0"/>
              <a:t>Instalasi dan Konfigurasi Komponen Network</a:t>
            </a:r>
          </a:p>
        </p:txBody>
      </p:sp>
      <p:sp>
        <p:nvSpPr>
          <p:cNvPr id="57347" name="Rectangle 3"/>
          <p:cNvSpPr>
            <a:spLocks noGrp="1" noChangeArrowheads="1"/>
          </p:cNvSpPr>
          <p:nvPr>
            <p:ph idx="1"/>
          </p:nvPr>
        </p:nvSpPr>
        <p:spPr/>
        <p:txBody>
          <a:bodyPr/>
          <a:lstStyle/>
          <a:p>
            <a:r>
              <a:rPr lang="en-US" sz="1800"/>
              <a:t>Proses pertama memberi nama komputer (unik) untuk memastikan bahwa komputer yang dipakai dapat dikenali oleh pemakai komputer lain yang terhubung di dalam jaringan komputer.</a:t>
            </a:r>
          </a:p>
          <a:p>
            <a:pPr>
              <a:buFont typeface="Wingdings" pitchFamily="2" charset="2"/>
              <a:buNone/>
            </a:pPr>
            <a:r>
              <a:rPr lang="en-US" b="1"/>
              <a:t>	</a:t>
            </a:r>
            <a:r>
              <a:rPr lang="en-US" sz="1600" b="1"/>
              <a:t>1. Mengidentifikasi komputer di dalam jaringan</a:t>
            </a:r>
          </a:p>
          <a:p>
            <a:pPr>
              <a:buFont typeface="Wingdings" pitchFamily="2" charset="2"/>
              <a:buNone/>
            </a:pPr>
            <a:r>
              <a:rPr lang="en-US" sz="1600"/>
              <a:t>	Berikan nama komputer yang unik untuk mengidentifikasi komputer yang akan digunakan agar dapat “berkomunikasi” dengan komputer lain di dalam jaringan.</a:t>
            </a:r>
          </a:p>
          <a:p>
            <a:pPr>
              <a:buFont typeface="Wingdings" pitchFamily="2" charset="2"/>
              <a:buNone/>
            </a:pPr>
            <a:r>
              <a:rPr lang="en-US" sz="1800" b="1"/>
              <a:t>	</a:t>
            </a:r>
            <a:r>
              <a:rPr lang="en-US" sz="1600" b="1"/>
              <a:t>2. Memberi nama komputer</a:t>
            </a:r>
          </a:p>
          <a:p>
            <a:pPr>
              <a:buFont typeface="Wingdings" pitchFamily="2" charset="2"/>
              <a:buNone/>
            </a:pPr>
            <a:r>
              <a:rPr lang="en-US" sz="1600"/>
              <a:t>	Komputer dengan sistem operasi di dalam jaringan komputer harus menggunakan nama yang unik untuk menghindari adanya tumpang-tindih dengan komputer lain.</a:t>
            </a:r>
          </a:p>
          <a:p>
            <a:pPr>
              <a:buFont typeface="Wingdings" pitchFamily="2" charset="2"/>
              <a:buNone/>
            </a:pPr>
            <a:r>
              <a:rPr lang="en-US" sz="1600"/>
              <a:t>	</a:t>
            </a:r>
          </a:p>
          <a:p>
            <a:pPr>
              <a:buFont typeface="Wingdings" pitchFamily="2" charset="2"/>
              <a:buNone/>
            </a:pPr>
            <a:r>
              <a:rPr lang="en-US" sz="160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400" decel="100000"/>
                                        <p:tgtEl>
                                          <p:spTgt spid="57346"/>
                                        </p:tgtEl>
                                      </p:cBhvr>
                                    </p:animEffect>
                                    <p:anim calcmode="lin" valueType="num">
                                      <p:cBhvr>
                                        <p:cTn id="8" dur="400" decel="100000" fill="hold"/>
                                        <p:tgtEl>
                                          <p:spTgt spid="57346"/>
                                        </p:tgtEl>
                                        <p:attrNameLst>
                                          <p:attrName>style.rotation</p:attrName>
                                        </p:attrNameLst>
                                      </p:cBhvr>
                                      <p:tavLst>
                                        <p:tav tm="0">
                                          <p:val>
                                            <p:fltVal val="-90"/>
                                          </p:val>
                                        </p:tav>
                                        <p:tav tm="100000">
                                          <p:val>
                                            <p:fltVal val="0"/>
                                          </p:val>
                                        </p:tav>
                                      </p:tavLst>
                                    </p:anim>
                                    <p:anim calcmode="lin" valueType="num">
                                      <p:cBhvr>
                                        <p:cTn id="9" dur="400" decel="100000" fill="hold"/>
                                        <p:tgtEl>
                                          <p:spTgt spid="57346"/>
                                        </p:tgtEl>
                                        <p:attrNameLst>
                                          <p:attrName>ppt_x</p:attrName>
                                        </p:attrNameLst>
                                      </p:cBhvr>
                                      <p:tavLst>
                                        <p:tav tm="0">
                                          <p:val>
                                            <p:strVal val="#ppt_x+0.4"/>
                                          </p:val>
                                        </p:tav>
                                        <p:tav tm="100000">
                                          <p:val>
                                            <p:strVal val="#ppt_x-0.05"/>
                                          </p:val>
                                        </p:tav>
                                      </p:tavLst>
                                    </p:anim>
                                    <p:anim calcmode="lin" valueType="num">
                                      <p:cBhvr>
                                        <p:cTn id="10" dur="400" decel="100000" fill="hold"/>
                                        <p:tgtEl>
                                          <p:spTgt spid="5734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5734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5734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500"/>
                            </p:stCondLst>
                            <p:childTnLst>
                              <p:par>
                                <p:cTn id="14" presetID="37" presetClass="entr" presetSubtype="0" fill="hold" grpId="0" nodeType="afterEffect">
                                  <p:stCondLst>
                                    <p:cond delay="0"/>
                                  </p:stCondLst>
                                  <p:childTnLst>
                                    <p:set>
                                      <p:cBhvr>
                                        <p:cTn id="15" dur="1" fill="hold">
                                          <p:stCondLst>
                                            <p:cond delay="0"/>
                                          </p:stCondLst>
                                        </p:cTn>
                                        <p:tgtEl>
                                          <p:spTgt spid="57347">
                                            <p:txEl>
                                              <p:pRg st="0" end="0"/>
                                            </p:txEl>
                                          </p:spTgt>
                                        </p:tgtEl>
                                        <p:attrNameLst>
                                          <p:attrName>style.visibility</p:attrName>
                                        </p:attrNameLst>
                                      </p:cBhvr>
                                      <p:to>
                                        <p:strVal val="visible"/>
                                      </p:to>
                                    </p:set>
                                    <p:animEffect transition="in" filter="fade">
                                      <p:cBhvr>
                                        <p:cTn id="16" dur="500"/>
                                        <p:tgtEl>
                                          <p:spTgt spid="57347">
                                            <p:txEl>
                                              <p:pRg st="0" end="0"/>
                                            </p:txEl>
                                          </p:spTgt>
                                        </p:tgtEl>
                                      </p:cBhvr>
                                    </p:animEffect>
                                    <p:anim calcmode="lin" valueType="num">
                                      <p:cBhvr>
                                        <p:cTn id="1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8" dur="450" decel="100000" fill="hold"/>
                                        <p:tgtEl>
                                          <p:spTgt spid="57347">
                                            <p:txEl>
                                              <p:pRg st="0" end="0"/>
                                            </p:txEl>
                                          </p:spTgt>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57347">
                                            <p:txEl>
                                              <p:pRg st="0" end="0"/>
                                            </p:txEl>
                                          </p:spTgt>
                                        </p:tgtEl>
                                        <p:attrNameLst>
                                          <p:attrName>ppt_y</p:attrName>
                                        </p:attrNameLst>
                                      </p:cBhvr>
                                      <p:tavLst>
                                        <p:tav tm="0">
                                          <p:val>
                                            <p:strVal val="#ppt_y-.03"/>
                                          </p:val>
                                        </p:tav>
                                        <p:tav tm="100000">
                                          <p:val>
                                            <p:strVal val="#ppt_y"/>
                                          </p:val>
                                        </p:tav>
                                      </p:tavLst>
                                    </p:anim>
                                  </p:childTnLst>
                                </p:cTn>
                              </p:par>
                            </p:childTnLst>
                          </p:cTn>
                        </p:par>
                        <p:par>
                          <p:cTn id="20" fill="hold" nodeType="afterGroup">
                            <p:stCondLst>
                              <p:cond delay="1000"/>
                            </p:stCondLst>
                            <p:childTnLst>
                              <p:par>
                                <p:cTn id="21" presetID="37" presetClass="entr" presetSubtype="0" fill="hold" grpId="0" nodeType="afterEffect">
                                  <p:stCondLst>
                                    <p:cond delay="0"/>
                                  </p:stCondLst>
                                  <p:childTnLst>
                                    <p:set>
                                      <p:cBhvr>
                                        <p:cTn id="22" dur="1" fill="hold">
                                          <p:stCondLst>
                                            <p:cond delay="0"/>
                                          </p:stCondLst>
                                        </p:cTn>
                                        <p:tgtEl>
                                          <p:spTgt spid="57347">
                                            <p:txEl>
                                              <p:pRg st="1" end="1"/>
                                            </p:txEl>
                                          </p:spTgt>
                                        </p:tgtEl>
                                        <p:attrNameLst>
                                          <p:attrName>style.visibility</p:attrName>
                                        </p:attrNameLst>
                                      </p:cBhvr>
                                      <p:to>
                                        <p:strVal val="visible"/>
                                      </p:to>
                                    </p:set>
                                    <p:animEffect transition="in" filter="fade">
                                      <p:cBhvr>
                                        <p:cTn id="23" dur="500"/>
                                        <p:tgtEl>
                                          <p:spTgt spid="57347">
                                            <p:txEl>
                                              <p:pRg st="1" end="1"/>
                                            </p:txEl>
                                          </p:spTgt>
                                        </p:tgtEl>
                                      </p:cBhvr>
                                    </p:animEffect>
                                    <p:anim calcmode="lin" valueType="num">
                                      <p:cBhvr>
                                        <p:cTn id="24"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57347">
                                            <p:txEl>
                                              <p:pRg st="1" end="1"/>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57347">
                                            <p:txEl>
                                              <p:pRg st="1" end="1"/>
                                            </p:txEl>
                                          </p:spTgt>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57347">
                                            <p:txEl>
                                              <p:pRg st="2" end="2"/>
                                            </p:txEl>
                                          </p:spTgt>
                                        </p:tgtEl>
                                        <p:attrNameLst>
                                          <p:attrName>style.visibility</p:attrName>
                                        </p:attrNameLst>
                                      </p:cBhvr>
                                      <p:to>
                                        <p:strVal val="visible"/>
                                      </p:to>
                                    </p:set>
                                    <p:animEffect transition="in" filter="fade">
                                      <p:cBhvr>
                                        <p:cTn id="30" dur="500"/>
                                        <p:tgtEl>
                                          <p:spTgt spid="57347">
                                            <p:txEl>
                                              <p:pRg st="2" end="2"/>
                                            </p:txEl>
                                          </p:spTgt>
                                        </p:tgtEl>
                                      </p:cBhvr>
                                    </p:animEffect>
                                    <p:anim calcmode="lin" valueType="num">
                                      <p:cBhvr>
                                        <p:cTn id="31"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32" dur="450" decel="100000" fill="hold"/>
                                        <p:tgtEl>
                                          <p:spTgt spid="57347">
                                            <p:txEl>
                                              <p:pRg st="2" end="2"/>
                                            </p:txEl>
                                          </p:spTgt>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57347">
                                            <p:txEl>
                                              <p:pRg st="2" end="2"/>
                                            </p:txEl>
                                          </p:spTgt>
                                        </p:tgtEl>
                                        <p:attrNameLst>
                                          <p:attrName>ppt_y</p:attrName>
                                        </p:attrNameLst>
                                      </p:cBhvr>
                                      <p:tavLst>
                                        <p:tav tm="0">
                                          <p:val>
                                            <p:strVal val="#ppt_y-.03"/>
                                          </p:val>
                                        </p:tav>
                                        <p:tav tm="100000">
                                          <p:val>
                                            <p:strVal val="#ppt_y"/>
                                          </p:val>
                                        </p:tav>
                                      </p:tavLst>
                                    </p:anim>
                                  </p:childTnLst>
                                </p:cTn>
                              </p:par>
                            </p:childTnLst>
                          </p:cTn>
                        </p:par>
                        <p:par>
                          <p:cTn id="34" fill="hold" nodeType="afterGroup">
                            <p:stCondLst>
                              <p:cond delay="2000"/>
                            </p:stCondLst>
                            <p:childTnLst>
                              <p:par>
                                <p:cTn id="35" presetID="37" presetClass="entr" presetSubtype="0" fill="hold" grpId="0" nodeType="afterEffect">
                                  <p:stCondLst>
                                    <p:cond delay="0"/>
                                  </p:stCondLst>
                                  <p:childTnLst>
                                    <p:set>
                                      <p:cBhvr>
                                        <p:cTn id="36" dur="1" fill="hold">
                                          <p:stCondLst>
                                            <p:cond delay="0"/>
                                          </p:stCondLst>
                                        </p:cTn>
                                        <p:tgtEl>
                                          <p:spTgt spid="57347">
                                            <p:txEl>
                                              <p:pRg st="3" end="3"/>
                                            </p:txEl>
                                          </p:spTgt>
                                        </p:tgtEl>
                                        <p:attrNameLst>
                                          <p:attrName>style.visibility</p:attrName>
                                        </p:attrNameLst>
                                      </p:cBhvr>
                                      <p:to>
                                        <p:strVal val="visible"/>
                                      </p:to>
                                    </p:set>
                                    <p:animEffect transition="in" filter="fade">
                                      <p:cBhvr>
                                        <p:cTn id="37" dur="500"/>
                                        <p:tgtEl>
                                          <p:spTgt spid="57347">
                                            <p:txEl>
                                              <p:pRg st="3" end="3"/>
                                            </p:txEl>
                                          </p:spTgt>
                                        </p:tgtEl>
                                      </p:cBhvr>
                                    </p:animEffect>
                                    <p:anim calcmode="lin" valueType="num">
                                      <p:cBhvr>
                                        <p:cTn id="38"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39" dur="450" decel="100000" fill="hold"/>
                                        <p:tgtEl>
                                          <p:spTgt spid="57347">
                                            <p:txEl>
                                              <p:pRg st="3" end="3"/>
                                            </p:txEl>
                                          </p:spTgt>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57347">
                                            <p:txEl>
                                              <p:pRg st="3" end="3"/>
                                            </p:txEl>
                                          </p:spTgt>
                                        </p:tgtEl>
                                        <p:attrNameLst>
                                          <p:attrName>ppt_y</p:attrName>
                                        </p:attrNameLst>
                                      </p:cBhvr>
                                      <p:tavLst>
                                        <p:tav tm="0">
                                          <p:val>
                                            <p:strVal val="#ppt_y-.03"/>
                                          </p:val>
                                        </p:tav>
                                        <p:tav tm="100000">
                                          <p:val>
                                            <p:strVal val="#ppt_y"/>
                                          </p:val>
                                        </p:tav>
                                      </p:tavLst>
                                    </p:anim>
                                  </p:childTnLst>
                                </p:cTn>
                              </p:par>
                            </p:childTnLst>
                          </p:cTn>
                        </p:par>
                        <p:par>
                          <p:cTn id="41" fill="hold" nodeType="afterGroup">
                            <p:stCondLst>
                              <p:cond delay="2500"/>
                            </p:stCondLst>
                            <p:childTnLst>
                              <p:par>
                                <p:cTn id="42" presetID="37" presetClass="entr" presetSubtype="0" fill="hold" grpId="0" nodeType="afterEffect">
                                  <p:stCondLst>
                                    <p:cond delay="0"/>
                                  </p:stCondLst>
                                  <p:childTnLst>
                                    <p:set>
                                      <p:cBhvr>
                                        <p:cTn id="43" dur="1" fill="hold">
                                          <p:stCondLst>
                                            <p:cond delay="0"/>
                                          </p:stCondLst>
                                        </p:cTn>
                                        <p:tgtEl>
                                          <p:spTgt spid="57347">
                                            <p:txEl>
                                              <p:pRg st="4" end="4"/>
                                            </p:txEl>
                                          </p:spTgt>
                                        </p:tgtEl>
                                        <p:attrNameLst>
                                          <p:attrName>style.visibility</p:attrName>
                                        </p:attrNameLst>
                                      </p:cBhvr>
                                      <p:to>
                                        <p:strVal val="visible"/>
                                      </p:to>
                                    </p:set>
                                    <p:animEffect transition="in" filter="fade">
                                      <p:cBhvr>
                                        <p:cTn id="44" dur="500"/>
                                        <p:tgtEl>
                                          <p:spTgt spid="57347">
                                            <p:txEl>
                                              <p:pRg st="4" end="4"/>
                                            </p:txEl>
                                          </p:spTgt>
                                        </p:tgtEl>
                                      </p:cBhvr>
                                    </p:animEffect>
                                    <p:anim calcmode="lin" valueType="num">
                                      <p:cBhvr>
                                        <p:cTn id="45"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46" dur="450" decel="100000" fill="hold"/>
                                        <p:tgtEl>
                                          <p:spTgt spid="57347">
                                            <p:txEl>
                                              <p:pRg st="4" end="4"/>
                                            </p:txEl>
                                          </p:spTgt>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57347">
                                            <p:txEl>
                                              <p:pRg st="4" end="4"/>
                                            </p:txEl>
                                          </p:spTgt>
                                        </p:tgtEl>
                                        <p:attrNameLst>
                                          <p:attrName>ppt_y</p:attrName>
                                        </p:attrNameLst>
                                      </p:cBhvr>
                                      <p:tavLst>
                                        <p:tav tm="0">
                                          <p:val>
                                            <p:strVal val="#ppt_y-.03"/>
                                          </p:val>
                                        </p:tav>
                                        <p:tav tm="100000">
                                          <p:val>
                                            <p:strVal val="#ppt_y"/>
                                          </p:val>
                                        </p:tav>
                                      </p:tavLst>
                                    </p:anim>
                                  </p:childTnLst>
                                </p:cTn>
                              </p:par>
                            </p:childTnLst>
                          </p:cTn>
                        </p:par>
                        <p:par>
                          <p:cTn id="48" fill="hold" nodeType="afterGroup">
                            <p:stCondLst>
                              <p:cond delay="3000"/>
                            </p:stCondLst>
                            <p:childTnLst>
                              <p:par>
                                <p:cTn id="49" presetID="37" presetClass="entr" presetSubtype="0" fill="hold" grpId="0" nodeType="afterEffect">
                                  <p:stCondLst>
                                    <p:cond delay="0"/>
                                  </p:stCondLst>
                                  <p:childTnLst>
                                    <p:set>
                                      <p:cBhvr>
                                        <p:cTn id="50" dur="1" fill="hold">
                                          <p:stCondLst>
                                            <p:cond delay="0"/>
                                          </p:stCondLst>
                                        </p:cTn>
                                        <p:tgtEl>
                                          <p:spTgt spid="57347">
                                            <p:txEl>
                                              <p:pRg st="5" end="5"/>
                                            </p:txEl>
                                          </p:spTgt>
                                        </p:tgtEl>
                                        <p:attrNameLst>
                                          <p:attrName>style.visibility</p:attrName>
                                        </p:attrNameLst>
                                      </p:cBhvr>
                                      <p:to>
                                        <p:strVal val="visible"/>
                                      </p:to>
                                    </p:set>
                                    <p:animEffect transition="in" filter="fade">
                                      <p:cBhvr>
                                        <p:cTn id="51" dur="500"/>
                                        <p:tgtEl>
                                          <p:spTgt spid="57347">
                                            <p:txEl>
                                              <p:pRg st="5" end="5"/>
                                            </p:txEl>
                                          </p:spTgt>
                                        </p:tgtEl>
                                      </p:cBhvr>
                                    </p:animEffect>
                                    <p:anim calcmode="lin" valueType="num">
                                      <p:cBhvr>
                                        <p:cTn id="52"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p:cTn id="53" dur="450" decel="100000" fill="hold"/>
                                        <p:tgtEl>
                                          <p:spTgt spid="57347">
                                            <p:txEl>
                                              <p:pRg st="5" end="5"/>
                                            </p:txEl>
                                          </p:spTgt>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57347">
                                            <p:txEl>
                                              <p:pRg st="5" end="5"/>
                                            </p:txEl>
                                          </p:spTgt>
                                        </p:tgtEl>
                                        <p:attrNameLst>
                                          <p:attrName>ppt_y</p:attrName>
                                        </p:attrNameLst>
                                      </p:cBhvr>
                                      <p:tavLst>
                                        <p:tav tm="0">
                                          <p:val>
                                            <p:strVal val="#ppt_y-.03"/>
                                          </p:val>
                                        </p:tav>
                                        <p:tav tm="100000">
                                          <p:val>
                                            <p:strVal val="#ppt_y"/>
                                          </p:val>
                                        </p:tav>
                                      </p:tavLst>
                                    </p:anim>
                                  </p:childTnLst>
                                </p:cTn>
                              </p:par>
                            </p:childTnLst>
                          </p:cTn>
                        </p:par>
                        <p:par>
                          <p:cTn id="55" fill="hold" nodeType="afterGroup">
                            <p:stCondLst>
                              <p:cond delay="3500"/>
                            </p:stCondLst>
                            <p:childTnLst>
                              <p:par>
                                <p:cTn id="56" presetID="37" presetClass="entr" presetSubtype="0" fill="hold" grpId="0" nodeType="afterEffect">
                                  <p:stCondLst>
                                    <p:cond delay="0"/>
                                  </p:stCondLst>
                                  <p:childTnLst>
                                    <p:set>
                                      <p:cBhvr>
                                        <p:cTn id="57" dur="1" fill="hold">
                                          <p:stCondLst>
                                            <p:cond delay="0"/>
                                          </p:stCondLst>
                                        </p:cTn>
                                        <p:tgtEl>
                                          <p:spTgt spid="57347">
                                            <p:txEl>
                                              <p:pRg st="6" end="6"/>
                                            </p:txEl>
                                          </p:spTgt>
                                        </p:tgtEl>
                                        <p:attrNameLst>
                                          <p:attrName>style.visibility</p:attrName>
                                        </p:attrNameLst>
                                      </p:cBhvr>
                                      <p:to>
                                        <p:strVal val="visible"/>
                                      </p:to>
                                    </p:set>
                                    <p:animEffect transition="in" filter="fade">
                                      <p:cBhvr>
                                        <p:cTn id="58" dur="500"/>
                                        <p:tgtEl>
                                          <p:spTgt spid="57347">
                                            <p:txEl>
                                              <p:pRg st="6" end="6"/>
                                            </p:txEl>
                                          </p:spTgt>
                                        </p:tgtEl>
                                      </p:cBhvr>
                                    </p:animEffect>
                                    <p:anim calcmode="lin" valueType="num">
                                      <p:cBhvr>
                                        <p:cTn id="59"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p:cTn id="60" dur="450" decel="100000" fill="hold"/>
                                        <p:tgtEl>
                                          <p:spTgt spid="57347">
                                            <p:txEl>
                                              <p:pRg st="6" end="6"/>
                                            </p:txEl>
                                          </p:spTgt>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5734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lstStyle/>
          <a:p>
            <a:r>
              <a:rPr lang="en-US" sz="3200"/>
              <a:t>Prosedur untuk memberikan nama untuk komputer:</a:t>
            </a:r>
          </a:p>
        </p:txBody>
      </p:sp>
      <p:sp>
        <p:nvSpPr>
          <p:cNvPr id="58371" name="Rectangle 3"/>
          <p:cNvSpPr>
            <a:spLocks noGrp="1" noChangeArrowheads="1"/>
          </p:cNvSpPr>
          <p:nvPr>
            <p:ph idx="1"/>
          </p:nvPr>
        </p:nvSpPr>
        <p:spPr/>
        <p:txBody>
          <a:bodyPr/>
          <a:lstStyle/>
          <a:p>
            <a:pPr>
              <a:buFont typeface="Wingdings" pitchFamily="2" charset="2"/>
              <a:buNone/>
            </a:pPr>
            <a:r>
              <a:rPr lang="en-US" sz="1400"/>
              <a:t>1. Pilih </a:t>
            </a:r>
            <a:r>
              <a:rPr lang="en-US" sz="1400" b="1"/>
              <a:t>Start</a:t>
            </a:r>
            <a:r>
              <a:rPr lang="en-US" sz="1400"/>
              <a:t>, </a:t>
            </a:r>
            <a:r>
              <a:rPr lang="en-US" sz="1400" b="1"/>
              <a:t>Settings</a:t>
            </a:r>
            <a:r>
              <a:rPr lang="en-US" sz="1400"/>
              <a:t>, dan </a:t>
            </a:r>
            <a:r>
              <a:rPr lang="en-US" sz="1400" b="1"/>
              <a:t>Control Panel</a:t>
            </a:r>
            <a:r>
              <a:rPr lang="en-US" sz="1400"/>
              <a:t>.</a:t>
            </a:r>
          </a:p>
          <a:p>
            <a:pPr>
              <a:buFont typeface="Wingdings" pitchFamily="2" charset="2"/>
              <a:buNone/>
            </a:pPr>
            <a:r>
              <a:rPr lang="en-US" sz="1400"/>
              <a:t>2. Double-klik ikon </a:t>
            </a:r>
            <a:r>
              <a:rPr lang="en-US" sz="1400" b="1"/>
              <a:t>Network </a:t>
            </a:r>
            <a:r>
              <a:rPr lang="en-US" sz="1400"/>
              <a:t>dan klik tab </a:t>
            </a:r>
            <a:r>
              <a:rPr lang="en-US" sz="1400" b="1"/>
              <a:t>Identification </a:t>
            </a:r>
            <a:r>
              <a:rPr lang="en-US" sz="1400"/>
              <a:t>(gambar 3.1).</a:t>
            </a:r>
          </a:p>
          <a:p>
            <a:pPr>
              <a:buFont typeface="Wingdings" pitchFamily="2" charset="2"/>
              <a:buNone/>
            </a:pPr>
            <a:r>
              <a:rPr lang="en-US" sz="1400"/>
              <a:t>3. Masukkan nama komputer, workgroup dan deskripsi komputer untuk komputer yang akan digunakan.</a:t>
            </a:r>
          </a:p>
          <a:p>
            <a:pPr>
              <a:buFont typeface="Wingdings" pitchFamily="2" charset="2"/>
              <a:buNone/>
            </a:pPr>
            <a:r>
              <a:rPr lang="en-US" sz="1400"/>
              <a:t>4. Klik </a:t>
            </a:r>
            <a:r>
              <a:rPr lang="en-US" sz="1400" b="1"/>
              <a:t>OK</a:t>
            </a:r>
            <a:r>
              <a:rPr lang="en-US" sz="1400"/>
              <a:t>.</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00400"/>
            <a:ext cx="27336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down)">
                                      <p:cBhvr>
                                        <p:cTn id="7" dur="580">
                                          <p:stCondLst>
                                            <p:cond delay="0"/>
                                          </p:stCondLst>
                                        </p:cTn>
                                        <p:tgtEl>
                                          <p:spTgt spid="58370"/>
                                        </p:tgtEl>
                                      </p:cBhvr>
                                    </p:animEffect>
                                    <p:anim calcmode="lin" valueType="num">
                                      <p:cBhvr>
                                        <p:cTn id="8" dur="1822" tmFilter="0,0; 0.14,0.36; 0.43,0.73; 0.71,0.91; 1.0,1.0">
                                          <p:stCondLst>
                                            <p:cond delay="0"/>
                                          </p:stCondLst>
                                        </p:cTn>
                                        <p:tgtEl>
                                          <p:spTgt spid="583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3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3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3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370"/>
                                        </p:tgtEl>
                                        <p:attrNameLst>
                                          <p:attrName>ppt_y</p:attrName>
                                        </p:attrNameLst>
                                      </p:cBhvr>
                                      <p:tavLst>
                                        <p:tav tm="0" fmla="#ppt_y-sin(pi*$)/81">
                                          <p:val>
                                            <p:fltVal val="0"/>
                                          </p:val>
                                        </p:tav>
                                        <p:tav tm="100000">
                                          <p:val>
                                            <p:fltVal val="1"/>
                                          </p:val>
                                        </p:tav>
                                      </p:tavLst>
                                    </p:anim>
                                    <p:animScale>
                                      <p:cBhvr>
                                        <p:cTn id="13" dur="26">
                                          <p:stCondLst>
                                            <p:cond delay="650"/>
                                          </p:stCondLst>
                                        </p:cTn>
                                        <p:tgtEl>
                                          <p:spTgt spid="58370"/>
                                        </p:tgtEl>
                                      </p:cBhvr>
                                      <p:to x="100000" y="60000"/>
                                    </p:animScale>
                                    <p:animScale>
                                      <p:cBhvr>
                                        <p:cTn id="14" dur="166" decel="50000">
                                          <p:stCondLst>
                                            <p:cond delay="676"/>
                                          </p:stCondLst>
                                        </p:cTn>
                                        <p:tgtEl>
                                          <p:spTgt spid="58370"/>
                                        </p:tgtEl>
                                      </p:cBhvr>
                                      <p:to x="100000" y="100000"/>
                                    </p:animScale>
                                    <p:animScale>
                                      <p:cBhvr>
                                        <p:cTn id="15" dur="26">
                                          <p:stCondLst>
                                            <p:cond delay="1312"/>
                                          </p:stCondLst>
                                        </p:cTn>
                                        <p:tgtEl>
                                          <p:spTgt spid="58370"/>
                                        </p:tgtEl>
                                      </p:cBhvr>
                                      <p:to x="100000" y="80000"/>
                                    </p:animScale>
                                    <p:animScale>
                                      <p:cBhvr>
                                        <p:cTn id="16" dur="166" decel="50000">
                                          <p:stCondLst>
                                            <p:cond delay="1338"/>
                                          </p:stCondLst>
                                        </p:cTn>
                                        <p:tgtEl>
                                          <p:spTgt spid="58370"/>
                                        </p:tgtEl>
                                      </p:cBhvr>
                                      <p:to x="100000" y="100000"/>
                                    </p:animScale>
                                    <p:animScale>
                                      <p:cBhvr>
                                        <p:cTn id="17" dur="26">
                                          <p:stCondLst>
                                            <p:cond delay="1642"/>
                                          </p:stCondLst>
                                        </p:cTn>
                                        <p:tgtEl>
                                          <p:spTgt spid="58370"/>
                                        </p:tgtEl>
                                      </p:cBhvr>
                                      <p:to x="100000" y="90000"/>
                                    </p:animScale>
                                    <p:animScale>
                                      <p:cBhvr>
                                        <p:cTn id="18" dur="166" decel="50000">
                                          <p:stCondLst>
                                            <p:cond delay="1668"/>
                                          </p:stCondLst>
                                        </p:cTn>
                                        <p:tgtEl>
                                          <p:spTgt spid="58370"/>
                                        </p:tgtEl>
                                      </p:cBhvr>
                                      <p:to x="100000" y="100000"/>
                                    </p:animScale>
                                    <p:animScale>
                                      <p:cBhvr>
                                        <p:cTn id="19" dur="26">
                                          <p:stCondLst>
                                            <p:cond delay="1808"/>
                                          </p:stCondLst>
                                        </p:cTn>
                                        <p:tgtEl>
                                          <p:spTgt spid="58370"/>
                                        </p:tgtEl>
                                      </p:cBhvr>
                                      <p:to x="100000" y="95000"/>
                                    </p:animScale>
                                    <p:animScale>
                                      <p:cBhvr>
                                        <p:cTn id="20" dur="166" decel="50000">
                                          <p:stCondLst>
                                            <p:cond delay="1834"/>
                                          </p:stCondLst>
                                        </p:cTn>
                                        <p:tgtEl>
                                          <p:spTgt spid="58370"/>
                                        </p:tgtEl>
                                      </p:cBhvr>
                                      <p:to x="100000" y="100000"/>
                                    </p:animScale>
                                  </p:childTnLst>
                                </p:cTn>
                              </p:par>
                            </p:childTnLst>
                          </p:cTn>
                        </p:par>
                        <p:par>
                          <p:cTn id="21" fill="hold" nodeType="afterGroup">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58371">
                                            <p:txEl>
                                              <p:pRg st="0" end="0"/>
                                            </p:txEl>
                                          </p:spTgt>
                                        </p:tgtEl>
                                        <p:attrNameLst>
                                          <p:attrName>style.visibility</p:attrName>
                                        </p:attrNameLst>
                                      </p:cBhvr>
                                      <p:to>
                                        <p:strVal val="visible"/>
                                      </p:to>
                                    </p:set>
                                    <p:anim calcmode="lin" valueType="num">
                                      <p:cBhvr>
                                        <p:cTn id="24"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58371">
                                            <p:txEl>
                                              <p:pRg st="1" end="1"/>
                                            </p:txEl>
                                          </p:spTgt>
                                        </p:tgtEl>
                                        <p:attrNameLst>
                                          <p:attrName>style.visibility</p:attrName>
                                        </p:attrNameLst>
                                      </p:cBhvr>
                                      <p:to>
                                        <p:strVal val="visible"/>
                                      </p:to>
                                    </p:set>
                                    <p:anim calcmode="lin" valueType="num">
                                      <p:cBhvr>
                                        <p:cTn id="29" dur="5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58371">
                                            <p:txEl>
                                              <p:pRg st="1" end="1"/>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58371">
                                            <p:txEl>
                                              <p:pRg st="2" end="2"/>
                                            </p:txEl>
                                          </p:spTgt>
                                        </p:tgtEl>
                                        <p:attrNameLst>
                                          <p:attrName>style.visibility</p:attrName>
                                        </p:attrNameLst>
                                      </p:cBhvr>
                                      <p:to>
                                        <p:strVal val="visible"/>
                                      </p:to>
                                    </p:set>
                                    <p:anim calcmode="lin" valueType="num">
                                      <p:cBhvr>
                                        <p:cTn id="34" dur="5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58371">
                                            <p:txEl>
                                              <p:pRg st="2" end="2"/>
                                            </p:txEl>
                                          </p:spTgt>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58371">
                                            <p:txEl>
                                              <p:pRg st="3" end="3"/>
                                            </p:txEl>
                                          </p:spTgt>
                                        </p:tgtEl>
                                        <p:attrNameLst>
                                          <p:attrName>style.visibility</p:attrName>
                                        </p:attrNameLst>
                                      </p:cBhvr>
                                      <p:to>
                                        <p:strVal val="visible"/>
                                      </p:to>
                                    </p:set>
                                    <p:anim calcmode="lin" valueType="num">
                                      <p:cBhvr>
                                        <p:cTn id="39" dur="5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8371">
                                            <p:txEl>
                                              <p:pRg st="3" end="3"/>
                                            </p:txEl>
                                          </p:spTgt>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15" presetClass="entr" presetSubtype="0" fill="hold" nodeType="afterEffect">
                                  <p:stCondLst>
                                    <p:cond delay="0"/>
                                  </p:stCondLst>
                                  <p:childTnLst>
                                    <p:set>
                                      <p:cBhvr>
                                        <p:cTn id="43" dur="1" fill="hold">
                                          <p:stCondLst>
                                            <p:cond delay="0"/>
                                          </p:stCondLst>
                                        </p:cTn>
                                        <p:tgtEl>
                                          <p:spTgt spid="58372"/>
                                        </p:tgtEl>
                                        <p:attrNameLst>
                                          <p:attrName>style.visibility</p:attrName>
                                        </p:attrNameLst>
                                      </p:cBhvr>
                                      <p:to>
                                        <p:strVal val="visible"/>
                                      </p:to>
                                    </p:set>
                                    <p:anim calcmode="lin" valueType="num">
                                      <p:cBhvr>
                                        <p:cTn id="44" dur="1000" fill="hold"/>
                                        <p:tgtEl>
                                          <p:spTgt spid="58372"/>
                                        </p:tgtEl>
                                        <p:attrNameLst>
                                          <p:attrName>ppt_w</p:attrName>
                                        </p:attrNameLst>
                                      </p:cBhvr>
                                      <p:tavLst>
                                        <p:tav tm="0">
                                          <p:val>
                                            <p:fltVal val="0"/>
                                          </p:val>
                                        </p:tav>
                                        <p:tav tm="100000">
                                          <p:val>
                                            <p:strVal val="#ppt_w"/>
                                          </p:val>
                                        </p:tav>
                                      </p:tavLst>
                                    </p:anim>
                                    <p:anim calcmode="lin" valueType="num">
                                      <p:cBhvr>
                                        <p:cTn id="45" dur="1000" fill="hold"/>
                                        <p:tgtEl>
                                          <p:spTgt spid="58372"/>
                                        </p:tgtEl>
                                        <p:attrNameLst>
                                          <p:attrName>ppt_h</p:attrName>
                                        </p:attrNameLst>
                                      </p:cBhvr>
                                      <p:tavLst>
                                        <p:tav tm="0">
                                          <p:val>
                                            <p:fltVal val="0"/>
                                          </p:val>
                                        </p:tav>
                                        <p:tav tm="100000">
                                          <p:val>
                                            <p:strVal val="#ppt_h"/>
                                          </p:val>
                                        </p:tav>
                                      </p:tavLst>
                                    </p:anim>
                                    <p:anim calcmode="lin" valueType="num">
                                      <p:cBhvr>
                                        <p:cTn id="46" dur="1000" fill="hold"/>
                                        <p:tgtEl>
                                          <p:spTgt spid="58372"/>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583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a:xfrm>
            <a:off x="685800" y="1219200"/>
            <a:ext cx="8229600" cy="609600"/>
          </a:xfrm>
        </p:spPr>
        <p:txBody>
          <a:bodyPr/>
          <a:lstStyle/>
          <a:p>
            <a:r>
              <a:rPr lang="en-US" sz="1900" b="0"/>
              <a:t>3. Menginstall dan Mengkonfigurasi Network Adapter Card</a:t>
            </a:r>
          </a:p>
        </p:txBody>
      </p:sp>
      <p:sp>
        <p:nvSpPr>
          <p:cNvPr id="59395" name="Rectangle 3"/>
          <p:cNvSpPr>
            <a:spLocks noGrp="1" noChangeArrowheads="1"/>
          </p:cNvSpPr>
          <p:nvPr>
            <p:ph idx="1"/>
          </p:nvPr>
        </p:nvSpPr>
        <p:spPr>
          <a:xfrm>
            <a:off x="762000" y="2514600"/>
            <a:ext cx="8229600" cy="3124200"/>
          </a:xfrm>
        </p:spPr>
        <p:txBody>
          <a:bodyPr/>
          <a:lstStyle/>
          <a:p>
            <a:pPr>
              <a:lnSpc>
                <a:spcPct val="80000"/>
              </a:lnSpc>
              <a:buFont typeface="Wingdings" pitchFamily="2" charset="2"/>
              <a:buNone/>
            </a:pPr>
            <a:r>
              <a:rPr lang="en-US" sz="1800"/>
              <a:t>	Network adapter card (kartu jaringan) harus dipasang di dalam komputer, agar komputer yang dapat “berinteraksi” di dalam jaringan. Kartu jaringan menggunakan media fisik untuk tipe network, media dan protokol. Windows98 mendukung beberapa tipe network, yaitu:</a:t>
            </a:r>
          </a:p>
          <a:p>
            <a:pPr>
              <a:lnSpc>
                <a:spcPct val="80000"/>
              </a:lnSpc>
              <a:buFont typeface="Wingdings" pitchFamily="2" charset="2"/>
              <a:buNone/>
            </a:pPr>
            <a:r>
              <a:rPr lang="en-US" sz="1800"/>
              <a:t>	1. Ethernet,</a:t>
            </a:r>
          </a:p>
          <a:p>
            <a:pPr>
              <a:lnSpc>
                <a:spcPct val="80000"/>
              </a:lnSpc>
              <a:buFont typeface="Wingdings" pitchFamily="2" charset="2"/>
              <a:buNone/>
            </a:pPr>
            <a:r>
              <a:rPr lang="en-US" sz="1800"/>
              <a:t>	2. Token Ring,</a:t>
            </a:r>
          </a:p>
          <a:p>
            <a:pPr>
              <a:lnSpc>
                <a:spcPct val="80000"/>
              </a:lnSpc>
              <a:buFont typeface="Wingdings" pitchFamily="2" charset="2"/>
              <a:buNone/>
            </a:pPr>
            <a:r>
              <a:rPr lang="en-US" sz="1800"/>
              <a:t>	3. Attached Resource Computer Network (ARCNet),</a:t>
            </a:r>
          </a:p>
          <a:p>
            <a:pPr>
              <a:lnSpc>
                <a:spcPct val="80000"/>
              </a:lnSpc>
              <a:buFont typeface="Wingdings" pitchFamily="2" charset="2"/>
              <a:buNone/>
            </a:pPr>
            <a:r>
              <a:rPr lang="en-US" sz="1800"/>
              <a:t>	4. Fiber Distributed Data Interface (FDDI),</a:t>
            </a:r>
          </a:p>
          <a:p>
            <a:pPr>
              <a:lnSpc>
                <a:spcPct val="80000"/>
              </a:lnSpc>
              <a:buFont typeface="Wingdings" pitchFamily="2" charset="2"/>
              <a:buNone/>
            </a:pPr>
            <a:r>
              <a:rPr lang="en-US" sz="1800"/>
              <a:t>	5. Wireless, infrared,</a:t>
            </a:r>
          </a:p>
          <a:p>
            <a:pPr>
              <a:lnSpc>
                <a:spcPct val="80000"/>
              </a:lnSpc>
              <a:buFont typeface="Wingdings" pitchFamily="2" charset="2"/>
              <a:buNone/>
            </a:pPr>
            <a:r>
              <a:rPr lang="en-US" sz="1800"/>
              <a:t>	6. Asynchronous Transfer Mode (ATM).</a:t>
            </a:r>
          </a:p>
          <a:p>
            <a:pPr>
              <a:lnSpc>
                <a:spcPct val="80000"/>
              </a:lnSpc>
              <a:buFont typeface="Wingdings" pitchFamily="2" charset="2"/>
              <a:buNone/>
            </a:pPr>
            <a:r>
              <a:rPr lang="en-US" sz="1800"/>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ppt_x</p:attrName>
                                        </p:attrNameLst>
                                      </p:cBhvr>
                                      <p:tavLst>
                                        <p:tav tm="0">
                                          <p:val>
                                            <p:strVal val="#ppt_x-.2"/>
                                          </p:val>
                                        </p:tav>
                                        <p:tav tm="100000">
                                          <p:val>
                                            <p:strVal val="#ppt_x"/>
                                          </p:val>
                                        </p:tav>
                                      </p:tavLst>
                                    </p:anim>
                                    <p:anim calcmode="lin" valueType="num">
                                      <p:cBhvr>
                                        <p:cTn id="8" dur="5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9" dur="500"/>
                                        <p:tgtEl>
                                          <p:spTgt spid="59394"/>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Effect transition="in" filter="randombar(horizontal)">
                                      <p:cBhvr>
                                        <p:cTn id="13" dur="500"/>
                                        <p:tgtEl>
                                          <p:spTgt spid="59395">
                                            <p:txEl>
                                              <p:pRg st="0" end="0"/>
                                            </p:txEl>
                                          </p:spTgt>
                                        </p:tgtEl>
                                      </p:cBhvr>
                                    </p:animEffect>
                                  </p:childTnLst>
                                </p:cTn>
                              </p:par>
                            </p:childTnLst>
                          </p:cTn>
                        </p:par>
                        <p:par>
                          <p:cTn id="14" fill="hold" nodeType="afterGroup">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randombar(horizontal)">
                                      <p:cBhvr>
                                        <p:cTn id="17" dur="500"/>
                                        <p:tgtEl>
                                          <p:spTgt spid="59395">
                                            <p:txEl>
                                              <p:pRg st="1" end="1"/>
                                            </p:txEl>
                                          </p:spTgt>
                                        </p:tgtEl>
                                      </p:cBhvr>
                                    </p:animEffect>
                                  </p:childTnLst>
                                </p:cTn>
                              </p:par>
                            </p:childTnLst>
                          </p:cTn>
                        </p:par>
                        <p:par>
                          <p:cTn id="18" fill="hold" nodeType="afterGroup">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randombar(horizontal)">
                                      <p:cBhvr>
                                        <p:cTn id="21" dur="500"/>
                                        <p:tgtEl>
                                          <p:spTgt spid="59395">
                                            <p:txEl>
                                              <p:pRg st="2" end="2"/>
                                            </p:txEl>
                                          </p:spTgt>
                                        </p:tgtEl>
                                      </p:cBhvr>
                                    </p:animEffect>
                                  </p:childTnLst>
                                </p:cTn>
                              </p:par>
                            </p:childTnLst>
                          </p:cTn>
                        </p:par>
                        <p:par>
                          <p:cTn id="22" fill="hold" nodeType="afterGroup">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Effect transition="in" filter="randombar(horizontal)">
                                      <p:cBhvr>
                                        <p:cTn id="25" dur="500"/>
                                        <p:tgtEl>
                                          <p:spTgt spid="59395">
                                            <p:txEl>
                                              <p:pRg st="3" end="3"/>
                                            </p:txEl>
                                          </p:spTgt>
                                        </p:tgtEl>
                                      </p:cBhvr>
                                    </p:animEffect>
                                  </p:childTnLst>
                                </p:cTn>
                              </p:par>
                            </p:childTnLst>
                          </p:cTn>
                        </p:par>
                        <p:par>
                          <p:cTn id="26" fill="hold" nodeType="afterGroup">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59395">
                                            <p:txEl>
                                              <p:pRg st="4" end="4"/>
                                            </p:txEl>
                                          </p:spTgt>
                                        </p:tgtEl>
                                        <p:attrNameLst>
                                          <p:attrName>style.visibility</p:attrName>
                                        </p:attrNameLst>
                                      </p:cBhvr>
                                      <p:to>
                                        <p:strVal val="visible"/>
                                      </p:to>
                                    </p:set>
                                    <p:animEffect transition="in" filter="randombar(horizontal)">
                                      <p:cBhvr>
                                        <p:cTn id="29" dur="500"/>
                                        <p:tgtEl>
                                          <p:spTgt spid="59395">
                                            <p:txEl>
                                              <p:pRg st="4" end="4"/>
                                            </p:txEl>
                                          </p:spTgt>
                                        </p:tgtEl>
                                      </p:cBhvr>
                                    </p:animEffect>
                                  </p:childTnLst>
                                </p:cTn>
                              </p:par>
                            </p:childTnLst>
                          </p:cTn>
                        </p:par>
                        <p:par>
                          <p:cTn id="30" fill="hold" nodeType="afterGroup">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59395">
                                            <p:txEl>
                                              <p:pRg st="5" end="5"/>
                                            </p:txEl>
                                          </p:spTgt>
                                        </p:tgtEl>
                                        <p:attrNameLst>
                                          <p:attrName>style.visibility</p:attrName>
                                        </p:attrNameLst>
                                      </p:cBhvr>
                                      <p:to>
                                        <p:strVal val="visible"/>
                                      </p:to>
                                    </p:set>
                                    <p:animEffect transition="in" filter="randombar(horizontal)">
                                      <p:cBhvr>
                                        <p:cTn id="33" dur="500"/>
                                        <p:tgtEl>
                                          <p:spTgt spid="59395">
                                            <p:txEl>
                                              <p:pRg st="5" end="5"/>
                                            </p:txEl>
                                          </p:spTgt>
                                        </p:tgtEl>
                                      </p:cBhvr>
                                    </p:animEffect>
                                  </p:childTnLst>
                                </p:cTn>
                              </p:par>
                            </p:childTnLst>
                          </p:cTn>
                        </p:par>
                        <p:par>
                          <p:cTn id="34" fill="hold" nodeType="afterGroup">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Effect transition="in" filter="randombar(horizontal)">
                                      <p:cBhvr>
                                        <p:cTn id="37" dur="500"/>
                                        <p:tgtEl>
                                          <p:spTgt spid="59395">
                                            <p:txEl>
                                              <p:pRg st="6" end="6"/>
                                            </p:txEl>
                                          </p:spTgt>
                                        </p:tgtEl>
                                      </p:cBhvr>
                                    </p:animEffect>
                                  </p:childTnLst>
                                </p:cTn>
                              </p:par>
                            </p:childTnLst>
                          </p:cTn>
                        </p:par>
                        <p:par>
                          <p:cTn id="38" fill="hold" nodeType="afterGroup">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59395">
                                            <p:txEl>
                                              <p:pRg st="7" end="7"/>
                                            </p:txEl>
                                          </p:spTgt>
                                        </p:tgtEl>
                                        <p:attrNameLst>
                                          <p:attrName>style.visibility</p:attrName>
                                        </p:attrNameLst>
                                      </p:cBhvr>
                                      <p:to>
                                        <p:strVal val="visible"/>
                                      </p:to>
                                    </p:set>
                                    <p:animEffect transition="in" filter="randombar(horizontal)">
                                      <p:cBhvr>
                                        <p:cTn id="41" dur="5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a:xfrm>
            <a:off x="685800" y="4267200"/>
            <a:ext cx="4724400" cy="1143000"/>
          </a:xfrm>
        </p:spPr>
        <p:txBody>
          <a:bodyPr/>
          <a:lstStyle/>
          <a:p>
            <a:r>
              <a:rPr lang="en-US" sz="1800" b="0"/>
              <a:t>Windows 98 mendukung 4 buah kartu jaringan sekaligus di dalam 1 komputer. Setelah memasang kartu jaringan selanjutnya memasang driver kartu jaringan. Untuk menginstall dan mengkonfigurasi kartu jaringan dilakukan dengan cara icon Add New Hardware Wizard atau Network di Control Panel.</a:t>
            </a:r>
            <a:br>
              <a:rPr lang="en-US" sz="1800" b="0"/>
            </a:br>
            <a:endParaRPr lang="en-US" sz="1800" b="0"/>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3795713"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edge">
                                      <p:cBhvr>
                                        <p:cTn id="7" dur="1000"/>
                                        <p:tgtEl>
                                          <p:spTgt spid="60418"/>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60420"/>
                                        </p:tgtEl>
                                        <p:attrNameLst>
                                          <p:attrName>style.visibility</p:attrName>
                                        </p:attrNameLst>
                                      </p:cBhvr>
                                      <p:to>
                                        <p:strVal val="visible"/>
                                      </p:to>
                                    </p:set>
                                    <p:anim calcmode="lin" valueType="num">
                                      <p:cBhvr additive="base">
                                        <p:cTn id="11" dur="500" fill="hold"/>
                                        <p:tgtEl>
                                          <p:spTgt spid="60420"/>
                                        </p:tgtEl>
                                        <p:attrNameLst>
                                          <p:attrName>ppt_x</p:attrName>
                                        </p:attrNameLst>
                                      </p:cBhvr>
                                      <p:tavLst>
                                        <p:tav tm="0">
                                          <p:val>
                                            <p:strVal val="#ppt_x"/>
                                          </p:val>
                                        </p:tav>
                                        <p:tav tm="100000">
                                          <p:val>
                                            <p:strVal val="#ppt_x"/>
                                          </p:val>
                                        </p:tav>
                                      </p:tavLst>
                                    </p:anim>
                                    <p:anim calcmode="lin" valueType="num">
                                      <p:cBhvr additive="base">
                                        <p:cTn id="12"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381000" y="2362200"/>
            <a:ext cx="8305800" cy="3962400"/>
          </a:xfrm>
        </p:spPr>
        <p:txBody>
          <a:bodyPr/>
          <a:lstStyle/>
          <a:p>
            <a:pPr>
              <a:lnSpc>
                <a:spcPct val="80000"/>
              </a:lnSpc>
              <a:buFont typeface="Wingdings" pitchFamily="2" charset="2"/>
              <a:buNone/>
            </a:pPr>
            <a:r>
              <a:rPr lang="en-US" sz="1600"/>
              <a:t>Windows98 menyediakan multiple-protokol di dalam satu komputer meliputi</a:t>
            </a:r>
          </a:p>
          <a:p>
            <a:pPr>
              <a:lnSpc>
                <a:spcPct val="80000"/>
              </a:lnSpc>
              <a:buFont typeface="Wingdings" pitchFamily="2" charset="2"/>
              <a:buNone/>
            </a:pPr>
            <a:r>
              <a:rPr lang="en-US" sz="1600"/>
              <a:t>1. NetBIOS Enhanced User Interface (NetBEUI)􀃆 protokol sederhana yang dapat digunakan untuk hubungan LAN sederhana dengan hanya satu subnet yang bekerja berdasarkan penyiaran (</a:t>
            </a:r>
            <a:r>
              <a:rPr lang="en-US" sz="1600" i="1"/>
              <a:t>broadcast base</a:t>
            </a:r>
            <a:r>
              <a:rPr lang="en-US" sz="1600"/>
              <a:t>).</a:t>
            </a:r>
          </a:p>
          <a:p>
            <a:pPr>
              <a:lnSpc>
                <a:spcPct val="80000"/>
              </a:lnSpc>
              <a:buFont typeface="Wingdings" pitchFamily="2" charset="2"/>
              <a:buNone/>
            </a:pPr>
            <a:r>
              <a:rPr lang="en-US" sz="1600"/>
              <a:t>2. Internetwork Packet Exchange/Sequenced Packet Exchange (IPX/SPX) protokol yang</a:t>
            </a:r>
          </a:p>
          <a:p>
            <a:pPr>
              <a:lnSpc>
                <a:spcPct val="80000"/>
              </a:lnSpc>
              <a:buFont typeface="Wingdings" pitchFamily="2" charset="2"/>
              <a:buNone/>
            </a:pPr>
            <a:r>
              <a:rPr lang="en-US" sz="1600"/>
              <a:t>	digunakan dalam lingkungan Novell NetWare. IPX/SPX tidak direkomendasikan untuk</a:t>
            </a:r>
          </a:p>
          <a:p>
            <a:pPr>
              <a:lnSpc>
                <a:spcPct val="80000"/>
              </a:lnSpc>
              <a:buFont typeface="Wingdings" pitchFamily="2" charset="2"/>
              <a:buNone/>
            </a:pPr>
            <a:r>
              <a:rPr lang="en-US" sz="1600"/>
              <a:t>	penggunan non-NetWare, karena IPX/SPX tidak universal seperti TCP/IP.</a:t>
            </a:r>
          </a:p>
          <a:p>
            <a:pPr>
              <a:lnSpc>
                <a:spcPct val="80000"/>
              </a:lnSpc>
              <a:buFont typeface="Wingdings" pitchFamily="2" charset="2"/>
              <a:buNone/>
            </a:pPr>
            <a:r>
              <a:rPr lang="en-US" sz="1600"/>
              <a:t>3. Microsoft Data-link Control(DLC)􀃆 dibuat oleh IBM digunakan untuk IBM mainframe dan</a:t>
            </a:r>
          </a:p>
          <a:p>
            <a:pPr>
              <a:lnSpc>
                <a:spcPct val="80000"/>
              </a:lnSpc>
              <a:buFont typeface="Wingdings" pitchFamily="2" charset="2"/>
              <a:buNone/>
            </a:pPr>
            <a:r>
              <a:rPr lang="en-US" sz="1600"/>
              <a:t>	AS/400.</a:t>
            </a:r>
          </a:p>
          <a:p>
            <a:pPr>
              <a:lnSpc>
                <a:spcPct val="80000"/>
              </a:lnSpc>
              <a:buFont typeface="Wingdings" pitchFamily="2" charset="2"/>
              <a:buNone/>
            </a:pPr>
            <a:r>
              <a:rPr lang="en-US" sz="1600"/>
              <a:t>4. Transmission Control Protocol/Internet Protokol(TCP/IP) protokol standar yang umum</a:t>
            </a:r>
          </a:p>
          <a:p>
            <a:pPr>
              <a:lnSpc>
                <a:spcPct val="80000"/>
              </a:lnSpc>
              <a:buFont typeface="Wingdings" pitchFamily="2" charset="2"/>
              <a:buNone/>
            </a:pPr>
            <a:r>
              <a:rPr lang="en-US" sz="1600"/>
              <a:t>	digunakan.</a:t>
            </a:r>
          </a:p>
          <a:p>
            <a:pPr>
              <a:lnSpc>
                <a:spcPct val="80000"/>
              </a:lnSpc>
              <a:buFont typeface="Wingdings" pitchFamily="2" charset="2"/>
              <a:buNone/>
            </a:pPr>
            <a:r>
              <a:rPr lang="en-US" sz="1600"/>
              <a:t>5. Fast Infrared Protocol 􀃆 digunakan secara wireless (tanpa kabel), protokol yang mendukung penggunaan hubungan jarak dekat dengan menggunakan infrared. IrDA (infrared Data Association) digunakan antara lain oleh komputer, kamera, printer, dan </a:t>
            </a:r>
            <a:r>
              <a:rPr lang="en-US" sz="1600" i="1"/>
              <a:t>personal digital assistant </a:t>
            </a:r>
            <a:r>
              <a:rPr lang="en-US" sz="1600"/>
              <a:t>(PDA) untuk saling berkomunikasi.</a:t>
            </a:r>
          </a:p>
          <a:p>
            <a:pPr>
              <a:lnSpc>
                <a:spcPct val="80000"/>
              </a:lnSpc>
              <a:buFont typeface="Wingdings" pitchFamily="2" charset="2"/>
              <a:buNone/>
            </a:pPr>
            <a:r>
              <a:rPr lang="en-US" sz="1600"/>
              <a:t>6. Asynchronous Transfer Mode (ATM) teknologi jaringan high-speed yang mampu mengirim data, suara, dan video secara real-time.</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762000" y="762000"/>
            <a:ext cx="7924800" cy="715963"/>
          </a:xfrm>
        </p:spPr>
        <p:txBody>
          <a:bodyPr/>
          <a:lstStyle/>
          <a:p>
            <a:r>
              <a:rPr lang="en-US" sz="2300" b="0"/>
              <a:t>5. Mengkonfigurasi TCP/IP</a:t>
            </a:r>
          </a:p>
        </p:txBody>
      </p:sp>
      <p:sp>
        <p:nvSpPr>
          <p:cNvPr id="63491" name="Rectangle 3"/>
          <p:cNvSpPr>
            <a:spLocks noGrp="1" noChangeArrowheads="1"/>
          </p:cNvSpPr>
          <p:nvPr>
            <p:ph idx="1"/>
          </p:nvPr>
        </p:nvSpPr>
        <p:spPr>
          <a:xfrm>
            <a:off x="457200" y="2514600"/>
            <a:ext cx="8229600" cy="3276600"/>
          </a:xfrm>
        </p:spPr>
        <p:txBody>
          <a:bodyPr/>
          <a:lstStyle/>
          <a:p>
            <a:pPr>
              <a:lnSpc>
                <a:spcPct val="90000"/>
              </a:lnSpc>
              <a:buFont typeface="Wingdings" pitchFamily="2" charset="2"/>
              <a:buNone/>
            </a:pPr>
            <a:r>
              <a:rPr lang="en-US" sz="1600"/>
              <a:t> 	Implementasi TCP/IP pada Windows98 meliputi protokol standar TCP/IP, kompatible dengan TCP/IP berbasis jaringan. Protokol standar TCP/IP termasuk:</a:t>
            </a:r>
          </a:p>
          <a:p>
            <a:pPr>
              <a:lnSpc>
                <a:spcPct val="90000"/>
              </a:lnSpc>
              <a:buFont typeface="Wingdings" pitchFamily="2" charset="2"/>
              <a:buNone/>
            </a:pPr>
            <a:r>
              <a:rPr lang="en-US" sz="1600"/>
              <a:t>	1. Internet Protocol,</a:t>
            </a:r>
          </a:p>
          <a:p>
            <a:pPr>
              <a:lnSpc>
                <a:spcPct val="90000"/>
              </a:lnSpc>
              <a:buFont typeface="Wingdings" pitchFamily="2" charset="2"/>
              <a:buNone/>
            </a:pPr>
            <a:r>
              <a:rPr lang="en-US" sz="1600"/>
              <a:t>	2. Transmission Control Protocol (TCP),</a:t>
            </a:r>
          </a:p>
          <a:p>
            <a:pPr>
              <a:lnSpc>
                <a:spcPct val="90000"/>
              </a:lnSpc>
              <a:buFont typeface="Wingdings" pitchFamily="2" charset="2"/>
              <a:buNone/>
            </a:pPr>
            <a:r>
              <a:rPr lang="en-US" sz="1600"/>
              <a:t>	3. Internet Control Message Protocol (ICMP),</a:t>
            </a:r>
          </a:p>
          <a:p>
            <a:pPr>
              <a:lnSpc>
                <a:spcPct val="90000"/>
              </a:lnSpc>
              <a:buFont typeface="Wingdings" pitchFamily="2" charset="2"/>
              <a:buNone/>
            </a:pPr>
            <a:r>
              <a:rPr lang="en-US" sz="1600"/>
              <a:t>	4. Address Resolusion Protocol (ARP),</a:t>
            </a:r>
          </a:p>
          <a:p>
            <a:pPr>
              <a:lnSpc>
                <a:spcPct val="90000"/>
              </a:lnSpc>
              <a:buFont typeface="Wingdings" pitchFamily="2" charset="2"/>
              <a:buNone/>
            </a:pPr>
            <a:r>
              <a:rPr lang="en-US" sz="1600"/>
              <a:t>	5. User Datagram Protocol (UDP).</a:t>
            </a:r>
          </a:p>
          <a:p>
            <a:pPr>
              <a:lnSpc>
                <a:spcPct val="90000"/>
              </a:lnSpc>
              <a:buFont typeface="Wingdings" pitchFamily="2" charset="2"/>
              <a:buNone/>
            </a:pPr>
            <a:r>
              <a:rPr lang="en-US" sz="1600"/>
              <a:t>	TCP/IP harus dikonfigurasikan sebelum dahulu agar bisa “berkomunikasi” di dalam jaringan komputer. Setiap kartu jaringan komputer yang telah diinstall memerlukan IP address dan subnet mask. IP address harus unik (berbeda dengan komputer lain), subnet mask digunakan untuk membedakan network ID dari host ID.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randombar(horizontal)">
                                      <p:cBhvr>
                                        <p:cTn id="7" dur="500"/>
                                        <p:tgtEl>
                                          <p:spTgt spid="63490"/>
                                        </p:tgtEl>
                                      </p:cBhvr>
                                    </p:animEffect>
                                  </p:childTnLst>
                                </p:cTn>
                              </p:par>
                            </p:childTnLst>
                          </p:cTn>
                        </p:par>
                        <p:par>
                          <p:cTn id="8" fill="hold" nodeType="afterGroup">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anim calcmode="lin" valueType="num">
                                      <p:cBhvr>
                                        <p:cTn id="11" dur="500" fill="hold"/>
                                        <p:tgtEl>
                                          <p:spTgt spid="63491">
                                            <p:txEl>
                                              <p:pRg st="0" end="0"/>
                                            </p:txEl>
                                          </p:spTgt>
                                        </p:tgtEl>
                                        <p:attrNameLst>
                                          <p:attrName>ppt_w</p:attrName>
                                        </p:attrNameLst>
                                      </p:cBhvr>
                                      <p:tavLst>
                                        <p:tav tm="0">
                                          <p:val>
                                            <p:strVal val="#ppt_w*0.05"/>
                                          </p:val>
                                        </p:tav>
                                        <p:tav tm="100000">
                                          <p:val>
                                            <p:strVal val="#ppt_w"/>
                                          </p:val>
                                        </p:tav>
                                      </p:tavLst>
                                    </p:anim>
                                    <p:anim calcmode="lin" valueType="num">
                                      <p:cBhvr>
                                        <p:cTn id="12" dur="500" fill="hold"/>
                                        <p:tgtEl>
                                          <p:spTgt spid="63491">
                                            <p:txEl>
                                              <p:pRg st="0" end="0"/>
                                            </p:txEl>
                                          </p:spTgt>
                                        </p:tgtEl>
                                        <p:attrNameLst>
                                          <p:attrName>ppt_h</p:attrName>
                                        </p:attrNameLst>
                                      </p:cBhvr>
                                      <p:tavLst>
                                        <p:tav tm="0">
                                          <p:val>
                                            <p:strVal val="#ppt_h"/>
                                          </p:val>
                                        </p:tav>
                                        <p:tav tm="100000">
                                          <p:val>
                                            <p:strVal val="#ppt_h"/>
                                          </p:val>
                                        </p:tav>
                                      </p:tavLst>
                                    </p:anim>
                                    <p:anim calcmode="lin" valueType="num">
                                      <p:cBhvr>
                                        <p:cTn id="13" dur="500" fill="hold"/>
                                        <p:tgtEl>
                                          <p:spTgt spid="63491">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63491">
                                            <p:txEl>
                                              <p:pRg st="0" end="0"/>
                                            </p:txEl>
                                          </p:spTgt>
                                        </p:tgtEl>
                                        <p:attrNameLst>
                                          <p:attrName>ppt_y</p:attrName>
                                        </p:attrNameLst>
                                      </p:cBhvr>
                                      <p:tavLst>
                                        <p:tav tm="0">
                                          <p:val>
                                            <p:strVal val="#ppt_y"/>
                                          </p:val>
                                        </p:tav>
                                        <p:tav tm="100000">
                                          <p:val>
                                            <p:strVal val="#ppt_y"/>
                                          </p:val>
                                        </p:tav>
                                      </p:tavLst>
                                    </p:anim>
                                    <p:animEffect transition="in" filter="fade">
                                      <p:cBhvr>
                                        <p:cTn id="15" dur="500"/>
                                        <p:tgtEl>
                                          <p:spTgt spid="63491">
                                            <p:txEl>
                                              <p:pRg st="0" end="0"/>
                                            </p:txEl>
                                          </p:spTgt>
                                        </p:tgtEl>
                                      </p:cBhvr>
                                    </p:animEffect>
                                  </p:childTnLst>
                                </p:cTn>
                              </p:par>
                            </p:childTnLst>
                          </p:cTn>
                        </p:par>
                        <p:par>
                          <p:cTn id="16" fill="hold" nodeType="afterGroup">
                            <p:stCondLst>
                              <p:cond delay="1000"/>
                            </p:stCondLst>
                            <p:childTnLst>
                              <p:par>
                                <p:cTn id="17" presetID="54" presetClass="entr" presetSubtype="0" accel="100000" fill="hold" grpId="0" nodeType="after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 calcmode="lin" valueType="num">
                                      <p:cBhvr>
                                        <p:cTn id="19" dur="500" fill="hold"/>
                                        <p:tgtEl>
                                          <p:spTgt spid="63491">
                                            <p:txEl>
                                              <p:pRg st="1" end="1"/>
                                            </p:txEl>
                                          </p:spTgt>
                                        </p:tgtEl>
                                        <p:attrNameLst>
                                          <p:attrName>ppt_w</p:attrName>
                                        </p:attrNameLst>
                                      </p:cBhvr>
                                      <p:tavLst>
                                        <p:tav tm="0">
                                          <p:val>
                                            <p:strVal val="#ppt_w*0.05"/>
                                          </p:val>
                                        </p:tav>
                                        <p:tav tm="100000">
                                          <p:val>
                                            <p:strVal val="#ppt_w"/>
                                          </p:val>
                                        </p:tav>
                                      </p:tavLst>
                                    </p:anim>
                                    <p:anim calcmode="lin" valueType="num">
                                      <p:cBhvr>
                                        <p:cTn id="20" dur="500" fill="hold"/>
                                        <p:tgtEl>
                                          <p:spTgt spid="63491">
                                            <p:txEl>
                                              <p:pRg st="1" end="1"/>
                                            </p:txEl>
                                          </p:spTgt>
                                        </p:tgtEl>
                                        <p:attrNameLst>
                                          <p:attrName>ppt_h</p:attrName>
                                        </p:attrNameLst>
                                      </p:cBhvr>
                                      <p:tavLst>
                                        <p:tav tm="0">
                                          <p:val>
                                            <p:strVal val="#ppt_h"/>
                                          </p:val>
                                        </p:tav>
                                        <p:tav tm="100000">
                                          <p:val>
                                            <p:strVal val="#ppt_h"/>
                                          </p:val>
                                        </p:tav>
                                      </p:tavLst>
                                    </p:anim>
                                    <p:anim calcmode="lin" valueType="num">
                                      <p:cBhvr>
                                        <p:cTn id="21" dur="500" fill="hold"/>
                                        <p:tgtEl>
                                          <p:spTgt spid="63491">
                                            <p:txEl>
                                              <p:pRg st="1" end="1"/>
                                            </p:txEl>
                                          </p:spTgt>
                                        </p:tgtEl>
                                        <p:attrNameLst>
                                          <p:attrName>ppt_x</p:attrName>
                                        </p:attrNameLst>
                                      </p:cBhvr>
                                      <p:tavLst>
                                        <p:tav tm="0">
                                          <p:val>
                                            <p:strVal val="#ppt_x-.2"/>
                                          </p:val>
                                        </p:tav>
                                        <p:tav tm="100000">
                                          <p:val>
                                            <p:strVal val="#ppt_x"/>
                                          </p:val>
                                        </p:tav>
                                      </p:tavLst>
                                    </p:anim>
                                    <p:anim calcmode="lin" valueType="num">
                                      <p:cBhvr>
                                        <p:cTn id="22" dur="500" fill="hold"/>
                                        <p:tgtEl>
                                          <p:spTgt spid="63491">
                                            <p:txEl>
                                              <p:pRg st="1" end="1"/>
                                            </p:txEl>
                                          </p:spTgt>
                                        </p:tgtEl>
                                        <p:attrNameLst>
                                          <p:attrName>ppt_y</p:attrName>
                                        </p:attrNameLst>
                                      </p:cBhvr>
                                      <p:tavLst>
                                        <p:tav tm="0">
                                          <p:val>
                                            <p:strVal val="#ppt_y"/>
                                          </p:val>
                                        </p:tav>
                                        <p:tav tm="100000">
                                          <p:val>
                                            <p:strVal val="#ppt_y"/>
                                          </p:val>
                                        </p:tav>
                                      </p:tavLst>
                                    </p:anim>
                                    <p:animEffect transition="in" filter="fade">
                                      <p:cBhvr>
                                        <p:cTn id="23" dur="500"/>
                                        <p:tgtEl>
                                          <p:spTgt spid="63491">
                                            <p:txEl>
                                              <p:pRg st="1" end="1"/>
                                            </p:txEl>
                                          </p:spTgt>
                                        </p:tgtEl>
                                      </p:cBhvr>
                                    </p:animEffect>
                                  </p:childTnLst>
                                </p:cTn>
                              </p:par>
                            </p:childTnLst>
                          </p:cTn>
                        </p:par>
                        <p:par>
                          <p:cTn id="24" fill="hold" nodeType="afterGroup">
                            <p:stCondLst>
                              <p:cond delay="1500"/>
                            </p:stCondLst>
                            <p:childTnLst>
                              <p:par>
                                <p:cTn id="25" presetID="54" presetClass="entr" presetSubtype="0" accel="100000" fill="hold" grpId="0" nodeType="afterEffect">
                                  <p:stCondLst>
                                    <p:cond delay="0"/>
                                  </p:stCondLst>
                                  <p:childTnLst>
                                    <p:set>
                                      <p:cBhvr>
                                        <p:cTn id="26" dur="1" fill="hold">
                                          <p:stCondLst>
                                            <p:cond delay="0"/>
                                          </p:stCondLst>
                                        </p:cTn>
                                        <p:tgtEl>
                                          <p:spTgt spid="63491">
                                            <p:txEl>
                                              <p:pRg st="2" end="2"/>
                                            </p:txEl>
                                          </p:spTgt>
                                        </p:tgtEl>
                                        <p:attrNameLst>
                                          <p:attrName>style.visibility</p:attrName>
                                        </p:attrNameLst>
                                      </p:cBhvr>
                                      <p:to>
                                        <p:strVal val="visible"/>
                                      </p:to>
                                    </p:set>
                                    <p:anim calcmode="lin" valueType="num">
                                      <p:cBhvr>
                                        <p:cTn id="27" dur="500" fill="hold"/>
                                        <p:tgtEl>
                                          <p:spTgt spid="63491">
                                            <p:txEl>
                                              <p:pRg st="2" end="2"/>
                                            </p:txEl>
                                          </p:spTgt>
                                        </p:tgtEl>
                                        <p:attrNameLst>
                                          <p:attrName>ppt_w</p:attrName>
                                        </p:attrNameLst>
                                      </p:cBhvr>
                                      <p:tavLst>
                                        <p:tav tm="0">
                                          <p:val>
                                            <p:strVal val="#ppt_w*0.05"/>
                                          </p:val>
                                        </p:tav>
                                        <p:tav tm="100000">
                                          <p:val>
                                            <p:strVal val="#ppt_w"/>
                                          </p:val>
                                        </p:tav>
                                      </p:tavLst>
                                    </p:anim>
                                    <p:anim calcmode="lin" valueType="num">
                                      <p:cBhvr>
                                        <p:cTn id="28" dur="500" fill="hold"/>
                                        <p:tgtEl>
                                          <p:spTgt spid="63491">
                                            <p:txEl>
                                              <p:pRg st="2" end="2"/>
                                            </p:txEl>
                                          </p:spTgt>
                                        </p:tgtEl>
                                        <p:attrNameLst>
                                          <p:attrName>ppt_h</p:attrName>
                                        </p:attrNameLst>
                                      </p:cBhvr>
                                      <p:tavLst>
                                        <p:tav tm="0">
                                          <p:val>
                                            <p:strVal val="#ppt_h"/>
                                          </p:val>
                                        </p:tav>
                                        <p:tav tm="100000">
                                          <p:val>
                                            <p:strVal val="#ppt_h"/>
                                          </p:val>
                                        </p:tav>
                                      </p:tavLst>
                                    </p:anim>
                                    <p:anim calcmode="lin" valueType="num">
                                      <p:cBhvr>
                                        <p:cTn id="29" dur="500" fill="hold"/>
                                        <p:tgtEl>
                                          <p:spTgt spid="63491">
                                            <p:txEl>
                                              <p:pRg st="2" end="2"/>
                                            </p:txEl>
                                          </p:spTgt>
                                        </p:tgtEl>
                                        <p:attrNameLst>
                                          <p:attrName>ppt_x</p:attrName>
                                        </p:attrNameLst>
                                      </p:cBhvr>
                                      <p:tavLst>
                                        <p:tav tm="0">
                                          <p:val>
                                            <p:strVal val="#ppt_x-.2"/>
                                          </p:val>
                                        </p:tav>
                                        <p:tav tm="100000">
                                          <p:val>
                                            <p:strVal val="#ppt_x"/>
                                          </p:val>
                                        </p:tav>
                                      </p:tavLst>
                                    </p:anim>
                                    <p:anim calcmode="lin" valueType="num">
                                      <p:cBhvr>
                                        <p:cTn id="30" dur="500" fill="hold"/>
                                        <p:tgtEl>
                                          <p:spTgt spid="63491">
                                            <p:txEl>
                                              <p:pRg st="2" end="2"/>
                                            </p:txEl>
                                          </p:spTgt>
                                        </p:tgtEl>
                                        <p:attrNameLst>
                                          <p:attrName>ppt_y</p:attrName>
                                        </p:attrNameLst>
                                      </p:cBhvr>
                                      <p:tavLst>
                                        <p:tav tm="0">
                                          <p:val>
                                            <p:strVal val="#ppt_y"/>
                                          </p:val>
                                        </p:tav>
                                        <p:tav tm="100000">
                                          <p:val>
                                            <p:strVal val="#ppt_y"/>
                                          </p:val>
                                        </p:tav>
                                      </p:tavLst>
                                    </p:anim>
                                    <p:animEffect transition="in" filter="fade">
                                      <p:cBhvr>
                                        <p:cTn id="31" dur="500"/>
                                        <p:tgtEl>
                                          <p:spTgt spid="63491">
                                            <p:txEl>
                                              <p:pRg st="2" end="2"/>
                                            </p:txEl>
                                          </p:spTgt>
                                        </p:tgtEl>
                                      </p:cBhvr>
                                    </p:animEffect>
                                  </p:childTnLst>
                                </p:cTn>
                              </p:par>
                            </p:childTnLst>
                          </p:cTn>
                        </p:par>
                        <p:par>
                          <p:cTn id="32" fill="hold" nodeType="afterGroup">
                            <p:stCondLst>
                              <p:cond delay="2000"/>
                            </p:stCondLst>
                            <p:childTnLst>
                              <p:par>
                                <p:cTn id="33" presetID="54" presetClass="entr" presetSubtype="0" accel="100000" fill="hold" grpId="0" nodeType="afterEffect">
                                  <p:stCondLst>
                                    <p:cond delay="0"/>
                                  </p:stCondLst>
                                  <p:childTnLst>
                                    <p:set>
                                      <p:cBhvr>
                                        <p:cTn id="34" dur="1" fill="hold">
                                          <p:stCondLst>
                                            <p:cond delay="0"/>
                                          </p:stCondLst>
                                        </p:cTn>
                                        <p:tgtEl>
                                          <p:spTgt spid="63491">
                                            <p:txEl>
                                              <p:pRg st="3" end="3"/>
                                            </p:txEl>
                                          </p:spTgt>
                                        </p:tgtEl>
                                        <p:attrNameLst>
                                          <p:attrName>style.visibility</p:attrName>
                                        </p:attrNameLst>
                                      </p:cBhvr>
                                      <p:to>
                                        <p:strVal val="visible"/>
                                      </p:to>
                                    </p:set>
                                    <p:anim calcmode="lin" valueType="num">
                                      <p:cBhvr>
                                        <p:cTn id="35" dur="500" fill="hold"/>
                                        <p:tgtEl>
                                          <p:spTgt spid="63491">
                                            <p:txEl>
                                              <p:pRg st="3" end="3"/>
                                            </p:txEl>
                                          </p:spTgt>
                                        </p:tgtEl>
                                        <p:attrNameLst>
                                          <p:attrName>ppt_w</p:attrName>
                                        </p:attrNameLst>
                                      </p:cBhvr>
                                      <p:tavLst>
                                        <p:tav tm="0">
                                          <p:val>
                                            <p:strVal val="#ppt_w*0.05"/>
                                          </p:val>
                                        </p:tav>
                                        <p:tav tm="100000">
                                          <p:val>
                                            <p:strVal val="#ppt_w"/>
                                          </p:val>
                                        </p:tav>
                                      </p:tavLst>
                                    </p:anim>
                                    <p:anim calcmode="lin" valueType="num">
                                      <p:cBhvr>
                                        <p:cTn id="36" dur="500" fill="hold"/>
                                        <p:tgtEl>
                                          <p:spTgt spid="63491">
                                            <p:txEl>
                                              <p:pRg st="3" end="3"/>
                                            </p:txEl>
                                          </p:spTgt>
                                        </p:tgtEl>
                                        <p:attrNameLst>
                                          <p:attrName>ppt_h</p:attrName>
                                        </p:attrNameLst>
                                      </p:cBhvr>
                                      <p:tavLst>
                                        <p:tav tm="0">
                                          <p:val>
                                            <p:strVal val="#ppt_h"/>
                                          </p:val>
                                        </p:tav>
                                        <p:tav tm="100000">
                                          <p:val>
                                            <p:strVal val="#ppt_h"/>
                                          </p:val>
                                        </p:tav>
                                      </p:tavLst>
                                    </p:anim>
                                    <p:anim calcmode="lin" valueType="num">
                                      <p:cBhvr>
                                        <p:cTn id="37" dur="500" fill="hold"/>
                                        <p:tgtEl>
                                          <p:spTgt spid="63491">
                                            <p:txEl>
                                              <p:pRg st="3" end="3"/>
                                            </p:txEl>
                                          </p:spTgt>
                                        </p:tgtEl>
                                        <p:attrNameLst>
                                          <p:attrName>ppt_x</p:attrName>
                                        </p:attrNameLst>
                                      </p:cBhvr>
                                      <p:tavLst>
                                        <p:tav tm="0">
                                          <p:val>
                                            <p:strVal val="#ppt_x-.2"/>
                                          </p:val>
                                        </p:tav>
                                        <p:tav tm="100000">
                                          <p:val>
                                            <p:strVal val="#ppt_x"/>
                                          </p:val>
                                        </p:tav>
                                      </p:tavLst>
                                    </p:anim>
                                    <p:anim calcmode="lin" valueType="num">
                                      <p:cBhvr>
                                        <p:cTn id="38" dur="500" fill="hold"/>
                                        <p:tgtEl>
                                          <p:spTgt spid="63491">
                                            <p:txEl>
                                              <p:pRg st="3" end="3"/>
                                            </p:txEl>
                                          </p:spTgt>
                                        </p:tgtEl>
                                        <p:attrNameLst>
                                          <p:attrName>ppt_y</p:attrName>
                                        </p:attrNameLst>
                                      </p:cBhvr>
                                      <p:tavLst>
                                        <p:tav tm="0">
                                          <p:val>
                                            <p:strVal val="#ppt_y"/>
                                          </p:val>
                                        </p:tav>
                                        <p:tav tm="100000">
                                          <p:val>
                                            <p:strVal val="#ppt_y"/>
                                          </p:val>
                                        </p:tav>
                                      </p:tavLst>
                                    </p:anim>
                                    <p:animEffect transition="in" filter="fade">
                                      <p:cBhvr>
                                        <p:cTn id="39" dur="500"/>
                                        <p:tgtEl>
                                          <p:spTgt spid="63491">
                                            <p:txEl>
                                              <p:pRg st="3" end="3"/>
                                            </p:txEl>
                                          </p:spTgt>
                                        </p:tgtEl>
                                      </p:cBhvr>
                                    </p:animEffect>
                                  </p:childTnLst>
                                </p:cTn>
                              </p:par>
                            </p:childTnLst>
                          </p:cTn>
                        </p:par>
                        <p:par>
                          <p:cTn id="40" fill="hold" nodeType="afterGroup">
                            <p:stCondLst>
                              <p:cond delay="2500"/>
                            </p:stCondLst>
                            <p:childTnLst>
                              <p:par>
                                <p:cTn id="41" presetID="54" presetClass="entr" presetSubtype="0" accel="100000" fill="hold" grpId="0" nodeType="afterEffect">
                                  <p:stCondLst>
                                    <p:cond delay="0"/>
                                  </p:stCondLst>
                                  <p:childTnLst>
                                    <p:set>
                                      <p:cBhvr>
                                        <p:cTn id="42" dur="1" fill="hold">
                                          <p:stCondLst>
                                            <p:cond delay="0"/>
                                          </p:stCondLst>
                                        </p:cTn>
                                        <p:tgtEl>
                                          <p:spTgt spid="63491">
                                            <p:txEl>
                                              <p:pRg st="4" end="4"/>
                                            </p:txEl>
                                          </p:spTgt>
                                        </p:tgtEl>
                                        <p:attrNameLst>
                                          <p:attrName>style.visibility</p:attrName>
                                        </p:attrNameLst>
                                      </p:cBhvr>
                                      <p:to>
                                        <p:strVal val="visible"/>
                                      </p:to>
                                    </p:set>
                                    <p:anim calcmode="lin" valueType="num">
                                      <p:cBhvr>
                                        <p:cTn id="43" dur="500" fill="hold"/>
                                        <p:tgtEl>
                                          <p:spTgt spid="63491">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63491">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63491">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63491">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63491">
                                            <p:txEl>
                                              <p:pRg st="4" end="4"/>
                                            </p:txEl>
                                          </p:spTgt>
                                        </p:tgtEl>
                                      </p:cBhvr>
                                    </p:animEffect>
                                  </p:childTnLst>
                                </p:cTn>
                              </p:par>
                            </p:childTnLst>
                          </p:cTn>
                        </p:par>
                        <p:par>
                          <p:cTn id="48" fill="hold" nodeType="afterGroup">
                            <p:stCondLst>
                              <p:cond delay="3000"/>
                            </p:stCondLst>
                            <p:childTnLst>
                              <p:par>
                                <p:cTn id="49" presetID="54" presetClass="entr" presetSubtype="0" accel="100000" fill="hold" grpId="0" nodeType="afterEffect">
                                  <p:stCondLst>
                                    <p:cond delay="0"/>
                                  </p:stCondLst>
                                  <p:childTnLst>
                                    <p:set>
                                      <p:cBhvr>
                                        <p:cTn id="50" dur="1" fill="hold">
                                          <p:stCondLst>
                                            <p:cond delay="0"/>
                                          </p:stCondLst>
                                        </p:cTn>
                                        <p:tgtEl>
                                          <p:spTgt spid="63491">
                                            <p:txEl>
                                              <p:pRg st="5" end="5"/>
                                            </p:txEl>
                                          </p:spTgt>
                                        </p:tgtEl>
                                        <p:attrNameLst>
                                          <p:attrName>style.visibility</p:attrName>
                                        </p:attrNameLst>
                                      </p:cBhvr>
                                      <p:to>
                                        <p:strVal val="visible"/>
                                      </p:to>
                                    </p:set>
                                    <p:anim calcmode="lin" valueType="num">
                                      <p:cBhvr>
                                        <p:cTn id="51" dur="500" fill="hold"/>
                                        <p:tgtEl>
                                          <p:spTgt spid="63491">
                                            <p:txEl>
                                              <p:pRg st="5" end="5"/>
                                            </p:txEl>
                                          </p:spTgt>
                                        </p:tgtEl>
                                        <p:attrNameLst>
                                          <p:attrName>ppt_w</p:attrName>
                                        </p:attrNameLst>
                                      </p:cBhvr>
                                      <p:tavLst>
                                        <p:tav tm="0">
                                          <p:val>
                                            <p:strVal val="#ppt_w*0.05"/>
                                          </p:val>
                                        </p:tav>
                                        <p:tav tm="100000">
                                          <p:val>
                                            <p:strVal val="#ppt_w"/>
                                          </p:val>
                                        </p:tav>
                                      </p:tavLst>
                                    </p:anim>
                                    <p:anim calcmode="lin" valueType="num">
                                      <p:cBhvr>
                                        <p:cTn id="52" dur="500" fill="hold"/>
                                        <p:tgtEl>
                                          <p:spTgt spid="63491">
                                            <p:txEl>
                                              <p:pRg st="5" end="5"/>
                                            </p:txEl>
                                          </p:spTgt>
                                        </p:tgtEl>
                                        <p:attrNameLst>
                                          <p:attrName>ppt_h</p:attrName>
                                        </p:attrNameLst>
                                      </p:cBhvr>
                                      <p:tavLst>
                                        <p:tav tm="0">
                                          <p:val>
                                            <p:strVal val="#ppt_h"/>
                                          </p:val>
                                        </p:tav>
                                        <p:tav tm="100000">
                                          <p:val>
                                            <p:strVal val="#ppt_h"/>
                                          </p:val>
                                        </p:tav>
                                      </p:tavLst>
                                    </p:anim>
                                    <p:anim calcmode="lin" valueType="num">
                                      <p:cBhvr>
                                        <p:cTn id="53" dur="500" fill="hold"/>
                                        <p:tgtEl>
                                          <p:spTgt spid="63491">
                                            <p:txEl>
                                              <p:pRg st="5" end="5"/>
                                            </p:txEl>
                                          </p:spTgt>
                                        </p:tgtEl>
                                        <p:attrNameLst>
                                          <p:attrName>ppt_x</p:attrName>
                                        </p:attrNameLst>
                                      </p:cBhvr>
                                      <p:tavLst>
                                        <p:tav tm="0">
                                          <p:val>
                                            <p:strVal val="#ppt_x-.2"/>
                                          </p:val>
                                        </p:tav>
                                        <p:tav tm="100000">
                                          <p:val>
                                            <p:strVal val="#ppt_x"/>
                                          </p:val>
                                        </p:tav>
                                      </p:tavLst>
                                    </p:anim>
                                    <p:anim calcmode="lin" valueType="num">
                                      <p:cBhvr>
                                        <p:cTn id="54" dur="500" fill="hold"/>
                                        <p:tgtEl>
                                          <p:spTgt spid="63491">
                                            <p:txEl>
                                              <p:pRg st="5" end="5"/>
                                            </p:txEl>
                                          </p:spTgt>
                                        </p:tgtEl>
                                        <p:attrNameLst>
                                          <p:attrName>ppt_y</p:attrName>
                                        </p:attrNameLst>
                                      </p:cBhvr>
                                      <p:tavLst>
                                        <p:tav tm="0">
                                          <p:val>
                                            <p:strVal val="#ppt_y"/>
                                          </p:val>
                                        </p:tav>
                                        <p:tav tm="100000">
                                          <p:val>
                                            <p:strVal val="#ppt_y"/>
                                          </p:val>
                                        </p:tav>
                                      </p:tavLst>
                                    </p:anim>
                                    <p:animEffect transition="in" filter="fade">
                                      <p:cBhvr>
                                        <p:cTn id="55" dur="500"/>
                                        <p:tgtEl>
                                          <p:spTgt spid="63491">
                                            <p:txEl>
                                              <p:pRg st="5" end="5"/>
                                            </p:txEl>
                                          </p:spTgt>
                                        </p:tgtEl>
                                      </p:cBhvr>
                                    </p:animEffect>
                                  </p:childTnLst>
                                </p:cTn>
                              </p:par>
                            </p:childTnLst>
                          </p:cTn>
                        </p:par>
                        <p:par>
                          <p:cTn id="56" fill="hold" nodeType="afterGroup">
                            <p:stCondLst>
                              <p:cond delay="3500"/>
                            </p:stCondLst>
                            <p:childTnLst>
                              <p:par>
                                <p:cTn id="57" presetID="54" presetClass="entr" presetSubtype="0" accel="100000" fill="hold" grpId="0" nodeType="afterEffect">
                                  <p:stCondLst>
                                    <p:cond delay="0"/>
                                  </p:stCondLst>
                                  <p:childTnLst>
                                    <p:set>
                                      <p:cBhvr>
                                        <p:cTn id="58" dur="1" fill="hold">
                                          <p:stCondLst>
                                            <p:cond delay="0"/>
                                          </p:stCondLst>
                                        </p:cTn>
                                        <p:tgtEl>
                                          <p:spTgt spid="63491">
                                            <p:txEl>
                                              <p:pRg st="6" end="6"/>
                                            </p:txEl>
                                          </p:spTgt>
                                        </p:tgtEl>
                                        <p:attrNameLst>
                                          <p:attrName>style.visibility</p:attrName>
                                        </p:attrNameLst>
                                      </p:cBhvr>
                                      <p:to>
                                        <p:strVal val="visible"/>
                                      </p:to>
                                    </p:set>
                                    <p:anim calcmode="lin" valueType="num">
                                      <p:cBhvr>
                                        <p:cTn id="59" dur="500" fill="hold"/>
                                        <p:tgtEl>
                                          <p:spTgt spid="63491">
                                            <p:txEl>
                                              <p:pRg st="6" end="6"/>
                                            </p:txEl>
                                          </p:spTgt>
                                        </p:tgtEl>
                                        <p:attrNameLst>
                                          <p:attrName>ppt_w</p:attrName>
                                        </p:attrNameLst>
                                      </p:cBhvr>
                                      <p:tavLst>
                                        <p:tav tm="0">
                                          <p:val>
                                            <p:strVal val="#ppt_w*0.05"/>
                                          </p:val>
                                        </p:tav>
                                        <p:tav tm="100000">
                                          <p:val>
                                            <p:strVal val="#ppt_w"/>
                                          </p:val>
                                        </p:tav>
                                      </p:tavLst>
                                    </p:anim>
                                    <p:anim calcmode="lin" valueType="num">
                                      <p:cBhvr>
                                        <p:cTn id="60" dur="500" fill="hold"/>
                                        <p:tgtEl>
                                          <p:spTgt spid="63491">
                                            <p:txEl>
                                              <p:pRg st="6" end="6"/>
                                            </p:txEl>
                                          </p:spTgt>
                                        </p:tgtEl>
                                        <p:attrNameLst>
                                          <p:attrName>ppt_h</p:attrName>
                                        </p:attrNameLst>
                                      </p:cBhvr>
                                      <p:tavLst>
                                        <p:tav tm="0">
                                          <p:val>
                                            <p:strVal val="#ppt_h"/>
                                          </p:val>
                                        </p:tav>
                                        <p:tav tm="100000">
                                          <p:val>
                                            <p:strVal val="#ppt_h"/>
                                          </p:val>
                                        </p:tav>
                                      </p:tavLst>
                                    </p:anim>
                                    <p:anim calcmode="lin" valueType="num">
                                      <p:cBhvr>
                                        <p:cTn id="61" dur="500" fill="hold"/>
                                        <p:tgtEl>
                                          <p:spTgt spid="63491">
                                            <p:txEl>
                                              <p:pRg st="6" end="6"/>
                                            </p:txEl>
                                          </p:spTgt>
                                        </p:tgtEl>
                                        <p:attrNameLst>
                                          <p:attrName>ppt_x</p:attrName>
                                        </p:attrNameLst>
                                      </p:cBhvr>
                                      <p:tavLst>
                                        <p:tav tm="0">
                                          <p:val>
                                            <p:strVal val="#ppt_x-.2"/>
                                          </p:val>
                                        </p:tav>
                                        <p:tav tm="100000">
                                          <p:val>
                                            <p:strVal val="#ppt_x"/>
                                          </p:val>
                                        </p:tav>
                                      </p:tavLst>
                                    </p:anim>
                                    <p:anim calcmode="lin" valueType="num">
                                      <p:cBhvr>
                                        <p:cTn id="62" dur="500" fill="hold"/>
                                        <p:tgtEl>
                                          <p:spTgt spid="63491">
                                            <p:txEl>
                                              <p:pRg st="6" end="6"/>
                                            </p:txEl>
                                          </p:spTgt>
                                        </p:tgtEl>
                                        <p:attrNameLst>
                                          <p:attrName>ppt_y</p:attrName>
                                        </p:attrNameLst>
                                      </p:cBhvr>
                                      <p:tavLst>
                                        <p:tav tm="0">
                                          <p:val>
                                            <p:strVal val="#ppt_y"/>
                                          </p:val>
                                        </p:tav>
                                        <p:tav tm="100000">
                                          <p:val>
                                            <p:strVal val="#ppt_y"/>
                                          </p:val>
                                        </p:tav>
                                      </p:tavLst>
                                    </p:anim>
                                    <p:animEffect transition="in" filter="fade">
                                      <p:cBhvr>
                                        <p:cTn id="63" dur="5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a:xfrm>
            <a:off x="762000" y="381000"/>
            <a:ext cx="7924800" cy="1143000"/>
          </a:xfrm>
        </p:spPr>
        <p:txBody>
          <a:bodyPr/>
          <a:lstStyle/>
          <a:p>
            <a:r>
              <a:rPr lang="en-US" sz="2400"/>
              <a:t>Memberikan IP Address</a:t>
            </a:r>
          </a:p>
        </p:txBody>
      </p:sp>
      <p:sp>
        <p:nvSpPr>
          <p:cNvPr id="64515" name="Rectangle 3"/>
          <p:cNvSpPr>
            <a:spLocks noGrp="1" noChangeArrowheads="1"/>
          </p:cNvSpPr>
          <p:nvPr>
            <p:ph idx="1"/>
          </p:nvPr>
        </p:nvSpPr>
        <p:spPr>
          <a:xfrm>
            <a:off x="381000" y="2362200"/>
            <a:ext cx="8229600" cy="762000"/>
          </a:xfrm>
        </p:spPr>
        <p:txBody>
          <a:bodyPr/>
          <a:lstStyle/>
          <a:p>
            <a:pPr>
              <a:lnSpc>
                <a:spcPct val="80000"/>
              </a:lnSpc>
              <a:buFont typeface="Wingdings" pitchFamily="2" charset="2"/>
              <a:buNone/>
            </a:pPr>
            <a:r>
              <a:rPr lang="en-US" sz="1800"/>
              <a:t>	IP address dan subnet mask dapat diberikan secara otomatis menggunakan Dynamic Host Configuration Protocol (DHCP) atau disi secara manual</a:t>
            </a: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71800"/>
            <a:ext cx="23749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Text Box 5"/>
          <p:cNvSpPr txBox="1">
            <a:spLocks noChangeArrowheads="1"/>
          </p:cNvSpPr>
          <p:nvPr/>
        </p:nvSpPr>
        <p:spPr bwMode="auto">
          <a:xfrm>
            <a:off x="838200" y="3130550"/>
            <a:ext cx="38100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a:t>Prosedur yang dilakukan untuk mengisikan IP address:</a:t>
            </a:r>
          </a:p>
          <a:p>
            <a:pPr eaLnBrk="0" hangingPunct="0"/>
            <a:r>
              <a:rPr lang="en-US" sz="1600"/>
              <a:t>1. Buka </a:t>
            </a:r>
            <a:r>
              <a:rPr lang="en-US" sz="1600" b="1"/>
              <a:t>Control Panel </a:t>
            </a:r>
            <a:r>
              <a:rPr lang="en-US" sz="1600"/>
              <a:t>dan double-klik icon </a:t>
            </a:r>
            <a:r>
              <a:rPr lang="en-US" sz="1600" b="1"/>
              <a:t>Network</a:t>
            </a:r>
            <a:r>
              <a:rPr lang="en-US" sz="1600"/>
              <a:t>.</a:t>
            </a:r>
          </a:p>
          <a:p>
            <a:pPr eaLnBrk="0" hangingPunct="0"/>
            <a:r>
              <a:rPr lang="en-US" sz="1600"/>
              <a:t>2. Di dalam tab </a:t>
            </a:r>
            <a:r>
              <a:rPr lang="en-US" sz="1600" b="1"/>
              <a:t>Configuration</a:t>
            </a:r>
            <a:r>
              <a:rPr lang="en-US" sz="1600"/>
              <a:t>, klik TCP/IP yang ada dalam daftar untuk kartu jaringan yang telah</a:t>
            </a:r>
          </a:p>
          <a:p>
            <a:pPr eaLnBrk="0" hangingPunct="0"/>
            <a:r>
              <a:rPr lang="en-US" sz="1600"/>
              <a:t>diinstall.</a:t>
            </a:r>
          </a:p>
          <a:p>
            <a:pPr eaLnBrk="0" hangingPunct="0"/>
            <a:r>
              <a:rPr lang="en-US" sz="1600"/>
              <a:t>3. Klik </a:t>
            </a:r>
            <a:r>
              <a:rPr lang="en-US" sz="1600" b="1"/>
              <a:t>Properties</a:t>
            </a:r>
            <a:r>
              <a:rPr lang="en-US" sz="1600"/>
              <a:t>.</a:t>
            </a:r>
          </a:p>
          <a:p>
            <a:pPr eaLnBrk="0" hangingPunct="0"/>
            <a:r>
              <a:rPr lang="en-US" sz="1600"/>
              <a:t>4. Di dalam tab </a:t>
            </a:r>
            <a:r>
              <a:rPr lang="en-US" sz="1600" b="1"/>
              <a:t>IP Address</a:t>
            </a:r>
            <a:r>
              <a:rPr lang="en-US" sz="1600"/>
              <a:t>, terdapat 2 pilihan:</a:t>
            </a:r>
          </a:p>
          <a:p>
            <a:pPr eaLnBrk="0" hangingPunct="0"/>
            <a:r>
              <a:rPr lang="en-US" sz="1600"/>
              <a:t> - Obtain an IP address automatically</a:t>
            </a:r>
          </a:p>
          <a:p>
            <a:pPr eaLnBrk="0" hangingPunct="0"/>
            <a:r>
              <a:rPr lang="en-US" sz="1600"/>
              <a:t> - Specify an IP address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strVal val="#ppt_w+.3"/>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animEffect transition="in" filter="fade">
                                      <p:cBhvr>
                                        <p:cTn id="9" dur="500"/>
                                        <p:tgtEl>
                                          <p:spTgt spid="64514"/>
                                        </p:tgtEl>
                                      </p:cBhvr>
                                    </p:animEffect>
                                  </p:childTnLst>
                                </p:cTn>
                              </p:par>
                            </p:childTnLst>
                          </p:cTn>
                        </p:par>
                        <p:par>
                          <p:cTn id="10" fill="hold" nodeType="afterGroup">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64515">
                                            <p:txEl>
                                              <p:pRg st="0" end="0"/>
                                            </p:txEl>
                                          </p:spTgt>
                                        </p:tgtEl>
                                        <p:attrNameLst>
                                          <p:attrName>style.visibility</p:attrName>
                                        </p:attrNameLst>
                                      </p:cBhvr>
                                      <p:to>
                                        <p:strVal val="visible"/>
                                      </p:to>
                                    </p:set>
                                    <p:animEffect transition="in" filter="box(in)">
                                      <p:cBhvr>
                                        <p:cTn id="13" dur="500"/>
                                        <p:tgtEl>
                                          <p:spTgt spid="64515">
                                            <p:txEl>
                                              <p:pRg st="0" end="0"/>
                                            </p:txEl>
                                          </p:spTgt>
                                        </p:tgtEl>
                                      </p:cBhvr>
                                    </p:animEffect>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wipe(down)">
                                      <p:cBhvr>
                                        <p:cTn id="17" dur="500"/>
                                        <p:tgtEl>
                                          <p:spTgt spid="64517"/>
                                        </p:tgtEl>
                                      </p:cBhvr>
                                    </p:animEffect>
                                  </p:childTnLst>
                                </p:cTn>
                              </p:par>
                            </p:childTnLst>
                          </p:cTn>
                        </p:par>
                        <p:par>
                          <p:cTn id="18" fill="hold" nodeType="afterGroup">
                            <p:stCondLst>
                              <p:cond delay="1500"/>
                            </p:stCondLst>
                            <p:childTnLst>
                              <p:par>
                                <p:cTn id="19" presetID="55" presetClass="entr" presetSubtype="0" fill="hold" nodeType="afterEffect">
                                  <p:stCondLst>
                                    <p:cond delay="0"/>
                                  </p:stCondLst>
                                  <p:childTnLst>
                                    <p:set>
                                      <p:cBhvr>
                                        <p:cTn id="20" dur="1" fill="hold">
                                          <p:stCondLst>
                                            <p:cond delay="0"/>
                                          </p:stCondLst>
                                        </p:cTn>
                                        <p:tgtEl>
                                          <p:spTgt spid="64516"/>
                                        </p:tgtEl>
                                        <p:attrNameLst>
                                          <p:attrName>style.visibility</p:attrName>
                                        </p:attrNameLst>
                                      </p:cBhvr>
                                      <p:to>
                                        <p:strVal val="visible"/>
                                      </p:to>
                                    </p:set>
                                    <p:anim calcmode="lin" valueType="num">
                                      <p:cBhvr>
                                        <p:cTn id="21" dur="1000" fill="hold"/>
                                        <p:tgtEl>
                                          <p:spTgt spid="64516"/>
                                        </p:tgtEl>
                                        <p:attrNameLst>
                                          <p:attrName>ppt_w</p:attrName>
                                        </p:attrNameLst>
                                      </p:cBhvr>
                                      <p:tavLst>
                                        <p:tav tm="0">
                                          <p:val>
                                            <p:strVal val="#ppt_w*0.70"/>
                                          </p:val>
                                        </p:tav>
                                        <p:tav tm="100000">
                                          <p:val>
                                            <p:strVal val="#ppt_w"/>
                                          </p:val>
                                        </p:tav>
                                      </p:tavLst>
                                    </p:anim>
                                    <p:anim calcmode="lin" valueType="num">
                                      <p:cBhvr>
                                        <p:cTn id="22" dur="1000" fill="hold"/>
                                        <p:tgtEl>
                                          <p:spTgt spid="64516"/>
                                        </p:tgtEl>
                                        <p:attrNameLst>
                                          <p:attrName>ppt_h</p:attrName>
                                        </p:attrNameLst>
                                      </p:cBhvr>
                                      <p:tavLst>
                                        <p:tav tm="0">
                                          <p:val>
                                            <p:strVal val="#ppt_h"/>
                                          </p:val>
                                        </p:tav>
                                        <p:tav tm="100000">
                                          <p:val>
                                            <p:strVal val="#ppt_h"/>
                                          </p:val>
                                        </p:tav>
                                      </p:tavLst>
                                    </p:anim>
                                    <p:animEffect transition="in" filter="fade">
                                      <p:cBhvr>
                                        <p:cTn id="23"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P spid="645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066800" y="2362200"/>
            <a:ext cx="4038600" cy="4419600"/>
          </a:xfrm>
        </p:spPr>
        <p:txBody>
          <a:bodyPr/>
          <a:lstStyle/>
          <a:p>
            <a:pPr>
              <a:lnSpc>
                <a:spcPct val="80000"/>
              </a:lnSpc>
              <a:buFont typeface="Wingdings" pitchFamily="2" charset="2"/>
              <a:buNone/>
            </a:pPr>
            <a:r>
              <a:rPr lang="en-US" sz="1600"/>
              <a:t>5. Klik </a:t>
            </a:r>
            <a:r>
              <a:rPr lang="en-US" sz="1600" b="1"/>
              <a:t>OK</a:t>
            </a:r>
            <a:r>
              <a:rPr lang="en-US" sz="1600"/>
              <a:t>.</a:t>
            </a:r>
          </a:p>
          <a:p>
            <a:pPr>
              <a:lnSpc>
                <a:spcPct val="80000"/>
              </a:lnSpc>
              <a:buFont typeface="Wingdings" pitchFamily="2" charset="2"/>
              <a:buNone/>
            </a:pPr>
            <a:r>
              <a:rPr lang="en-US" sz="1600"/>
              <a:t>6. Jika diperlukan masuk kembali ke dalam kotak dialog </a:t>
            </a:r>
            <a:r>
              <a:rPr lang="en-US" sz="1600" b="1"/>
              <a:t>TCP/IP Properties</a:t>
            </a:r>
            <a:r>
              <a:rPr lang="en-US" sz="1600"/>
              <a:t>, klik tab </a:t>
            </a:r>
            <a:r>
              <a:rPr lang="en-US" sz="1600" b="1"/>
              <a:t>Gateway</a:t>
            </a:r>
            <a:r>
              <a:rPr lang="en-US" sz="1600"/>
              <a:t>, masukkan nomor alamat server.</a:t>
            </a:r>
          </a:p>
          <a:p>
            <a:pPr>
              <a:lnSpc>
                <a:spcPct val="80000"/>
              </a:lnSpc>
              <a:buFont typeface="Wingdings" pitchFamily="2" charset="2"/>
              <a:buNone/>
            </a:pPr>
            <a:r>
              <a:rPr lang="en-US" sz="1600"/>
              <a:t>7. Klik </a:t>
            </a:r>
            <a:r>
              <a:rPr lang="en-US" sz="1600" b="1"/>
              <a:t>OK</a:t>
            </a:r>
            <a:r>
              <a:rPr lang="en-US" sz="1600"/>
              <a:t>.</a:t>
            </a:r>
          </a:p>
          <a:p>
            <a:pPr>
              <a:lnSpc>
                <a:spcPct val="80000"/>
              </a:lnSpc>
              <a:buFont typeface="Wingdings" pitchFamily="2" charset="2"/>
              <a:buNone/>
            </a:pPr>
            <a:r>
              <a:rPr lang="en-US" sz="1600"/>
              <a:t>8. Jika diperlukan untuk mengaktifkan Windows Internet Naming Service (WINS) server, kembali ke dalam kotak dialog </a:t>
            </a:r>
            <a:r>
              <a:rPr lang="en-US" sz="1600" b="1"/>
              <a:t>TCP/IP Properties</a:t>
            </a:r>
            <a:r>
              <a:rPr lang="en-US" sz="1600"/>
              <a:t>, klik tab </a:t>
            </a:r>
            <a:r>
              <a:rPr lang="en-US" sz="1600" b="1"/>
              <a:t>WINS Configuration</a:t>
            </a:r>
            <a:r>
              <a:rPr lang="en-US" sz="1600"/>
              <a:t>, dan klik </a:t>
            </a:r>
            <a:r>
              <a:rPr lang="en-US" sz="1600" b="1"/>
              <a:t>Enable WINS Resolution </a:t>
            </a:r>
            <a:r>
              <a:rPr lang="en-US" sz="1600"/>
              <a:t>serta masukan nomor alamat server.</a:t>
            </a:r>
          </a:p>
          <a:p>
            <a:pPr>
              <a:lnSpc>
                <a:spcPct val="80000"/>
              </a:lnSpc>
              <a:buFont typeface="Wingdings" pitchFamily="2" charset="2"/>
              <a:buNone/>
            </a:pPr>
            <a:r>
              <a:rPr lang="en-US" sz="1600"/>
              <a:t>9. Jika diperlukan untuk mengaktifkan domain name system (DNS), kembali ke dalam kotak dialog </a:t>
            </a:r>
            <a:r>
              <a:rPr lang="en-US" sz="1600" b="1"/>
              <a:t>TCP/IP Properties</a:t>
            </a:r>
            <a:r>
              <a:rPr lang="en-US" sz="1600"/>
              <a:t>, klik tab </a:t>
            </a:r>
            <a:r>
              <a:rPr lang="en-US" sz="1600" b="1"/>
              <a:t>DNS Configuration</a:t>
            </a:r>
            <a:r>
              <a:rPr lang="en-US" sz="1600"/>
              <a:t>, klik </a:t>
            </a:r>
            <a:r>
              <a:rPr lang="en-US" sz="1600" b="1"/>
              <a:t>Enable DNS</a:t>
            </a:r>
            <a:r>
              <a:rPr lang="en-US" sz="1600"/>
              <a:t>, masukkan nomor alamat server.</a:t>
            </a:r>
          </a:p>
          <a:p>
            <a:pPr>
              <a:lnSpc>
                <a:spcPct val="80000"/>
              </a:lnSpc>
              <a:buFont typeface="Wingdings" pitchFamily="2" charset="2"/>
              <a:buNone/>
            </a:pPr>
            <a:r>
              <a:rPr lang="en-US" sz="1600"/>
              <a:t>10. Klik </a:t>
            </a:r>
            <a:r>
              <a:rPr lang="en-US" sz="1600" b="1"/>
              <a:t>OK</a:t>
            </a:r>
            <a:r>
              <a:rPr lang="en-US" sz="1600"/>
              <a:t>.</a:t>
            </a:r>
          </a:p>
        </p:txBody>
      </p:sp>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228600"/>
            <a:ext cx="187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72000"/>
            <a:ext cx="149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90800"/>
            <a:ext cx="28225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 calcmode="lin" valueType="num">
                                      <p:cBhvr additive="base">
                                        <p:cTn id="11"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5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 calcmode="lin" valueType="num">
                                      <p:cBhvr additive="base">
                                        <p:cTn id="15"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5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 calcmode="lin" valueType="num">
                                      <p:cBhvr additive="base">
                                        <p:cTn id="19"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anim calcmode="lin" valueType="num">
                                      <p:cBhvr additive="base">
                                        <p:cTn id="23"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553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 calcmode="lin" valueType="num">
                                      <p:cBhvr additive="base">
                                        <p:cTn id="27"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4" presetClass="entr" presetSubtype="10" fill="hold" nodeType="afterEffect">
                                  <p:stCondLst>
                                    <p:cond delay="0"/>
                                  </p:stCondLst>
                                  <p:childTnLst>
                                    <p:set>
                                      <p:cBhvr>
                                        <p:cTn id="31" dur="1" fill="hold">
                                          <p:stCondLst>
                                            <p:cond delay="0"/>
                                          </p:stCondLst>
                                        </p:cTn>
                                        <p:tgtEl>
                                          <p:spTgt spid="65540"/>
                                        </p:tgtEl>
                                        <p:attrNameLst>
                                          <p:attrName>style.visibility</p:attrName>
                                        </p:attrNameLst>
                                      </p:cBhvr>
                                      <p:to>
                                        <p:strVal val="visible"/>
                                      </p:to>
                                    </p:set>
                                    <p:animEffect transition="in" filter="randombar(horizontal)">
                                      <p:cBhvr>
                                        <p:cTn id="32" dur="500"/>
                                        <p:tgtEl>
                                          <p:spTgt spid="65540"/>
                                        </p:tgtEl>
                                      </p:cBhvr>
                                    </p:animEffect>
                                  </p:childTnLst>
                                </p:cTn>
                              </p:par>
                            </p:childTnLst>
                          </p:cTn>
                        </p:par>
                        <p:par>
                          <p:cTn id="33" fill="hold" nodeType="afterGroup">
                            <p:stCondLst>
                              <p:cond delay="1000"/>
                            </p:stCondLst>
                            <p:childTnLst>
                              <p:par>
                                <p:cTn id="34" presetID="37" presetClass="entr" presetSubtype="0" fill="hold" nodeType="afterEffect">
                                  <p:stCondLst>
                                    <p:cond delay="0"/>
                                  </p:stCondLst>
                                  <p:childTnLst>
                                    <p:set>
                                      <p:cBhvr>
                                        <p:cTn id="35" dur="1" fill="hold">
                                          <p:stCondLst>
                                            <p:cond delay="0"/>
                                          </p:stCondLst>
                                        </p:cTn>
                                        <p:tgtEl>
                                          <p:spTgt spid="65542"/>
                                        </p:tgtEl>
                                        <p:attrNameLst>
                                          <p:attrName>style.visibility</p:attrName>
                                        </p:attrNameLst>
                                      </p:cBhvr>
                                      <p:to>
                                        <p:strVal val="visible"/>
                                      </p:to>
                                    </p:set>
                                    <p:animEffect transition="in" filter="fade">
                                      <p:cBhvr>
                                        <p:cTn id="36" dur="500"/>
                                        <p:tgtEl>
                                          <p:spTgt spid="65542"/>
                                        </p:tgtEl>
                                      </p:cBhvr>
                                    </p:animEffect>
                                    <p:anim calcmode="lin" valueType="num">
                                      <p:cBhvr>
                                        <p:cTn id="37" dur="500" fill="hold"/>
                                        <p:tgtEl>
                                          <p:spTgt spid="65542"/>
                                        </p:tgtEl>
                                        <p:attrNameLst>
                                          <p:attrName>ppt_x</p:attrName>
                                        </p:attrNameLst>
                                      </p:cBhvr>
                                      <p:tavLst>
                                        <p:tav tm="0">
                                          <p:val>
                                            <p:strVal val="#ppt_x"/>
                                          </p:val>
                                        </p:tav>
                                        <p:tav tm="100000">
                                          <p:val>
                                            <p:strVal val="#ppt_x"/>
                                          </p:val>
                                        </p:tav>
                                      </p:tavLst>
                                    </p:anim>
                                    <p:anim calcmode="lin" valueType="num">
                                      <p:cBhvr>
                                        <p:cTn id="38" dur="450" decel="100000" fill="hold"/>
                                        <p:tgtEl>
                                          <p:spTgt spid="65542"/>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65542"/>
                                        </p:tgtEl>
                                        <p:attrNameLst>
                                          <p:attrName>ppt_y</p:attrName>
                                        </p:attrNameLst>
                                      </p:cBhvr>
                                      <p:tavLst>
                                        <p:tav tm="0">
                                          <p:val>
                                            <p:strVal val="#ppt_y-.03"/>
                                          </p:val>
                                        </p:tav>
                                        <p:tav tm="100000">
                                          <p:val>
                                            <p:strVal val="#ppt_y"/>
                                          </p:val>
                                        </p:tav>
                                      </p:tavLst>
                                    </p:anim>
                                  </p:childTnLst>
                                </p:cTn>
                              </p:par>
                            </p:childTnLst>
                          </p:cTn>
                        </p:par>
                        <p:par>
                          <p:cTn id="40" fill="hold" nodeType="afterGroup">
                            <p:stCondLst>
                              <p:cond delay="1500"/>
                            </p:stCondLst>
                            <p:childTnLst>
                              <p:par>
                                <p:cTn id="41" presetID="15" presetClass="entr" presetSubtype="0" fill="hold" nodeType="afterEffect">
                                  <p:stCondLst>
                                    <p:cond delay="0"/>
                                  </p:stCondLst>
                                  <p:childTnLst>
                                    <p:set>
                                      <p:cBhvr>
                                        <p:cTn id="42" dur="1" fill="hold">
                                          <p:stCondLst>
                                            <p:cond delay="0"/>
                                          </p:stCondLst>
                                        </p:cTn>
                                        <p:tgtEl>
                                          <p:spTgt spid="65541"/>
                                        </p:tgtEl>
                                        <p:attrNameLst>
                                          <p:attrName>style.visibility</p:attrName>
                                        </p:attrNameLst>
                                      </p:cBhvr>
                                      <p:to>
                                        <p:strVal val="visible"/>
                                      </p:to>
                                    </p:set>
                                    <p:anim calcmode="lin" valueType="num">
                                      <p:cBhvr>
                                        <p:cTn id="43" dur="500" fill="hold"/>
                                        <p:tgtEl>
                                          <p:spTgt spid="65541"/>
                                        </p:tgtEl>
                                        <p:attrNameLst>
                                          <p:attrName>ppt_w</p:attrName>
                                        </p:attrNameLst>
                                      </p:cBhvr>
                                      <p:tavLst>
                                        <p:tav tm="0">
                                          <p:val>
                                            <p:fltVal val="0"/>
                                          </p:val>
                                        </p:tav>
                                        <p:tav tm="100000">
                                          <p:val>
                                            <p:strVal val="#ppt_w"/>
                                          </p:val>
                                        </p:tav>
                                      </p:tavLst>
                                    </p:anim>
                                    <p:anim calcmode="lin" valueType="num">
                                      <p:cBhvr>
                                        <p:cTn id="44" dur="500" fill="hold"/>
                                        <p:tgtEl>
                                          <p:spTgt spid="65541"/>
                                        </p:tgtEl>
                                        <p:attrNameLst>
                                          <p:attrName>ppt_h</p:attrName>
                                        </p:attrNameLst>
                                      </p:cBhvr>
                                      <p:tavLst>
                                        <p:tav tm="0">
                                          <p:val>
                                            <p:fltVal val="0"/>
                                          </p:val>
                                        </p:tav>
                                        <p:tav tm="100000">
                                          <p:val>
                                            <p:strVal val="#ppt_h"/>
                                          </p:val>
                                        </p:tav>
                                      </p:tavLst>
                                    </p:anim>
                                    <p:anim calcmode="lin" valueType="num">
                                      <p:cBhvr>
                                        <p:cTn id="45" dur="500" fill="hold"/>
                                        <p:tgtEl>
                                          <p:spTgt spid="65541"/>
                                        </p:tgtEl>
                                        <p:attrNameLst>
                                          <p:attrName>ppt_x</p:attrName>
                                        </p:attrNameLst>
                                      </p:cBhvr>
                                      <p:tavLst>
                                        <p:tav tm="0" fmla="#ppt_x+(cos(-2*pi*(1-$))*-#ppt_x-sin(-2*pi*(1-$))*(1-#ppt_y))*(1-$)">
                                          <p:val>
                                            <p:fltVal val="0"/>
                                          </p:val>
                                        </p:tav>
                                        <p:tav tm="100000">
                                          <p:val>
                                            <p:fltVal val="1"/>
                                          </p:val>
                                        </p:tav>
                                      </p:tavLst>
                                    </p:anim>
                                    <p:anim calcmode="lin" valueType="num">
                                      <p:cBhvr>
                                        <p:cTn id="46" dur="500" fill="hold"/>
                                        <p:tgtEl>
                                          <p:spTgt spid="655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r>
              <a:rPr lang="en-US"/>
              <a:t>TOPOLOGI</a:t>
            </a:r>
          </a:p>
        </p:txBody>
      </p:sp>
      <p:sp>
        <p:nvSpPr>
          <p:cNvPr id="28675" name="Rectangle 3"/>
          <p:cNvSpPr>
            <a:spLocks noGrp="1" noChangeArrowheads="1"/>
          </p:cNvSpPr>
          <p:nvPr>
            <p:ph idx="1"/>
          </p:nvPr>
        </p:nvSpPr>
        <p:spPr/>
        <p:txBody>
          <a:bodyPr/>
          <a:lstStyle/>
          <a:p>
            <a:pPr>
              <a:buFont typeface="Wingdings" pitchFamily="2" charset="2"/>
              <a:buNone/>
            </a:pPr>
            <a:r>
              <a:rPr lang="es-ES"/>
              <a:t>	Topologi jaringan merupakan gambaran secara fisik dari pola hubungan antara komponen-komponen jaringan yang meliputi server, workstation, hub dan pengkabelannnya. </a:t>
            </a:r>
            <a:endParaRPr lang="en-US"/>
          </a:p>
          <a:p>
            <a:pPr>
              <a:buFont typeface="Wingdings" pitchFamily="2" charset="2"/>
              <a:buNone/>
            </a:pPr>
            <a:r>
              <a:rPr lang="en-US"/>
              <a:t>	Terdapat 3 macam topologi jaringan yang umum digunakan, yaitu Bus, Star dan Ring.</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 calcmode="lin" valueType="num">
                                      <p:cBhvr>
                                        <p:cTn id="9" dur="500" fill="hold"/>
                                        <p:tgtEl>
                                          <p:spTgt spid="28674"/>
                                        </p:tgtEl>
                                        <p:attrNameLst>
                                          <p:attrName>style.rotation</p:attrName>
                                        </p:attrNameLst>
                                      </p:cBhvr>
                                      <p:tavLst>
                                        <p:tav tm="0">
                                          <p:val>
                                            <p:fltVal val="90"/>
                                          </p:val>
                                        </p:tav>
                                        <p:tav tm="100000">
                                          <p:val>
                                            <p:fltVal val="0"/>
                                          </p:val>
                                        </p:tav>
                                      </p:tavLst>
                                    </p:anim>
                                    <p:animEffect transition="in" filter="fade">
                                      <p:cBhvr>
                                        <p:cTn id="10" dur="500"/>
                                        <p:tgtEl>
                                          <p:spTgt spid="28674"/>
                                        </p:tgtEl>
                                      </p:cBhvr>
                                    </p:animEffect>
                                  </p:childTnLst>
                                </p:cTn>
                              </p:par>
                            </p:childTnLst>
                          </p:cTn>
                        </p:par>
                        <p:par>
                          <p:cTn id="11" fill="hold" nodeType="afterGroup">
                            <p:stCondLst>
                              <p:cond delay="675"/>
                            </p:stCondLst>
                            <p:childTnLst>
                              <p:par>
                                <p:cTn id="12" presetID="17" presetClass="entr" presetSubtype="10" fill="hold" grpId="0" nodeType="after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 calcmode="lin" valueType="num">
                                      <p:cBhvr>
                                        <p:cTn id="14"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0" end="0"/>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175"/>
                            </p:stCondLst>
                            <p:childTnLst>
                              <p:par>
                                <p:cTn id="17" presetID="17" presetClass="entr" presetSubtype="10" fill="hold" grpId="0" nodeType="after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p:cTn id="19"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867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838200" y="990600"/>
            <a:ext cx="7924800" cy="1143000"/>
          </a:xfrm>
        </p:spPr>
        <p:txBody>
          <a:bodyPr/>
          <a:lstStyle/>
          <a:p>
            <a:r>
              <a:rPr lang="en-US" sz="3200" b="0" i="1"/>
              <a:t>Topologi Bus </a:t>
            </a:r>
            <a:r>
              <a:rPr lang="en-US" sz="3200" b="0"/>
              <a:t/>
            </a:r>
            <a:br>
              <a:rPr lang="en-US" sz="3200" b="0"/>
            </a:br>
            <a:endParaRPr lang="en-US" sz="3200" b="0"/>
          </a:p>
        </p:txBody>
      </p:sp>
      <p:pic>
        <p:nvPicPr>
          <p:cNvPr id="31748" name="Picture 4" descr="bus_topo.gif (26223 by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24400" y="2571750"/>
            <a:ext cx="4114800" cy="283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5"/>
          <p:cNvSpPr txBox="1">
            <a:spLocks noChangeArrowheads="1"/>
          </p:cNvSpPr>
          <p:nvPr/>
        </p:nvSpPr>
        <p:spPr bwMode="auto">
          <a:xfrm>
            <a:off x="838200" y="2289175"/>
            <a:ext cx="35814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Pada topologi Bus digunakan sebuah kabel tunggal atau kabel pusat di mana seluruh workstation dan server dihubungkan. </a:t>
            </a:r>
          </a:p>
          <a:p>
            <a:r>
              <a:rPr lang="en-US" sz="1600"/>
              <a:t>Keunggulan topologi Bus adalah pengembangan jaringan atau penambahan workstation baru dapat dilakukan dengan mudah tanpa mengganggu workstation lain</a:t>
            </a:r>
            <a:r>
              <a:rPr lang="es-ES" sz="1600"/>
              <a:t>. Kelemahan dari topologi ini adalah bila terdapat gangguan di sepanjang kabel pusat maka keseluruhan jaringan akan mengalami gangguan. Yang perlu diperhatikan pada topologi ini adalah harus mengatur transmisi, hal ini dilakukan untuk menghindari benturan dan menghindari perhatian.</a:t>
            </a:r>
            <a:endParaRPr lang="en-US" sz="160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strVal val="#ppt_w*2.5"/>
                                          </p:val>
                                        </p:tav>
                                        <p:tav tm="100000">
                                          <p:val>
                                            <p:strVal val="#ppt_w"/>
                                          </p:val>
                                        </p:tav>
                                      </p:tavLst>
                                    </p:anim>
                                    <p:anim calcmode="lin" valueType="num">
                                      <p:cBhvr>
                                        <p:cTn id="8" dur="500" fill="hold"/>
                                        <p:tgtEl>
                                          <p:spTgt spid="31746"/>
                                        </p:tgtEl>
                                        <p:attrNameLst>
                                          <p:attrName>ppt_h</p:attrName>
                                        </p:attrNameLst>
                                      </p:cBhvr>
                                      <p:tavLst>
                                        <p:tav tm="0">
                                          <p:val>
                                            <p:strVal val="#ppt_h*0.01"/>
                                          </p:val>
                                        </p:tav>
                                        <p:tav tm="100000">
                                          <p:val>
                                            <p:strVal val="#ppt_h"/>
                                          </p:val>
                                        </p:tav>
                                      </p:tavLst>
                                    </p:anim>
                                    <p:anim calcmode="lin" valueType="num">
                                      <p:cBhvr>
                                        <p:cTn id="9" dur="500" fill="hold"/>
                                        <p:tgtEl>
                                          <p:spTgt spid="31746"/>
                                        </p:tgtEl>
                                        <p:attrNameLst>
                                          <p:attrName>ppt_x</p:attrName>
                                        </p:attrNameLst>
                                      </p:cBhvr>
                                      <p:tavLst>
                                        <p:tav tm="0">
                                          <p:val>
                                            <p:strVal val="#ppt_x"/>
                                          </p:val>
                                        </p:tav>
                                        <p:tav tm="100000">
                                          <p:val>
                                            <p:strVal val="#ppt_x"/>
                                          </p:val>
                                        </p:tav>
                                      </p:tavLst>
                                    </p:anim>
                                    <p:anim calcmode="lin" valueType="num">
                                      <p:cBhvr>
                                        <p:cTn id="10" dur="500" fill="hold"/>
                                        <p:tgtEl>
                                          <p:spTgt spid="31746"/>
                                        </p:tgtEl>
                                        <p:attrNameLst>
                                          <p:attrName>ppt_y</p:attrName>
                                        </p:attrNameLst>
                                      </p:cBhvr>
                                      <p:tavLst>
                                        <p:tav tm="0">
                                          <p:val>
                                            <p:strVal val="#ppt_h+1"/>
                                          </p:val>
                                        </p:tav>
                                        <p:tav tm="100000">
                                          <p:val>
                                            <p:strVal val="#ppt_y"/>
                                          </p:val>
                                        </p:tav>
                                      </p:tavLst>
                                    </p:anim>
                                    <p:animEffect transition="in" filter="fade">
                                      <p:cBhvr>
                                        <p:cTn id="11" dur="500"/>
                                        <p:tgtEl>
                                          <p:spTgt spid="31746"/>
                                        </p:tgtEl>
                                      </p:cBhvr>
                                    </p:animEffect>
                                  </p:childTnLst>
                                </p:cTn>
                              </p:par>
                            </p:childTnLst>
                          </p:cTn>
                        </p:par>
                        <p:par>
                          <p:cTn id="12" fill="hold" nodeType="afterGroup">
                            <p:stCondLst>
                              <p:cond delay="500"/>
                            </p:stCondLst>
                            <p:childTnLst>
                              <p:par>
                                <p:cTn id="13" presetID="26" presetClass="entr" presetSubtype="0" fill="hold" grpId="0" nodeType="after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wipe(down)">
                                      <p:cBhvr>
                                        <p:cTn id="15" dur="580">
                                          <p:stCondLst>
                                            <p:cond delay="0"/>
                                          </p:stCondLst>
                                        </p:cTn>
                                        <p:tgtEl>
                                          <p:spTgt spid="31749"/>
                                        </p:tgtEl>
                                      </p:cBhvr>
                                    </p:animEffect>
                                    <p:anim calcmode="lin" valueType="num">
                                      <p:cBhvr>
                                        <p:cTn id="16" dur="1822" tmFilter="0,0; 0.14,0.36; 0.43,0.73; 0.71,0.91; 1.0,1.0">
                                          <p:stCondLst>
                                            <p:cond delay="0"/>
                                          </p:stCondLst>
                                        </p:cTn>
                                        <p:tgtEl>
                                          <p:spTgt spid="3174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174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174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174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1749"/>
                                        </p:tgtEl>
                                        <p:attrNameLst>
                                          <p:attrName>ppt_y</p:attrName>
                                        </p:attrNameLst>
                                      </p:cBhvr>
                                      <p:tavLst>
                                        <p:tav tm="0" fmla="#ppt_y-sin(pi*$)/81">
                                          <p:val>
                                            <p:fltVal val="0"/>
                                          </p:val>
                                        </p:tav>
                                        <p:tav tm="100000">
                                          <p:val>
                                            <p:fltVal val="1"/>
                                          </p:val>
                                        </p:tav>
                                      </p:tavLst>
                                    </p:anim>
                                    <p:animScale>
                                      <p:cBhvr>
                                        <p:cTn id="21" dur="26">
                                          <p:stCondLst>
                                            <p:cond delay="650"/>
                                          </p:stCondLst>
                                        </p:cTn>
                                        <p:tgtEl>
                                          <p:spTgt spid="31749"/>
                                        </p:tgtEl>
                                      </p:cBhvr>
                                      <p:to x="100000" y="60000"/>
                                    </p:animScale>
                                    <p:animScale>
                                      <p:cBhvr>
                                        <p:cTn id="22" dur="166" decel="50000">
                                          <p:stCondLst>
                                            <p:cond delay="676"/>
                                          </p:stCondLst>
                                        </p:cTn>
                                        <p:tgtEl>
                                          <p:spTgt spid="31749"/>
                                        </p:tgtEl>
                                      </p:cBhvr>
                                      <p:to x="100000" y="100000"/>
                                    </p:animScale>
                                    <p:animScale>
                                      <p:cBhvr>
                                        <p:cTn id="23" dur="26">
                                          <p:stCondLst>
                                            <p:cond delay="1312"/>
                                          </p:stCondLst>
                                        </p:cTn>
                                        <p:tgtEl>
                                          <p:spTgt spid="31749"/>
                                        </p:tgtEl>
                                      </p:cBhvr>
                                      <p:to x="100000" y="80000"/>
                                    </p:animScale>
                                    <p:animScale>
                                      <p:cBhvr>
                                        <p:cTn id="24" dur="166" decel="50000">
                                          <p:stCondLst>
                                            <p:cond delay="1338"/>
                                          </p:stCondLst>
                                        </p:cTn>
                                        <p:tgtEl>
                                          <p:spTgt spid="31749"/>
                                        </p:tgtEl>
                                      </p:cBhvr>
                                      <p:to x="100000" y="100000"/>
                                    </p:animScale>
                                    <p:animScale>
                                      <p:cBhvr>
                                        <p:cTn id="25" dur="26">
                                          <p:stCondLst>
                                            <p:cond delay="1642"/>
                                          </p:stCondLst>
                                        </p:cTn>
                                        <p:tgtEl>
                                          <p:spTgt spid="31749"/>
                                        </p:tgtEl>
                                      </p:cBhvr>
                                      <p:to x="100000" y="90000"/>
                                    </p:animScale>
                                    <p:animScale>
                                      <p:cBhvr>
                                        <p:cTn id="26" dur="166" decel="50000">
                                          <p:stCondLst>
                                            <p:cond delay="1668"/>
                                          </p:stCondLst>
                                        </p:cTn>
                                        <p:tgtEl>
                                          <p:spTgt spid="31749"/>
                                        </p:tgtEl>
                                      </p:cBhvr>
                                      <p:to x="100000" y="100000"/>
                                    </p:animScale>
                                    <p:animScale>
                                      <p:cBhvr>
                                        <p:cTn id="27" dur="26">
                                          <p:stCondLst>
                                            <p:cond delay="1808"/>
                                          </p:stCondLst>
                                        </p:cTn>
                                        <p:tgtEl>
                                          <p:spTgt spid="31749"/>
                                        </p:tgtEl>
                                      </p:cBhvr>
                                      <p:to x="100000" y="95000"/>
                                    </p:animScale>
                                    <p:animScale>
                                      <p:cBhvr>
                                        <p:cTn id="28" dur="166" decel="50000">
                                          <p:stCondLst>
                                            <p:cond delay="1834"/>
                                          </p:stCondLst>
                                        </p:cTn>
                                        <p:tgtEl>
                                          <p:spTgt spid="31749"/>
                                        </p:tgtEl>
                                      </p:cBhvr>
                                      <p:to x="100000" y="100000"/>
                                    </p:animScale>
                                  </p:childTnLst>
                                </p:cTn>
                              </p:par>
                            </p:childTnLst>
                          </p:cTn>
                        </p:par>
                        <p:par>
                          <p:cTn id="29" fill="hold" nodeType="afterGroup">
                            <p:stCondLst>
                              <p:cond delay="2500"/>
                            </p:stCondLst>
                            <p:childTnLst>
                              <p:par>
                                <p:cTn id="30" presetID="35" presetClass="entr" presetSubtype="0" fill="hold" nodeType="afterEffect">
                                  <p:stCondLst>
                                    <p:cond delay="0"/>
                                  </p:stCondLst>
                                  <p:childTnLst>
                                    <p:set>
                                      <p:cBhvr>
                                        <p:cTn id="31" dur="1" fill="hold">
                                          <p:stCondLst>
                                            <p:cond delay="0"/>
                                          </p:stCondLst>
                                        </p:cTn>
                                        <p:tgtEl>
                                          <p:spTgt spid="31748"/>
                                        </p:tgtEl>
                                        <p:attrNameLst>
                                          <p:attrName>style.visibility</p:attrName>
                                        </p:attrNameLst>
                                      </p:cBhvr>
                                      <p:to>
                                        <p:strVal val="visible"/>
                                      </p:to>
                                    </p:set>
                                    <p:animEffect transition="in" filter="fade">
                                      <p:cBhvr>
                                        <p:cTn id="32" dur="1000"/>
                                        <p:tgtEl>
                                          <p:spTgt spid="31748"/>
                                        </p:tgtEl>
                                      </p:cBhvr>
                                    </p:animEffect>
                                    <p:anim calcmode="lin" valueType="num">
                                      <p:cBhvr>
                                        <p:cTn id="33" dur="1000" fill="hold"/>
                                        <p:tgtEl>
                                          <p:spTgt spid="31748"/>
                                        </p:tgtEl>
                                        <p:attrNameLst>
                                          <p:attrName>style.rotation</p:attrName>
                                        </p:attrNameLst>
                                      </p:cBhvr>
                                      <p:tavLst>
                                        <p:tav tm="0">
                                          <p:val>
                                            <p:fltVal val="720"/>
                                          </p:val>
                                        </p:tav>
                                        <p:tav tm="100000">
                                          <p:val>
                                            <p:fltVal val="0"/>
                                          </p:val>
                                        </p:tav>
                                      </p:tavLst>
                                    </p:anim>
                                    <p:anim calcmode="lin" valueType="num">
                                      <p:cBhvr>
                                        <p:cTn id="34" dur="1000" fill="hold"/>
                                        <p:tgtEl>
                                          <p:spTgt spid="31748"/>
                                        </p:tgtEl>
                                        <p:attrNameLst>
                                          <p:attrName>ppt_h</p:attrName>
                                        </p:attrNameLst>
                                      </p:cBhvr>
                                      <p:tavLst>
                                        <p:tav tm="0">
                                          <p:val>
                                            <p:fltVal val="0"/>
                                          </p:val>
                                        </p:tav>
                                        <p:tav tm="100000">
                                          <p:val>
                                            <p:strVal val="#ppt_h"/>
                                          </p:val>
                                        </p:tav>
                                      </p:tavLst>
                                    </p:anim>
                                    <p:anim calcmode="lin" valueType="num">
                                      <p:cBhvr>
                                        <p:cTn id="35" dur="1000" fill="hold"/>
                                        <p:tgtEl>
                                          <p:spTgt spid="317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a:xfrm>
            <a:off x="685800" y="609600"/>
            <a:ext cx="8229600" cy="1143000"/>
          </a:xfrm>
        </p:spPr>
        <p:txBody>
          <a:bodyPr/>
          <a:lstStyle/>
          <a:p>
            <a:r>
              <a:rPr lang="en-US" sz="5100" b="0">
                <a:solidFill>
                  <a:srgbClr val="990099"/>
                </a:solidFill>
                <a:latin typeface="Alpha Dance" pitchFamily="2" charset="0"/>
              </a:rPr>
              <a:t>Standar WLAN</a:t>
            </a:r>
          </a:p>
        </p:txBody>
      </p:sp>
      <p:sp>
        <p:nvSpPr>
          <p:cNvPr id="70659" name="Rectangle 3"/>
          <p:cNvSpPr>
            <a:spLocks noGrp="1" noChangeArrowheads="1"/>
          </p:cNvSpPr>
          <p:nvPr>
            <p:ph idx="1"/>
          </p:nvPr>
        </p:nvSpPr>
        <p:spPr>
          <a:xfrm>
            <a:off x="457200" y="2286000"/>
            <a:ext cx="8229600" cy="3657600"/>
          </a:xfrm>
        </p:spPr>
        <p:txBody>
          <a:bodyPr/>
          <a:lstStyle/>
          <a:p>
            <a:pPr algn="just">
              <a:lnSpc>
                <a:spcPct val="90000"/>
              </a:lnSpc>
              <a:buFont typeface="Wingdings" pitchFamily="2" charset="2"/>
              <a:buNone/>
            </a:pPr>
            <a:r>
              <a:rPr lang="en-US" sz="2400">
                <a:solidFill>
                  <a:srgbClr val="3333CC"/>
                </a:solidFill>
                <a:latin typeface="Comic Sans MS" pitchFamily="66" charset="0"/>
              </a:rPr>
              <a:t>		Pada tahun 1985, </a:t>
            </a:r>
            <a:r>
              <a:rPr lang="en-US" sz="2400" i="1">
                <a:solidFill>
                  <a:srgbClr val="3333CC"/>
                </a:solidFill>
                <a:latin typeface="Comic Sans MS" pitchFamily="66" charset="0"/>
              </a:rPr>
              <a:t>Federal Communication Commission </a:t>
            </a:r>
            <a:r>
              <a:rPr lang="en-US" sz="2400">
                <a:solidFill>
                  <a:srgbClr val="3333CC"/>
                </a:solidFill>
                <a:latin typeface="Comic Sans MS" pitchFamily="66" charset="0"/>
              </a:rPr>
              <a:t>(FCC) menetapkan pita </a:t>
            </a:r>
            <a:r>
              <a:rPr lang="en-US" sz="2400" i="1">
                <a:solidFill>
                  <a:srgbClr val="3333CC"/>
                </a:solidFill>
                <a:latin typeface="Comic Sans MS" pitchFamily="66" charset="0"/>
              </a:rPr>
              <a:t>Industrial, Scientific and Medical </a:t>
            </a:r>
            <a:r>
              <a:rPr lang="en-US" sz="2400">
                <a:solidFill>
                  <a:srgbClr val="3333CC"/>
                </a:solidFill>
                <a:latin typeface="Comic Sans MS" pitchFamily="66" charset="0"/>
              </a:rPr>
              <a:t>(ISM band) yaitu 902-928 MHz, 2400-2483.5 MHz dan 5725-5850 MHz yang bersifat tidak terlisensi, sehingga pengembangan WLAN secara komersial memasuki tahapan serius. Barulah pada tahun 1990 WLAN dapat dipasarkan dengan produk yang menggunakan teknik </a:t>
            </a:r>
            <a:r>
              <a:rPr lang="en-US" sz="2400" i="1">
                <a:solidFill>
                  <a:srgbClr val="3333CC"/>
                </a:solidFill>
                <a:latin typeface="Comic Sans MS" pitchFamily="66" charset="0"/>
              </a:rPr>
              <a:t>spread spectrum </a:t>
            </a:r>
            <a:r>
              <a:rPr lang="en-US" sz="2400">
                <a:solidFill>
                  <a:srgbClr val="3333CC"/>
                </a:solidFill>
                <a:latin typeface="Comic Sans MS" pitchFamily="66" charset="0"/>
              </a:rPr>
              <a:t>(SS) pada pita ISM, frekuensi terlisensi 18-19 GHz dan teknologi IR dengan </a:t>
            </a:r>
            <a:r>
              <a:rPr lang="en-US" sz="2400" i="1">
                <a:solidFill>
                  <a:srgbClr val="3333CC"/>
                </a:solidFill>
                <a:latin typeface="Comic Sans MS" pitchFamily="66" charset="0"/>
              </a:rPr>
              <a:t>data rate </a:t>
            </a:r>
            <a:r>
              <a:rPr lang="en-US" sz="2400" i="1" u="sng">
                <a:solidFill>
                  <a:srgbClr val="3333CC"/>
                </a:solidFill>
                <a:latin typeface="Comic Sans MS" pitchFamily="66" charset="0"/>
              </a:rPr>
              <a:t>&gt;</a:t>
            </a:r>
            <a:r>
              <a:rPr lang="en-US" sz="2400">
                <a:solidFill>
                  <a:srgbClr val="3333CC"/>
                </a:solidFill>
                <a:latin typeface="Comic Sans MS" pitchFamily="66" charset="0"/>
              </a:rPr>
              <a:t>1 Mbps. </a:t>
            </a:r>
            <a:endParaRPr lang="en-US" sz="1000">
              <a:solidFill>
                <a:srgbClr val="3333CC"/>
              </a:solidFill>
              <a:latin typeface="Comic Sans MS" pitchFamily="66" charset="0"/>
            </a:endParaRPr>
          </a:p>
          <a:p>
            <a:pPr algn="r" eaLnBrk="0" hangingPunct="0">
              <a:lnSpc>
                <a:spcPct val="90000"/>
              </a:lnSpc>
              <a:spcBef>
                <a:spcPct val="0"/>
              </a:spcBef>
              <a:buClrTx/>
              <a:buSzPct val="100000"/>
              <a:buFontTx/>
              <a:buNone/>
            </a:pPr>
            <a:endParaRPr lang="en-US" sz="2400">
              <a:solidFill>
                <a:srgbClr val="FF3300"/>
              </a:solidFill>
            </a:endParaRPr>
          </a:p>
          <a:p>
            <a:pPr algn="just">
              <a:lnSpc>
                <a:spcPct val="90000"/>
              </a:lnSpc>
              <a:buFont typeface="Wingdings" pitchFamily="2" charset="2"/>
              <a:buNone/>
            </a:pPr>
            <a:endParaRPr lang="en-US" sz="2400">
              <a:solidFill>
                <a:srgbClr val="3333CC"/>
              </a:solidFill>
              <a:latin typeface="Comic Sans MS" pitchFamily="66" charset="0"/>
            </a:endParaRPr>
          </a:p>
          <a:p>
            <a:pPr algn="just">
              <a:lnSpc>
                <a:spcPct val="90000"/>
              </a:lnSpc>
              <a:buFont typeface="Wingdings" pitchFamily="2" charset="2"/>
              <a:buNone/>
            </a:pPr>
            <a:endParaRPr lang="en-US" sz="2400">
              <a:solidFill>
                <a:srgbClr val="3333CC"/>
              </a:solidFill>
              <a:latin typeface="Comic Sans MS" pitchFamily="66" charset="0"/>
            </a:endParaRPr>
          </a:p>
        </p:txBody>
      </p:sp>
      <p:sp>
        <p:nvSpPr>
          <p:cNvPr id="70660" name="Rectangle 4"/>
          <p:cNvSpPr>
            <a:spLocks noChangeArrowheads="1"/>
          </p:cNvSpPr>
          <p:nvPr/>
        </p:nvSpPr>
        <p:spPr bwMode="auto">
          <a:xfrm>
            <a:off x="7391400" y="62484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3" action="ppaction://hlinksldjump"/>
              </a:rPr>
              <a:t>MENU</a:t>
            </a:r>
            <a:endParaRPr lang="en-US">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1000" fill="hold"/>
                                        <p:tgtEl>
                                          <p:spTgt spid="70658"/>
                                        </p:tgtEl>
                                        <p:attrNameLst>
                                          <p:attrName>ppt_x</p:attrName>
                                        </p:attrNameLst>
                                      </p:cBhvr>
                                      <p:tavLst>
                                        <p:tav tm="0">
                                          <p:val>
                                            <p:strVal val="#ppt_x-.2"/>
                                          </p:val>
                                        </p:tav>
                                        <p:tav tm="100000">
                                          <p:val>
                                            <p:strVal val="#ppt_x"/>
                                          </p:val>
                                        </p:tav>
                                      </p:tavLst>
                                    </p:anim>
                                    <p:anim calcmode="lin" valueType="num">
                                      <p:cBhvr>
                                        <p:cTn id="8" dur="1000" fill="hold"/>
                                        <p:tgtEl>
                                          <p:spTgt spid="706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0658"/>
                                        </p:tgtEl>
                                      </p:cBhvr>
                                    </p:animEffect>
                                  </p:childTnLst>
                                </p:cTn>
                              </p:par>
                            </p:childTnLst>
                          </p:cTn>
                        </p:par>
                        <p:par>
                          <p:cTn id="10" fill="hold" nodeType="afterGroup">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Effect transition="in" filter="fade">
                                      <p:cBhvr>
                                        <p:cTn id="13" dur="1000"/>
                                        <p:tgtEl>
                                          <p:spTgt spid="70659">
                                            <p:txEl>
                                              <p:pRg st="0" end="0"/>
                                            </p:txEl>
                                          </p:spTgt>
                                        </p:tgtEl>
                                      </p:cBhvr>
                                    </p:animEffect>
                                    <p:anim calcmode="lin" valueType="num">
                                      <p:cBhvr>
                                        <p:cTn id="14" dur="1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0659">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06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70660">
                                            <p:bg/>
                                          </p:spTgt>
                                        </p:tgtEl>
                                        <p:attrNameLst>
                                          <p:attrName>style.visibility</p:attrName>
                                        </p:attrNameLst>
                                      </p:cBhvr>
                                      <p:to>
                                        <p:strVal val="visible"/>
                                      </p:to>
                                    </p:set>
                                    <p:anim from="(-#ppt_w/2)" to="(#ppt_x)" calcmode="lin" valueType="num">
                                      <p:cBhvr>
                                        <p:cTn id="21" dur="300" fill="hold">
                                          <p:stCondLst>
                                            <p:cond delay="0"/>
                                          </p:stCondLst>
                                        </p:cTn>
                                        <p:tgtEl>
                                          <p:spTgt spid="70660">
                                            <p:bg/>
                                          </p:spTgt>
                                        </p:tgtEl>
                                        <p:attrNameLst>
                                          <p:attrName>ppt_x</p:attrName>
                                        </p:attrNameLst>
                                      </p:cBhvr>
                                    </p:anim>
                                    <p:anim from="0" to="-1.0" calcmode="lin" valueType="num">
                                      <p:cBhvr>
                                        <p:cTn id="22" dur="100" decel="50000" autoRev="1" fill="hold">
                                          <p:stCondLst>
                                            <p:cond delay="300"/>
                                          </p:stCondLst>
                                        </p:cTn>
                                        <p:tgtEl>
                                          <p:spTgt spid="70660">
                                            <p:bg/>
                                          </p:spTgt>
                                        </p:tgtEl>
                                        <p:attrNameLst>
                                          <p:attrName>xshear</p:attrName>
                                        </p:attrNameLst>
                                      </p:cBhvr>
                                    </p:anim>
                                    <p:animScale>
                                      <p:cBhvr>
                                        <p:cTn id="23" dur="100" decel="100000" autoRev="1" fill="hold">
                                          <p:stCondLst>
                                            <p:cond delay="300"/>
                                          </p:stCondLst>
                                        </p:cTn>
                                        <p:tgtEl>
                                          <p:spTgt spid="70660">
                                            <p:bg/>
                                          </p:spTgt>
                                        </p:tgtEl>
                                      </p:cBhvr>
                                      <p:from x="100000" y="100000"/>
                                      <p:to x="80000" y="100000"/>
                                    </p:animScale>
                                    <p:anim by="(#ppt_h/3+#ppt_w*0.1)" calcmode="lin" valueType="num">
                                      <p:cBhvr additive="sum">
                                        <p:cTn id="24" dur="100" decel="100000" autoRev="1" fill="hold">
                                          <p:stCondLst>
                                            <p:cond delay="300"/>
                                          </p:stCondLst>
                                        </p:cTn>
                                        <p:tgtEl>
                                          <p:spTgt spid="70660">
                                            <p:bg/>
                                          </p:spTgt>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70660">
                                            <p:txEl>
                                              <p:pRg st="0" end="0"/>
                                            </p:txEl>
                                          </p:spTgt>
                                        </p:tgtEl>
                                        <p:attrNameLst>
                                          <p:attrName>style.visibility</p:attrName>
                                        </p:attrNameLst>
                                      </p:cBhvr>
                                      <p:to>
                                        <p:strVal val="visible"/>
                                      </p:to>
                                    </p:set>
                                    <p:anim from="(-#ppt_w/2)" to="(#ppt_x)" calcmode="lin" valueType="num">
                                      <p:cBhvr>
                                        <p:cTn id="27" dur="300" fill="hold">
                                          <p:stCondLst>
                                            <p:cond delay="0"/>
                                          </p:stCondLst>
                                        </p:cTn>
                                        <p:tgtEl>
                                          <p:spTgt spid="70660">
                                            <p:txEl>
                                              <p:pRg st="0" end="0"/>
                                            </p:txEl>
                                          </p:spTgt>
                                        </p:tgtEl>
                                        <p:attrNameLst>
                                          <p:attrName>ppt_x</p:attrName>
                                        </p:attrNameLst>
                                      </p:cBhvr>
                                    </p:anim>
                                    <p:anim from="0" to="-1.0" calcmode="lin" valueType="num">
                                      <p:cBhvr>
                                        <p:cTn id="28" dur="100" decel="50000" autoRev="1" fill="hold">
                                          <p:stCondLst>
                                            <p:cond delay="300"/>
                                          </p:stCondLst>
                                        </p:cTn>
                                        <p:tgtEl>
                                          <p:spTgt spid="70660">
                                            <p:txEl>
                                              <p:pRg st="0" end="0"/>
                                            </p:txEl>
                                          </p:spTgt>
                                        </p:tgtEl>
                                        <p:attrNameLst>
                                          <p:attrName>xshear</p:attrName>
                                        </p:attrNameLst>
                                      </p:cBhvr>
                                    </p:anim>
                                    <p:animScale>
                                      <p:cBhvr>
                                        <p:cTn id="29" dur="100" decel="100000" autoRev="1" fill="hold">
                                          <p:stCondLst>
                                            <p:cond delay="300"/>
                                          </p:stCondLst>
                                        </p:cTn>
                                        <p:tgtEl>
                                          <p:spTgt spid="70660">
                                            <p:txEl>
                                              <p:pRg st="0" end="0"/>
                                            </p:txEl>
                                          </p:spTgt>
                                        </p:tgtEl>
                                      </p:cBhvr>
                                      <p:from x="100000" y="100000"/>
                                      <p:to x="80000" y="100000"/>
                                    </p:animScale>
                                    <p:anim by="(#ppt_h/3+#ppt_w*0.1)" calcmode="lin" valueType="num">
                                      <p:cBhvr additive="sum">
                                        <p:cTn id="30" dur="100" decel="100000" autoRev="1" fill="hold">
                                          <p:stCondLst>
                                            <p:cond delay="300"/>
                                          </p:stCondLst>
                                        </p:cTn>
                                        <p:tgtEl>
                                          <p:spTgt spid="7066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P spid="70660"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r>
              <a:rPr lang="en-US" sz="3200" b="0" i="1"/>
              <a:t>Topologi Ring</a:t>
            </a:r>
            <a:r>
              <a:rPr lang="en-US" sz="3200" b="0"/>
              <a:t/>
            </a:r>
            <a:br>
              <a:rPr lang="en-US" sz="3200" b="0"/>
            </a:br>
            <a:endParaRPr lang="en-US" sz="3200" b="0"/>
          </a:p>
        </p:txBody>
      </p:sp>
      <p:pic>
        <p:nvPicPr>
          <p:cNvPr id="32772" name="Picture 4" descr="ring_topo.gif (30361 by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43425" y="2863850"/>
            <a:ext cx="3846513" cy="249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762000" y="2590800"/>
            <a:ext cx="37338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Di dalam topologi Ring semua workstation dan server dihubungkan sehingga terbentuk suatu pola lingkaran atau cincin. Tiap workstation ataupun server akan menerima dan melewatkan informasidari satu komputer ke komputer lain</a:t>
            </a:r>
          </a:p>
          <a:p>
            <a:r>
              <a:rPr lang="en-US" sz="1400"/>
              <a:t>Kelemahan dari topologi ini adalah setiap node dalam jaringan akan selalu ikut serta mengelola informasi yang dilewatkan dalam jaringan, sehingga bila terdapat gangguan di suatu node maka seluruh jaringan akan terganggu. Keunggulan topologi Ring adalah tidak terjadinya collision atau tabrakan pengiriman data seperti pada topologi Bus, karena hanya satu node dapat mengirimkan data pada suatu saat.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ppt_x</p:attrName>
                                        </p:attrNameLst>
                                      </p:cBhvr>
                                      <p:tavLst>
                                        <p:tav tm="0">
                                          <p:val>
                                            <p:strVal val="#ppt_x-.2"/>
                                          </p:val>
                                        </p:tav>
                                        <p:tav tm="100000">
                                          <p:val>
                                            <p:strVal val="#ppt_x"/>
                                          </p:val>
                                        </p:tav>
                                      </p:tavLst>
                                    </p:anim>
                                    <p:anim calcmode="lin" valueType="num">
                                      <p:cBhvr>
                                        <p:cTn id="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2773"/>
                                        </p:tgtEl>
                                        <p:attrNameLst>
                                          <p:attrName>style.visibility</p:attrName>
                                        </p:attrNameLst>
                                      </p:cBhvr>
                                      <p:to>
                                        <p:strVal val="visible"/>
                                      </p:to>
                                    </p:set>
                                    <p:animScale>
                                      <p:cBhvr>
                                        <p:cTn id="13" dur="1000" decel="50000" fill="hold">
                                          <p:stCondLst>
                                            <p:cond delay="0"/>
                                          </p:stCondLst>
                                        </p:cTn>
                                        <p:tgtEl>
                                          <p:spTgt spid="327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773"/>
                                        </p:tgtEl>
                                        <p:attrNameLst>
                                          <p:attrName>ppt_x</p:attrName>
                                          <p:attrName>ppt_y</p:attrName>
                                        </p:attrNameLst>
                                      </p:cBhvr>
                                    </p:animMotion>
                                    <p:animEffect transition="in" filter="fade">
                                      <p:cBhvr>
                                        <p:cTn id="15" dur="1000"/>
                                        <p:tgtEl>
                                          <p:spTgt spid="32773"/>
                                        </p:tgtEl>
                                      </p:cBhvr>
                                    </p:animEffect>
                                  </p:childTnLst>
                                </p:cTn>
                              </p:par>
                            </p:childTnLst>
                          </p:cTn>
                        </p:par>
                        <p:par>
                          <p:cTn id="16" fill="hold" nodeType="afterGroup">
                            <p:stCondLst>
                              <p:cond delay="2000"/>
                            </p:stCondLst>
                            <p:childTnLst>
                              <p:par>
                                <p:cTn id="17" presetID="21" presetClass="entr" presetSubtype="4" fill="hold" nodeType="afterEffect">
                                  <p:stCondLst>
                                    <p:cond delay="0"/>
                                  </p:stCondLst>
                                  <p:childTnLst>
                                    <p:set>
                                      <p:cBhvr>
                                        <p:cTn id="18" dur="1" fill="hold">
                                          <p:stCondLst>
                                            <p:cond delay="0"/>
                                          </p:stCondLst>
                                        </p:cTn>
                                        <p:tgtEl>
                                          <p:spTgt spid="32772"/>
                                        </p:tgtEl>
                                        <p:attrNameLst>
                                          <p:attrName>style.visibility</p:attrName>
                                        </p:attrNameLst>
                                      </p:cBhvr>
                                      <p:to>
                                        <p:strVal val="visible"/>
                                      </p:to>
                                    </p:set>
                                    <p:animEffect transition="in" filter="wheel(4)">
                                      <p:cBhvr>
                                        <p:cTn id="19"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762000" y="990600"/>
            <a:ext cx="7924800" cy="1143000"/>
          </a:xfrm>
        </p:spPr>
        <p:txBody>
          <a:bodyPr/>
          <a:lstStyle/>
          <a:p>
            <a:r>
              <a:rPr lang="en-US" sz="3200" b="0" i="1"/>
              <a:t>Topologi Star</a:t>
            </a:r>
            <a:r>
              <a:rPr lang="en-US" sz="3200" b="0"/>
              <a:t/>
            </a:r>
            <a:br>
              <a:rPr lang="en-US" sz="3200" b="0"/>
            </a:br>
            <a:endParaRPr lang="en-US" sz="3200" b="0"/>
          </a:p>
        </p:txBody>
      </p:sp>
      <p:pic>
        <p:nvPicPr>
          <p:cNvPr id="33796" name="Picture 4" descr="star_topo.gif (27777 byt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29200" y="2419350"/>
            <a:ext cx="3771900" cy="321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5"/>
          <p:cNvSpPr txBox="1">
            <a:spLocks noChangeArrowheads="1"/>
          </p:cNvSpPr>
          <p:nvPr/>
        </p:nvSpPr>
        <p:spPr bwMode="auto">
          <a:xfrm>
            <a:off x="762000" y="2309813"/>
            <a:ext cx="4267200"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Pada topologi Star, masing-masing workstation dihubungkan secara langsung ke server atau hub atau node pusat. </a:t>
            </a:r>
          </a:p>
          <a:p>
            <a:pPr>
              <a:spcBef>
                <a:spcPct val="50000"/>
              </a:spcBef>
            </a:pPr>
            <a:r>
              <a:rPr lang="en-US"/>
              <a:t>Keunggulan dari topologi tipe Star ini adalah bahwa dengan adanya kabel tersendiri untuk setiap workstation ke server</a:t>
            </a:r>
          </a:p>
          <a:p>
            <a:pPr>
              <a:spcBef>
                <a:spcPct val="50000"/>
              </a:spcBef>
            </a:pPr>
            <a:r>
              <a:rPr lang="en-US"/>
              <a:t> Kelemahan dari topologi Star adalah kebutuhan kabel yang lebih besar dibandingkan dengan topologi lainnya dan hanya satu stasiun yang dapat memancarkan secara serentak.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plus(in)">
                                      <p:cBhvr>
                                        <p:cTn id="7" dur="500"/>
                                        <p:tgtEl>
                                          <p:spTgt spid="33794"/>
                                        </p:tgtEl>
                                      </p:cBhvr>
                                    </p:animEffect>
                                  </p:childTnLst>
                                </p:cTn>
                              </p:par>
                            </p:childTnLst>
                          </p:cTn>
                        </p:par>
                        <p:par>
                          <p:cTn id="8" fill="hold" nodeType="afterGroup">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797"/>
                                        </p:tgtEl>
                                        <p:attrNameLst>
                                          <p:attrName>style.visibility</p:attrName>
                                        </p:attrNameLst>
                                      </p:cBhvr>
                                      <p:to>
                                        <p:strVal val="visible"/>
                                      </p:to>
                                    </p:set>
                                    <p:animEffect transition="in" filter="fade">
                                      <p:cBhvr>
                                        <p:cTn id="11" dur="1000"/>
                                        <p:tgtEl>
                                          <p:spTgt spid="33797"/>
                                        </p:tgtEl>
                                      </p:cBhvr>
                                    </p:animEffect>
                                    <p:anim calcmode="lin" valueType="num">
                                      <p:cBhvr>
                                        <p:cTn id="12" dur="1000" fill="hold"/>
                                        <p:tgtEl>
                                          <p:spTgt spid="33797"/>
                                        </p:tgtEl>
                                        <p:attrNameLst>
                                          <p:attrName>ppt_x</p:attrName>
                                        </p:attrNameLst>
                                      </p:cBhvr>
                                      <p:tavLst>
                                        <p:tav tm="0">
                                          <p:val>
                                            <p:strVal val="#ppt_x"/>
                                          </p:val>
                                        </p:tav>
                                        <p:tav tm="100000">
                                          <p:val>
                                            <p:strVal val="#ppt_x"/>
                                          </p:val>
                                        </p:tav>
                                      </p:tavLst>
                                    </p:anim>
                                    <p:anim calcmode="lin" valueType="num">
                                      <p:cBhvr>
                                        <p:cTn id="13" dur="900" decel="100000" fill="hold"/>
                                        <p:tgtEl>
                                          <p:spTgt spid="3379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797"/>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1500"/>
                            </p:stCondLst>
                            <p:childTnLst>
                              <p:par>
                                <p:cTn id="16" presetID="47" presetClass="entr" presetSubtype="0" fill="hold" nodeType="afterEffect">
                                  <p:stCondLst>
                                    <p:cond delay="0"/>
                                  </p:stCondLst>
                                  <p:childTnLst>
                                    <p:set>
                                      <p:cBhvr>
                                        <p:cTn id="17" dur="1" fill="hold">
                                          <p:stCondLst>
                                            <p:cond delay="0"/>
                                          </p:stCondLst>
                                        </p:cTn>
                                        <p:tgtEl>
                                          <p:spTgt spid="33796"/>
                                        </p:tgtEl>
                                        <p:attrNameLst>
                                          <p:attrName>style.visibility</p:attrName>
                                        </p:attrNameLst>
                                      </p:cBhvr>
                                      <p:to>
                                        <p:strVal val="visible"/>
                                      </p:to>
                                    </p:set>
                                    <p:animEffect transition="in" filter="fade">
                                      <p:cBhvr>
                                        <p:cTn id="18" dur="1000"/>
                                        <p:tgtEl>
                                          <p:spTgt spid="33796"/>
                                        </p:tgtEl>
                                      </p:cBhvr>
                                    </p:animEffect>
                                    <p:anim calcmode="lin" valueType="num">
                                      <p:cBhvr>
                                        <p:cTn id="19" dur="1000" fill="hold"/>
                                        <p:tgtEl>
                                          <p:spTgt spid="33796"/>
                                        </p:tgtEl>
                                        <p:attrNameLst>
                                          <p:attrName>ppt_x</p:attrName>
                                        </p:attrNameLst>
                                      </p:cBhvr>
                                      <p:tavLst>
                                        <p:tav tm="0">
                                          <p:val>
                                            <p:strVal val="#ppt_x"/>
                                          </p:val>
                                        </p:tav>
                                        <p:tav tm="100000">
                                          <p:val>
                                            <p:strVal val="#ppt_x"/>
                                          </p:val>
                                        </p:tav>
                                      </p:tavLst>
                                    </p:anim>
                                    <p:anim calcmode="lin" valueType="num">
                                      <p:cBhvr>
                                        <p:cTn id="20"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r>
              <a:rPr lang="en-US"/>
              <a:t>Protokol TCP/IP</a:t>
            </a:r>
          </a:p>
        </p:txBody>
      </p:sp>
      <p:sp>
        <p:nvSpPr>
          <p:cNvPr id="34819" name="Rectangle 3"/>
          <p:cNvSpPr>
            <a:spLocks noGrp="1" noChangeArrowheads="1"/>
          </p:cNvSpPr>
          <p:nvPr>
            <p:ph idx="1"/>
          </p:nvPr>
        </p:nvSpPr>
        <p:spPr/>
        <p:txBody>
          <a:bodyPr/>
          <a:lstStyle/>
          <a:p>
            <a:pPr algn="just"/>
            <a:r>
              <a:rPr lang="en-US"/>
              <a:t>Karena penting peranannya pada sistem operasi Windows dan juga karena protokol TCP/IP merupakan protokol pilihan (default) dari Windows. Protokol TCP berada pada lapisan Transport model OSI (Open System Interconnection), sedangkan IP berada pada lapisan Network mode OSI</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lide(fromBottom)">
                                      <p:cBhvr>
                                        <p:cTn id="7" dur="500"/>
                                        <p:tgtEl>
                                          <p:spTgt spid="3481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dissolve">
                                      <p:cBhvr>
                                        <p:cTn id="11"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r>
              <a:rPr lang="en-US" b="0"/>
              <a:t>IP Address</a:t>
            </a:r>
          </a:p>
        </p:txBody>
      </p:sp>
      <p:sp>
        <p:nvSpPr>
          <p:cNvPr id="35843" name="Rectangle 3"/>
          <p:cNvSpPr>
            <a:spLocks noGrp="1" noChangeArrowheads="1"/>
          </p:cNvSpPr>
          <p:nvPr>
            <p:ph idx="1"/>
          </p:nvPr>
        </p:nvSpPr>
        <p:spPr/>
        <p:txBody>
          <a:bodyPr/>
          <a:lstStyle/>
          <a:p>
            <a:pPr>
              <a:buFont typeface="Wingdings" pitchFamily="2" charset="2"/>
              <a:buNone/>
            </a:pPr>
            <a:r>
              <a:rPr lang="en-US"/>
              <a:t>	IP address adalah alamat yang diberikan pada jaringan komputer dan peralatan jaringan yang menggunakan protokol TCP/IP. IP address terdiri atas 32 bit angka biner yang dapat dituliskan sebagai empat kelompok angka desimal yang dipisahkan oleh tanda titik seperti 192.168.0.1.</a:t>
            </a:r>
          </a:p>
        </p:txBody>
      </p:sp>
      <p:sp>
        <p:nvSpPr>
          <p:cNvPr id="35844" name="Rectangle 4"/>
          <p:cNvSpPr>
            <a:spLocks noChangeArrowheads="1"/>
          </p:cNvSpPr>
          <p:nvPr/>
        </p:nvSpPr>
        <p:spPr bwMode="auto">
          <a:xfrm>
            <a:off x="6934200" y="5943600"/>
            <a:ext cx="93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2000">
                <a:hlinkClick r:id="rId3" action="ppaction://hlinksldjump"/>
              </a:rPr>
              <a:t>MENU</a:t>
            </a:r>
            <a:endParaRPr lang="en-US" sz="200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5843">
                                            <p:txEl>
                                              <p:pRg st="0" end="0"/>
                                            </p:txEl>
                                          </p:spTgt>
                                        </p:tgtEl>
                                        <p:attrNameLst>
                                          <p:attrName>style.visibility</p:attrName>
                                        </p:attrNameLst>
                                      </p:cBhvr>
                                      <p:to>
                                        <p:strVal val="visible"/>
                                      </p:to>
                                    </p:set>
                                    <p:animEffect transition="in" filter="randombar(horizontal)">
                                      <p:cBhvr>
                                        <p:cTn id="11" dur="500"/>
                                        <p:tgtEl>
                                          <p:spTgt spid="35843">
                                            <p:txEl>
                                              <p:pRg st="0" end="0"/>
                                            </p:txEl>
                                          </p:spTgt>
                                        </p:tgtEl>
                                      </p:cBhvr>
                                    </p:animEffect>
                                  </p:childTnLst>
                                </p:cTn>
                              </p:par>
                            </p:childTnLst>
                          </p:cTn>
                        </p:par>
                        <p:par>
                          <p:cTn id="12" fill="hold" nodeType="afterGroup">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35844"/>
                                        </p:tgtEl>
                                        <p:attrNameLst>
                                          <p:attrName>style.visibility</p:attrName>
                                        </p:attrNameLst>
                                      </p:cBhvr>
                                      <p:to>
                                        <p:strVal val="visible"/>
                                      </p:to>
                                    </p:set>
                                    <p:anim calcmode="lin" valueType="num">
                                      <p:cBhvr>
                                        <p:cTn id="15" dur="1000" fill="hold"/>
                                        <p:tgtEl>
                                          <p:spTgt spid="35844"/>
                                        </p:tgtEl>
                                        <p:attrNameLst>
                                          <p:attrName>ppt_w</p:attrName>
                                        </p:attrNameLst>
                                      </p:cBhvr>
                                      <p:tavLst>
                                        <p:tav tm="0">
                                          <p:val>
                                            <p:fltVal val="0"/>
                                          </p:val>
                                        </p:tav>
                                        <p:tav tm="100000">
                                          <p:val>
                                            <p:strVal val="#ppt_w"/>
                                          </p:val>
                                        </p:tav>
                                      </p:tavLst>
                                    </p:anim>
                                    <p:anim calcmode="lin" valueType="num">
                                      <p:cBhvr>
                                        <p:cTn id="16" dur="1000" fill="hold"/>
                                        <p:tgtEl>
                                          <p:spTgt spid="35844"/>
                                        </p:tgtEl>
                                        <p:attrNameLst>
                                          <p:attrName>ppt_h</p:attrName>
                                        </p:attrNameLst>
                                      </p:cBhvr>
                                      <p:tavLst>
                                        <p:tav tm="0">
                                          <p:val>
                                            <p:fltVal val="0"/>
                                          </p:val>
                                        </p:tav>
                                        <p:tav tm="100000">
                                          <p:val>
                                            <p:strVal val="#ppt_h"/>
                                          </p:val>
                                        </p:tav>
                                      </p:tavLst>
                                    </p:anim>
                                    <p:anim calcmode="lin" valueType="num">
                                      <p:cBhvr>
                                        <p:cTn id="17" dur="1000" fill="hold"/>
                                        <p:tgtEl>
                                          <p:spTgt spid="3584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r>
              <a:rPr lang="en-US"/>
              <a:t>Perbedaan Antara LAN dan WLAN</a:t>
            </a:r>
          </a:p>
        </p:txBody>
      </p:sp>
      <p:sp>
        <p:nvSpPr>
          <p:cNvPr id="56323" name="Rectangle 3"/>
          <p:cNvSpPr>
            <a:spLocks noGrp="1" noChangeArrowheads="1"/>
          </p:cNvSpPr>
          <p:nvPr>
            <p:ph idx="1"/>
          </p:nvPr>
        </p:nvSpPr>
        <p:spPr>
          <a:xfrm>
            <a:off x="838200" y="2590800"/>
            <a:ext cx="8229600" cy="1143000"/>
          </a:xfrm>
        </p:spPr>
        <p:txBody>
          <a:bodyPr/>
          <a:lstStyle/>
          <a:p>
            <a:pPr>
              <a:buFont typeface="Wingdings" pitchFamily="2" charset="2"/>
              <a:buNone/>
            </a:pPr>
            <a:r>
              <a:rPr lang="en-US" b="1"/>
              <a:t>LAN					WLAN	</a:t>
            </a:r>
          </a:p>
        </p:txBody>
      </p:sp>
      <p:sp>
        <p:nvSpPr>
          <p:cNvPr id="56324" name="Text Box 4"/>
          <p:cNvSpPr txBox="1">
            <a:spLocks noChangeArrowheads="1"/>
          </p:cNvSpPr>
          <p:nvPr/>
        </p:nvSpPr>
        <p:spPr bwMode="auto">
          <a:xfrm>
            <a:off x="1066800" y="2909888"/>
            <a:ext cx="716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GB"/>
          </a:p>
        </p:txBody>
      </p:sp>
      <p:sp>
        <p:nvSpPr>
          <p:cNvPr id="56325" name="Text Box 5"/>
          <p:cNvSpPr txBox="1">
            <a:spLocks noChangeArrowheads="1"/>
          </p:cNvSpPr>
          <p:nvPr/>
        </p:nvSpPr>
        <p:spPr bwMode="auto">
          <a:xfrm>
            <a:off x="838200" y="3303588"/>
            <a:ext cx="85344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Biaya pemeliharaan mahal			Biaya pemeliharaan murah</a:t>
            </a:r>
          </a:p>
          <a:p>
            <a:pPr eaLnBrk="0" hangingPunct="0">
              <a:spcBef>
                <a:spcPct val="50000"/>
              </a:spcBef>
            </a:pPr>
            <a:r>
              <a:rPr lang="en-US"/>
              <a:t>Biaya peralatan mudah dijangkau		Biaya peralatan mahal </a:t>
            </a:r>
          </a:p>
          <a:p>
            <a:pPr eaLnBrk="0" hangingPunct="0">
              <a:spcBef>
                <a:spcPct val="50000"/>
              </a:spcBef>
            </a:pP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00"/>
                                        <p:tgtEl>
                                          <p:spTgt spid="56322"/>
                                        </p:tgtEl>
                                      </p:cBhvr>
                                    </p:animEffect>
                                  </p:childTnLst>
                                </p:cTn>
                              </p:par>
                            </p:childTnLst>
                          </p:cTn>
                        </p:par>
                        <p:par>
                          <p:cTn id="8" fill="hold" nodeType="afterGroup">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56323">
                                            <p:txEl>
                                              <p:pRg st="0" end="0"/>
                                            </p:txEl>
                                          </p:spTgt>
                                        </p:tgtEl>
                                        <p:attrNameLst>
                                          <p:attrName>style.visibility</p:attrName>
                                        </p:attrNameLst>
                                      </p:cBhvr>
                                      <p:to>
                                        <p:strVal val="visible"/>
                                      </p:to>
                                    </p:set>
                                    <p:animEffect transition="in" filter="fade">
                                      <p:cBhvr>
                                        <p:cTn id="11" dur="1000"/>
                                        <p:tgtEl>
                                          <p:spTgt spid="56323">
                                            <p:txEl>
                                              <p:pRg st="0" end="0"/>
                                            </p:txEl>
                                          </p:spTgt>
                                        </p:tgtEl>
                                      </p:cBhvr>
                                    </p:animEffect>
                                    <p:anim calcmode="lin" valueType="num">
                                      <p:cBhvr>
                                        <p:cTn id="12" dur="1000" fill="hold"/>
                                        <p:tgtEl>
                                          <p:spTgt spid="56323">
                                            <p:txEl>
                                              <p:pRg st="0" end="0"/>
                                            </p:txEl>
                                          </p:spTgt>
                                        </p:tgtEl>
                                        <p:attrNameLst>
                                          <p:attrName>ppt_x</p:attrName>
                                        </p:attrNameLst>
                                      </p:cBhvr>
                                      <p:tavLst>
                                        <p:tav tm="0">
                                          <p:val>
                                            <p:strVal val="#ppt_x-.1"/>
                                          </p:val>
                                        </p:tav>
                                        <p:tav tm="100000">
                                          <p:val>
                                            <p:strVal val="#ppt_x"/>
                                          </p:val>
                                        </p:tav>
                                      </p:tavLst>
                                    </p:anim>
                                    <p:anim calcmode="lin" valueType="num">
                                      <p:cBhvr>
                                        <p:cTn id="13" dur="10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100"/>
                            </p:stCondLst>
                            <p:childTnLst>
                              <p:par>
                                <p:cTn id="15" presetID="54" presetClass="entr" presetSubtype="0" accel="100000" fill="hold" grpId="0" nodeType="afterEffect">
                                  <p:stCondLst>
                                    <p:cond delay="0"/>
                                  </p:stCondLst>
                                  <p:childTnLst>
                                    <p:set>
                                      <p:cBhvr>
                                        <p:cTn id="16" dur="1" fill="hold">
                                          <p:stCondLst>
                                            <p:cond delay="0"/>
                                          </p:stCondLst>
                                        </p:cTn>
                                        <p:tgtEl>
                                          <p:spTgt spid="56325"/>
                                        </p:tgtEl>
                                        <p:attrNameLst>
                                          <p:attrName>style.visibility</p:attrName>
                                        </p:attrNameLst>
                                      </p:cBhvr>
                                      <p:to>
                                        <p:strVal val="visible"/>
                                      </p:to>
                                    </p:set>
                                    <p:anim calcmode="lin" valueType="num">
                                      <p:cBhvr>
                                        <p:cTn id="17" dur="500" fill="hold"/>
                                        <p:tgtEl>
                                          <p:spTgt spid="56325"/>
                                        </p:tgtEl>
                                        <p:attrNameLst>
                                          <p:attrName>ppt_w</p:attrName>
                                        </p:attrNameLst>
                                      </p:cBhvr>
                                      <p:tavLst>
                                        <p:tav tm="0">
                                          <p:val>
                                            <p:strVal val="#ppt_w*0.05"/>
                                          </p:val>
                                        </p:tav>
                                        <p:tav tm="100000">
                                          <p:val>
                                            <p:strVal val="#ppt_w"/>
                                          </p:val>
                                        </p:tav>
                                      </p:tavLst>
                                    </p:anim>
                                    <p:anim calcmode="lin" valueType="num">
                                      <p:cBhvr>
                                        <p:cTn id="18" dur="500" fill="hold"/>
                                        <p:tgtEl>
                                          <p:spTgt spid="56325"/>
                                        </p:tgtEl>
                                        <p:attrNameLst>
                                          <p:attrName>ppt_h</p:attrName>
                                        </p:attrNameLst>
                                      </p:cBhvr>
                                      <p:tavLst>
                                        <p:tav tm="0">
                                          <p:val>
                                            <p:strVal val="#ppt_h"/>
                                          </p:val>
                                        </p:tav>
                                        <p:tav tm="100000">
                                          <p:val>
                                            <p:strVal val="#ppt_h"/>
                                          </p:val>
                                        </p:tav>
                                      </p:tavLst>
                                    </p:anim>
                                    <p:anim calcmode="lin" valueType="num">
                                      <p:cBhvr>
                                        <p:cTn id="19" dur="500" fill="hold"/>
                                        <p:tgtEl>
                                          <p:spTgt spid="56325"/>
                                        </p:tgtEl>
                                        <p:attrNameLst>
                                          <p:attrName>ppt_x</p:attrName>
                                        </p:attrNameLst>
                                      </p:cBhvr>
                                      <p:tavLst>
                                        <p:tav tm="0">
                                          <p:val>
                                            <p:strVal val="#ppt_x-.2"/>
                                          </p:val>
                                        </p:tav>
                                        <p:tav tm="100000">
                                          <p:val>
                                            <p:strVal val="#ppt_x"/>
                                          </p:val>
                                        </p:tav>
                                      </p:tavLst>
                                    </p:anim>
                                    <p:anim calcmode="lin" valueType="num">
                                      <p:cBhvr>
                                        <p:cTn id="20" dur="500" fill="hold"/>
                                        <p:tgtEl>
                                          <p:spTgt spid="56325"/>
                                        </p:tgtEl>
                                        <p:attrNameLst>
                                          <p:attrName>ppt_y</p:attrName>
                                        </p:attrNameLst>
                                      </p:cBhvr>
                                      <p:tavLst>
                                        <p:tav tm="0">
                                          <p:val>
                                            <p:strVal val="#ppt_y"/>
                                          </p:val>
                                        </p:tav>
                                        <p:tav tm="100000">
                                          <p:val>
                                            <p:strVal val="#ppt_y"/>
                                          </p:val>
                                        </p:tav>
                                      </p:tavLst>
                                    </p:anim>
                                    <p:animEffect transition="in" filter="fade">
                                      <p:cBhvr>
                                        <p:cTn id="21"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P spid="563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p:txBody>
          <a:bodyPr/>
          <a:lstStyle/>
          <a:p>
            <a:r>
              <a:rPr lang="en-US" sz="3800">
                <a:solidFill>
                  <a:srgbClr val="990099"/>
                </a:solidFill>
                <a:latin typeface="1979" pitchFamily="2" charset="0"/>
              </a:rPr>
              <a:t>PENGERTIAN</a:t>
            </a:r>
          </a:p>
        </p:txBody>
      </p:sp>
      <p:sp>
        <p:nvSpPr>
          <p:cNvPr id="71683" name="Rectangle 3"/>
          <p:cNvSpPr>
            <a:spLocks noGrp="1" noChangeArrowheads="1"/>
          </p:cNvSpPr>
          <p:nvPr>
            <p:ph idx="1"/>
          </p:nvPr>
        </p:nvSpPr>
        <p:spPr/>
        <p:txBody>
          <a:bodyPr/>
          <a:lstStyle/>
          <a:p>
            <a:pPr algn="just">
              <a:buFont typeface="Wingdings" pitchFamily="2" charset="2"/>
              <a:buNone/>
            </a:pPr>
            <a:r>
              <a:rPr lang="en-US"/>
              <a:t>		</a:t>
            </a:r>
            <a:r>
              <a:rPr lang="en-US">
                <a:solidFill>
                  <a:srgbClr val="3333CC"/>
                </a:solidFill>
                <a:latin typeface="Comic Sans MS" pitchFamily="66" charset="0"/>
              </a:rPr>
              <a:t>Wireless LAN adalah suatu jaringan nirkabel yang menggunakan </a:t>
            </a:r>
            <a:r>
              <a:rPr lang="en-US">
                <a:solidFill>
                  <a:srgbClr val="3333CC"/>
                </a:solidFill>
                <a:latin typeface="Comic Sans MS" pitchFamily="66" charset="0"/>
                <a:hlinkClick r:id="rId3" action="ppaction://hlinksldjump"/>
              </a:rPr>
              <a:t>frekuensi</a:t>
            </a:r>
            <a:r>
              <a:rPr lang="en-US">
                <a:solidFill>
                  <a:srgbClr val="3333CC"/>
                </a:solidFill>
                <a:latin typeface="Comic Sans MS" pitchFamily="66" charset="0"/>
              </a:rPr>
              <a:t> radio untuk komunikasi antara perangkat komputer dan akhirnya titik akses yang merupakan dasar dari transiver radio dua arah yang tipikalnya bekerja di bandwith 2,4 GHz (802.11b, 802.11g) atau 5 GHz (802.11a). </a:t>
            </a:r>
          </a:p>
          <a:p>
            <a:pPr algn="r" eaLnBrk="0" hangingPunct="0">
              <a:spcBef>
                <a:spcPct val="0"/>
              </a:spcBef>
              <a:buClrTx/>
              <a:buSzPct val="100000"/>
              <a:buFontTx/>
              <a:buNone/>
            </a:pPr>
            <a:endParaRPr lang="en-US">
              <a:solidFill>
                <a:srgbClr val="FF3300"/>
              </a:solidFill>
            </a:endParaRPr>
          </a:p>
          <a:p>
            <a:pPr algn="just">
              <a:buFont typeface="Wingdings" pitchFamily="2" charset="2"/>
              <a:buNone/>
            </a:pPr>
            <a:endParaRPr lang="en-US">
              <a:solidFill>
                <a:srgbClr val="3333CC"/>
              </a:solidFill>
              <a:latin typeface="Comic Sans MS" pitchFamily="66" charset="0"/>
            </a:endParaRPr>
          </a:p>
        </p:txBody>
      </p:sp>
      <p:sp>
        <p:nvSpPr>
          <p:cNvPr id="71684" name="Rectangle 4"/>
          <p:cNvSpPr>
            <a:spLocks noChangeArrowheads="1"/>
          </p:cNvSpPr>
          <p:nvPr/>
        </p:nvSpPr>
        <p:spPr bwMode="auto">
          <a:xfrm>
            <a:off x="7391400" y="62484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4" action="ppaction://hlinksldjump"/>
              </a:rPr>
              <a:t>MENU</a:t>
            </a:r>
            <a:endParaRPr lang="en-US">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randombar(horizontal)">
                                      <p:cBhvr>
                                        <p:cTn id="12" dur="500"/>
                                        <p:tgtEl>
                                          <p:spTgt spid="71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71684">
                                            <p:bg/>
                                          </p:spTgt>
                                        </p:tgtEl>
                                        <p:attrNameLst>
                                          <p:attrName>style.visibility</p:attrName>
                                        </p:attrNameLst>
                                      </p:cBhvr>
                                      <p:to>
                                        <p:strVal val="visible"/>
                                      </p:to>
                                    </p:set>
                                    <p:anim from="(-#ppt_w/2)" to="(#ppt_x)" calcmode="lin" valueType="num">
                                      <p:cBhvr>
                                        <p:cTn id="17" dur="300" fill="hold">
                                          <p:stCondLst>
                                            <p:cond delay="0"/>
                                          </p:stCondLst>
                                        </p:cTn>
                                        <p:tgtEl>
                                          <p:spTgt spid="71684">
                                            <p:bg/>
                                          </p:spTgt>
                                        </p:tgtEl>
                                        <p:attrNameLst>
                                          <p:attrName>ppt_x</p:attrName>
                                        </p:attrNameLst>
                                      </p:cBhvr>
                                    </p:anim>
                                    <p:anim from="0" to="-1.0" calcmode="lin" valueType="num">
                                      <p:cBhvr>
                                        <p:cTn id="18" dur="100" decel="50000" autoRev="1" fill="hold">
                                          <p:stCondLst>
                                            <p:cond delay="300"/>
                                          </p:stCondLst>
                                        </p:cTn>
                                        <p:tgtEl>
                                          <p:spTgt spid="71684">
                                            <p:bg/>
                                          </p:spTgt>
                                        </p:tgtEl>
                                        <p:attrNameLst>
                                          <p:attrName>xshear</p:attrName>
                                        </p:attrNameLst>
                                      </p:cBhvr>
                                    </p:anim>
                                    <p:animScale>
                                      <p:cBhvr>
                                        <p:cTn id="19" dur="100" decel="100000" autoRev="1" fill="hold">
                                          <p:stCondLst>
                                            <p:cond delay="300"/>
                                          </p:stCondLst>
                                        </p:cTn>
                                        <p:tgtEl>
                                          <p:spTgt spid="71684">
                                            <p:bg/>
                                          </p:spTgt>
                                        </p:tgtEl>
                                      </p:cBhvr>
                                      <p:from x="100000" y="100000"/>
                                      <p:to x="80000" y="100000"/>
                                    </p:animScale>
                                    <p:anim by="(#ppt_h/3+#ppt_w*0.1)" calcmode="lin" valueType="num">
                                      <p:cBhvr additive="sum">
                                        <p:cTn id="20" dur="100" decel="100000" autoRev="1" fill="hold">
                                          <p:stCondLst>
                                            <p:cond delay="300"/>
                                          </p:stCondLst>
                                        </p:cTn>
                                        <p:tgtEl>
                                          <p:spTgt spid="71684">
                                            <p:bg/>
                                          </p:spTgt>
                                        </p:tgtEl>
                                        <p:attrNameLst>
                                          <p:attrName>ppt_x</p:attrName>
                                        </p:attrNameLst>
                                      </p:cBhvr>
                                    </p:anim>
                                  </p:childTnLst>
                                </p:cTn>
                              </p:par>
                              <p:par>
                                <p:cTn id="21" presetID="34" presetClass="entr" presetSubtype="0" fill="hold" grpId="0" nodeType="withEffect">
                                  <p:stCondLst>
                                    <p:cond delay="0"/>
                                  </p:stCondLst>
                                  <p:childTnLst>
                                    <p:set>
                                      <p:cBhvr>
                                        <p:cTn id="22" dur="1" fill="hold">
                                          <p:stCondLst>
                                            <p:cond delay="0"/>
                                          </p:stCondLst>
                                        </p:cTn>
                                        <p:tgtEl>
                                          <p:spTgt spid="71684">
                                            <p:txEl>
                                              <p:pRg st="0" end="0"/>
                                            </p:txEl>
                                          </p:spTgt>
                                        </p:tgtEl>
                                        <p:attrNameLst>
                                          <p:attrName>style.visibility</p:attrName>
                                        </p:attrNameLst>
                                      </p:cBhvr>
                                      <p:to>
                                        <p:strVal val="visible"/>
                                      </p:to>
                                    </p:set>
                                    <p:anim from="(-#ppt_w/2)" to="(#ppt_x)" calcmode="lin" valueType="num">
                                      <p:cBhvr>
                                        <p:cTn id="23" dur="300" fill="hold">
                                          <p:stCondLst>
                                            <p:cond delay="0"/>
                                          </p:stCondLst>
                                        </p:cTn>
                                        <p:tgtEl>
                                          <p:spTgt spid="71684">
                                            <p:txEl>
                                              <p:pRg st="0" end="0"/>
                                            </p:txEl>
                                          </p:spTgt>
                                        </p:tgtEl>
                                        <p:attrNameLst>
                                          <p:attrName>ppt_x</p:attrName>
                                        </p:attrNameLst>
                                      </p:cBhvr>
                                    </p:anim>
                                    <p:anim from="0" to="-1.0" calcmode="lin" valueType="num">
                                      <p:cBhvr>
                                        <p:cTn id="24" dur="100" decel="50000" autoRev="1" fill="hold">
                                          <p:stCondLst>
                                            <p:cond delay="300"/>
                                          </p:stCondLst>
                                        </p:cTn>
                                        <p:tgtEl>
                                          <p:spTgt spid="71684">
                                            <p:txEl>
                                              <p:pRg st="0" end="0"/>
                                            </p:txEl>
                                          </p:spTgt>
                                        </p:tgtEl>
                                        <p:attrNameLst>
                                          <p:attrName>xshear</p:attrName>
                                        </p:attrNameLst>
                                      </p:cBhvr>
                                    </p:anim>
                                    <p:animScale>
                                      <p:cBhvr>
                                        <p:cTn id="25" dur="100" decel="100000" autoRev="1" fill="hold">
                                          <p:stCondLst>
                                            <p:cond delay="300"/>
                                          </p:stCondLst>
                                        </p:cTn>
                                        <p:tgtEl>
                                          <p:spTgt spid="71684">
                                            <p:txEl>
                                              <p:pRg st="0" end="0"/>
                                            </p:txEl>
                                          </p:spTgt>
                                        </p:tgtEl>
                                      </p:cBhvr>
                                      <p:from x="100000" y="100000"/>
                                      <p:to x="80000" y="100000"/>
                                    </p:animScale>
                                    <p:anim by="(#ppt_h/3+#ppt_w*0.1)" calcmode="lin" valueType="num">
                                      <p:cBhvr additive="sum">
                                        <p:cTn id="26" dur="100" decel="100000" autoRev="1" fill="hold">
                                          <p:stCondLst>
                                            <p:cond delay="300"/>
                                          </p:stCondLst>
                                        </p:cTn>
                                        <p:tgtEl>
                                          <p:spTgt spid="7168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P spid="7168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r>
              <a:rPr lang="en-US" sz="4200">
                <a:solidFill>
                  <a:srgbClr val="990099"/>
                </a:solidFill>
                <a:latin typeface="Akka" pitchFamily="82" charset="0"/>
              </a:rPr>
              <a:t>FREKUENSI</a:t>
            </a:r>
          </a:p>
        </p:txBody>
      </p:sp>
      <p:pic>
        <p:nvPicPr>
          <p:cNvPr id="727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57200" y="2895298"/>
            <a:ext cx="8229600" cy="1935767"/>
          </a:xfrm>
          <a:noFill/>
          <a:ln/>
        </p:spPr>
      </p:pic>
      <p:sp>
        <p:nvSpPr>
          <p:cNvPr id="72708" name="Text Box 4"/>
          <p:cNvSpPr txBox="1">
            <a:spLocks noChangeArrowheads="1"/>
          </p:cNvSpPr>
          <p:nvPr/>
        </p:nvSpPr>
        <p:spPr bwMode="auto">
          <a:xfrm>
            <a:off x="762000" y="2390775"/>
            <a:ext cx="8077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3333CC"/>
                </a:solidFill>
                <a:latin typeface="Comic Sans MS" pitchFamily="66" charset="0"/>
              </a:rPr>
              <a:t>Untuk mengirimkan data menggunakan komunikasi radio ada beberapa</a:t>
            </a:r>
          </a:p>
          <a:p>
            <a:r>
              <a:rPr lang="en-US">
                <a:solidFill>
                  <a:srgbClr val="3333CC"/>
                </a:solidFill>
                <a:latin typeface="Comic Sans MS" pitchFamily="66" charset="0"/>
              </a:rPr>
              <a:t>cara yaitu :</a:t>
            </a:r>
          </a:p>
          <a:p>
            <a:r>
              <a:rPr lang="en-US">
                <a:solidFill>
                  <a:srgbClr val="3333CC"/>
                </a:solidFill>
                <a:latin typeface="Comic Sans MS" pitchFamily="66" charset="0"/>
              </a:rPr>
              <a:t>a. Memancarkan langsung, sesuai dengan permukaan bumi</a:t>
            </a:r>
          </a:p>
          <a:p>
            <a:r>
              <a:rPr lang="en-US">
                <a:solidFill>
                  <a:srgbClr val="3333CC"/>
                </a:solidFill>
                <a:latin typeface="Comic Sans MS" pitchFamily="66" charset="0"/>
              </a:rPr>
              <a:t>b. Dipantulkan melalui lapisan atmosfir</a:t>
            </a:r>
          </a:p>
        </p:txBody>
      </p:sp>
      <p:sp>
        <p:nvSpPr>
          <p:cNvPr id="72709" name="Rectangle 5"/>
          <p:cNvSpPr>
            <a:spLocks noChangeArrowheads="1"/>
          </p:cNvSpPr>
          <p:nvPr/>
        </p:nvSpPr>
        <p:spPr bwMode="auto">
          <a:xfrm>
            <a:off x="7696200" y="6096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GB">
              <a:solidFill>
                <a:srgbClr val="FF3300"/>
              </a:solidFill>
            </a:endParaRPr>
          </a:p>
        </p:txBody>
      </p:sp>
      <p:sp>
        <p:nvSpPr>
          <p:cNvPr id="72710" name="Rectangle 6"/>
          <p:cNvSpPr>
            <a:spLocks noChangeArrowheads="1"/>
          </p:cNvSpPr>
          <p:nvPr/>
        </p:nvSpPr>
        <p:spPr bwMode="auto">
          <a:xfrm>
            <a:off x="7391400" y="6248400"/>
            <a:ext cx="144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FF3300"/>
                </a:solidFill>
                <a:hlinkClick r:id="rId4" action="ppaction://hlinksldjump"/>
              </a:rPr>
              <a:t>MENU</a:t>
            </a:r>
            <a:endParaRPr lang="en-US">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2000"/>
                                        <p:tgtEl>
                                          <p:spTgt spid="72706"/>
                                        </p:tgtEl>
                                      </p:cBhvr>
                                    </p:animEffect>
                                  </p:childTnLst>
                                </p:cTn>
                              </p:par>
                            </p:childTnLst>
                          </p:cTn>
                        </p:par>
                        <p:par>
                          <p:cTn id="8" fill="hold" nodeType="afterGroup">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72708"/>
                                        </p:tgtEl>
                                        <p:attrNameLst>
                                          <p:attrName>style.visibility</p:attrName>
                                        </p:attrNameLst>
                                      </p:cBhvr>
                                      <p:to>
                                        <p:strVal val="visible"/>
                                      </p:to>
                                    </p:set>
                                    <p:animEffect transition="in" filter="strips(downLeft)">
                                      <p:cBhvr>
                                        <p:cTn id="11" dur="500"/>
                                        <p:tgtEl>
                                          <p:spTgt spid="72708"/>
                                        </p:tgtEl>
                                      </p:cBhvr>
                                    </p:animEffec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dissolve">
                                      <p:cBhvr>
                                        <p:cTn id="15" dur="500"/>
                                        <p:tgtEl>
                                          <p:spTgt spid="727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nodePh="1">
                                  <p:stCondLst>
                                    <p:cond delay="0"/>
                                  </p:stCondLst>
                                  <p:endCondLst>
                                    <p:cond evt="begin" delay="0">
                                      <p:tn val="18"/>
                                    </p:cond>
                                  </p:endCondLst>
                                  <p:childTnLst>
                                    <p:set>
                                      <p:cBhvr>
                                        <p:cTn id="19" dur="1" fill="hold">
                                          <p:stCondLst>
                                            <p:cond delay="0"/>
                                          </p:stCondLst>
                                        </p:cTn>
                                        <p:tgtEl>
                                          <p:spTgt spid="72709"/>
                                        </p:tgtEl>
                                        <p:attrNameLst>
                                          <p:attrName>style.visibility</p:attrName>
                                        </p:attrNameLst>
                                      </p:cBhvr>
                                      <p:to>
                                        <p:strVal val="visible"/>
                                      </p:to>
                                    </p:set>
                                    <p:anim from="(-#ppt_w/2)" to="(#ppt_x)" calcmode="lin" valueType="num">
                                      <p:cBhvr>
                                        <p:cTn id="20" dur="300" fill="hold">
                                          <p:stCondLst>
                                            <p:cond delay="0"/>
                                          </p:stCondLst>
                                        </p:cTn>
                                        <p:tgtEl>
                                          <p:spTgt spid="72709"/>
                                        </p:tgtEl>
                                        <p:attrNameLst>
                                          <p:attrName>ppt_x</p:attrName>
                                        </p:attrNameLst>
                                      </p:cBhvr>
                                    </p:anim>
                                    <p:anim from="0" to="-1.0" calcmode="lin" valueType="num">
                                      <p:cBhvr>
                                        <p:cTn id="21" dur="100" decel="50000" autoRev="1" fill="hold">
                                          <p:stCondLst>
                                            <p:cond delay="300"/>
                                          </p:stCondLst>
                                        </p:cTn>
                                        <p:tgtEl>
                                          <p:spTgt spid="72709"/>
                                        </p:tgtEl>
                                        <p:attrNameLst>
                                          <p:attrName>xshear</p:attrName>
                                        </p:attrNameLst>
                                      </p:cBhvr>
                                    </p:anim>
                                    <p:animScale>
                                      <p:cBhvr>
                                        <p:cTn id="22" dur="100" decel="100000" autoRev="1" fill="hold">
                                          <p:stCondLst>
                                            <p:cond delay="300"/>
                                          </p:stCondLst>
                                        </p:cTn>
                                        <p:tgtEl>
                                          <p:spTgt spid="72709"/>
                                        </p:tgtEl>
                                      </p:cBhvr>
                                      <p:from x="100000" y="100000"/>
                                      <p:to x="80000" y="100000"/>
                                    </p:animScale>
                                    <p:anim by="(#ppt_h/3+#ppt_w*0.1)" calcmode="lin" valueType="num">
                                      <p:cBhvr additive="sum">
                                        <p:cTn id="23" dur="100" decel="100000" autoRev="1" fill="hold">
                                          <p:stCondLst>
                                            <p:cond delay="300"/>
                                          </p:stCondLst>
                                        </p:cTn>
                                        <p:tgtEl>
                                          <p:spTgt spid="72709"/>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72710">
                                            <p:bg/>
                                          </p:spTgt>
                                        </p:tgtEl>
                                        <p:attrNameLst>
                                          <p:attrName>style.visibility</p:attrName>
                                        </p:attrNameLst>
                                      </p:cBhvr>
                                      <p:to>
                                        <p:strVal val="visible"/>
                                      </p:to>
                                    </p:set>
                                    <p:anim from="(-#ppt_w/2)" to="(#ppt_x)" calcmode="lin" valueType="num">
                                      <p:cBhvr>
                                        <p:cTn id="28" dur="300" fill="hold">
                                          <p:stCondLst>
                                            <p:cond delay="0"/>
                                          </p:stCondLst>
                                        </p:cTn>
                                        <p:tgtEl>
                                          <p:spTgt spid="72710">
                                            <p:bg/>
                                          </p:spTgt>
                                        </p:tgtEl>
                                        <p:attrNameLst>
                                          <p:attrName>ppt_x</p:attrName>
                                        </p:attrNameLst>
                                      </p:cBhvr>
                                    </p:anim>
                                    <p:anim from="0" to="-1.0" calcmode="lin" valueType="num">
                                      <p:cBhvr>
                                        <p:cTn id="29" dur="100" decel="50000" autoRev="1" fill="hold">
                                          <p:stCondLst>
                                            <p:cond delay="300"/>
                                          </p:stCondLst>
                                        </p:cTn>
                                        <p:tgtEl>
                                          <p:spTgt spid="72710">
                                            <p:bg/>
                                          </p:spTgt>
                                        </p:tgtEl>
                                        <p:attrNameLst>
                                          <p:attrName>xshear</p:attrName>
                                        </p:attrNameLst>
                                      </p:cBhvr>
                                    </p:anim>
                                    <p:animScale>
                                      <p:cBhvr>
                                        <p:cTn id="30" dur="100" decel="100000" autoRev="1" fill="hold">
                                          <p:stCondLst>
                                            <p:cond delay="300"/>
                                          </p:stCondLst>
                                        </p:cTn>
                                        <p:tgtEl>
                                          <p:spTgt spid="72710">
                                            <p:bg/>
                                          </p:spTgt>
                                        </p:tgtEl>
                                      </p:cBhvr>
                                      <p:from x="100000" y="100000"/>
                                      <p:to x="80000" y="100000"/>
                                    </p:animScale>
                                    <p:anim by="(#ppt_h/3+#ppt_w*0.1)" calcmode="lin" valueType="num">
                                      <p:cBhvr additive="sum">
                                        <p:cTn id="31" dur="100" decel="100000" autoRev="1" fill="hold">
                                          <p:stCondLst>
                                            <p:cond delay="300"/>
                                          </p:stCondLst>
                                        </p:cTn>
                                        <p:tgtEl>
                                          <p:spTgt spid="72710">
                                            <p:bg/>
                                          </p:spTgt>
                                        </p:tgtEl>
                                        <p:attrNameLst>
                                          <p:attrName>ppt_x</p:attrName>
                                        </p:attrNameLst>
                                      </p:cBhvr>
                                    </p:anim>
                                  </p:childTnLst>
                                </p:cTn>
                              </p:par>
                              <p:par>
                                <p:cTn id="32" presetID="34" presetClass="entr" presetSubtype="0" fill="hold" grpId="0" nodeType="withEffect">
                                  <p:stCondLst>
                                    <p:cond delay="0"/>
                                  </p:stCondLst>
                                  <p:childTnLst>
                                    <p:set>
                                      <p:cBhvr>
                                        <p:cTn id="33" dur="1" fill="hold">
                                          <p:stCondLst>
                                            <p:cond delay="0"/>
                                          </p:stCondLst>
                                        </p:cTn>
                                        <p:tgtEl>
                                          <p:spTgt spid="72710">
                                            <p:txEl>
                                              <p:pRg st="0" end="0"/>
                                            </p:txEl>
                                          </p:spTgt>
                                        </p:tgtEl>
                                        <p:attrNameLst>
                                          <p:attrName>style.visibility</p:attrName>
                                        </p:attrNameLst>
                                      </p:cBhvr>
                                      <p:to>
                                        <p:strVal val="visible"/>
                                      </p:to>
                                    </p:set>
                                    <p:anim from="(-#ppt_w/2)" to="(#ppt_x)" calcmode="lin" valueType="num">
                                      <p:cBhvr>
                                        <p:cTn id="34" dur="300" fill="hold">
                                          <p:stCondLst>
                                            <p:cond delay="0"/>
                                          </p:stCondLst>
                                        </p:cTn>
                                        <p:tgtEl>
                                          <p:spTgt spid="72710">
                                            <p:txEl>
                                              <p:pRg st="0" end="0"/>
                                            </p:txEl>
                                          </p:spTgt>
                                        </p:tgtEl>
                                        <p:attrNameLst>
                                          <p:attrName>ppt_x</p:attrName>
                                        </p:attrNameLst>
                                      </p:cBhvr>
                                    </p:anim>
                                    <p:anim from="0" to="-1.0" calcmode="lin" valueType="num">
                                      <p:cBhvr>
                                        <p:cTn id="35" dur="100" decel="50000" autoRev="1" fill="hold">
                                          <p:stCondLst>
                                            <p:cond delay="300"/>
                                          </p:stCondLst>
                                        </p:cTn>
                                        <p:tgtEl>
                                          <p:spTgt spid="72710">
                                            <p:txEl>
                                              <p:pRg st="0" end="0"/>
                                            </p:txEl>
                                          </p:spTgt>
                                        </p:tgtEl>
                                        <p:attrNameLst>
                                          <p:attrName>xshear</p:attrName>
                                        </p:attrNameLst>
                                      </p:cBhvr>
                                    </p:anim>
                                    <p:animScale>
                                      <p:cBhvr>
                                        <p:cTn id="36" dur="100" decel="100000" autoRev="1" fill="hold">
                                          <p:stCondLst>
                                            <p:cond delay="300"/>
                                          </p:stCondLst>
                                        </p:cTn>
                                        <p:tgtEl>
                                          <p:spTgt spid="72710">
                                            <p:txEl>
                                              <p:pRg st="0" end="0"/>
                                            </p:txEl>
                                          </p:spTgt>
                                        </p:tgtEl>
                                      </p:cBhvr>
                                      <p:from x="100000" y="100000"/>
                                      <p:to x="80000" y="100000"/>
                                    </p:animScale>
                                    <p:anim by="(#ppt_h/3+#ppt_w*0.1)" calcmode="lin" valueType="num">
                                      <p:cBhvr additive="sum">
                                        <p:cTn id="37" dur="100" decel="100000" autoRev="1" fill="hold">
                                          <p:stCondLst>
                                            <p:cond delay="300"/>
                                          </p:stCondLst>
                                        </p:cTn>
                                        <p:tgtEl>
                                          <p:spTgt spid="7271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8" grpId="0"/>
      <p:bldP spid="72709" grpId="0"/>
      <p:bldP spid="7271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GB"/>
          </a:p>
        </p:txBody>
      </p:sp>
      <p:sp>
        <p:nvSpPr>
          <p:cNvPr id="73731" name="Rectangle 3"/>
          <p:cNvSpPr>
            <a:spLocks noGrp="1" noChangeArrowheads="1"/>
          </p:cNvSpPr>
          <p:nvPr>
            <p:ph idx="1"/>
          </p:nvPr>
        </p:nvSpPr>
        <p:spPr/>
        <p:txBody>
          <a:bodyPr/>
          <a:lstStyle/>
          <a:p>
            <a:pPr>
              <a:lnSpc>
                <a:spcPct val="80000"/>
              </a:lnSpc>
              <a:buFont typeface="Wingdings" pitchFamily="2" charset="2"/>
              <a:buNone/>
            </a:pPr>
            <a:r>
              <a:rPr lang="en-US" sz="1800">
                <a:solidFill>
                  <a:srgbClr val="3333CC"/>
                </a:solidFill>
                <a:latin typeface="Comic Sans MS" pitchFamily="66" charset="0"/>
              </a:rPr>
              <a:t>	Frekuensi yang dipakai adalah 2.4 Ghz atau 5 Ghz yakni frekuensi yang tergolong pada ISM (Industrial, Scientific, dan Medial). Dalam teknologi W LAN ada dua standar yang digunakan yakni :</a:t>
            </a:r>
          </a:p>
          <a:p>
            <a:pPr algn="just">
              <a:lnSpc>
                <a:spcPct val="80000"/>
              </a:lnSpc>
              <a:buFont typeface="Wingdings" pitchFamily="2" charset="2"/>
              <a:buNone/>
            </a:pPr>
            <a:endParaRPr lang="en-US" sz="1800">
              <a:solidFill>
                <a:srgbClr val="3333CC"/>
              </a:solidFill>
              <a:latin typeface="Comic Sans MS" pitchFamily="66" charset="0"/>
            </a:endParaRPr>
          </a:p>
          <a:p>
            <a:pPr>
              <a:lnSpc>
                <a:spcPct val="80000"/>
              </a:lnSpc>
              <a:buFont typeface="Wingdings" pitchFamily="2" charset="2"/>
              <a:buNone/>
            </a:pPr>
            <a:r>
              <a:rPr lang="en-US" sz="1800">
                <a:solidFill>
                  <a:srgbClr val="3333CC"/>
                </a:solidFill>
                <a:latin typeface="Comic Sans MS" pitchFamily="66" charset="0"/>
              </a:rPr>
              <a:t>1. 802.11 standar indoor yang terdiri dari :</a:t>
            </a:r>
          </a:p>
          <a:p>
            <a:pPr>
              <a:lnSpc>
                <a:spcPct val="80000"/>
              </a:lnSpc>
              <a:buFont typeface="Wingdings" pitchFamily="2" charset="2"/>
              <a:buNone/>
            </a:pPr>
            <a:r>
              <a:rPr lang="en-US" sz="1800">
                <a:solidFill>
                  <a:srgbClr val="3333CC"/>
                </a:solidFill>
                <a:latin typeface="Comic Sans MS" pitchFamily="66" charset="0"/>
              </a:rPr>
              <a:t>	a. 802.11 2,4 GHz 2 Mbps</a:t>
            </a:r>
          </a:p>
          <a:p>
            <a:pPr>
              <a:lnSpc>
                <a:spcPct val="80000"/>
              </a:lnSpc>
              <a:buFont typeface="Wingdings" pitchFamily="2" charset="2"/>
              <a:buNone/>
            </a:pPr>
            <a:r>
              <a:rPr lang="en-US" sz="1800">
                <a:solidFill>
                  <a:srgbClr val="3333CC"/>
                </a:solidFill>
                <a:latin typeface="Comic Sans MS" pitchFamily="66" charset="0"/>
              </a:rPr>
              <a:t>	b. 802.11a 5 GHz 54 Mbps</a:t>
            </a:r>
          </a:p>
          <a:p>
            <a:pPr>
              <a:lnSpc>
                <a:spcPct val="80000"/>
              </a:lnSpc>
              <a:buFont typeface="Wingdings" pitchFamily="2" charset="2"/>
              <a:buNone/>
            </a:pPr>
            <a:r>
              <a:rPr lang="en-US" sz="1800">
                <a:solidFill>
                  <a:srgbClr val="3333CC"/>
                </a:solidFill>
                <a:latin typeface="Comic Sans MS" pitchFamily="66" charset="0"/>
              </a:rPr>
              <a:t>	c. 802.11a 2X 5 GHz 108 Mbps</a:t>
            </a:r>
          </a:p>
          <a:p>
            <a:pPr>
              <a:lnSpc>
                <a:spcPct val="80000"/>
              </a:lnSpc>
              <a:buFont typeface="Wingdings" pitchFamily="2" charset="2"/>
              <a:buNone/>
            </a:pPr>
            <a:r>
              <a:rPr lang="en-US" sz="1800">
                <a:solidFill>
                  <a:srgbClr val="3333CC"/>
                </a:solidFill>
                <a:latin typeface="Comic Sans MS" pitchFamily="66" charset="0"/>
              </a:rPr>
              <a:t>	d. 802.11b 2,4 GHz 11 Mbps</a:t>
            </a:r>
          </a:p>
          <a:p>
            <a:pPr>
              <a:lnSpc>
                <a:spcPct val="80000"/>
              </a:lnSpc>
              <a:buFont typeface="Wingdings" pitchFamily="2" charset="2"/>
              <a:buNone/>
            </a:pPr>
            <a:r>
              <a:rPr lang="en-US" sz="1800">
                <a:solidFill>
                  <a:srgbClr val="3333CC"/>
                </a:solidFill>
                <a:latin typeface="Comic Sans MS" pitchFamily="66" charset="0"/>
              </a:rPr>
              <a:t>	e. 802.11g 2.4 GHz 54 Mbps</a:t>
            </a:r>
          </a:p>
          <a:p>
            <a:pPr>
              <a:lnSpc>
                <a:spcPct val="80000"/>
              </a:lnSpc>
              <a:buFont typeface="Wingdings" pitchFamily="2" charset="2"/>
              <a:buNone/>
            </a:pPr>
            <a:r>
              <a:rPr lang="en-US" sz="1800">
                <a:solidFill>
                  <a:srgbClr val="3333CC"/>
                </a:solidFill>
                <a:latin typeface="Comic Sans MS" pitchFamily="66" charset="0"/>
              </a:rPr>
              <a:t>	f. 802.11n 2,4 GHz 120 Mbps</a:t>
            </a:r>
          </a:p>
          <a:p>
            <a:pPr>
              <a:lnSpc>
                <a:spcPct val="80000"/>
              </a:lnSpc>
              <a:buFont typeface="Wingdings" pitchFamily="2" charset="2"/>
              <a:buNone/>
            </a:pPr>
            <a:r>
              <a:rPr lang="en-US" sz="1800">
                <a:solidFill>
                  <a:srgbClr val="3333CC"/>
                </a:solidFill>
                <a:latin typeface="Comic Sans MS" pitchFamily="66" charset="0"/>
              </a:rPr>
              <a:t>2. 802.16 standar outdoor salah satunya adalah WiMAX (World Interoperability for Microwave Access) yang sedang digodok penggunaannya di Indonesia.</a:t>
            </a:r>
          </a:p>
          <a:p>
            <a:pPr>
              <a:lnSpc>
                <a:spcPct val="80000"/>
              </a:lnSpc>
            </a:pPr>
            <a:endParaRPr lang="en-US" sz="1800">
              <a:solidFill>
                <a:srgbClr val="33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from="(-#ppt_w/2)" to="(#ppt_x)" calcmode="lin" valueType="num">
                                      <p:cBhvr>
                                        <p:cTn id="7" dur="300" fill="hold">
                                          <p:stCondLst>
                                            <p:cond delay="0"/>
                                          </p:stCondLst>
                                        </p:cTn>
                                        <p:tgtEl>
                                          <p:spTgt spid="73731">
                                            <p:txEl>
                                              <p:pRg st="0" end="0"/>
                                            </p:txEl>
                                          </p:spTgt>
                                        </p:tgtEl>
                                        <p:attrNameLst>
                                          <p:attrName>ppt_x</p:attrName>
                                        </p:attrNameLst>
                                      </p:cBhvr>
                                    </p:anim>
                                    <p:anim from="0" to="-1.0" calcmode="lin" valueType="num">
                                      <p:cBhvr>
                                        <p:cTn id="8" dur="100" decel="50000" autoRev="1" fill="hold">
                                          <p:stCondLst>
                                            <p:cond delay="300"/>
                                          </p:stCondLst>
                                        </p:cTn>
                                        <p:tgtEl>
                                          <p:spTgt spid="73731">
                                            <p:txEl>
                                              <p:pRg st="0" end="0"/>
                                            </p:txEl>
                                          </p:spTgt>
                                        </p:tgtEl>
                                        <p:attrNameLst>
                                          <p:attrName>xshear</p:attrName>
                                        </p:attrNameLst>
                                      </p:cBhvr>
                                    </p:anim>
                                    <p:animScale>
                                      <p:cBhvr>
                                        <p:cTn id="9" dur="100" decel="100000" autoRev="1" fill="hold">
                                          <p:stCondLst>
                                            <p:cond delay="300"/>
                                          </p:stCondLst>
                                        </p:cTn>
                                        <p:tgtEl>
                                          <p:spTgt spid="73731">
                                            <p:txEl>
                                              <p:pRg st="0" end="0"/>
                                            </p:txEl>
                                          </p:spTgt>
                                        </p:tgtEl>
                                      </p:cBhvr>
                                      <p:from x="100000" y="100000"/>
                                      <p:to x="80000" y="100000"/>
                                    </p:animScale>
                                    <p:anim by="(#ppt_h/3+#ppt_w*0.1)" calcmode="lin" valueType="num">
                                      <p:cBhvr additive="sum">
                                        <p:cTn id="10" dur="100" decel="100000" autoRev="1" fill="hold">
                                          <p:stCondLst>
                                            <p:cond delay="300"/>
                                          </p:stCondLst>
                                        </p:cTn>
                                        <p:tgtEl>
                                          <p:spTgt spid="73731">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from="(-#ppt_w/2)" to="(#ppt_x)" calcmode="lin" valueType="num">
                                      <p:cBhvr>
                                        <p:cTn id="13" dur="300" fill="hold">
                                          <p:stCondLst>
                                            <p:cond delay="0"/>
                                          </p:stCondLst>
                                        </p:cTn>
                                        <p:tgtEl>
                                          <p:spTgt spid="73731">
                                            <p:txEl>
                                              <p:pRg st="2" end="2"/>
                                            </p:txEl>
                                          </p:spTgt>
                                        </p:tgtEl>
                                        <p:attrNameLst>
                                          <p:attrName>ppt_x</p:attrName>
                                        </p:attrNameLst>
                                      </p:cBhvr>
                                    </p:anim>
                                    <p:anim from="0" to="-1.0" calcmode="lin" valueType="num">
                                      <p:cBhvr>
                                        <p:cTn id="14" dur="100" decel="50000" autoRev="1" fill="hold">
                                          <p:stCondLst>
                                            <p:cond delay="300"/>
                                          </p:stCondLst>
                                        </p:cTn>
                                        <p:tgtEl>
                                          <p:spTgt spid="73731">
                                            <p:txEl>
                                              <p:pRg st="2" end="2"/>
                                            </p:txEl>
                                          </p:spTgt>
                                        </p:tgtEl>
                                        <p:attrNameLst>
                                          <p:attrName>xshear</p:attrName>
                                        </p:attrNameLst>
                                      </p:cBhvr>
                                    </p:anim>
                                    <p:animScale>
                                      <p:cBhvr>
                                        <p:cTn id="15" dur="100" decel="100000" autoRev="1" fill="hold">
                                          <p:stCondLst>
                                            <p:cond delay="300"/>
                                          </p:stCondLst>
                                        </p:cTn>
                                        <p:tgtEl>
                                          <p:spTgt spid="73731">
                                            <p:txEl>
                                              <p:pRg st="2" end="2"/>
                                            </p:txEl>
                                          </p:spTgt>
                                        </p:tgtEl>
                                      </p:cBhvr>
                                      <p:from x="100000" y="100000"/>
                                      <p:to x="80000" y="100000"/>
                                    </p:animScale>
                                    <p:anim by="(#ppt_h/3+#ppt_w*0.1)" calcmode="lin" valueType="num">
                                      <p:cBhvr additive="sum">
                                        <p:cTn id="16" dur="100" decel="100000" autoRev="1" fill="hold">
                                          <p:stCondLst>
                                            <p:cond delay="300"/>
                                          </p:stCondLst>
                                        </p:cTn>
                                        <p:tgtEl>
                                          <p:spTgt spid="73731">
                                            <p:txEl>
                                              <p:pRg st="2" end="2"/>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anim from="(-#ppt_w/2)" to="(#ppt_x)" calcmode="lin" valueType="num">
                                      <p:cBhvr>
                                        <p:cTn id="19" dur="300" fill="hold">
                                          <p:stCondLst>
                                            <p:cond delay="0"/>
                                          </p:stCondLst>
                                        </p:cTn>
                                        <p:tgtEl>
                                          <p:spTgt spid="73731">
                                            <p:txEl>
                                              <p:pRg st="3" end="3"/>
                                            </p:txEl>
                                          </p:spTgt>
                                        </p:tgtEl>
                                        <p:attrNameLst>
                                          <p:attrName>ppt_x</p:attrName>
                                        </p:attrNameLst>
                                      </p:cBhvr>
                                    </p:anim>
                                    <p:anim from="0" to="-1.0" calcmode="lin" valueType="num">
                                      <p:cBhvr>
                                        <p:cTn id="20" dur="100" decel="50000" autoRev="1" fill="hold">
                                          <p:stCondLst>
                                            <p:cond delay="300"/>
                                          </p:stCondLst>
                                        </p:cTn>
                                        <p:tgtEl>
                                          <p:spTgt spid="73731">
                                            <p:txEl>
                                              <p:pRg st="3" end="3"/>
                                            </p:txEl>
                                          </p:spTgt>
                                        </p:tgtEl>
                                        <p:attrNameLst>
                                          <p:attrName>xshear</p:attrName>
                                        </p:attrNameLst>
                                      </p:cBhvr>
                                    </p:anim>
                                    <p:animScale>
                                      <p:cBhvr>
                                        <p:cTn id="21" dur="100" decel="100000" autoRev="1" fill="hold">
                                          <p:stCondLst>
                                            <p:cond delay="300"/>
                                          </p:stCondLst>
                                        </p:cTn>
                                        <p:tgtEl>
                                          <p:spTgt spid="73731">
                                            <p:txEl>
                                              <p:pRg st="3" end="3"/>
                                            </p:txEl>
                                          </p:spTgt>
                                        </p:tgtEl>
                                      </p:cBhvr>
                                      <p:from x="100000" y="100000"/>
                                      <p:to x="80000" y="100000"/>
                                    </p:animScale>
                                    <p:anim by="(#ppt_h/3+#ppt_w*0.1)" calcmode="lin" valueType="num">
                                      <p:cBhvr additive="sum">
                                        <p:cTn id="22" dur="100" decel="100000" autoRev="1" fill="hold">
                                          <p:stCondLst>
                                            <p:cond delay="300"/>
                                          </p:stCondLst>
                                        </p:cTn>
                                        <p:tgtEl>
                                          <p:spTgt spid="73731">
                                            <p:txEl>
                                              <p:pRg st="3" end="3"/>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73731">
                                            <p:txEl>
                                              <p:pRg st="4" end="4"/>
                                            </p:txEl>
                                          </p:spTgt>
                                        </p:tgtEl>
                                        <p:attrNameLst>
                                          <p:attrName>style.visibility</p:attrName>
                                        </p:attrNameLst>
                                      </p:cBhvr>
                                      <p:to>
                                        <p:strVal val="visible"/>
                                      </p:to>
                                    </p:set>
                                    <p:anim from="(-#ppt_w/2)" to="(#ppt_x)" calcmode="lin" valueType="num">
                                      <p:cBhvr>
                                        <p:cTn id="25" dur="300" fill="hold">
                                          <p:stCondLst>
                                            <p:cond delay="0"/>
                                          </p:stCondLst>
                                        </p:cTn>
                                        <p:tgtEl>
                                          <p:spTgt spid="73731">
                                            <p:txEl>
                                              <p:pRg st="4" end="4"/>
                                            </p:txEl>
                                          </p:spTgt>
                                        </p:tgtEl>
                                        <p:attrNameLst>
                                          <p:attrName>ppt_x</p:attrName>
                                        </p:attrNameLst>
                                      </p:cBhvr>
                                    </p:anim>
                                    <p:anim from="0" to="-1.0" calcmode="lin" valueType="num">
                                      <p:cBhvr>
                                        <p:cTn id="26" dur="100" decel="50000" autoRev="1" fill="hold">
                                          <p:stCondLst>
                                            <p:cond delay="300"/>
                                          </p:stCondLst>
                                        </p:cTn>
                                        <p:tgtEl>
                                          <p:spTgt spid="73731">
                                            <p:txEl>
                                              <p:pRg st="4" end="4"/>
                                            </p:txEl>
                                          </p:spTgt>
                                        </p:tgtEl>
                                        <p:attrNameLst>
                                          <p:attrName>xshear</p:attrName>
                                        </p:attrNameLst>
                                      </p:cBhvr>
                                    </p:anim>
                                    <p:animScale>
                                      <p:cBhvr>
                                        <p:cTn id="27" dur="100" decel="100000" autoRev="1" fill="hold">
                                          <p:stCondLst>
                                            <p:cond delay="300"/>
                                          </p:stCondLst>
                                        </p:cTn>
                                        <p:tgtEl>
                                          <p:spTgt spid="73731">
                                            <p:txEl>
                                              <p:pRg st="4" end="4"/>
                                            </p:txEl>
                                          </p:spTgt>
                                        </p:tgtEl>
                                      </p:cBhvr>
                                      <p:from x="100000" y="100000"/>
                                      <p:to x="80000" y="100000"/>
                                    </p:animScale>
                                    <p:anim by="(#ppt_h/3+#ppt_w*0.1)" calcmode="lin" valueType="num">
                                      <p:cBhvr additive="sum">
                                        <p:cTn id="28" dur="100" decel="100000" autoRev="1" fill="hold">
                                          <p:stCondLst>
                                            <p:cond delay="300"/>
                                          </p:stCondLst>
                                        </p:cTn>
                                        <p:tgtEl>
                                          <p:spTgt spid="73731">
                                            <p:txEl>
                                              <p:pRg st="4" end="4"/>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73731">
                                            <p:txEl>
                                              <p:pRg st="5" end="5"/>
                                            </p:txEl>
                                          </p:spTgt>
                                        </p:tgtEl>
                                        <p:attrNameLst>
                                          <p:attrName>style.visibility</p:attrName>
                                        </p:attrNameLst>
                                      </p:cBhvr>
                                      <p:to>
                                        <p:strVal val="visible"/>
                                      </p:to>
                                    </p:set>
                                    <p:anim from="(-#ppt_w/2)" to="(#ppt_x)" calcmode="lin" valueType="num">
                                      <p:cBhvr>
                                        <p:cTn id="31" dur="300" fill="hold">
                                          <p:stCondLst>
                                            <p:cond delay="0"/>
                                          </p:stCondLst>
                                        </p:cTn>
                                        <p:tgtEl>
                                          <p:spTgt spid="73731">
                                            <p:txEl>
                                              <p:pRg st="5" end="5"/>
                                            </p:txEl>
                                          </p:spTgt>
                                        </p:tgtEl>
                                        <p:attrNameLst>
                                          <p:attrName>ppt_x</p:attrName>
                                        </p:attrNameLst>
                                      </p:cBhvr>
                                    </p:anim>
                                    <p:anim from="0" to="-1.0" calcmode="lin" valueType="num">
                                      <p:cBhvr>
                                        <p:cTn id="32" dur="100" decel="50000" autoRev="1" fill="hold">
                                          <p:stCondLst>
                                            <p:cond delay="300"/>
                                          </p:stCondLst>
                                        </p:cTn>
                                        <p:tgtEl>
                                          <p:spTgt spid="73731">
                                            <p:txEl>
                                              <p:pRg st="5" end="5"/>
                                            </p:txEl>
                                          </p:spTgt>
                                        </p:tgtEl>
                                        <p:attrNameLst>
                                          <p:attrName>xshear</p:attrName>
                                        </p:attrNameLst>
                                      </p:cBhvr>
                                    </p:anim>
                                    <p:animScale>
                                      <p:cBhvr>
                                        <p:cTn id="33" dur="100" decel="100000" autoRev="1" fill="hold">
                                          <p:stCondLst>
                                            <p:cond delay="300"/>
                                          </p:stCondLst>
                                        </p:cTn>
                                        <p:tgtEl>
                                          <p:spTgt spid="73731">
                                            <p:txEl>
                                              <p:pRg st="5" end="5"/>
                                            </p:txEl>
                                          </p:spTgt>
                                        </p:tgtEl>
                                      </p:cBhvr>
                                      <p:from x="100000" y="100000"/>
                                      <p:to x="80000" y="100000"/>
                                    </p:animScale>
                                    <p:anim by="(#ppt_h/3+#ppt_w*0.1)" calcmode="lin" valueType="num">
                                      <p:cBhvr additive="sum">
                                        <p:cTn id="34" dur="100" decel="100000" autoRev="1" fill="hold">
                                          <p:stCondLst>
                                            <p:cond delay="300"/>
                                          </p:stCondLst>
                                        </p:cTn>
                                        <p:tgtEl>
                                          <p:spTgt spid="73731">
                                            <p:txEl>
                                              <p:pRg st="5" end="5"/>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73731">
                                            <p:txEl>
                                              <p:pRg st="6" end="6"/>
                                            </p:txEl>
                                          </p:spTgt>
                                        </p:tgtEl>
                                        <p:attrNameLst>
                                          <p:attrName>style.visibility</p:attrName>
                                        </p:attrNameLst>
                                      </p:cBhvr>
                                      <p:to>
                                        <p:strVal val="visible"/>
                                      </p:to>
                                    </p:set>
                                    <p:anim from="(-#ppt_w/2)" to="(#ppt_x)" calcmode="lin" valueType="num">
                                      <p:cBhvr>
                                        <p:cTn id="37" dur="300" fill="hold">
                                          <p:stCondLst>
                                            <p:cond delay="0"/>
                                          </p:stCondLst>
                                        </p:cTn>
                                        <p:tgtEl>
                                          <p:spTgt spid="73731">
                                            <p:txEl>
                                              <p:pRg st="6" end="6"/>
                                            </p:txEl>
                                          </p:spTgt>
                                        </p:tgtEl>
                                        <p:attrNameLst>
                                          <p:attrName>ppt_x</p:attrName>
                                        </p:attrNameLst>
                                      </p:cBhvr>
                                    </p:anim>
                                    <p:anim from="0" to="-1.0" calcmode="lin" valueType="num">
                                      <p:cBhvr>
                                        <p:cTn id="38" dur="100" decel="50000" autoRev="1" fill="hold">
                                          <p:stCondLst>
                                            <p:cond delay="300"/>
                                          </p:stCondLst>
                                        </p:cTn>
                                        <p:tgtEl>
                                          <p:spTgt spid="73731">
                                            <p:txEl>
                                              <p:pRg st="6" end="6"/>
                                            </p:txEl>
                                          </p:spTgt>
                                        </p:tgtEl>
                                        <p:attrNameLst>
                                          <p:attrName>xshear</p:attrName>
                                        </p:attrNameLst>
                                      </p:cBhvr>
                                    </p:anim>
                                    <p:animScale>
                                      <p:cBhvr>
                                        <p:cTn id="39" dur="100" decel="100000" autoRev="1" fill="hold">
                                          <p:stCondLst>
                                            <p:cond delay="300"/>
                                          </p:stCondLst>
                                        </p:cTn>
                                        <p:tgtEl>
                                          <p:spTgt spid="73731">
                                            <p:txEl>
                                              <p:pRg st="6" end="6"/>
                                            </p:txEl>
                                          </p:spTgt>
                                        </p:tgtEl>
                                      </p:cBhvr>
                                      <p:from x="100000" y="100000"/>
                                      <p:to x="80000" y="100000"/>
                                    </p:animScale>
                                    <p:anim by="(#ppt_h/3+#ppt_w*0.1)" calcmode="lin" valueType="num">
                                      <p:cBhvr additive="sum">
                                        <p:cTn id="40" dur="100" decel="100000" autoRev="1" fill="hold">
                                          <p:stCondLst>
                                            <p:cond delay="300"/>
                                          </p:stCondLst>
                                        </p:cTn>
                                        <p:tgtEl>
                                          <p:spTgt spid="73731">
                                            <p:txEl>
                                              <p:pRg st="6" end="6"/>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73731">
                                            <p:txEl>
                                              <p:pRg st="7" end="7"/>
                                            </p:txEl>
                                          </p:spTgt>
                                        </p:tgtEl>
                                        <p:attrNameLst>
                                          <p:attrName>style.visibility</p:attrName>
                                        </p:attrNameLst>
                                      </p:cBhvr>
                                      <p:to>
                                        <p:strVal val="visible"/>
                                      </p:to>
                                    </p:set>
                                    <p:anim from="(-#ppt_w/2)" to="(#ppt_x)" calcmode="lin" valueType="num">
                                      <p:cBhvr>
                                        <p:cTn id="43" dur="300" fill="hold">
                                          <p:stCondLst>
                                            <p:cond delay="0"/>
                                          </p:stCondLst>
                                        </p:cTn>
                                        <p:tgtEl>
                                          <p:spTgt spid="73731">
                                            <p:txEl>
                                              <p:pRg st="7" end="7"/>
                                            </p:txEl>
                                          </p:spTgt>
                                        </p:tgtEl>
                                        <p:attrNameLst>
                                          <p:attrName>ppt_x</p:attrName>
                                        </p:attrNameLst>
                                      </p:cBhvr>
                                    </p:anim>
                                    <p:anim from="0" to="-1.0" calcmode="lin" valueType="num">
                                      <p:cBhvr>
                                        <p:cTn id="44" dur="100" decel="50000" autoRev="1" fill="hold">
                                          <p:stCondLst>
                                            <p:cond delay="300"/>
                                          </p:stCondLst>
                                        </p:cTn>
                                        <p:tgtEl>
                                          <p:spTgt spid="73731">
                                            <p:txEl>
                                              <p:pRg st="7" end="7"/>
                                            </p:txEl>
                                          </p:spTgt>
                                        </p:tgtEl>
                                        <p:attrNameLst>
                                          <p:attrName>xshear</p:attrName>
                                        </p:attrNameLst>
                                      </p:cBhvr>
                                    </p:anim>
                                    <p:animScale>
                                      <p:cBhvr>
                                        <p:cTn id="45" dur="100" decel="100000" autoRev="1" fill="hold">
                                          <p:stCondLst>
                                            <p:cond delay="300"/>
                                          </p:stCondLst>
                                        </p:cTn>
                                        <p:tgtEl>
                                          <p:spTgt spid="73731">
                                            <p:txEl>
                                              <p:pRg st="7" end="7"/>
                                            </p:txEl>
                                          </p:spTgt>
                                        </p:tgtEl>
                                      </p:cBhvr>
                                      <p:from x="100000" y="100000"/>
                                      <p:to x="80000" y="100000"/>
                                    </p:animScale>
                                    <p:anim by="(#ppt_h/3+#ppt_w*0.1)" calcmode="lin" valueType="num">
                                      <p:cBhvr additive="sum">
                                        <p:cTn id="46" dur="100" decel="100000" autoRev="1" fill="hold">
                                          <p:stCondLst>
                                            <p:cond delay="300"/>
                                          </p:stCondLst>
                                        </p:cTn>
                                        <p:tgtEl>
                                          <p:spTgt spid="73731">
                                            <p:txEl>
                                              <p:pRg st="7" end="7"/>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73731">
                                            <p:txEl>
                                              <p:pRg st="8" end="8"/>
                                            </p:txEl>
                                          </p:spTgt>
                                        </p:tgtEl>
                                        <p:attrNameLst>
                                          <p:attrName>style.visibility</p:attrName>
                                        </p:attrNameLst>
                                      </p:cBhvr>
                                      <p:to>
                                        <p:strVal val="visible"/>
                                      </p:to>
                                    </p:set>
                                    <p:anim from="(-#ppt_w/2)" to="(#ppt_x)" calcmode="lin" valueType="num">
                                      <p:cBhvr>
                                        <p:cTn id="49" dur="300" fill="hold">
                                          <p:stCondLst>
                                            <p:cond delay="0"/>
                                          </p:stCondLst>
                                        </p:cTn>
                                        <p:tgtEl>
                                          <p:spTgt spid="73731">
                                            <p:txEl>
                                              <p:pRg st="8" end="8"/>
                                            </p:txEl>
                                          </p:spTgt>
                                        </p:tgtEl>
                                        <p:attrNameLst>
                                          <p:attrName>ppt_x</p:attrName>
                                        </p:attrNameLst>
                                      </p:cBhvr>
                                    </p:anim>
                                    <p:anim from="0" to="-1.0" calcmode="lin" valueType="num">
                                      <p:cBhvr>
                                        <p:cTn id="50" dur="100" decel="50000" autoRev="1" fill="hold">
                                          <p:stCondLst>
                                            <p:cond delay="300"/>
                                          </p:stCondLst>
                                        </p:cTn>
                                        <p:tgtEl>
                                          <p:spTgt spid="73731">
                                            <p:txEl>
                                              <p:pRg st="8" end="8"/>
                                            </p:txEl>
                                          </p:spTgt>
                                        </p:tgtEl>
                                        <p:attrNameLst>
                                          <p:attrName>xshear</p:attrName>
                                        </p:attrNameLst>
                                      </p:cBhvr>
                                    </p:anim>
                                    <p:animScale>
                                      <p:cBhvr>
                                        <p:cTn id="51" dur="100" decel="100000" autoRev="1" fill="hold">
                                          <p:stCondLst>
                                            <p:cond delay="300"/>
                                          </p:stCondLst>
                                        </p:cTn>
                                        <p:tgtEl>
                                          <p:spTgt spid="73731">
                                            <p:txEl>
                                              <p:pRg st="8" end="8"/>
                                            </p:txEl>
                                          </p:spTgt>
                                        </p:tgtEl>
                                      </p:cBhvr>
                                      <p:from x="100000" y="100000"/>
                                      <p:to x="80000" y="100000"/>
                                    </p:animScale>
                                    <p:anim by="(#ppt_h/3+#ppt_w*0.1)" calcmode="lin" valueType="num">
                                      <p:cBhvr additive="sum">
                                        <p:cTn id="52" dur="100" decel="100000" autoRev="1" fill="hold">
                                          <p:stCondLst>
                                            <p:cond delay="300"/>
                                          </p:stCondLst>
                                        </p:cTn>
                                        <p:tgtEl>
                                          <p:spTgt spid="73731">
                                            <p:txEl>
                                              <p:pRg st="8" end="8"/>
                                            </p:txEl>
                                          </p:spTgt>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73731">
                                            <p:txEl>
                                              <p:pRg st="9" end="9"/>
                                            </p:txEl>
                                          </p:spTgt>
                                        </p:tgtEl>
                                        <p:attrNameLst>
                                          <p:attrName>style.visibility</p:attrName>
                                        </p:attrNameLst>
                                      </p:cBhvr>
                                      <p:to>
                                        <p:strVal val="visible"/>
                                      </p:to>
                                    </p:set>
                                    <p:anim from="(-#ppt_w/2)" to="(#ppt_x)" calcmode="lin" valueType="num">
                                      <p:cBhvr>
                                        <p:cTn id="55" dur="300" fill="hold">
                                          <p:stCondLst>
                                            <p:cond delay="0"/>
                                          </p:stCondLst>
                                        </p:cTn>
                                        <p:tgtEl>
                                          <p:spTgt spid="73731">
                                            <p:txEl>
                                              <p:pRg st="9" end="9"/>
                                            </p:txEl>
                                          </p:spTgt>
                                        </p:tgtEl>
                                        <p:attrNameLst>
                                          <p:attrName>ppt_x</p:attrName>
                                        </p:attrNameLst>
                                      </p:cBhvr>
                                    </p:anim>
                                    <p:anim from="0" to="-1.0" calcmode="lin" valueType="num">
                                      <p:cBhvr>
                                        <p:cTn id="56" dur="100" decel="50000" autoRev="1" fill="hold">
                                          <p:stCondLst>
                                            <p:cond delay="300"/>
                                          </p:stCondLst>
                                        </p:cTn>
                                        <p:tgtEl>
                                          <p:spTgt spid="73731">
                                            <p:txEl>
                                              <p:pRg st="9" end="9"/>
                                            </p:txEl>
                                          </p:spTgt>
                                        </p:tgtEl>
                                        <p:attrNameLst>
                                          <p:attrName>xshear</p:attrName>
                                        </p:attrNameLst>
                                      </p:cBhvr>
                                    </p:anim>
                                    <p:animScale>
                                      <p:cBhvr>
                                        <p:cTn id="57" dur="100" decel="100000" autoRev="1" fill="hold">
                                          <p:stCondLst>
                                            <p:cond delay="300"/>
                                          </p:stCondLst>
                                        </p:cTn>
                                        <p:tgtEl>
                                          <p:spTgt spid="73731">
                                            <p:txEl>
                                              <p:pRg st="9" end="9"/>
                                            </p:txEl>
                                          </p:spTgt>
                                        </p:tgtEl>
                                      </p:cBhvr>
                                      <p:from x="100000" y="100000"/>
                                      <p:to x="80000" y="100000"/>
                                    </p:animScale>
                                    <p:anim by="(#ppt_h/3+#ppt_w*0.1)" calcmode="lin" valueType="num">
                                      <p:cBhvr additive="sum">
                                        <p:cTn id="58" dur="100" decel="100000" autoRev="1" fill="hold">
                                          <p:stCondLst>
                                            <p:cond delay="300"/>
                                          </p:stCondLst>
                                        </p:cTn>
                                        <p:tgtEl>
                                          <p:spTgt spid="73731">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sz="1800">
                <a:solidFill>
                  <a:srgbClr val="3333CC"/>
                </a:solidFill>
                <a:latin typeface="Comic Sans MS" pitchFamily="66" charset="0"/>
              </a:rPr>
              <a:t>Frekuensi 2,4 Ghz mempunyai 14 kanal dalam lebar pita frekuansi 84,5 Mhz seperti terlihat pada gambar berikut :</a:t>
            </a:r>
          </a:p>
        </p:txBody>
      </p:sp>
      <p:sp>
        <p:nvSpPr>
          <p:cNvPr id="74755" name="Rectangle 3"/>
          <p:cNvSpPr>
            <a:spLocks noGrp="1" noChangeAspect="1" noChangeArrowheads="1"/>
          </p:cNvSpPr>
          <p:nvPr>
            <p:ph idx="1"/>
          </p:nvPr>
        </p:nvSpPr>
        <p:spPr/>
        <p:txBody>
          <a:bodyPr/>
          <a:lstStyle/>
          <a:p>
            <a:endParaRPr lang="en-GB"/>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37538" cy="482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ssolve">
                                      <p:cBhvr>
                                        <p:cTn id="7" dur="500"/>
                                        <p:tgtEl>
                                          <p:spTgt spid="74754"/>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74756"/>
                                        </p:tgtEl>
                                        <p:attrNameLst>
                                          <p:attrName>style.visibility</p:attrName>
                                        </p:attrNameLst>
                                      </p:cBhvr>
                                      <p:to>
                                        <p:strVal val="visible"/>
                                      </p:to>
                                    </p:set>
                                    <p:anim calcmode="lin" valueType="num">
                                      <p:cBhvr additive="base">
                                        <p:cTn id="11" dur="500" fill="hold"/>
                                        <p:tgtEl>
                                          <p:spTgt spid="74756"/>
                                        </p:tgtEl>
                                        <p:attrNameLst>
                                          <p:attrName>ppt_x</p:attrName>
                                        </p:attrNameLst>
                                      </p:cBhvr>
                                      <p:tavLst>
                                        <p:tav tm="0">
                                          <p:val>
                                            <p:strVal val="#ppt_x"/>
                                          </p:val>
                                        </p:tav>
                                        <p:tav tm="100000">
                                          <p:val>
                                            <p:strVal val="#ppt_x"/>
                                          </p:val>
                                        </p:tav>
                                      </p:tavLst>
                                    </p:anim>
                                    <p:anim calcmode="lin" valueType="num">
                                      <p:cBhvr additive="base">
                                        <p:cTn id="12"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1632</Words>
  <Application>Microsoft Office PowerPoint</Application>
  <PresentationFormat>On-screen Show (4:3)</PresentationFormat>
  <Paragraphs>299</Paragraphs>
  <Slides>54</Slides>
  <Notes>54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54</vt:i4>
      </vt:variant>
    </vt:vector>
  </HeadingPairs>
  <TitlesOfParts>
    <vt:vector size="71" baseType="lpstr">
      <vt:lpstr>Arial</vt:lpstr>
      <vt:lpstr>Wingdings</vt:lpstr>
      <vt:lpstr>Times New Roman</vt:lpstr>
      <vt:lpstr>Alcohol Licks</vt:lpstr>
      <vt:lpstr>Coaster</vt:lpstr>
      <vt:lpstr>Acquaintance</vt:lpstr>
      <vt:lpstr>Abduction2000</vt:lpstr>
      <vt:lpstr>Comic Sans MS</vt:lpstr>
      <vt:lpstr>Cressida</vt:lpstr>
      <vt:lpstr>Alpha Dance</vt:lpstr>
      <vt:lpstr>1979</vt:lpstr>
      <vt:lpstr>Akka</vt:lpstr>
      <vt:lpstr>3000</vt:lpstr>
      <vt:lpstr>4YEOstamp</vt:lpstr>
      <vt:lpstr>Barbecue</vt:lpstr>
      <vt:lpstr>Monotype Corsiva</vt:lpstr>
      <vt:lpstr>Office Theme</vt:lpstr>
      <vt:lpstr>LAN (Local Area Network)</vt:lpstr>
      <vt:lpstr>JARINGAN KOMPUTER</vt:lpstr>
      <vt:lpstr>WLAN  (Wireless Local Area Network)</vt:lpstr>
      <vt:lpstr>Sejarah WLAN</vt:lpstr>
      <vt:lpstr>Standar WLAN</vt:lpstr>
      <vt:lpstr>PENGERTIAN</vt:lpstr>
      <vt:lpstr>FREKUENSI</vt:lpstr>
      <vt:lpstr>PowerPoint Presentation</vt:lpstr>
      <vt:lpstr>Frekuensi 2,4 Ghz mempunyai 14 kanal dalam lebar pita frekuansi 84,5 Mhz seperti terlihat pada gambar berikut :</vt:lpstr>
      <vt:lpstr>Perangkat WLAN</vt:lpstr>
      <vt:lpstr>TOPOLOGI</vt:lpstr>
      <vt:lpstr>ROAMING</vt:lpstr>
      <vt:lpstr>INSTALASI WLAN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  (Local Area Network)</vt:lpstr>
      <vt:lpstr>Pengertian</vt:lpstr>
      <vt:lpstr>PowerPoint Presentation</vt:lpstr>
      <vt:lpstr>Jaringan Client-Server</vt:lpstr>
      <vt:lpstr>Jaringan Peer To Peer</vt:lpstr>
      <vt:lpstr>Media Transmisi</vt:lpstr>
      <vt:lpstr>Kabel</vt:lpstr>
      <vt:lpstr>1. Coaxial</vt:lpstr>
      <vt:lpstr>2. Unshielded Twisted Pair (UTP)</vt:lpstr>
      <vt:lpstr>3. Shielded Twisted Pair (STP)</vt:lpstr>
      <vt:lpstr>4. Fiber Optik</vt:lpstr>
      <vt:lpstr>Konektor</vt:lpstr>
      <vt:lpstr>PowerPoint Presentation</vt:lpstr>
      <vt:lpstr>PowerPoint Presentation</vt:lpstr>
      <vt:lpstr>Network Card</vt:lpstr>
      <vt:lpstr>Hub</vt:lpstr>
      <vt:lpstr>Crimping Tool </vt:lpstr>
      <vt:lpstr>PowerPoint Presentation</vt:lpstr>
      <vt:lpstr>Instalasi dan Konfigurasi Komponen Network</vt:lpstr>
      <vt:lpstr>Prosedur untuk memberikan nama untuk komputer:</vt:lpstr>
      <vt:lpstr>3. Menginstall dan Mengkonfigurasi Network Adapter Card</vt:lpstr>
      <vt:lpstr>Windows 98 mendukung 4 buah kartu jaringan sekaligus di dalam 1 komputer. Setelah memasang kartu jaringan selanjutnya memasang driver kartu jaringan. Untuk menginstall dan mengkonfigurasi kartu jaringan dilakukan dengan cara icon Add New Hardware Wizard atau Network di Control Panel. </vt:lpstr>
      <vt:lpstr>PowerPoint Presentation</vt:lpstr>
      <vt:lpstr>5. Mengkonfigurasi TCP/IP</vt:lpstr>
      <vt:lpstr>Memberikan IP Address</vt:lpstr>
      <vt:lpstr>PowerPoint Presentation</vt:lpstr>
      <vt:lpstr>TOPOLOGI</vt:lpstr>
      <vt:lpstr>Topologi Bus  </vt:lpstr>
      <vt:lpstr>Topologi Ring </vt:lpstr>
      <vt:lpstr>Topologi Star </vt:lpstr>
      <vt:lpstr>Protokol TCP/IP</vt:lpstr>
      <vt:lpstr>IP Address</vt:lpstr>
      <vt:lpstr>Perbedaan Antara LAN dan WLAN</vt:lpstr>
    </vt:vector>
  </TitlesOfParts>
  <Company>dielover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INTERNET</dc:title>
  <dc:creator>PECINTA_MATI</dc:creator>
  <cp:lastModifiedBy>Phantom Assassin</cp:lastModifiedBy>
  <cp:revision>19</cp:revision>
  <dcterms:created xsi:type="dcterms:W3CDTF">2008-04-01T10:29:32Z</dcterms:created>
  <dcterms:modified xsi:type="dcterms:W3CDTF">2012-11-07T05:59:45Z</dcterms:modified>
</cp:coreProperties>
</file>