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9"/>
  </p:notesMasterIdLst>
  <p:sldIdLst>
    <p:sldId id="256" r:id="rId2"/>
    <p:sldId id="294" r:id="rId3"/>
    <p:sldId id="295" r:id="rId4"/>
    <p:sldId id="296" r:id="rId5"/>
    <p:sldId id="297" r:id="rId6"/>
    <p:sldId id="298" r:id="rId7"/>
    <p:sldId id="257" r:id="rId8"/>
    <p:sldId id="258" r:id="rId9"/>
    <p:sldId id="259" r:id="rId10"/>
    <p:sldId id="260" r:id="rId11"/>
    <p:sldId id="261" r:id="rId12"/>
    <p:sldId id="262" r:id="rId13"/>
    <p:sldId id="263" r:id="rId14"/>
    <p:sldId id="264" r:id="rId15"/>
    <p:sldId id="265" r:id="rId16"/>
    <p:sldId id="266" r:id="rId17"/>
    <p:sldId id="267" r:id="rId18"/>
    <p:sldId id="271" r:id="rId19"/>
    <p:sldId id="272" r:id="rId20"/>
    <p:sldId id="291" r:id="rId21"/>
    <p:sldId id="273" r:id="rId22"/>
    <p:sldId id="274" r:id="rId23"/>
    <p:sldId id="275" r:id="rId24"/>
    <p:sldId id="276" r:id="rId25"/>
    <p:sldId id="278" r:id="rId26"/>
    <p:sldId id="277" r:id="rId27"/>
    <p:sldId id="279" r:id="rId28"/>
    <p:sldId id="280" r:id="rId29"/>
    <p:sldId id="281" r:id="rId30"/>
    <p:sldId id="282" r:id="rId31"/>
    <p:sldId id="283" r:id="rId32"/>
    <p:sldId id="285" r:id="rId33"/>
    <p:sldId id="286" r:id="rId34"/>
    <p:sldId id="287" r:id="rId35"/>
    <p:sldId id="288" r:id="rId36"/>
    <p:sldId id="289" r:id="rId37"/>
    <p:sldId id="284"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24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EC212-3118-4832-B652-F8B7EFA80D9B}" type="datetimeFigureOut">
              <a:rPr lang="en-US" smtClean="0"/>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CE4BD-4923-48F8-81AA-CE21FEADC179}" type="slidenum">
              <a:rPr lang="en-US" smtClean="0"/>
              <a:t>‹#›</a:t>
            </a:fld>
            <a:endParaRPr lang="en-US"/>
          </a:p>
        </p:txBody>
      </p:sp>
    </p:spTree>
    <p:extLst>
      <p:ext uri="{BB962C8B-B14F-4D97-AF65-F5344CB8AC3E}">
        <p14:creationId xmlns:p14="http://schemas.microsoft.com/office/powerpoint/2010/main" val="115825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a:t>
            </a:fld>
            <a:endParaRPr lang="en-US"/>
          </a:p>
        </p:txBody>
      </p:sp>
    </p:spTree>
    <p:extLst>
      <p:ext uri="{BB962C8B-B14F-4D97-AF65-F5344CB8AC3E}">
        <p14:creationId xmlns:p14="http://schemas.microsoft.com/office/powerpoint/2010/main" val="1064214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10</a:t>
            </a:fld>
            <a:endParaRPr lang="en-US"/>
          </a:p>
        </p:txBody>
      </p:sp>
    </p:spTree>
    <p:extLst>
      <p:ext uri="{BB962C8B-B14F-4D97-AF65-F5344CB8AC3E}">
        <p14:creationId xmlns:p14="http://schemas.microsoft.com/office/powerpoint/2010/main" val="12236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11</a:t>
            </a:fld>
            <a:endParaRPr lang="en-US"/>
          </a:p>
        </p:txBody>
      </p:sp>
    </p:spTree>
    <p:extLst>
      <p:ext uri="{BB962C8B-B14F-4D97-AF65-F5344CB8AC3E}">
        <p14:creationId xmlns:p14="http://schemas.microsoft.com/office/powerpoint/2010/main" val="29332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12</a:t>
            </a:fld>
            <a:endParaRPr lang="en-US"/>
          </a:p>
        </p:txBody>
      </p:sp>
    </p:spTree>
    <p:extLst>
      <p:ext uri="{BB962C8B-B14F-4D97-AF65-F5344CB8AC3E}">
        <p14:creationId xmlns:p14="http://schemas.microsoft.com/office/powerpoint/2010/main" val="184005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13</a:t>
            </a:fld>
            <a:endParaRPr lang="en-US"/>
          </a:p>
        </p:txBody>
      </p:sp>
    </p:spTree>
    <p:extLst>
      <p:ext uri="{BB962C8B-B14F-4D97-AF65-F5344CB8AC3E}">
        <p14:creationId xmlns:p14="http://schemas.microsoft.com/office/powerpoint/2010/main" val="2921927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14</a:t>
            </a:fld>
            <a:endParaRPr lang="en-US"/>
          </a:p>
        </p:txBody>
      </p:sp>
    </p:spTree>
    <p:extLst>
      <p:ext uri="{BB962C8B-B14F-4D97-AF65-F5344CB8AC3E}">
        <p14:creationId xmlns:p14="http://schemas.microsoft.com/office/powerpoint/2010/main" val="497590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15</a:t>
            </a:fld>
            <a:endParaRPr lang="en-US"/>
          </a:p>
        </p:txBody>
      </p:sp>
    </p:spTree>
    <p:extLst>
      <p:ext uri="{BB962C8B-B14F-4D97-AF65-F5344CB8AC3E}">
        <p14:creationId xmlns:p14="http://schemas.microsoft.com/office/powerpoint/2010/main" val="2486106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16</a:t>
            </a:fld>
            <a:endParaRPr lang="en-US"/>
          </a:p>
        </p:txBody>
      </p:sp>
    </p:spTree>
    <p:extLst>
      <p:ext uri="{BB962C8B-B14F-4D97-AF65-F5344CB8AC3E}">
        <p14:creationId xmlns:p14="http://schemas.microsoft.com/office/powerpoint/2010/main" val="337534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17</a:t>
            </a:fld>
            <a:endParaRPr lang="en-US"/>
          </a:p>
        </p:txBody>
      </p:sp>
    </p:spTree>
    <p:extLst>
      <p:ext uri="{BB962C8B-B14F-4D97-AF65-F5344CB8AC3E}">
        <p14:creationId xmlns:p14="http://schemas.microsoft.com/office/powerpoint/2010/main" val="14806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18</a:t>
            </a:fld>
            <a:endParaRPr lang="en-US"/>
          </a:p>
        </p:txBody>
      </p:sp>
    </p:spTree>
    <p:extLst>
      <p:ext uri="{BB962C8B-B14F-4D97-AF65-F5344CB8AC3E}">
        <p14:creationId xmlns:p14="http://schemas.microsoft.com/office/powerpoint/2010/main" val="98924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19</a:t>
            </a:fld>
            <a:endParaRPr lang="en-US"/>
          </a:p>
        </p:txBody>
      </p:sp>
    </p:spTree>
    <p:extLst>
      <p:ext uri="{BB962C8B-B14F-4D97-AF65-F5344CB8AC3E}">
        <p14:creationId xmlns:p14="http://schemas.microsoft.com/office/powerpoint/2010/main" val="389169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a:t>
            </a:fld>
            <a:endParaRPr lang="en-US"/>
          </a:p>
        </p:txBody>
      </p:sp>
    </p:spTree>
    <p:extLst>
      <p:ext uri="{BB962C8B-B14F-4D97-AF65-F5344CB8AC3E}">
        <p14:creationId xmlns:p14="http://schemas.microsoft.com/office/powerpoint/2010/main" val="3991120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20</a:t>
            </a:fld>
            <a:endParaRPr lang="en-US"/>
          </a:p>
        </p:txBody>
      </p:sp>
    </p:spTree>
    <p:extLst>
      <p:ext uri="{BB962C8B-B14F-4D97-AF65-F5344CB8AC3E}">
        <p14:creationId xmlns:p14="http://schemas.microsoft.com/office/powerpoint/2010/main" val="1843752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21</a:t>
            </a:fld>
            <a:endParaRPr lang="en-US"/>
          </a:p>
        </p:txBody>
      </p:sp>
    </p:spTree>
    <p:extLst>
      <p:ext uri="{BB962C8B-B14F-4D97-AF65-F5344CB8AC3E}">
        <p14:creationId xmlns:p14="http://schemas.microsoft.com/office/powerpoint/2010/main" val="673139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22</a:t>
            </a:fld>
            <a:endParaRPr lang="en-US"/>
          </a:p>
        </p:txBody>
      </p:sp>
    </p:spTree>
    <p:extLst>
      <p:ext uri="{BB962C8B-B14F-4D97-AF65-F5344CB8AC3E}">
        <p14:creationId xmlns:p14="http://schemas.microsoft.com/office/powerpoint/2010/main" val="2551758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23</a:t>
            </a:fld>
            <a:endParaRPr lang="en-US"/>
          </a:p>
        </p:txBody>
      </p:sp>
    </p:spTree>
    <p:extLst>
      <p:ext uri="{BB962C8B-B14F-4D97-AF65-F5344CB8AC3E}">
        <p14:creationId xmlns:p14="http://schemas.microsoft.com/office/powerpoint/2010/main" val="3361536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24</a:t>
            </a:fld>
            <a:endParaRPr lang="en-US"/>
          </a:p>
        </p:txBody>
      </p:sp>
    </p:spTree>
    <p:extLst>
      <p:ext uri="{BB962C8B-B14F-4D97-AF65-F5344CB8AC3E}">
        <p14:creationId xmlns:p14="http://schemas.microsoft.com/office/powerpoint/2010/main" val="126096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25</a:t>
            </a:fld>
            <a:endParaRPr lang="en-US"/>
          </a:p>
        </p:txBody>
      </p:sp>
    </p:spTree>
    <p:extLst>
      <p:ext uri="{BB962C8B-B14F-4D97-AF65-F5344CB8AC3E}">
        <p14:creationId xmlns:p14="http://schemas.microsoft.com/office/powerpoint/2010/main" val="1744015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26</a:t>
            </a:fld>
            <a:endParaRPr lang="en-US"/>
          </a:p>
        </p:txBody>
      </p:sp>
    </p:spTree>
    <p:extLst>
      <p:ext uri="{BB962C8B-B14F-4D97-AF65-F5344CB8AC3E}">
        <p14:creationId xmlns:p14="http://schemas.microsoft.com/office/powerpoint/2010/main" val="1887764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27</a:t>
            </a:fld>
            <a:endParaRPr lang="en-US"/>
          </a:p>
        </p:txBody>
      </p:sp>
    </p:spTree>
    <p:extLst>
      <p:ext uri="{BB962C8B-B14F-4D97-AF65-F5344CB8AC3E}">
        <p14:creationId xmlns:p14="http://schemas.microsoft.com/office/powerpoint/2010/main" val="1057362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28</a:t>
            </a:fld>
            <a:endParaRPr lang="en-US"/>
          </a:p>
        </p:txBody>
      </p:sp>
    </p:spTree>
    <p:extLst>
      <p:ext uri="{BB962C8B-B14F-4D97-AF65-F5344CB8AC3E}">
        <p14:creationId xmlns:p14="http://schemas.microsoft.com/office/powerpoint/2010/main" val="3634078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29</a:t>
            </a:fld>
            <a:endParaRPr lang="en-US"/>
          </a:p>
        </p:txBody>
      </p:sp>
    </p:spTree>
    <p:extLst>
      <p:ext uri="{BB962C8B-B14F-4D97-AF65-F5344CB8AC3E}">
        <p14:creationId xmlns:p14="http://schemas.microsoft.com/office/powerpoint/2010/main" val="400994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3</a:t>
            </a:fld>
            <a:endParaRPr lang="en-US"/>
          </a:p>
        </p:txBody>
      </p:sp>
    </p:spTree>
    <p:extLst>
      <p:ext uri="{BB962C8B-B14F-4D97-AF65-F5344CB8AC3E}">
        <p14:creationId xmlns:p14="http://schemas.microsoft.com/office/powerpoint/2010/main" val="1768938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30</a:t>
            </a:fld>
            <a:endParaRPr lang="en-US"/>
          </a:p>
        </p:txBody>
      </p:sp>
    </p:spTree>
    <p:extLst>
      <p:ext uri="{BB962C8B-B14F-4D97-AF65-F5344CB8AC3E}">
        <p14:creationId xmlns:p14="http://schemas.microsoft.com/office/powerpoint/2010/main" val="1319205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31</a:t>
            </a:fld>
            <a:endParaRPr lang="en-US"/>
          </a:p>
        </p:txBody>
      </p:sp>
    </p:spTree>
    <p:extLst>
      <p:ext uri="{BB962C8B-B14F-4D97-AF65-F5344CB8AC3E}">
        <p14:creationId xmlns:p14="http://schemas.microsoft.com/office/powerpoint/2010/main" val="1923509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32</a:t>
            </a:fld>
            <a:endParaRPr lang="en-US"/>
          </a:p>
        </p:txBody>
      </p:sp>
    </p:spTree>
    <p:extLst>
      <p:ext uri="{BB962C8B-B14F-4D97-AF65-F5344CB8AC3E}">
        <p14:creationId xmlns:p14="http://schemas.microsoft.com/office/powerpoint/2010/main" val="2182000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33</a:t>
            </a:fld>
            <a:endParaRPr lang="en-US"/>
          </a:p>
        </p:txBody>
      </p:sp>
    </p:spTree>
    <p:extLst>
      <p:ext uri="{BB962C8B-B14F-4D97-AF65-F5344CB8AC3E}">
        <p14:creationId xmlns:p14="http://schemas.microsoft.com/office/powerpoint/2010/main" val="2496117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34</a:t>
            </a:fld>
            <a:endParaRPr lang="en-US"/>
          </a:p>
        </p:txBody>
      </p:sp>
    </p:spTree>
    <p:extLst>
      <p:ext uri="{BB962C8B-B14F-4D97-AF65-F5344CB8AC3E}">
        <p14:creationId xmlns:p14="http://schemas.microsoft.com/office/powerpoint/2010/main" val="1627886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35</a:t>
            </a:fld>
            <a:endParaRPr lang="en-US"/>
          </a:p>
        </p:txBody>
      </p:sp>
    </p:spTree>
    <p:extLst>
      <p:ext uri="{BB962C8B-B14F-4D97-AF65-F5344CB8AC3E}">
        <p14:creationId xmlns:p14="http://schemas.microsoft.com/office/powerpoint/2010/main" val="2855492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36</a:t>
            </a:fld>
            <a:endParaRPr lang="en-US"/>
          </a:p>
        </p:txBody>
      </p:sp>
    </p:spTree>
    <p:extLst>
      <p:ext uri="{BB962C8B-B14F-4D97-AF65-F5344CB8AC3E}">
        <p14:creationId xmlns:p14="http://schemas.microsoft.com/office/powerpoint/2010/main" val="1547378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37</a:t>
            </a:fld>
            <a:endParaRPr lang="en-US"/>
          </a:p>
        </p:txBody>
      </p:sp>
    </p:spTree>
    <p:extLst>
      <p:ext uri="{BB962C8B-B14F-4D97-AF65-F5344CB8AC3E}">
        <p14:creationId xmlns:p14="http://schemas.microsoft.com/office/powerpoint/2010/main" val="114085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4</a:t>
            </a:fld>
            <a:endParaRPr lang="en-US"/>
          </a:p>
        </p:txBody>
      </p:sp>
    </p:spTree>
    <p:extLst>
      <p:ext uri="{BB962C8B-B14F-4D97-AF65-F5344CB8AC3E}">
        <p14:creationId xmlns:p14="http://schemas.microsoft.com/office/powerpoint/2010/main" val="216466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5</a:t>
            </a:fld>
            <a:endParaRPr lang="en-US"/>
          </a:p>
        </p:txBody>
      </p:sp>
    </p:spTree>
    <p:extLst>
      <p:ext uri="{BB962C8B-B14F-4D97-AF65-F5344CB8AC3E}">
        <p14:creationId xmlns:p14="http://schemas.microsoft.com/office/powerpoint/2010/main" val="232859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6</a:t>
            </a:fld>
            <a:endParaRPr lang="en-US"/>
          </a:p>
        </p:txBody>
      </p:sp>
    </p:spTree>
    <p:extLst>
      <p:ext uri="{BB962C8B-B14F-4D97-AF65-F5344CB8AC3E}">
        <p14:creationId xmlns:p14="http://schemas.microsoft.com/office/powerpoint/2010/main" val="90819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7</a:t>
            </a:fld>
            <a:endParaRPr lang="en-US"/>
          </a:p>
        </p:txBody>
      </p:sp>
    </p:spTree>
    <p:extLst>
      <p:ext uri="{BB962C8B-B14F-4D97-AF65-F5344CB8AC3E}">
        <p14:creationId xmlns:p14="http://schemas.microsoft.com/office/powerpoint/2010/main" val="393448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8</a:t>
            </a:fld>
            <a:endParaRPr lang="en-US"/>
          </a:p>
        </p:txBody>
      </p:sp>
    </p:spTree>
    <p:extLst>
      <p:ext uri="{BB962C8B-B14F-4D97-AF65-F5344CB8AC3E}">
        <p14:creationId xmlns:p14="http://schemas.microsoft.com/office/powerpoint/2010/main" val="381407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CE4BD-4923-48F8-81AA-CE21FEADC179}" type="slidenum">
              <a:rPr lang="en-US" smtClean="0"/>
              <a:t>9</a:t>
            </a:fld>
            <a:endParaRPr lang="en-US"/>
          </a:p>
        </p:txBody>
      </p:sp>
    </p:spTree>
    <p:extLst>
      <p:ext uri="{BB962C8B-B14F-4D97-AF65-F5344CB8AC3E}">
        <p14:creationId xmlns:p14="http://schemas.microsoft.com/office/powerpoint/2010/main" val="214546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7F42E0-5CA8-445A-B8CB-0DF15822BBE5}" type="slidenum">
              <a:rPr lang="en-US" smtClean="0"/>
              <a:pPr>
                <a:defRPr/>
              </a:pPr>
              <a:t>‹#›</a:t>
            </a:fld>
            <a:endParaRPr lang="en-US"/>
          </a:p>
        </p:txBody>
      </p:sp>
    </p:spTree>
    <p:extLst>
      <p:ext uri="{BB962C8B-B14F-4D97-AF65-F5344CB8AC3E}">
        <p14:creationId xmlns:p14="http://schemas.microsoft.com/office/powerpoint/2010/main" val="211623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F86382-4148-4342-9F75-94CB5911DA6E}" type="slidenum">
              <a:rPr lang="en-US" smtClean="0"/>
              <a:pPr>
                <a:defRPr/>
              </a:pPr>
              <a:t>‹#›</a:t>
            </a:fld>
            <a:endParaRPr lang="en-US"/>
          </a:p>
        </p:txBody>
      </p:sp>
    </p:spTree>
    <p:extLst>
      <p:ext uri="{BB962C8B-B14F-4D97-AF65-F5344CB8AC3E}">
        <p14:creationId xmlns:p14="http://schemas.microsoft.com/office/powerpoint/2010/main" val="147063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4E322C-8B41-4348-97D4-EC0293CFC7FF}" type="slidenum">
              <a:rPr lang="en-US" smtClean="0"/>
              <a:pPr>
                <a:defRPr/>
              </a:pPr>
              <a:t>‹#›</a:t>
            </a:fld>
            <a:endParaRPr lang="en-US"/>
          </a:p>
        </p:txBody>
      </p:sp>
    </p:spTree>
    <p:extLst>
      <p:ext uri="{BB962C8B-B14F-4D97-AF65-F5344CB8AC3E}">
        <p14:creationId xmlns:p14="http://schemas.microsoft.com/office/powerpoint/2010/main" val="1165959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699252E-D2A0-4328-9B73-E222D21D592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816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5C990D-5F0A-4052-9ADA-4FD71C1B3420}" type="slidenum">
              <a:rPr lang="en-US" smtClean="0"/>
              <a:pPr>
                <a:defRPr/>
              </a:pPr>
              <a:t>‹#›</a:t>
            </a:fld>
            <a:endParaRPr lang="en-US"/>
          </a:p>
        </p:txBody>
      </p:sp>
    </p:spTree>
    <p:extLst>
      <p:ext uri="{BB962C8B-B14F-4D97-AF65-F5344CB8AC3E}">
        <p14:creationId xmlns:p14="http://schemas.microsoft.com/office/powerpoint/2010/main" val="369356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450DC9-352F-4917-96A0-ED082BB45736}" type="slidenum">
              <a:rPr lang="en-US" smtClean="0"/>
              <a:pPr>
                <a:defRPr/>
              </a:pPr>
              <a:t>‹#›</a:t>
            </a:fld>
            <a:endParaRPr lang="en-US"/>
          </a:p>
        </p:txBody>
      </p:sp>
    </p:spTree>
    <p:extLst>
      <p:ext uri="{BB962C8B-B14F-4D97-AF65-F5344CB8AC3E}">
        <p14:creationId xmlns:p14="http://schemas.microsoft.com/office/powerpoint/2010/main" val="278934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6A2619-040D-4BA7-A9FA-1D23C1EF6714}" type="slidenum">
              <a:rPr lang="en-US" smtClean="0"/>
              <a:pPr>
                <a:defRPr/>
              </a:pPr>
              <a:t>‹#›</a:t>
            </a:fld>
            <a:endParaRPr lang="en-US"/>
          </a:p>
        </p:txBody>
      </p:sp>
    </p:spTree>
    <p:extLst>
      <p:ext uri="{BB962C8B-B14F-4D97-AF65-F5344CB8AC3E}">
        <p14:creationId xmlns:p14="http://schemas.microsoft.com/office/powerpoint/2010/main" val="78291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407989B-C5E9-45EB-BC17-3B1B975A5D88}" type="slidenum">
              <a:rPr lang="en-US" smtClean="0"/>
              <a:pPr>
                <a:defRPr/>
              </a:pPr>
              <a:t>‹#›</a:t>
            </a:fld>
            <a:endParaRPr lang="en-US"/>
          </a:p>
        </p:txBody>
      </p:sp>
    </p:spTree>
    <p:extLst>
      <p:ext uri="{BB962C8B-B14F-4D97-AF65-F5344CB8AC3E}">
        <p14:creationId xmlns:p14="http://schemas.microsoft.com/office/powerpoint/2010/main" val="246983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92808C-C826-4394-9002-DDB0F06EECEF}" type="slidenum">
              <a:rPr lang="en-US" smtClean="0"/>
              <a:pPr>
                <a:defRPr/>
              </a:pPr>
              <a:t>‹#›</a:t>
            </a:fld>
            <a:endParaRPr lang="en-US"/>
          </a:p>
        </p:txBody>
      </p:sp>
    </p:spTree>
    <p:extLst>
      <p:ext uri="{BB962C8B-B14F-4D97-AF65-F5344CB8AC3E}">
        <p14:creationId xmlns:p14="http://schemas.microsoft.com/office/powerpoint/2010/main" val="89291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DD04267-E290-4BE8-84DE-A6CA2C31FAD8}" type="slidenum">
              <a:rPr lang="en-US" smtClean="0"/>
              <a:pPr>
                <a:defRPr/>
              </a:pPr>
              <a:t>‹#›</a:t>
            </a:fld>
            <a:endParaRPr lang="en-US"/>
          </a:p>
        </p:txBody>
      </p:sp>
    </p:spTree>
    <p:extLst>
      <p:ext uri="{BB962C8B-B14F-4D97-AF65-F5344CB8AC3E}">
        <p14:creationId xmlns:p14="http://schemas.microsoft.com/office/powerpoint/2010/main" val="334623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F88BC6-2A5A-4DAF-9AE2-C2668F18763C}" type="slidenum">
              <a:rPr lang="en-US" smtClean="0"/>
              <a:pPr>
                <a:defRPr/>
              </a:pPr>
              <a:t>‹#›</a:t>
            </a:fld>
            <a:endParaRPr lang="en-US"/>
          </a:p>
        </p:txBody>
      </p:sp>
    </p:spTree>
    <p:extLst>
      <p:ext uri="{BB962C8B-B14F-4D97-AF65-F5344CB8AC3E}">
        <p14:creationId xmlns:p14="http://schemas.microsoft.com/office/powerpoint/2010/main" val="135906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3B2577-3C5C-4AE6-BF94-A70EFCBCC89E}" type="slidenum">
              <a:rPr lang="en-US" smtClean="0"/>
              <a:pPr>
                <a:defRPr/>
              </a:pPr>
              <a:t>‹#›</a:t>
            </a:fld>
            <a:endParaRPr lang="en-US"/>
          </a:p>
        </p:txBody>
      </p:sp>
    </p:spTree>
    <p:extLst>
      <p:ext uri="{BB962C8B-B14F-4D97-AF65-F5344CB8AC3E}">
        <p14:creationId xmlns:p14="http://schemas.microsoft.com/office/powerpoint/2010/main" val="339278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D001051-9000-4049-8D4D-18859B715366}" type="slidenum">
              <a:rPr lang="en-US" smtClean="0"/>
              <a:pPr>
                <a:defRPr/>
              </a:pPr>
              <a:t>‹#›</a:t>
            </a:fld>
            <a:endParaRPr lang="en-US"/>
          </a:p>
        </p:txBody>
      </p:sp>
    </p:spTree>
    <p:extLst>
      <p:ext uri="{BB962C8B-B14F-4D97-AF65-F5344CB8AC3E}">
        <p14:creationId xmlns:p14="http://schemas.microsoft.com/office/powerpoint/2010/main" val="10514092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t>Radio Frekuensi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341438"/>
            <a:ext cx="568801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p:txBody>
          <a:bodyPr/>
          <a:lstStyle/>
          <a:p>
            <a:pPr eaLnBrk="1" hangingPunct="1"/>
            <a:r>
              <a:rPr lang="en-US" b="1" smtClean="0"/>
              <a:t>Power Loss</a:t>
            </a:r>
            <a:endParaRPr lang="en-US" smtClean="0"/>
          </a:p>
        </p:txBody>
      </p:sp>
      <p:sp>
        <p:nvSpPr>
          <p:cNvPr id="13316" name="Rectangle 3"/>
          <p:cNvSpPr>
            <a:spLocks noGrp="1" noChangeArrowheads="1"/>
          </p:cNvSpPr>
          <p:nvPr>
            <p:ph idx="1"/>
          </p:nvPr>
        </p:nvSpPr>
        <p:spPr>
          <a:xfrm>
            <a:off x="468313" y="2565400"/>
            <a:ext cx="8229600" cy="4103688"/>
          </a:xfrm>
        </p:spPr>
        <p:txBody>
          <a:bodyPr/>
          <a:lstStyle/>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r>
              <a:rPr lang="en-US" sz="1800" smtClean="0"/>
              <a:t>Power Loss menggambarkan sebuah penurunan kekuatan sinyal.  </a:t>
            </a:r>
          </a:p>
          <a:p>
            <a:pPr eaLnBrk="1" hangingPunct="1">
              <a:lnSpc>
                <a:spcPct val="80000"/>
              </a:lnSpc>
            </a:pPr>
            <a:r>
              <a:rPr lang="en-US" sz="1800" smtClean="0"/>
              <a:t>Banyak penyebab yang dapat menyebabkan kerusakan sinyal, baik ketika sinyal masih di dalam kabel seperti sinyal DC yang berfrekuensi tinggi dan ketika sinyal dipancarkan seperti gelombang radio melalui udara dengan antenna. </a:t>
            </a:r>
          </a:p>
          <a:p>
            <a:pPr eaLnBrk="1" hangingPunct="1">
              <a:lnSpc>
                <a:spcPct val="80000"/>
              </a:lnSpc>
            </a:pPr>
            <a:r>
              <a:rPr lang="en-US" sz="1800" smtClean="0"/>
              <a:t>Resistansi dari kabel dan konektor menyebabkan kerusakan karena perubahan sinyal DC terlalu panas. </a:t>
            </a:r>
          </a:p>
          <a:p>
            <a:pPr eaLnBrk="1" hangingPunct="1">
              <a:lnSpc>
                <a:spcPct val="80000"/>
              </a:lnSpc>
            </a:pPr>
            <a:r>
              <a:rPr lang="en-US" sz="1800" smtClean="0"/>
              <a:t>Impedance yang tidak seimbang pada kabel dan konektor dapat mengakibatkan power direfleksikan kembali ke sumber, yang mana dapat menyebabkan degradasi sinyal.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smtClean="0"/>
              <a:t>Refleksi</a:t>
            </a:r>
            <a:endParaRPr lang="en-US" smtClean="0"/>
          </a:p>
        </p:txBody>
      </p:sp>
      <p:sp>
        <p:nvSpPr>
          <p:cNvPr id="14339" name="Rectangle 3"/>
          <p:cNvSpPr>
            <a:spLocks noGrp="1" noChangeArrowheads="1"/>
          </p:cNvSpPr>
          <p:nvPr>
            <p:ph idx="1"/>
          </p:nvPr>
        </p:nvSpPr>
        <p:spPr/>
        <p:txBody>
          <a:bodyPr/>
          <a:lstStyle/>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r>
              <a:rPr lang="en-US" sz="2000" smtClean="0"/>
              <a:t>Refleksi terjadi pada permukaan bumi, bangunan ,tembok, dan penghalang yang lain </a:t>
            </a:r>
            <a:r>
              <a:rPr lang="en-US" sz="2000" smtClean="0">
                <a:cs typeface="Arial" charset="0"/>
              </a:rPr>
              <a:t>(solid materials)</a:t>
            </a:r>
            <a:r>
              <a:rPr lang="en-US" sz="2000" smtClean="0"/>
              <a:t>.</a:t>
            </a:r>
          </a:p>
          <a:p>
            <a:pPr eaLnBrk="1" hangingPunct="1">
              <a:lnSpc>
                <a:spcPct val="90000"/>
              </a:lnSpc>
            </a:pPr>
            <a:r>
              <a:rPr lang="en-US" sz="2000" smtClean="0"/>
              <a:t>Jika permukaan lembut, refleksi sinyal kemungkinan akan tertinggal / terserap secara utuh.</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700213"/>
            <a:ext cx="46863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t>Pembiasan (Refraksi)</a:t>
            </a:r>
            <a:endParaRPr lang="en-US" smtClean="0"/>
          </a:p>
        </p:txBody>
      </p:sp>
      <p:sp>
        <p:nvSpPr>
          <p:cNvPr id="15363" name="Rectangle 3"/>
          <p:cNvSpPr>
            <a:spLocks noGrp="1" noChangeArrowheads="1"/>
          </p:cNvSpPr>
          <p:nvPr>
            <p:ph idx="1"/>
          </p:nvPr>
        </p:nvSpPr>
        <p:spPr/>
        <p:txBody>
          <a:bodyPr/>
          <a:lstStyle/>
          <a:p>
            <a:pPr eaLnBrk="1" hangingPunct="1"/>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endParaRPr lang="en-US" sz="2000" smtClean="0"/>
          </a:p>
          <a:p>
            <a:pPr eaLnBrk="1" hangingPunct="1"/>
            <a:r>
              <a:rPr lang="en-US" sz="2000" smtClean="0"/>
              <a:t>Pemantulan dapat mengakibatkan masalah untuk RF pada area yang luas. Seperti perubahan kondisi atmosfer, gelombang RF mungkin berubah arah, mengalihkan jalannya sinyal dari target yang dikehendaki.</a:t>
            </a:r>
          </a:p>
          <a:p>
            <a:pPr eaLnBrk="1" hangingPunct="1">
              <a:buFont typeface="Wingdings" pitchFamily="2" charset="2"/>
              <a:buNone/>
            </a:pPr>
            <a:endParaRPr lang="en-US" sz="2000" smtClean="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133600"/>
            <a:ext cx="38290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b="1" smtClean="0"/>
              <a:t>Difraksi</a:t>
            </a:r>
            <a:endParaRPr lang="en-US" smtClean="0"/>
          </a:p>
        </p:txBody>
      </p:sp>
      <p:sp>
        <p:nvSpPr>
          <p:cNvPr id="1028" name="Rectangle 3"/>
          <p:cNvSpPr>
            <a:spLocks noGrp="1" noChangeArrowheads="1"/>
          </p:cNvSpPr>
          <p:nvPr>
            <p:ph type="body" sz="half" idx="1"/>
          </p:nvPr>
        </p:nvSpPr>
        <p:spPr>
          <a:xfrm>
            <a:off x="250825" y="1989138"/>
            <a:ext cx="8507413" cy="4256087"/>
          </a:xfrm>
        </p:spPr>
        <p:txBody>
          <a:bodyPr/>
          <a:lstStyle/>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algn="just" eaLnBrk="1" hangingPunct="1"/>
            <a:r>
              <a:rPr lang="en-US" sz="1800" smtClean="0"/>
              <a:t>Difraksi terjadi ketika garis edar radio antara pengirim dan penerima dihambat oleh permukaan yang tajam atau dengan kata lain kasar. Pada frekuensi tinggi, difraksi, seperti refleksi, tergantung pada ukuran objek yang menghambat dan amplitudo, fase, dan polarisasi dari gelombang pada titik difraksi.</a:t>
            </a:r>
          </a:p>
        </p:txBody>
      </p:sp>
      <p:graphicFrame>
        <p:nvGraphicFramePr>
          <p:cNvPr id="1026" name="Object 5"/>
          <p:cNvGraphicFramePr>
            <a:graphicFrameLocks noGrp="1" noChangeAspect="1"/>
          </p:cNvGraphicFramePr>
          <p:nvPr>
            <p:ph sz="half" idx="2"/>
          </p:nvPr>
        </p:nvGraphicFramePr>
        <p:xfrm>
          <a:off x="2228850" y="1227138"/>
          <a:ext cx="4975225" cy="3065462"/>
        </p:xfrm>
        <a:graphic>
          <a:graphicData uri="http://schemas.openxmlformats.org/presentationml/2006/ole">
            <mc:AlternateContent xmlns:mc="http://schemas.openxmlformats.org/markup-compatibility/2006">
              <mc:Choice xmlns:v="urn:schemas-microsoft-com:vml" Requires="v">
                <p:oleObj spid="_x0000_s1029" name="Visio" r:id="rId4" imgW="3929519" imgH="2421331" progId="Visio.Drawing.11">
                  <p:embed/>
                </p:oleObj>
              </mc:Choice>
              <mc:Fallback>
                <p:oleObj name="Visio" r:id="rId4" imgW="3929519" imgH="2421331"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850" y="1227138"/>
                        <a:ext cx="4975225" cy="306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Scattering</a:t>
            </a:r>
            <a:endParaRPr lang="en-US" smtClean="0"/>
          </a:p>
        </p:txBody>
      </p:sp>
      <p:sp>
        <p:nvSpPr>
          <p:cNvPr id="16387" name="Rectangle 3"/>
          <p:cNvSpPr>
            <a:spLocks noGrp="1" noChangeArrowheads="1"/>
          </p:cNvSpPr>
          <p:nvPr>
            <p:ph idx="1"/>
          </p:nvPr>
        </p:nvSpPr>
        <p:spPr>
          <a:xfrm>
            <a:off x="457200" y="1600200"/>
            <a:ext cx="8229600" cy="5068888"/>
          </a:xfrm>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r>
              <a:rPr lang="en-US" sz="2000" smtClean="0"/>
              <a:t>Dimana penyebaran terjadi ketika medium gelombang merambat mengandung power yang kecil dibandingkan dengan panjang sinyal gelombang, dan jumlah power perunit volumenya sangat besar. </a:t>
            </a:r>
          </a:p>
          <a:p>
            <a:pPr eaLnBrk="1" hangingPunct="1"/>
            <a:r>
              <a:rPr lang="en-US" sz="2000" smtClean="0"/>
              <a:t>Gelombang tersebar dikibatkan dari permukaan yang kasar, power kecil, atau oleh ketidak normalan path sinyal.</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73238"/>
            <a:ext cx="6335713"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t>Volt stand wave ratio (VSWR)</a:t>
            </a:r>
            <a:endParaRPr lang="en-US" smtClean="0"/>
          </a:p>
        </p:txBody>
      </p:sp>
      <p:sp>
        <p:nvSpPr>
          <p:cNvPr id="17411" name="Rectangle 3"/>
          <p:cNvSpPr>
            <a:spLocks noGrp="1" noChangeArrowheads="1"/>
          </p:cNvSpPr>
          <p:nvPr>
            <p:ph idx="1"/>
          </p:nvPr>
        </p:nvSpPr>
        <p:spPr/>
        <p:txBody>
          <a:bodyPr/>
          <a:lstStyle/>
          <a:p>
            <a:pPr algn="just" eaLnBrk="1" hangingPunct="1">
              <a:lnSpc>
                <a:spcPct val="90000"/>
              </a:lnSpc>
            </a:pPr>
            <a:r>
              <a:rPr lang="en-US" sz="2400" smtClean="0"/>
              <a:t>VSWR terjadi ketika terdapat impedansi yang tidak cocok (hambatan arus dalam satuan ohm) antara materi dalam sistem RF.</a:t>
            </a:r>
          </a:p>
          <a:p>
            <a:pPr algn="just" eaLnBrk="1" hangingPunct="1">
              <a:lnSpc>
                <a:spcPct val="90000"/>
              </a:lnSpc>
            </a:pPr>
            <a:r>
              <a:rPr lang="en-US" sz="2400" smtClean="0"/>
              <a:t>VSWR menyebabkan kehilangan feedback, yang didefinisikan sebagai forward loss power  melalui sebuah sistem yang disebabkan oleh beberapa daya yang terpantulkan dan kembali kepengirim. </a:t>
            </a:r>
          </a:p>
          <a:p>
            <a:pPr algn="just" eaLnBrk="1" hangingPunct="1">
              <a:lnSpc>
                <a:spcPct val="90000"/>
              </a:lnSpc>
            </a:pPr>
            <a:r>
              <a:rPr lang="en-US" sz="2400" smtClean="0"/>
              <a:t>Jika impedansi pada ujung koneksi tidak cocok, ketika bagian sinyal RF terpantul kembali kepengirim kemudian power tertransmisikan maksimal tidak akan diterima pada antenna. </a:t>
            </a:r>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t>Efek VSWR</a:t>
            </a:r>
            <a:endParaRPr lang="en-US" smtClean="0"/>
          </a:p>
        </p:txBody>
      </p:sp>
      <p:sp>
        <p:nvSpPr>
          <p:cNvPr id="18435" name="Rectangle 3"/>
          <p:cNvSpPr>
            <a:spLocks noGrp="1" noChangeArrowheads="1"/>
          </p:cNvSpPr>
          <p:nvPr>
            <p:ph idx="1"/>
          </p:nvPr>
        </p:nvSpPr>
        <p:spPr/>
        <p:txBody>
          <a:bodyPr/>
          <a:lstStyle/>
          <a:p>
            <a:pPr algn="just" eaLnBrk="1" hangingPunct="1"/>
            <a:r>
              <a:rPr lang="en-US" sz="2800" smtClean="0"/>
              <a:t>VSWR yang berlebihan dapat menyebabkan masalah yang serius dalam sirkuit RF. Sebagian besar, hasilnya menurun dalam amplitude dalam sinyal RF terkirim</a:t>
            </a:r>
          </a:p>
          <a:p>
            <a:pPr algn="just" eaLnBrk="1" hangingPunct="1"/>
            <a:r>
              <a:rPr lang="en-US" sz="2800" smtClean="0"/>
              <a:t>Efek VSWR terjadi ketika sirkuit transmitter terbakar, level output daya tidak stabil dan pengamanan daya berbeda secara signifikan dari power yang diharapkan.</a:t>
            </a:r>
          </a:p>
          <a:p>
            <a:pPr eaLnBrk="1" hangingPunct="1">
              <a:buFont typeface="Wingdings" pitchFamily="2" charset="2"/>
              <a:buNone/>
            </a:pPr>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t>Solusi VSWR</a:t>
            </a:r>
            <a:endParaRPr lang="en-US" smtClean="0"/>
          </a:p>
        </p:txBody>
      </p:sp>
      <p:sp>
        <p:nvSpPr>
          <p:cNvPr id="19459" name="Rectangle 3"/>
          <p:cNvSpPr>
            <a:spLocks noGrp="1" noChangeArrowheads="1"/>
          </p:cNvSpPr>
          <p:nvPr>
            <p:ph idx="1"/>
          </p:nvPr>
        </p:nvSpPr>
        <p:spPr/>
        <p:txBody>
          <a:bodyPr/>
          <a:lstStyle/>
          <a:p>
            <a:pPr algn="just" eaLnBrk="1" hangingPunct="1">
              <a:lnSpc>
                <a:spcPct val="90000"/>
              </a:lnSpc>
            </a:pPr>
            <a:r>
              <a:rPr lang="en-US" sz="2400" smtClean="0"/>
              <a:t>Untuk mencegah efek negatif VSWR, sangatlah penting bahwa semua kabel, konektor dan alat-alat mempunyai impedensi yang sinkron mungkin.</a:t>
            </a:r>
          </a:p>
          <a:p>
            <a:pPr algn="just" eaLnBrk="1" hangingPunct="1">
              <a:lnSpc>
                <a:spcPct val="90000"/>
              </a:lnSpc>
            </a:pPr>
            <a:r>
              <a:rPr lang="en-US" sz="2400" smtClean="0"/>
              <a:t>Jangan gunakan kabel 75 ohm dengan alat 50 ohm, sebagai contoh. Kebanyakan alat-alat wireless LAN mempunyai impedansi 50 ohm, tetapi tetap disarankan agar anda tetap mengecek setiap alat sebelum pemasangan.</a:t>
            </a:r>
          </a:p>
          <a:p>
            <a:pPr algn="just" eaLnBrk="1" hangingPunct="1">
              <a:lnSpc>
                <a:spcPct val="90000"/>
              </a:lnSpc>
            </a:pPr>
            <a:r>
              <a:rPr lang="en-US" sz="2400" smtClean="0"/>
              <a:t>Setiap alat transmiter ke antenna harus mempunyai impedensi yang sama, termasuk kabel, konektor, antenna, amplifier, antenuators, sirkuit output transmitor, dan sirkuit input penerima.</a:t>
            </a:r>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idx="1"/>
          </p:nvPr>
        </p:nvSpPr>
        <p:spPr/>
        <p:txBody>
          <a:bodyPr/>
          <a:lstStyle/>
          <a:p>
            <a:pPr algn="just" eaLnBrk="1" hangingPunct="1">
              <a:lnSpc>
                <a:spcPct val="80000"/>
              </a:lnSpc>
            </a:pPr>
            <a:r>
              <a:rPr lang="en-US" sz="2800" smtClean="0"/>
              <a:t>Spread spectrum adalah sebuah teknologi komunikasi yang memberikan karakter kepada lebar bandwidth dan low peak power</a:t>
            </a:r>
          </a:p>
          <a:p>
            <a:pPr algn="just" eaLnBrk="1" hangingPunct="1">
              <a:lnSpc>
                <a:spcPct val="80000"/>
              </a:lnSpc>
            </a:pPr>
            <a:r>
              <a:rPr lang="en-US" sz="2800" smtClean="0"/>
              <a:t>Spread spectrum komunikasi digunakan berbagai macam modulasi teknologi dalam wireless Lan dan memiliki banyak keuntungan yaitu membatasi komunikasi </a:t>
            </a:r>
            <a:r>
              <a:rPr lang="en-US" sz="2800" i="1" smtClean="0"/>
              <a:t>Narrow Band.</a:t>
            </a:r>
            <a:endParaRPr lang="en-US" sz="2800" smtClean="0"/>
          </a:p>
          <a:p>
            <a:pPr algn="just" eaLnBrk="1" hangingPunct="1">
              <a:lnSpc>
                <a:spcPct val="80000"/>
              </a:lnSpc>
            </a:pPr>
            <a:r>
              <a:rPr lang="en-US" sz="2800" smtClean="0"/>
              <a:t>Teknologi Spread Spektrum terbagi atas FHSS (Frequency Hoping Spread Spectrum) dan DSSS (Direct Sequence Spread Spectrum).</a:t>
            </a:r>
          </a:p>
          <a:p>
            <a:pPr eaLnBrk="1" hangingPunct="1">
              <a:lnSpc>
                <a:spcPct val="80000"/>
              </a:lnSpc>
            </a:pPr>
            <a:endParaRPr lang="en-US" sz="28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p:txBody>
          <a:bodyPr/>
          <a:lstStyle/>
          <a:p>
            <a:pPr eaLnBrk="1" hangingPunct="1"/>
            <a:r>
              <a:rPr lang="en-US" b="1" smtClean="0"/>
              <a:t>Antenna dan Aksesoris</a:t>
            </a:r>
            <a:endParaRPr lang="en-US" smtClean="0"/>
          </a:p>
        </p:txBody>
      </p:sp>
      <p:sp>
        <p:nvSpPr>
          <p:cNvPr id="21507" name="Rectangle 5"/>
          <p:cNvSpPr>
            <a:spLocks noGrp="1" noChangeArrowheads="1"/>
          </p:cNvSpPr>
          <p:nvPr>
            <p:ph type="subTitle" idx="1"/>
          </p:nvPr>
        </p:nvSpPr>
        <p:spPr/>
        <p:txBody>
          <a:bodyPr/>
          <a:lstStyle/>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sz="3200" smtClean="0"/>
              <a:t>Jaringan Tanpa Kabel </a:t>
            </a:r>
            <a:r>
              <a:rPr lang="en-US" sz="3200" b="1" smtClean="0"/>
              <a:t>(Wireless Line)</a:t>
            </a:r>
          </a:p>
        </p:txBody>
      </p:sp>
      <p:sp>
        <p:nvSpPr>
          <p:cNvPr id="5125" name="Rectangle 3"/>
          <p:cNvSpPr>
            <a:spLocks noGrp="1" noChangeArrowheads="1"/>
          </p:cNvSpPr>
          <p:nvPr>
            <p:ph idx="1"/>
          </p:nvPr>
        </p:nvSpPr>
        <p:spPr>
          <a:xfrm>
            <a:off x="457200" y="1981200"/>
            <a:ext cx="8229600" cy="3467100"/>
          </a:xfrm>
        </p:spPr>
        <p:txBody>
          <a:bodyPr/>
          <a:lstStyle/>
          <a:p>
            <a:pPr marL="0" indent="0" eaLnBrk="1" hangingPunct="1">
              <a:buFont typeface="Wingdings" pitchFamily="2" charset="2"/>
              <a:buNone/>
            </a:pPr>
            <a:endParaRPr lang="en-US" sz="2000" smtClean="0">
              <a:latin typeface="Book Antiqua" pitchFamily="18" charset="0"/>
            </a:endParaRPr>
          </a:p>
          <a:p>
            <a:pPr marL="0" indent="0" eaLnBrk="1" hangingPunct="1">
              <a:buFont typeface="Wingdings" pitchFamily="2" charset="2"/>
              <a:buNone/>
            </a:pPr>
            <a:r>
              <a:rPr lang="en-US" sz="2000" smtClean="0">
                <a:latin typeface="Book Antiqua" pitchFamily="18" charset="0"/>
              </a:rPr>
              <a:t>Jaringan Tanpa kabel adalah teknologi pengiriman data dari satu titik ke titik lain tanpa kabel fisik, antara lain menggunakan radio, selular, infrared, dan satelit.</a:t>
            </a:r>
          </a:p>
          <a:p>
            <a:pPr marL="0" indent="0" eaLnBrk="1" hangingPunct="1">
              <a:buFont typeface="Wingdings" pitchFamily="2" charset="2"/>
              <a:buNone/>
            </a:pPr>
            <a:endParaRPr lang="en-US" sz="2000" b="1" smtClean="0">
              <a:latin typeface="Book Antiqua" pitchFamily="18" charset="0"/>
            </a:endParaRPr>
          </a:p>
          <a:p>
            <a:pPr marL="0" indent="0" eaLnBrk="1" hangingPunct="1">
              <a:buFont typeface="Wingdings" pitchFamily="2" charset="2"/>
              <a:buNone/>
            </a:pPr>
            <a:r>
              <a:rPr lang="en-US" sz="2000" b="1" smtClean="0">
                <a:latin typeface="Book Antiqua" pitchFamily="18" charset="0"/>
              </a:rPr>
              <a:t>Elemen Radio dan Spektrum Frekuensi</a:t>
            </a:r>
          </a:p>
          <a:p>
            <a:pPr marL="0" indent="0" eaLnBrk="1" hangingPunct="1">
              <a:buFont typeface="Wingdings" pitchFamily="2" charset="2"/>
              <a:buNone/>
            </a:pPr>
            <a:endParaRPr lang="en-US" sz="2000" smtClean="0">
              <a:latin typeface="Book Antiqua" pitchFamily="18" charset="0"/>
            </a:endParaRPr>
          </a:p>
          <a:p>
            <a:pPr marL="0" indent="0" algn="just" eaLnBrk="1" hangingPunct="1">
              <a:buFont typeface="Wingdings" pitchFamily="2" charset="2"/>
              <a:buNone/>
            </a:pPr>
            <a:r>
              <a:rPr lang="en-US" sz="2000" smtClean="0">
                <a:latin typeface="Book Antiqua" pitchFamily="18" charset="0"/>
              </a:rPr>
              <a:t>Radio adalah transmisi dan penerimaan sinyal dengan gelombang elektromagnetik tanpa kabel. Gelombang elektromagnetik mempresentasikan semua frekuensi.</a:t>
            </a:r>
          </a:p>
          <a:p>
            <a:pPr marL="0" indent="0" eaLnBrk="1" hangingPunct="1">
              <a:buFont typeface="Wingdings" pitchFamily="2" charset="2"/>
              <a:buNone/>
            </a:pPr>
            <a:endParaRPr lang="en-US" sz="2000" smtClean="0">
              <a:latin typeface="Book Antiqua" pitchFamily="18" charset="0"/>
            </a:endParaRPr>
          </a:p>
        </p:txBody>
      </p:sp>
      <p:sp>
        <p:nvSpPr>
          <p:cNvPr id="512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PHE'S  JARKOM II</a:t>
            </a:r>
          </a:p>
        </p:txBody>
      </p:sp>
      <p:sp>
        <p:nvSpPr>
          <p:cNvPr id="512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3A613A-3BF5-45E2-A300-40BC1E43D4D7}" type="slidenum">
              <a:rPr lang="en-US">
                <a:latin typeface="Arial Black" pitchFamily="34" charset="0"/>
              </a:rPr>
              <a:pPr/>
              <a:t>2</a:t>
            </a:fld>
            <a:endParaRPr lang="en-US">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smtClean="0"/>
              <a:t>Antena</a:t>
            </a:r>
            <a:endParaRPr lang="en-US" smtClean="0"/>
          </a:p>
        </p:txBody>
      </p:sp>
      <p:sp>
        <p:nvSpPr>
          <p:cNvPr id="22531" name="Rectangle 3"/>
          <p:cNvSpPr>
            <a:spLocks noGrp="1" noChangeArrowheads="1"/>
          </p:cNvSpPr>
          <p:nvPr>
            <p:ph idx="1"/>
          </p:nvPr>
        </p:nvSpPr>
        <p:spPr/>
        <p:txBody>
          <a:bodyPr/>
          <a:lstStyle/>
          <a:p>
            <a:pPr algn="just" eaLnBrk="1" hangingPunct="1">
              <a:lnSpc>
                <a:spcPct val="80000"/>
              </a:lnSpc>
            </a:pPr>
            <a:r>
              <a:rPr lang="en-US" sz="2400" smtClean="0"/>
              <a:t>Antenna adalah media yang esensial dalam komunikasi Wireless untuk menghubungkan </a:t>
            </a:r>
            <a:r>
              <a:rPr lang="en-US" sz="2400" i="1" smtClean="0"/>
              <a:t>Point </a:t>
            </a:r>
            <a:r>
              <a:rPr lang="en-US" sz="2400" smtClean="0"/>
              <a:t>satu dengan yang lain. Hal yang penting dimengerti, antenna adalah media yang menkongversi energi gelombang listrik ke gelombang RF. </a:t>
            </a:r>
          </a:p>
          <a:p>
            <a:pPr algn="just" eaLnBrk="1" hangingPunct="1">
              <a:lnSpc>
                <a:spcPct val="80000"/>
              </a:lnSpc>
              <a:buFont typeface="Wingdings" pitchFamily="2" charset="2"/>
              <a:buNone/>
            </a:pPr>
            <a:endParaRPr lang="en-US" sz="2400" smtClean="0"/>
          </a:p>
          <a:p>
            <a:pPr algn="just" eaLnBrk="1" hangingPunct="1">
              <a:lnSpc>
                <a:spcPct val="80000"/>
              </a:lnSpc>
            </a:pPr>
            <a:r>
              <a:rPr lang="en-US" sz="2400" smtClean="0"/>
              <a:t>Dimensi fisik antenna seperti panjangnya berhubungan langsung dengan frekuensi dimana antennanya dapat menghambat gelombang atau menerima gelombang terhambat.</a:t>
            </a:r>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Antena</a:t>
            </a:r>
          </a:p>
        </p:txBody>
      </p:sp>
      <p:sp>
        <p:nvSpPr>
          <p:cNvPr id="23555" name="Rectangle 3"/>
          <p:cNvSpPr>
            <a:spLocks noGrp="1" noChangeArrowheads="1"/>
          </p:cNvSpPr>
          <p:nvPr>
            <p:ph idx="1"/>
          </p:nvPr>
        </p:nvSpPr>
        <p:spPr/>
        <p:txBody>
          <a:bodyPr/>
          <a:lstStyle/>
          <a:p>
            <a:pPr algn="just" eaLnBrk="1" hangingPunct="1"/>
            <a:r>
              <a:rPr lang="en-US" sz="2800" smtClean="0"/>
              <a:t>Antenna sering digunakan untuk meningkatkan jangkauan dari system wireless LAN, namun pemilihan antenna yang sesuai juga dapat menambah keamanan dari wireless LAN. </a:t>
            </a:r>
          </a:p>
          <a:p>
            <a:pPr algn="just" eaLnBrk="1" hangingPunct="1"/>
            <a:r>
              <a:rPr lang="en-US" sz="2800" smtClean="0"/>
              <a:t>Pilihan antenna yang tepat dan posisi antenna dapat mengurangi kebocoran sinyal dari scope, dan membuat pemotongan sinyal amat sulit.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t>Antenna RF</a:t>
            </a:r>
            <a:endParaRPr lang="en-US" smtClean="0"/>
          </a:p>
        </p:txBody>
      </p:sp>
      <p:sp>
        <p:nvSpPr>
          <p:cNvPr id="24579" name="Rectangle 3"/>
          <p:cNvSpPr>
            <a:spLocks noGrp="1" noChangeArrowheads="1"/>
          </p:cNvSpPr>
          <p:nvPr>
            <p:ph idx="1"/>
          </p:nvPr>
        </p:nvSpPr>
        <p:spPr>
          <a:xfrm>
            <a:off x="457200" y="1700213"/>
            <a:ext cx="8229600" cy="4167187"/>
          </a:xfrm>
        </p:spPr>
        <p:txBody>
          <a:bodyPr/>
          <a:lstStyle/>
          <a:p>
            <a:pPr algn="just" eaLnBrk="1" hangingPunct="1">
              <a:lnSpc>
                <a:spcPct val="90000"/>
              </a:lnSpc>
            </a:pPr>
            <a:r>
              <a:rPr lang="en-US" sz="2400" smtClean="0"/>
              <a:t>Antenna RF adalah peralatan yang digunakan untuk menkonversikan sinyal frekuensi tinggi pada garis transmisi (kabel atau waveguide) ke broadcast wave di udara. Medan elektrik dipancarkan dari antenna yang disebut beams atau lobes. </a:t>
            </a:r>
          </a:p>
          <a:p>
            <a:pPr algn="just" eaLnBrk="1" hangingPunct="1">
              <a:lnSpc>
                <a:spcPct val="90000"/>
              </a:lnSpc>
            </a:pPr>
            <a:r>
              <a:rPr lang="en-US" sz="2400" smtClean="0"/>
              <a:t>Dibawah ini adalah 3 kategori umum dari antenna RF, yaitu :</a:t>
            </a:r>
          </a:p>
          <a:p>
            <a:pPr lvl="1" eaLnBrk="1" hangingPunct="1">
              <a:lnSpc>
                <a:spcPct val="90000"/>
              </a:lnSpc>
            </a:pPr>
            <a:r>
              <a:rPr lang="en-US" sz="2400" smtClean="0"/>
              <a:t>Omni – directional</a:t>
            </a:r>
          </a:p>
          <a:p>
            <a:pPr lvl="1" eaLnBrk="1" hangingPunct="1">
              <a:lnSpc>
                <a:spcPct val="90000"/>
              </a:lnSpc>
            </a:pPr>
            <a:r>
              <a:rPr lang="en-US" sz="2400" smtClean="0"/>
              <a:t>Semi – directional</a:t>
            </a:r>
          </a:p>
          <a:p>
            <a:pPr lvl="1" eaLnBrk="1" hangingPunct="1">
              <a:lnSpc>
                <a:spcPct val="90000"/>
              </a:lnSpc>
            </a:pPr>
            <a:r>
              <a:rPr lang="en-US" sz="2400" smtClean="0"/>
              <a:t>Highly – directional</a:t>
            </a:r>
          </a:p>
          <a:p>
            <a:pPr eaLnBrk="1" hangingPunct="1">
              <a:lnSpc>
                <a:spcPct val="90000"/>
              </a:lnSpc>
              <a:buFont typeface="Wingdings" pitchFamily="2" charset="2"/>
              <a:buNone/>
            </a:pPr>
            <a:endParaRPr lang="en-US" sz="2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941888"/>
            <a:ext cx="65532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357563"/>
            <a:ext cx="2981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068638"/>
            <a:ext cx="41243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2"/>
          <p:cNvSpPr>
            <a:spLocks noGrp="1" noChangeArrowheads="1"/>
          </p:cNvSpPr>
          <p:nvPr>
            <p:ph type="title"/>
          </p:nvPr>
        </p:nvSpPr>
        <p:spPr>
          <a:xfrm>
            <a:off x="457200" y="457200"/>
            <a:ext cx="8229600" cy="1100138"/>
          </a:xfrm>
        </p:spPr>
        <p:txBody>
          <a:bodyPr/>
          <a:lstStyle/>
          <a:p>
            <a:pPr eaLnBrk="1" hangingPunct="1"/>
            <a:r>
              <a:rPr lang="en-US" sz="3600" b="1" smtClean="0"/>
              <a:t>Antenna Omni – directional (Dipole)</a:t>
            </a:r>
            <a:endParaRPr lang="en-US" sz="3600" smtClean="0"/>
          </a:p>
        </p:txBody>
      </p:sp>
      <p:sp>
        <p:nvSpPr>
          <p:cNvPr id="25606" name="Rectangle 3"/>
          <p:cNvSpPr>
            <a:spLocks noGrp="1" noChangeArrowheads="1"/>
          </p:cNvSpPr>
          <p:nvPr>
            <p:ph idx="1"/>
          </p:nvPr>
        </p:nvSpPr>
        <p:spPr>
          <a:xfrm>
            <a:off x="468313" y="1557338"/>
            <a:ext cx="8229600" cy="3886200"/>
          </a:xfrm>
        </p:spPr>
        <p:txBody>
          <a:bodyPr/>
          <a:lstStyle/>
          <a:p>
            <a:pPr algn="just" eaLnBrk="1" hangingPunct="1">
              <a:lnSpc>
                <a:spcPct val="90000"/>
              </a:lnSpc>
            </a:pPr>
            <a:r>
              <a:rPr lang="en-US" sz="2000" smtClean="0"/>
              <a:t>Dipole adalah antenna omni-directional, karena ia memancarkan energinya secara bersamaan ke semua arah sekitar porosnya. Antenna directional memusatkan energinya dalam bentuk kerucut.</a:t>
            </a:r>
          </a:p>
          <a:p>
            <a:pPr algn="just" eaLnBrk="1" hangingPunct="1">
              <a:lnSpc>
                <a:spcPct val="90000"/>
              </a:lnSpc>
            </a:pPr>
            <a:r>
              <a:rPr lang="en-US" sz="2000" smtClean="0"/>
              <a:t>Antenna omni-directional digunakan ketika melingkupi kesemua arah sekitar poros horizontal dari antenna yang dibutuhkan. Antenna omni-directional sangat efektif dimana jangkauan besar dibutuhkan disekitar titik pusat</a:t>
            </a:r>
          </a:p>
          <a:p>
            <a:pPr algn="just" eaLnBrk="1" hangingPunct="1">
              <a:lnSpc>
                <a:spcPct val="90000"/>
              </a:lnSpc>
            </a:pPr>
            <a:endParaRPr lang="en-US" sz="2000" smtClean="0"/>
          </a:p>
          <a:p>
            <a:pPr algn="just"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213100"/>
            <a:ext cx="44767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a:xfrm>
            <a:off x="457200" y="457200"/>
            <a:ext cx="8229600" cy="811213"/>
          </a:xfrm>
        </p:spPr>
        <p:txBody>
          <a:bodyPr/>
          <a:lstStyle/>
          <a:p>
            <a:pPr eaLnBrk="1" hangingPunct="1"/>
            <a:r>
              <a:rPr lang="en-US" sz="3600" b="1" smtClean="0"/>
              <a:t>Antenna semi-directional</a:t>
            </a:r>
            <a:endParaRPr lang="en-US" sz="3600" smtClean="0"/>
          </a:p>
        </p:txBody>
      </p:sp>
      <p:sp>
        <p:nvSpPr>
          <p:cNvPr id="26628" name="Rectangle 3"/>
          <p:cNvSpPr>
            <a:spLocks noGrp="1" noChangeArrowheads="1"/>
          </p:cNvSpPr>
          <p:nvPr>
            <p:ph idx="1"/>
          </p:nvPr>
        </p:nvSpPr>
        <p:spPr>
          <a:xfrm>
            <a:off x="457200" y="1268413"/>
            <a:ext cx="8229600" cy="4598987"/>
          </a:xfrm>
        </p:spPr>
        <p:txBody>
          <a:bodyPr/>
          <a:lstStyle/>
          <a:p>
            <a:pPr algn="just" eaLnBrk="1" hangingPunct="1"/>
            <a:r>
              <a:rPr lang="en-US" sz="2000" smtClean="0"/>
              <a:t>Antenna semi-directional terdiri dari bermacam-macam bentuk dan jenis. Beberapa tipe antenna semi-directional yang sering digunakan bersama wireless LAN adalah antenna Patch, Panel dan Yagi.</a:t>
            </a:r>
          </a:p>
          <a:p>
            <a:pPr eaLnBrk="1" hangingPunct="1"/>
            <a:r>
              <a:rPr lang="en-US" sz="2000" smtClean="0"/>
              <a:t>Antenna semi-directional idealnya cocok untuk jembatan dengan jarak pendek atau rata-rata.</a:t>
            </a:r>
          </a:p>
          <a:p>
            <a:pPr eaLnBrk="1" hangingPunct="1">
              <a:buFont typeface="Wingdings" pitchFamily="2" charset="2"/>
              <a:buNone/>
            </a:pPr>
            <a:endParaRPr lang="en-US" sz="2000" smtClean="0"/>
          </a:p>
          <a:p>
            <a:pPr eaLnBrk="1" hangingPunct="1">
              <a:buFont typeface="Wingdings" pitchFamily="2" charset="2"/>
              <a:buNone/>
            </a:pPr>
            <a:endParaRPr lang="en-US" sz="1800" smtClean="0"/>
          </a:p>
        </p:txBody>
      </p:sp>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652963"/>
            <a:ext cx="39243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884238"/>
          </a:xfrm>
        </p:spPr>
        <p:txBody>
          <a:bodyPr/>
          <a:lstStyle/>
          <a:p>
            <a:pPr eaLnBrk="1" hangingPunct="1"/>
            <a:r>
              <a:rPr lang="en-US" sz="3600" b="1" smtClean="0"/>
              <a:t>Antenna highly-directional</a:t>
            </a:r>
            <a:endParaRPr lang="en-US" sz="3600" smtClean="0"/>
          </a:p>
        </p:txBody>
      </p:sp>
      <p:sp>
        <p:nvSpPr>
          <p:cNvPr id="27651" name="Rectangle 3"/>
          <p:cNvSpPr>
            <a:spLocks noGrp="1" noChangeArrowheads="1"/>
          </p:cNvSpPr>
          <p:nvPr>
            <p:ph idx="1"/>
          </p:nvPr>
        </p:nvSpPr>
        <p:spPr>
          <a:xfrm>
            <a:off x="457200" y="1268413"/>
            <a:ext cx="8229600" cy="4598987"/>
          </a:xfrm>
        </p:spPr>
        <p:txBody>
          <a:bodyPr/>
          <a:lstStyle/>
          <a:p>
            <a:pPr algn="just" eaLnBrk="1" hangingPunct="1"/>
            <a:r>
              <a:rPr lang="en-US" sz="2000" smtClean="0"/>
              <a:t>Dari namanya sudah bisa ditebak, antenna highly-directional memancarkan sinyal sinyal terbatas dari tipe antenna apapun dan mempunyai gain terbesar dari ketiga group antenna. </a:t>
            </a:r>
          </a:p>
          <a:p>
            <a:pPr algn="just" eaLnBrk="1" hangingPunct="1"/>
            <a:r>
              <a:rPr lang="en-US" sz="2000" smtClean="0"/>
              <a:t>Antenna highly-directional secara khusus berbentuk cekung, peralatan berbentuk piringan</a:t>
            </a:r>
          </a:p>
          <a:p>
            <a:pPr eaLnBrk="1" hangingPunct="1">
              <a:buFont typeface="Wingdings" pitchFamily="2" charset="2"/>
              <a:buNone/>
            </a:pPr>
            <a:endParaRPr lang="en-US" sz="2000" smtClean="0"/>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89363"/>
            <a:ext cx="20161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789363"/>
            <a:ext cx="18716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789363"/>
            <a:ext cx="416242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t>Antena Gain</a:t>
            </a:r>
          </a:p>
        </p:txBody>
      </p:sp>
      <p:sp>
        <p:nvSpPr>
          <p:cNvPr id="28675" name="Rectangle 3"/>
          <p:cNvSpPr>
            <a:spLocks noGrp="1" noChangeArrowheads="1"/>
          </p:cNvSpPr>
          <p:nvPr>
            <p:ph idx="1"/>
          </p:nvPr>
        </p:nvSpPr>
        <p:spPr/>
        <p:txBody>
          <a:bodyPr/>
          <a:lstStyle/>
          <a:p>
            <a:pPr algn="just" eaLnBrk="1" hangingPunct="1">
              <a:lnSpc>
                <a:spcPct val="80000"/>
              </a:lnSpc>
            </a:pPr>
            <a:r>
              <a:rPr lang="en-US" sz="2000" smtClean="0"/>
              <a:t>Antenna gain dispesifikasikan pada dBi, ditujukan pada radiator isotropic.</a:t>
            </a:r>
          </a:p>
          <a:p>
            <a:pPr algn="just" eaLnBrk="1" hangingPunct="1">
              <a:lnSpc>
                <a:spcPct val="80000"/>
              </a:lnSpc>
            </a:pPr>
            <a:endParaRPr lang="en-US" sz="2000" smtClean="0"/>
          </a:p>
          <a:p>
            <a:pPr algn="just" eaLnBrk="1" hangingPunct="1">
              <a:lnSpc>
                <a:spcPct val="80000"/>
              </a:lnSpc>
            </a:pPr>
            <a:r>
              <a:rPr lang="en-US" sz="2000" smtClean="0"/>
              <a:t>Radiator isotropic adalah bulatan yang memancarkan kekuatan secara sama pada semua arah secara simulatan.</a:t>
            </a:r>
          </a:p>
          <a:p>
            <a:pPr algn="just" eaLnBrk="1" hangingPunct="1">
              <a:lnSpc>
                <a:spcPct val="80000"/>
              </a:lnSpc>
            </a:pPr>
            <a:endParaRPr lang="en-US" sz="2000" smtClean="0"/>
          </a:p>
          <a:p>
            <a:pPr algn="just" eaLnBrk="1" hangingPunct="1">
              <a:lnSpc>
                <a:spcPct val="80000"/>
              </a:lnSpc>
            </a:pPr>
            <a:r>
              <a:rPr lang="en-US" sz="2000" smtClean="0"/>
              <a:t>Antenna mempunyai gain pasif, yang artinya mereka tidak menaikkan power yang menjadi inputannya, tapi agak berbentuk bidang pancarannya untuk memperpanjang atau memperpendek jarak gelombang yang akan disebarluaskan. </a:t>
            </a:r>
          </a:p>
          <a:p>
            <a:pPr algn="just" eaLnBrk="1" hangingPunct="1">
              <a:lnSpc>
                <a:spcPct val="80000"/>
              </a:lnSpc>
              <a:buFont typeface="Wingdings" pitchFamily="2" charset="2"/>
              <a:buNone/>
            </a:pPr>
            <a:endParaRPr lang="en-US" sz="2000" smtClean="0"/>
          </a:p>
          <a:p>
            <a:pPr algn="just" eaLnBrk="1" hangingPunct="1">
              <a:lnSpc>
                <a:spcPct val="80000"/>
              </a:lnSpc>
            </a:pPr>
            <a:r>
              <a:rPr lang="en-US" sz="2000" smtClean="0"/>
              <a:t>Semakin tinggi gain antenna-nya, semakin jauh gelombang yang akan berjalan, fokus gelombang outputnya secara rapat sehingga akan lebih banyak power yang dikirim ke tujuan (antenna penerima) pada jarak jauh.</a:t>
            </a:r>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smtClean="0"/>
              <a:t>Antenna Beamwidth</a:t>
            </a:r>
            <a:endParaRPr lang="en-US" smtClean="0"/>
          </a:p>
        </p:txBody>
      </p:sp>
      <p:sp>
        <p:nvSpPr>
          <p:cNvPr id="29699" name="Rectangle 3"/>
          <p:cNvSpPr>
            <a:spLocks noGrp="1" noChangeArrowheads="1"/>
          </p:cNvSpPr>
          <p:nvPr>
            <p:ph idx="1"/>
          </p:nvPr>
        </p:nvSpPr>
        <p:spPr>
          <a:xfrm>
            <a:off x="457200" y="1557338"/>
            <a:ext cx="8229600" cy="4310062"/>
          </a:xfrm>
        </p:spPr>
        <p:txBody>
          <a:bodyPr/>
          <a:lstStyle/>
          <a:p>
            <a:pPr eaLnBrk="1" hangingPunct="1"/>
            <a:r>
              <a:rPr lang="en-US" sz="2400" smtClean="0"/>
              <a:t>Beamwidth (pelebaran sinar) antenna artinya seperti kedengarannya : “width = lebar” dari sinar sinyal RF yang dipancarkan antenna</a:t>
            </a:r>
          </a:p>
          <a:p>
            <a:pPr eaLnBrk="1" hangingPunct="1"/>
            <a:endParaRPr lang="en-US" sz="2400" smtClean="0"/>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492375"/>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365625"/>
            <a:ext cx="61198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292600"/>
            <a:ext cx="41052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pPr eaLnBrk="1" hangingPunct="1"/>
            <a:r>
              <a:rPr lang="en-US" sz="3200" b="1" smtClean="0"/>
              <a:t>Peralatan Power over Ethernet (PoE)</a:t>
            </a:r>
            <a:endParaRPr lang="en-US" sz="3200" smtClean="0"/>
          </a:p>
        </p:txBody>
      </p:sp>
      <p:sp>
        <p:nvSpPr>
          <p:cNvPr id="30724" name="Rectangle 3"/>
          <p:cNvSpPr>
            <a:spLocks noGrp="1" noChangeArrowheads="1"/>
          </p:cNvSpPr>
          <p:nvPr>
            <p:ph idx="1"/>
          </p:nvPr>
        </p:nvSpPr>
        <p:spPr/>
        <p:txBody>
          <a:bodyPr/>
          <a:lstStyle/>
          <a:p>
            <a:pPr algn="just" eaLnBrk="1" hangingPunct="1"/>
            <a:r>
              <a:rPr lang="en-US" sz="2000" smtClean="0"/>
              <a:t>Power Over Ethernet (PoE) adalah metode yang mengirim voltase DC pada access point, ke jembatan wireless, atau jembatan wireless workgroup melalui kabel Ethernet Cat5 dengan tujuan memberi daya pada unit.</a:t>
            </a:r>
          </a:p>
          <a:p>
            <a:pPr algn="just" eaLnBrk="1" hangingPunct="1"/>
            <a:r>
              <a:rPr lang="en-US" sz="2000" smtClean="0"/>
              <a:t>PoE digunakan ketika penyimpan AC power tidak tersedia, dimana peralatan infrastruktur wireless LAN harusnya berada, kabel Ethernet digunakan untuk membawa baik data dan power dari sebuah unit.</a:t>
            </a:r>
          </a:p>
          <a:p>
            <a:pPr algn="just" eaLnBrk="1" hangingPunct="1"/>
            <a:endParaRPr lang="en-US" sz="20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b="1" smtClean="0"/>
              <a:t>Wireless LAN Accessoris</a:t>
            </a:r>
            <a:r>
              <a:rPr lang="en-US" sz="4000" smtClean="0"/>
              <a:t/>
            </a:r>
            <a:br>
              <a:rPr lang="en-US" sz="4000" smtClean="0"/>
            </a:br>
            <a:endParaRPr lang="en-US" sz="4000" smtClean="0"/>
          </a:p>
        </p:txBody>
      </p:sp>
      <p:sp>
        <p:nvSpPr>
          <p:cNvPr id="31747" name="Rectangle 3"/>
          <p:cNvSpPr>
            <a:spLocks noGrp="1" noChangeArrowheads="1"/>
          </p:cNvSpPr>
          <p:nvPr>
            <p:ph idx="1"/>
          </p:nvPr>
        </p:nvSpPr>
        <p:spPr/>
        <p:txBody>
          <a:bodyPr/>
          <a:lstStyle/>
          <a:p>
            <a:pPr eaLnBrk="1" hangingPunct="1"/>
            <a:r>
              <a:rPr lang="en-US" smtClean="0"/>
              <a:t>RF Amplifier</a:t>
            </a:r>
          </a:p>
          <a:p>
            <a:pPr eaLnBrk="1" hangingPunct="1"/>
            <a:r>
              <a:rPr lang="en-US" smtClean="0"/>
              <a:t>RF Attenuator</a:t>
            </a:r>
          </a:p>
          <a:p>
            <a:pPr eaLnBrk="1" hangingPunct="1"/>
            <a:r>
              <a:rPr lang="en-US" smtClean="0"/>
              <a:t>Lighting Arrestors</a:t>
            </a:r>
          </a:p>
          <a:p>
            <a:pPr eaLnBrk="1" hangingPunct="1"/>
            <a:r>
              <a:rPr lang="en-US" smtClean="0"/>
              <a:t>RF Connectors</a:t>
            </a:r>
          </a:p>
          <a:p>
            <a:pPr eaLnBrk="1" hangingPunct="1"/>
            <a:r>
              <a:rPr lang="en-US" smtClean="0"/>
              <a:t>RF Cables</a:t>
            </a:r>
          </a:p>
          <a:p>
            <a:pPr eaLnBrk="1" hangingPunct="1"/>
            <a:r>
              <a:rPr lang="en-US" smtClean="0"/>
              <a:t>RF Splitters</a:t>
            </a:r>
          </a:p>
          <a:p>
            <a:pPr eaLnBrk="1" hangingPunct="1"/>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US" sz="2400" smtClean="0"/>
              <a:t>Spektrum Radio Frequency (RF) range 9 KHz – 300 GHz.</a:t>
            </a:r>
            <a:br>
              <a:rPr lang="en-US" sz="2400" smtClean="0"/>
            </a:br>
            <a:endParaRPr lang="en-US" sz="2400" smtClean="0"/>
          </a:p>
        </p:txBody>
      </p:sp>
      <p:sp>
        <p:nvSpPr>
          <p:cNvPr id="6150" name="Rectangle 3"/>
          <p:cNvSpPr>
            <a:spLocks noGrp="1" noChangeArrowheads="1"/>
          </p:cNvSpPr>
          <p:nvPr>
            <p:ph idx="1"/>
          </p:nvPr>
        </p:nvSpPr>
        <p:spPr>
          <a:xfrm>
            <a:off x="457200" y="1600200"/>
            <a:ext cx="8229600" cy="5029200"/>
          </a:xfrm>
        </p:spPr>
        <p:txBody>
          <a:bodyPr/>
          <a:lstStyle/>
          <a:p>
            <a:pPr algn="ctr" eaLnBrk="1" hangingPunct="1">
              <a:buFont typeface="Wingdings" pitchFamily="2" charset="2"/>
              <a:buNone/>
            </a:pPr>
            <a:r>
              <a:rPr lang="en-US" sz="2000" b="1" smtClean="0">
                <a:solidFill>
                  <a:srgbClr val="FF0000"/>
                </a:solidFill>
              </a:rPr>
              <a:t>Anatomi Gelombang</a:t>
            </a:r>
          </a:p>
          <a:p>
            <a:pPr eaLnBrk="1" hangingPunct="1">
              <a:buFont typeface="Wingdings" pitchFamily="2" charset="2"/>
              <a:buNone/>
            </a:pPr>
            <a:endParaRPr lang="en-US" sz="2000" b="1" smtClean="0">
              <a:solidFill>
                <a:srgbClr val="FF0000"/>
              </a:solidFill>
            </a:endParaRPr>
          </a:p>
        </p:txBody>
      </p:sp>
      <p:sp>
        <p:nvSpPr>
          <p:cNvPr id="614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PHE'S  JARKOM II</a:t>
            </a:r>
          </a:p>
        </p:txBody>
      </p:sp>
      <p:sp>
        <p:nvSpPr>
          <p:cNvPr id="61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D26E37-7680-411C-9F93-AC7293F2ABA1}" type="slidenum">
              <a:rPr lang="en-US">
                <a:latin typeface="Arial Black" pitchFamily="34" charset="0"/>
              </a:rPr>
              <a:pPr/>
              <a:t>3</a:t>
            </a:fld>
            <a:endParaRPr lang="en-US">
              <a:latin typeface="Arial Black"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81138"/>
            <a:ext cx="8534400"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smtClean="0"/>
              <a:t>RF Amplifier</a:t>
            </a:r>
            <a:endParaRPr lang="en-US" smtClean="0"/>
          </a:p>
        </p:txBody>
      </p:sp>
      <p:sp>
        <p:nvSpPr>
          <p:cNvPr id="32771" name="Rectangle 3"/>
          <p:cNvSpPr>
            <a:spLocks noGrp="1" noChangeArrowheads="1"/>
          </p:cNvSpPr>
          <p:nvPr>
            <p:ph idx="1"/>
          </p:nvPr>
        </p:nvSpPr>
        <p:spPr/>
        <p:txBody>
          <a:bodyPr/>
          <a:lstStyle/>
          <a:p>
            <a:pPr eaLnBrk="1" hangingPunct="1"/>
            <a:r>
              <a:rPr lang="en-US" sz="2400" smtClean="0"/>
              <a:t>Sebagai namanya yang disarankan , sebuah RF Amplifier akan digunakan untuk amplify atau menaikkan amplitude dari sebuah sinyal RF. </a:t>
            </a:r>
          </a:p>
          <a:p>
            <a:pPr eaLnBrk="1" hangingPunct="1"/>
            <a:r>
              <a:rPr lang="en-US" sz="2400" smtClean="0"/>
              <a:t>Kenaikkan positif dalam power biasa disebut GAIN dan diukur dalam +dBi.</a:t>
            </a:r>
          </a:p>
          <a:p>
            <a:pPr eaLnBrk="1" hangingPunct="1">
              <a:buFont typeface="Wingdings" pitchFamily="2" charset="2"/>
              <a:buNone/>
            </a:pPr>
            <a:endParaRPr lang="en-US" sz="2400" smtClean="0"/>
          </a:p>
        </p:txBody>
      </p:sp>
      <p:pic>
        <p:nvPicPr>
          <p:cNvPr id="327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221163"/>
            <a:ext cx="23145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221163"/>
            <a:ext cx="41751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smtClean="0"/>
              <a:t>RF Attenuator</a:t>
            </a:r>
            <a:endParaRPr lang="en-US" smtClean="0"/>
          </a:p>
        </p:txBody>
      </p:sp>
      <p:sp>
        <p:nvSpPr>
          <p:cNvPr id="33795" name="Rectangle 3"/>
          <p:cNvSpPr>
            <a:spLocks noGrp="1" noChangeArrowheads="1"/>
          </p:cNvSpPr>
          <p:nvPr>
            <p:ph idx="1"/>
          </p:nvPr>
        </p:nvSpPr>
        <p:spPr>
          <a:xfrm>
            <a:off x="468313" y="1557338"/>
            <a:ext cx="8229600" cy="3886200"/>
          </a:xfrm>
        </p:spPr>
        <p:txBody>
          <a:bodyPr/>
          <a:lstStyle/>
          <a:p>
            <a:pPr algn="just" eaLnBrk="1" hangingPunct="1"/>
            <a:r>
              <a:rPr lang="en-US" sz="2500" smtClean="0"/>
              <a:t>RF Attenuator adalah peralatan yang menyebabkan loss (dalam dB) dapat diukur secara presisi dalam sebuah sinyal RF.</a:t>
            </a:r>
          </a:p>
          <a:p>
            <a:pPr eaLnBrk="1" hangingPunct="1">
              <a:buFont typeface="Wingdings" pitchFamily="2" charset="2"/>
              <a:buNone/>
            </a:pPr>
            <a:endParaRPr lang="en-US" sz="2500" smtClean="0"/>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924175"/>
            <a:ext cx="561657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4448175"/>
            <a:ext cx="576103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smtClean="0"/>
              <a:t>Ligthing Arrestors</a:t>
            </a:r>
            <a:endParaRPr lang="en-US" smtClean="0"/>
          </a:p>
        </p:txBody>
      </p:sp>
      <p:sp>
        <p:nvSpPr>
          <p:cNvPr id="34819" name="Rectangle 3"/>
          <p:cNvSpPr>
            <a:spLocks noGrp="1" noChangeArrowheads="1"/>
          </p:cNvSpPr>
          <p:nvPr>
            <p:ph idx="1"/>
          </p:nvPr>
        </p:nvSpPr>
        <p:spPr/>
        <p:txBody>
          <a:bodyPr/>
          <a:lstStyle/>
          <a:p>
            <a:pPr eaLnBrk="1" hangingPunct="1">
              <a:lnSpc>
                <a:spcPct val="90000"/>
              </a:lnSpc>
            </a:pPr>
            <a:r>
              <a:rPr lang="en-US" sz="2400" smtClean="0"/>
              <a:t>Sebuah lighting arrestor digunakan untuk melangsir arus transient ke dalam tanah yang disebabkan karena petir. </a:t>
            </a:r>
          </a:p>
          <a:p>
            <a:pPr eaLnBrk="1" hangingPunct="1">
              <a:lnSpc>
                <a:spcPct val="90000"/>
              </a:lnSpc>
            </a:pPr>
            <a:r>
              <a:rPr lang="en-US" sz="2400" smtClean="0"/>
              <a:t>Lighting arrestor digunakan untuk melindungi hardware wireless-LAN anda seperti access-point, bridges, dan kelompok dari bridge yang tercantum ke line transmisi</a:t>
            </a:r>
          </a:p>
          <a:p>
            <a:pPr eaLnBrk="1" hangingPunct="1">
              <a:lnSpc>
                <a:spcPct val="90000"/>
              </a:lnSpc>
            </a:pPr>
            <a:r>
              <a:rPr lang="en-US" sz="2400" smtClean="0"/>
              <a:t>Fungsi Lighting Arrestor adalah:</a:t>
            </a:r>
          </a:p>
          <a:p>
            <a:pPr lvl="1" eaLnBrk="1" hangingPunct="1">
              <a:lnSpc>
                <a:spcPct val="90000"/>
              </a:lnSpc>
            </a:pPr>
            <a:r>
              <a:rPr lang="en-US" sz="2000" smtClean="0"/>
              <a:t>Petir menyambar object yang dekat.</a:t>
            </a:r>
          </a:p>
          <a:p>
            <a:pPr lvl="1" eaLnBrk="1" hangingPunct="1">
              <a:lnSpc>
                <a:spcPct val="90000"/>
              </a:lnSpc>
            </a:pPr>
            <a:r>
              <a:rPr lang="en-US" sz="2000" smtClean="0"/>
              <a:t>Arus transient yang di induksikan ke dalam antenna atau Line transmisi coaxial.</a:t>
            </a:r>
          </a:p>
          <a:p>
            <a:pPr lvl="1" eaLnBrk="1" hangingPunct="1">
              <a:lnSpc>
                <a:spcPct val="90000"/>
              </a:lnSpc>
            </a:pPr>
            <a:r>
              <a:rPr lang="en-US" sz="2000" smtClean="0"/>
              <a:t>Lighting arrestor mengenali arus ini dan secara cepat mengurai udara secara internal untuk menyebabkan hubungan pendek secara langsung ke tanah.</a:t>
            </a:r>
          </a:p>
          <a:p>
            <a:pPr eaLnBrk="1" hangingPunct="1">
              <a:lnSpc>
                <a:spcPct val="90000"/>
              </a:lnSpc>
            </a:pPr>
            <a:endParaRPr lang="en-US" sz="2400" smtClean="0"/>
          </a:p>
          <a:p>
            <a:pPr eaLnBrk="1" hangingPunct="1">
              <a:lnSpc>
                <a:spcPct val="90000"/>
              </a:lnSpc>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smtClean="0"/>
              <a:t>Lighting Arrestors</a:t>
            </a:r>
          </a:p>
        </p:txBody>
      </p:sp>
      <p:sp>
        <p:nvSpPr>
          <p:cNvPr id="35843" name="Rectangle 3"/>
          <p:cNvSpPr>
            <a:spLocks noGrp="1" noChangeAspect="1" noChangeArrowheads="1"/>
          </p:cNvSpPr>
          <p:nvPr>
            <p:ph idx="1"/>
          </p:nvPr>
        </p:nvSpPr>
        <p:spPr/>
        <p:txBody>
          <a:bodyPr/>
          <a:lstStyle/>
          <a:p>
            <a:pPr eaLnBrk="1" hangingPunct="1"/>
            <a:endParaRPr lang="en-US" smtClean="0"/>
          </a:p>
        </p:txBody>
      </p:sp>
      <p:pic>
        <p:nvPicPr>
          <p:cNvPr id="358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500438"/>
            <a:ext cx="58324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700213"/>
            <a:ext cx="43195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smtClean="0"/>
              <a:t>RF Connectors</a:t>
            </a:r>
            <a:endParaRPr lang="en-US" smtClean="0"/>
          </a:p>
        </p:txBody>
      </p:sp>
      <p:sp>
        <p:nvSpPr>
          <p:cNvPr id="36867" name="Rectangle 3"/>
          <p:cNvSpPr>
            <a:spLocks noGrp="1" noChangeArrowheads="1"/>
          </p:cNvSpPr>
          <p:nvPr>
            <p:ph idx="1"/>
          </p:nvPr>
        </p:nvSpPr>
        <p:spPr/>
        <p:txBody>
          <a:bodyPr/>
          <a:lstStyle/>
          <a:p>
            <a:pPr algn="just" eaLnBrk="1" hangingPunct="1"/>
            <a:r>
              <a:rPr lang="en-US" sz="2400" smtClean="0"/>
              <a:t>RF connector adalah tipe spesifik dari peralatan koneksi yang digunakan untuk menghubungkan kabel ke peralatan atau peralatan ke peralatan. </a:t>
            </a:r>
          </a:p>
          <a:p>
            <a:pPr eaLnBrk="1" hangingPunct="1"/>
            <a:r>
              <a:rPr lang="en-US" sz="2400" smtClean="0"/>
              <a:t>Secara tradisional,konektor N, F, SMA, BNC, &amp; TNC       ( atau turunannya ) telah digunakan pada wireless-lan.</a:t>
            </a:r>
          </a:p>
          <a:p>
            <a:pPr eaLnBrk="1" hangingPunct="1"/>
            <a:endParaRPr lang="en-US" sz="2400" smtClean="0"/>
          </a:p>
        </p:txBody>
      </p:sp>
      <p:pic>
        <p:nvPicPr>
          <p:cNvPr id="368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149725"/>
            <a:ext cx="48958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997200"/>
            <a:ext cx="482441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p:nvPr>
        </p:nvSpPr>
        <p:spPr>
          <a:xfrm>
            <a:off x="457200" y="457200"/>
            <a:ext cx="8229600" cy="884238"/>
          </a:xfrm>
        </p:spPr>
        <p:txBody>
          <a:bodyPr/>
          <a:lstStyle/>
          <a:p>
            <a:pPr eaLnBrk="1" hangingPunct="1"/>
            <a:r>
              <a:rPr lang="en-US" sz="3600" b="1" smtClean="0"/>
              <a:t>Frequency Converter</a:t>
            </a:r>
            <a:endParaRPr lang="en-US" sz="3600" smtClean="0"/>
          </a:p>
        </p:txBody>
      </p:sp>
      <p:sp>
        <p:nvSpPr>
          <p:cNvPr id="37892" name="Rectangle 3"/>
          <p:cNvSpPr>
            <a:spLocks noGrp="1" noChangeArrowheads="1"/>
          </p:cNvSpPr>
          <p:nvPr>
            <p:ph idx="1"/>
          </p:nvPr>
        </p:nvSpPr>
        <p:spPr>
          <a:xfrm>
            <a:off x="457200" y="1557338"/>
            <a:ext cx="8229600" cy="4310062"/>
          </a:xfrm>
        </p:spPr>
        <p:txBody>
          <a:bodyPr/>
          <a:lstStyle/>
          <a:p>
            <a:pPr algn="just" eaLnBrk="1" hangingPunct="1"/>
            <a:r>
              <a:rPr lang="en-US" sz="2800" smtClean="0"/>
              <a:t>Frekuensi converter digunakan untuk menkonversi 1 range frekuensi ke lainnya untuk tujuan menghilangkan frekuensi bands.</a:t>
            </a:r>
            <a:r>
              <a:rPr lang="en-US" smtClean="0"/>
              <a:t> </a:t>
            </a:r>
          </a:p>
        </p:txBody>
      </p:sp>
      <p:pic>
        <p:nvPicPr>
          <p:cNvPr id="3789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005263"/>
            <a:ext cx="29051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Test KIT</a:t>
            </a:r>
          </a:p>
        </p:txBody>
      </p:sp>
      <p:sp>
        <p:nvSpPr>
          <p:cNvPr id="38915" name="Rectangle 3"/>
          <p:cNvSpPr>
            <a:spLocks noGrp="1" noChangeArrowheads="1"/>
          </p:cNvSpPr>
          <p:nvPr>
            <p:ph idx="1"/>
          </p:nvPr>
        </p:nvSpPr>
        <p:spPr>
          <a:xfrm>
            <a:off x="468313" y="1484313"/>
            <a:ext cx="8229600" cy="3886200"/>
          </a:xfrm>
        </p:spPr>
        <p:txBody>
          <a:bodyPr/>
          <a:lstStyle/>
          <a:p>
            <a:pPr algn="just" eaLnBrk="1" hangingPunct="1">
              <a:lnSpc>
                <a:spcPct val="90000"/>
              </a:lnSpc>
            </a:pPr>
            <a:r>
              <a:rPr lang="en-US" sz="2000" smtClean="0"/>
              <a:t>Ada beberapa macam test kits yang beredar di pasaran. Salah satu yang sangat berharga dari tipe test kits pada industry wireless LAN adalah yang digunakan untuk mengetes kabel dan konektor. </a:t>
            </a:r>
          </a:p>
          <a:p>
            <a:pPr algn="just" eaLnBrk="1" hangingPunct="1">
              <a:lnSpc>
                <a:spcPct val="90000"/>
              </a:lnSpc>
            </a:pPr>
            <a:r>
              <a:rPr lang="en-US" sz="2000" smtClean="0"/>
              <a:t>Kit terdiri dari sinyal RF generator dan through-line power meter. </a:t>
            </a:r>
          </a:p>
          <a:p>
            <a:pPr algn="just" eaLnBrk="1" hangingPunct="1">
              <a:lnSpc>
                <a:spcPct val="90000"/>
              </a:lnSpc>
            </a:pPr>
            <a:r>
              <a:rPr lang="en-US" sz="2000" smtClean="0"/>
              <a:t>Sinyal generator yang dibelokkan secara langsung ke power meter untuk mendapatkan pengukuran baseline.</a:t>
            </a:r>
          </a:p>
          <a:p>
            <a:pPr eaLnBrk="1" hangingPunct="1">
              <a:lnSpc>
                <a:spcPct val="90000"/>
              </a:lnSpc>
            </a:pPr>
            <a:endParaRPr lang="en-US" sz="2000" smtClean="0"/>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500438"/>
            <a:ext cx="56165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b="1" smtClean="0"/>
              <a:t>RF Splitter</a:t>
            </a:r>
            <a:r>
              <a:rPr lang="en-US" sz="3600" smtClean="0"/>
              <a:t/>
            </a:r>
            <a:br>
              <a:rPr lang="en-US" sz="3600" smtClean="0"/>
            </a:br>
            <a:endParaRPr lang="en-US" sz="3600" smtClean="0"/>
          </a:p>
        </p:txBody>
      </p:sp>
      <p:sp>
        <p:nvSpPr>
          <p:cNvPr id="39939" name="Rectangle 3"/>
          <p:cNvSpPr>
            <a:spLocks noGrp="1" noChangeArrowheads="1"/>
          </p:cNvSpPr>
          <p:nvPr>
            <p:ph idx="1"/>
          </p:nvPr>
        </p:nvSpPr>
        <p:spPr>
          <a:xfrm>
            <a:off x="457200" y="1196975"/>
            <a:ext cx="8229600" cy="4670425"/>
          </a:xfrm>
        </p:spPr>
        <p:txBody>
          <a:bodyPr/>
          <a:lstStyle/>
          <a:p>
            <a:pPr algn="just" eaLnBrk="1" hangingPunct="1">
              <a:lnSpc>
                <a:spcPct val="90000"/>
              </a:lnSpc>
            </a:pPr>
            <a:r>
              <a:rPr lang="en-US" sz="2400" smtClean="0"/>
              <a:t>RF Splitter adalah perlatan yang mempunyai konektor single input dan konektor multipel output. </a:t>
            </a:r>
          </a:p>
          <a:p>
            <a:pPr algn="just" eaLnBrk="1" hangingPunct="1">
              <a:lnSpc>
                <a:spcPct val="90000"/>
              </a:lnSpc>
            </a:pPr>
            <a:r>
              <a:rPr lang="en-US" sz="2400" smtClean="0"/>
              <a:t>RF splitter digunakan untuk tujuan membagi sinyal single menjadi sinyal RF multiple independent. </a:t>
            </a:r>
          </a:p>
          <a:p>
            <a:pPr algn="just" eaLnBrk="1" hangingPunct="1">
              <a:lnSpc>
                <a:spcPct val="90000"/>
              </a:lnSpc>
            </a:pPr>
            <a:r>
              <a:rPr lang="en-US" sz="2400" smtClean="0"/>
              <a:t>Kegunaan dari RF splitter dalam keseharian dari implementasi wireless-LAN tidak direkomendasikan</a:t>
            </a:r>
          </a:p>
          <a:p>
            <a:pPr eaLnBrk="1" hangingPunct="1">
              <a:lnSpc>
                <a:spcPct val="90000"/>
              </a:lnSpc>
            </a:pPr>
            <a:endParaRPr lang="en-US" sz="2400" smtClean="0"/>
          </a:p>
        </p:txBody>
      </p:sp>
      <p:pic>
        <p:nvPicPr>
          <p:cNvPr id="399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76700"/>
            <a:ext cx="43195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644900"/>
            <a:ext cx="3744913"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381000" y="381000"/>
            <a:ext cx="8229600" cy="5867400"/>
          </a:xfrm>
        </p:spPr>
        <p:txBody>
          <a:bodyPr/>
          <a:lstStyle/>
          <a:p>
            <a:pPr marL="533400" indent="-533400" algn="just" eaLnBrk="1" hangingPunct="1">
              <a:buFont typeface="Wingdings" pitchFamily="2" charset="2"/>
              <a:buNone/>
            </a:pPr>
            <a:r>
              <a:rPr lang="en-US" sz="2000" b="1" smtClean="0">
                <a:latin typeface="Bookman Old Style" pitchFamily="18" charset="0"/>
              </a:rPr>
              <a:t>Frekuensi dihitung dengan rumus :</a:t>
            </a:r>
          </a:p>
          <a:p>
            <a:pPr marL="533400" indent="-533400" algn="just" eaLnBrk="1" hangingPunct="1">
              <a:buFont typeface="Wingdings" pitchFamily="2" charset="2"/>
              <a:buNone/>
            </a:pPr>
            <a:endParaRPr lang="en-US" sz="2000" smtClean="0">
              <a:latin typeface="Bookman Old Style" pitchFamily="18" charset="0"/>
            </a:endParaRPr>
          </a:p>
          <a:p>
            <a:pPr marL="533400" indent="-533400" algn="just" eaLnBrk="1" hangingPunct="1">
              <a:buFont typeface="Wingdings" pitchFamily="2" charset="2"/>
              <a:buNone/>
            </a:pPr>
            <a:endParaRPr lang="en-US" sz="2000" smtClean="0">
              <a:latin typeface="Bookman Old Style" pitchFamily="18" charset="0"/>
            </a:endParaRPr>
          </a:p>
          <a:p>
            <a:pPr marL="533400" indent="-533400" algn="just" eaLnBrk="1" hangingPunct="1">
              <a:buFont typeface="Wingdings" pitchFamily="2" charset="2"/>
              <a:buNone/>
            </a:pPr>
            <a:endParaRPr lang="en-US" sz="2000" smtClean="0">
              <a:latin typeface="Bookman Old Style" pitchFamily="18" charset="0"/>
            </a:endParaRPr>
          </a:p>
          <a:p>
            <a:pPr marL="533400" indent="-533400" algn="just" eaLnBrk="1" hangingPunct="1">
              <a:buFont typeface="Wingdings" pitchFamily="2" charset="2"/>
              <a:buNone/>
            </a:pPr>
            <a:endParaRPr lang="en-US" sz="2000" smtClean="0">
              <a:latin typeface="Bookman Old Style" pitchFamily="18" charset="0"/>
            </a:endParaRPr>
          </a:p>
          <a:p>
            <a:pPr marL="533400" indent="-533400" algn="just" eaLnBrk="1" hangingPunct="1">
              <a:buFont typeface="Wingdings" pitchFamily="2" charset="2"/>
              <a:buNone/>
            </a:pPr>
            <a:r>
              <a:rPr lang="en-US" sz="2000" smtClean="0">
                <a:latin typeface="Bookman Old Style" pitchFamily="18" charset="0"/>
              </a:rPr>
              <a:t>       Sebuah sebuah sinyal radio dikirimkan ke suatu titik lain, sinyal tersebut harus dimodulasi ke dalam suatu frekuensi sinyal pembawa (</a:t>
            </a:r>
            <a:r>
              <a:rPr lang="en-US" sz="2000" i="1" smtClean="0">
                <a:latin typeface="Bookman Old Style" pitchFamily="18" charset="0"/>
              </a:rPr>
              <a:t>carrier</a:t>
            </a:r>
            <a:r>
              <a:rPr lang="en-US" sz="2000" smtClean="0">
                <a:latin typeface="Bookman Old Style" pitchFamily="18" charset="0"/>
              </a:rPr>
              <a:t>), yang merupakan frekuensi konstant dan lebih tinggi dari frekuensi sinyal input.</a:t>
            </a:r>
          </a:p>
          <a:p>
            <a:pPr marL="533400" indent="-533400" algn="just" eaLnBrk="1" hangingPunct="1">
              <a:buFont typeface="Wingdings" pitchFamily="2" charset="2"/>
              <a:buNone/>
            </a:pPr>
            <a:endParaRPr lang="en-US" sz="2000" smtClean="0">
              <a:latin typeface="Bookman Old Style" pitchFamily="18" charset="0"/>
            </a:endParaRPr>
          </a:p>
          <a:p>
            <a:pPr marL="533400" indent="-533400" algn="just" eaLnBrk="1" hangingPunct="1">
              <a:buFont typeface="Wingdings" pitchFamily="2" charset="2"/>
              <a:buNone/>
            </a:pPr>
            <a:r>
              <a:rPr lang="en-US" sz="2000" b="1" smtClean="0">
                <a:latin typeface="Bookman Old Style" pitchFamily="18" charset="0"/>
              </a:rPr>
              <a:t>Alasan modulasi diperlukan :</a:t>
            </a:r>
          </a:p>
          <a:p>
            <a:pPr marL="533400" indent="-533400" eaLnBrk="1" hangingPunct="1">
              <a:buFont typeface="Wingdings" pitchFamily="2" charset="2"/>
              <a:buAutoNum type="arabicPeriod"/>
            </a:pPr>
            <a:r>
              <a:rPr lang="en-US" sz="2000" smtClean="0">
                <a:latin typeface="Bookman Old Style" pitchFamily="18" charset="0"/>
              </a:rPr>
              <a:t>Untuk transmisi yang lebih baik, karena sinyal radio yang  kita kirim sebagian besar menggunakan frekuensi rendah.</a:t>
            </a:r>
          </a:p>
          <a:p>
            <a:pPr marL="533400" indent="-533400" eaLnBrk="1" hangingPunct="1">
              <a:buFont typeface="Wingdings" pitchFamily="2" charset="2"/>
              <a:buAutoNum type="arabicPeriod"/>
            </a:pPr>
            <a:r>
              <a:rPr lang="en-US" sz="2000" smtClean="0">
                <a:latin typeface="Bookman Old Style" pitchFamily="18" charset="0"/>
              </a:rPr>
              <a:t>Untuk memungkinkan beberapa sinyal dikirimkan secara bersamaan tanpa saling mengganggu (</a:t>
            </a:r>
            <a:r>
              <a:rPr lang="en-US" sz="2000" i="1" smtClean="0">
                <a:latin typeface="Bookman Old Style" pitchFamily="18" charset="0"/>
              </a:rPr>
              <a:t>interference</a:t>
            </a:r>
            <a:r>
              <a:rPr lang="en-US" sz="2000" smtClean="0">
                <a:latin typeface="Bookman Old Style" pitchFamily="18" charset="0"/>
              </a:rPr>
              <a:t>). </a:t>
            </a:r>
          </a:p>
          <a:p>
            <a:pPr marL="533400" indent="-533400" algn="just" eaLnBrk="1" hangingPunct="1">
              <a:buFont typeface="Wingdings" pitchFamily="2" charset="2"/>
              <a:buNone/>
            </a:pPr>
            <a:endParaRPr lang="en-US" sz="2000" smtClean="0">
              <a:latin typeface="Bookman Old Style" pitchFamily="18" charset="0"/>
            </a:endParaRPr>
          </a:p>
        </p:txBody>
      </p:sp>
      <p:sp>
        <p:nvSpPr>
          <p:cNvPr id="71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PHE'S  JARKOM II</a:t>
            </a:r>
          </a:p>
        </p:txBody>
      </p:sp>
      <p:sp>
        <p:nvSpPr>
          <p:cNvPr id="717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C35F95-AF27-4826-A8BC-BF4A5C270B0D}" type="slidenum">
              <a:rPr lang="en-US">
                <a:latin typeface="Arial Black" pitchFamily="34" charset="0"/>
              </a:rPr>
              <a:pPr/>
              <a:t>4</a:t>
            </a:fld>
            <a:endParaRPr lang="en-US">
              <a:latin typeface="Arial Black" pitchFamily="34" charset="0"/>
            </a:endParaRPr>
          </a:p>
        </p:txBody>
      </p:sp>
      <p:pic>
        <p:nvPicPr>
          <p:cNvPr id="71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66800"/>
            <a:ext cx="2286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57200" y="457200"/>
            <a:ext cx="8229600" cy="676275"/>
          </a:xfrm>
        </p:spPr>
        <p:txBody>
          <a:bodyPr>
            <a:normAutofit fontScale="90000"/>
          </a:bodyPr>
          <a:lstStyle/>
          <a:p>
            <a:pPr eaLnBrk="1" hangingPunct="1"/>
            <a:r>
              <a:rPr lang="en-US" sz="2000" b="1" smtClean="0">
                <a:latin typeface="Bookman Old Style" pitchFamily="18" charset="0"/>
              </a:rPr>
              <a:t>Modulasi Analog</a:t>
            </a:r>
            <a:br>
              <a:rPr lang="en-US" sz="2000" b="1" smtClean="0">
                <a:latin typeface="Bookman Old Style" pitchFamily="18" charset="0"/>
              </a:rPr>
            </a:br>
            <a:endParaRPr lang="en-US" sz="2000" b="1" smtClean="0">
              <a:latin typeface="Bookman Old Style" pitchFamily="18" charset="0"/>
            </a:endParaRPr>
          </a:p>
        </p:txBody>
      </p:sp>
      <p:pic>
        <p:nvPicPr>
          <p:cNvPr id="819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838200"/>
            <a:ext cx="6172200" cy="5638800"/>
          </a:xfrm>
          <a:noFill/>
        </p:spPr>
      </p:pic>
      <p:sp>
        <p:nvSpPr>
          <p:cNvPr id="819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PHE'S  JARKOM II</a:t>
            </a:r>
          </a:p>
        </p:txBody>
      </p:sp>
      <p:sp>
        <p:nvSpPr>
          <p:cNvPr id="81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35FF19-2ACA-4DE5-8B3A-52CB0C7989BA}" type="slidenum">
              <a:rPr lang="en-US">
                <a:latin typeface="Arial Black" pitchFamily="34" charset="0"/>
              </a:rPr>
              <a:pPr/>
              <a:t>5</a:t>
            </a:fld>
            <a:endParaRPr lang="en-US">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457200"/>
            <a:ext cx="3505200" cy="533400"/>
          </a:xfrm>
        </p:spPr>
        <p:txBody>
          <a:bodyPr>
            <a:normAutofit fontScale="90000"/>
          </a:bodyPr>
          <a:lstStyle/>
          <a:p>
            <a:pPr eaLnBrk="1" hangingPunct="1"/>
            <a:r>
              <a:rPr lang="en-US" sz="2400" b="1" smtClean="0"/>
              <a:t>Modulasi Digital</a:t>
            </a:r>
            <a:r>
              <a:rPr lang="en-US" sz="2400" smtClean="0"/>
              <a:t/>
            </a:r>
            <a:br>
              <a:rPr lang="en-US" sz="2400" smtClean="0"/>
            </a:br>
            <a:endParaRPr lang="en-US" sz="2400" smtClean="0"/>
          </a:p>
        </p:txBody>
      </p:sp>
      <p:pic>
        <p:nvPicPr>
          <p:cNvPr id="9220"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609600"/>
            <a:ext cx="5257800" cy="6096000"/>
          </a:xfrm>
          <a:noFill/>
        </p:spPr>
      </p:pic>
      <p:sp>
        <p:nvSpPr>
          <p:cNvPr id="921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PHE'S  JARKOM II</a:t>
            </a:r>
          </a:p>
        </p:txBody>
      </p:sp>
      <p:sp>
        <p:nvSpPr>
          <p:cNvPr id="921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FBC94F3-06F3-491F-A815-BFF94974E004}" type="slidenum">
              <a:rPr lang="en-US">
                <a:latin typeface="Arial Black" pitchFamily="34" charset="0"/>
              </a:rPr>
              <a:pPr/>
              <a:t>6</a:t>
            </a:fld>
            <a:endParaRPr lang="en-US">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smtClean="0"/>
              <a:t>Frekuensi Radio</a:t>
            </a:r>
            <a:endParaRPr lang="en-US" smtClean="0"/>
          </a:p>
        </p:txBody>
      </p:sp>
      <p:sp>
        <p:nvSpPr>
          <p:cNvPr id="10243" name="Rectangle 3"/>
          <p:cNvSpPr>
            <a:spLocks noGrp="1" noChangeArrowheads="1"/>
          </p:cNvSpPr>
          <p:nvPr>
            <p:ph idx="1"/>
          </p:nvPr>
        </p:nvSpPr>
        <p:spPr/>
        <p:txBody>
          <a:bodyPr/>
          <a:lstStyle/>
          <a:p>
            <a:pPr algn="just" eaLnBrk="1" hangingPunct="1">
              <a:lnSpc>
                <a:spcPct val="90000"/>
              </a:lnSpc>
            </a:pPr>
            <a:r>
              <a:rPr lang="en-US" sz="2400" smtClean="0"/>
              <a:t>Frekuensi Radio adalah sinyal arus berfrekuensi tinggi yang berubah-ubah yang melewati konduktor yang yang mempunyai panjang dan selanjutnya diradiasikan ke udara melalui sebuah antenna. </a:t>
            </a:r>
          </a:p>
          <a:p>
            <a:pPr eaLnBrk="1" hangingPunct="1">
              <a:lnSpc>
                <a:spcPct val="90000"/>
              </a:lnSpc>
              <a:buFont typeface="Wingdings" pitchFamily="2" charset="2"/>
              <a:buNone/>
            </a:pPr>
            <a:endParaRPr lang="en-US" sz="2400" smtClean="0"/>
          </a:p>
          <a:p>
            <a:pPr eaLnBrk="1" hangingPunct="1">
              <a:lnSpc>
                <a:spcPct val="90000"/>
              </a:lnSpc>
            </a:pPr>
            <a:r>
              <a:rPr lang="en-US" sz="2400" smtClean="0"/>
              <a:t>Sebuah antenna mentranformasikan sinyal dari konduktor ke sinyal wireless dan sebaliknya.</a:t>
            </a:r>
          </a:p>
          <a:p>
            <a:pPr eaLnBrk="1" hangingPunct="1">
              <a:lnSpc>
                <a:spcPct val="90000"/>
              </a:lnSpc>
              <a:buFont typeface="Wingdings" pitchFamily="2" charset="2"/>
              <a:buNone/>
            </a:pPr>
            <a:endParaRPr lang="en-US" sz="2400" smtClean="0"/>
          </a:p>
          <a:p>
            <a:pPr eaLnBrk="1" hangingPunct="1">
              <a:lnSpc>
                <a:spcPct val="90000"/>
              </a:lnSpc>
            </a:pPr>
            <a:r>
              <a:rPr lang="en-US" sz="2400" smtClean="0"/>
              <a:t>Karakteristik dari penyebaran gelombang RF adalah bagian penting untuk memahami mengapa dan bagaimana wireless LAN berfungsi.</a:t>
            </a:r>
          </a:p>
          <a:p>
            <a:pPr eaLnBrk="1" hangingPunct="1">
              <a:lnSpc>
                <a:spcPct val="90000"/>
              </a:lnSpc>
            </a:pPr>
            <a:endParaRPr lang="en-US" sz="2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t>Sifat RF</a:t>
            </a:r>
            <a:endParaRPr lang="en-US" smtClean="0"/>
          </a:p>
        </p:txBody>
      </p:sp>
      <p:sp>
        <p:nvSpPr>
          <p:cNvPr id="11267" name="Rectangle 3"/>
          <p:cNvSpPr>
            <a:spLocks noGrp="1" noChangeArrowheads="1"/>
          </p:cNvSpPr>
          <p:nvPr>
            <p:ph idx="1"/>
          </p:nvPr>
        </p:nvSpPr>
        <p:spPr/>
        <p:txBody>
          <a:bodyPr/>
          <a:lstStyle/>
          <a:p>
            <a:pPr algn="just" eaLnBrk="1" hangingPunct="1"/>
            <a:r>
              <a:rPr lang="en-US" sz="2800" smtClean="0"/>
              <a:t>RF kadang seperti kaca dan asap karena bekerja terlihat seperti tidak teratur dan tidak konsisten pada kenyataanya. </a:t>
            </a:r>
          </a:p>
          <a:p>
            <a:pPr algn="just" eaLnBrk="1" hangingPunct="1"/>
            <a:r>
              <a:rPr lang="en-US" sz="2800" smtClean="0"/>
              <a:t>Materi kecil seperti konektor pada garis frekuensi dapat menyebabkan karakteristik yang tidak teratur</a:t>
            </a:r>
            <a:r>
              <a:rPr lang="en-US" sz="2800" smtClean="0">
                <a:cs typeface="Arial" charset="0"/>
              </a:rPr>
              <a:t>( noice).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628775"/>
            <a:ext cx="64801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p:txBody>
          <a:bodyPr/>
          <a:lstStyle/>
          <a:p>
            <a:pPr eaLnBrk="1" hangingPunct="1"/>
            <a:r>
              <a:rPr lang="en-US" b="1" smtClean="0"/>
              <a:t>Gain</a:t>
            </a:r>
            <a:endParaRPr lang="en-US" smtClean="0"/>
          </a:p>
        </p:txBody>
      </p:sp>
      <p:sp>
        <p:nvSpPr>
          <p:cNvPr id="12292" name="Rectangle 3"/>
          <p:cNvSpPr>
            <a:spLocks noGrp="1" noChangeArrowheads="1"/>
          </p:cNvSpPr>
          <p:nvPr>
            <p:ph idx="1"/>
          </p:nvPr>
        </p:nvSpPr>
        <p:spPr>
          <a:xfrm>
            <a:off x="468313" y="3357563"/>
            <a:ext cx="8229600" cy="3024187"/>
          </a:xfrm>
        </p:spPr>
        <p:txBody>
          <a:bodyPr/>
          <a:lstStyle/>
          <a:p>
            <a:pPr eaLnBrk="1" hangingPunct="1">
              <a:lnSpc>
                <a:spcPct val="80000"/>
              </a:lnSpc>
            </a:pPr>
            <a:endParaRPr lang="en-US" sz="800" smtClean="0"/>
          </a:p>
          <a:p>
            <a:pPr eaLnBrk="1" hangingPunct="1">
              <a:lnSpc>
                <a:spcPct val="80000"/>
              </a:lnSpc>
            </a:pPr>
            <a:endParaRPr lang="en-US" sz="800" smtClean="0"/>
          </a:p>
          <a:p>
            <a:pPr eaLnBrk="1" hangingPunct="1">
              <a:lnSpc>
                <a:spcPct val="80000"/>
              </a:lnSpc>
              <a:buFont typeface="Wingdings" pitchFamily="2" charset="2"/>
              <a:buNone/>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buFont typeface="Wingdings" pitchFamily="2" charset="2"/>
              <a:buNone/>
            </a:pPr>
            <a:endParaRPr lang="en-US" sz="800" smtClean="0"/>
          </a:p>
          <a:p>
            <a:pPr algn="just" eaLnBrk="1" hangingPunct="1">
              <a:lnSpc>
                <a:spcPct val="80000"/>
              </a:lnSpc>
            </a:pPr>
            <a:r>
              <a:rPr lang="en-US" sz="2500" smtClean="0"/>
              <a:t>Meningkatnya tegangan akan berdampak positif atau negatif, Khususnya power yang besar akan lebih baik, tetapi merupakan sebuah kasus, seperti pada saat transmitter meradiasikan power secara tertutup ke power output secara terbatas, dimana penambahan power akan menyebabkan masalah yang serius.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TotalTime>
  <Words>1668</Words>
  <Application>Microsoft Office PowerPoint</Application>
  <PresentationFormat>On-screen Show (4:3)</PresentationFormat>
  <Paragraphs>222</Paragraphs>
  <Slides>37</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Arial</vt:lpstr>
      <vt:lpstr>Wingdings</vt:lpstr>
      <vt:lpstr>Calibri</vt:lpstr>
      <vt:lpstr>Arial Black</vt:lpstr>
      <vt:lpstr>Times New Roman</vt:lpstr>
      <vt:lpstr>Book Antiqua</vt:lpstr>
      <vt:lpstr>Bookman Old Style</vt:lpstr>
      <vt:lpstr>Office Theme</vt:lpstr>
      <vt:lpstr>Microsoft Visio Drawing</vt:lpstr>
      <vt:lpstr>Radio Frekuensi</vt:lpstr>
      <vt:lpstr>Jaringan Tanpa Kabel (Wireless Line)</vt:lpstr>
      <vt:lpstr>Spektrum Radio Frequency (RF) range 9 KHz – 300 GHz. </vt:lpstr>
      <vt:lpstr>PowerPoint Presentation</vt:lpstr>
      <vt:lpstr>Modulasi Analog </vt:lpstr>
      <vt:lpstr>Modulasi Digital </vt:lpstr>
      <vt:lpstr>Frekuensi Radio</vt:lpstr>
      <vt:lpstr>Sifat RF</vt:lpstr>
      <vt:lpstr>Gain</vt:lpstr>
      <vt:lpstr>Power Loss</vt:lpstr>
      <vt:lpstr>Refleksi</vt:lpstr>
      <vt:lpstr>Pembiasan (Refraksi)</vt:lpstr>
      <vt:lpstr>Difraksi</vt:lpstr>
      <vt:lpstr>Scattering</vt:lpstr>
      <vt:lpstr>Volt stand wave ratio (VSWR)</vt:lpstr>
      <vt:lpstr>Efek VSWR</vt:lpstr>
      <vt:lpstr>Solusi VSWR</vt:lpstr>
      <vt:lpstr>PowerPoint Presentation</vt:lpstr>
      <vt:lpstr>Antenna dan Aksesoris</vt:lpstr>
      <vt:lpstr>Antena</vt:lpstr>
      <vt:lpstr>Antena</vt:lpstr>
      <vt:lpstr>Antenna RF</vt:lpstr>
      <vt:lpstr>Antenna Omni – directional (Dipole)</vt:lpstr>
      <vt:lpstr>Antenna semi-directional</vt:lpstr>
      <vt:lpstr>Antenna highly-directional</vt:lpstr>
      <vt:lpstr>Antena Gain</vt:lpstr>
      <vt:lpstr>Antenna Beamwidth</vt:lpstr>
      <vt:lpstr>Peralatan Power over Ethernet (PoE)</vt:lpstr>
      <vt:lpstr>Wireless LAN Accessoris </vt:lpstr>
      <vt:lpstr>RF Amplifier</vt:lpstr>
      <vt:lpstr>RF Attenuator</vt:lpstr>
      <vt:lpstr>Ligthing Arrestors</vt:lpstr>
      <vt:lpstr>Lighting Arrestors</vt:lpstr>
      <vt:lpstr>RF Connectors</vt:lpstr>
      <vt:lpstr>Frequency Converter</vt:lpstr>
      <vt:lpstr>Test KIT</vt:lpstr>
      <vt:lpstr>RF Splitter </vt:lpstr>
    </vt:vector>
  </TitlesOfParts>
  <Company>NaNo/3W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Dasar Frekuensi Radio</dc:title>
  <dc:creator>Idris Winarno</dc:creator>
  <cp:lastModifiedBy>Phantom Assassin</cp:lastModifiedBy>
  <cp:revision>81</cp:revision>
  <dcterms:created xsi:type="dcterms:W3CDTF">2008-11-25T08:23:38Z</dcterms:created>
  <dcterms:modified xsi:type="dcterms:W3CDTF">2012-11-07T05:16:09Z</dcterms:modified>
</cp:coreProperties>
</file>