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8" r:id="rId3"/>
    <p:sldId id="271" r:id="rId4"/>
    <p:sldId id="289" r:id="rId5"/>
    <p:sldId id="290" r:id="rId6"/>
    <p:sldId id="291" r:id="rId7"/>
    <p:sldId id="307" r:id="rId8"/>
    <p:sldId id="308" r:id="rId9"/>
    <p:sldId id="293" r:id="rId10"/>
    <p:sldId id="294" r:id="rId11"/>
    <p:sldId id="295" r:id="rId12"/>
    <p:sldId id="306" r:id="rId13"/>
    <p:sldId id="309" r:id="rId14"/>
    <p:sldId id="296" r:id="rId15"/>
    <p:sldId id="297" r:id="rId16"/>
    <p:sldId id="301" r:id="rId17"/>
    <p:sldId id="302" r:id="rId18"/>
    <p:sldId id="303" r:id="rId19"/>
    <p:sldId id="305" r:id="rId20"/>
    <p:sldId id="304" r:id="rId21"/>
    <p:sldId id="298" r:id="rId22"/>
    <p:sldId id="299" r:id="rId23"/>
    <p:sldId id="300" r:id="rId24"/>
  </p:sldIdLst>
  <p:sldSz cx="9144000" cy="6858000" type="screen4x3"/>
  <p:notesSz cx="6858000" cy="91900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RONEZ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82" autoAdjust="0"/>
    <p:restoredTop sz="94660"/>
  </p:normalViewPr>
  <p:slideViewPr>
    <p:cSldViewPr>
      <p:cViewPr varScale="1">
        <p:scale>
          <a:sx n="42" d="100"/>
          <a:sy n="42" d="100"/>
        </p:scale>
        <p:origin x="-9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2.xml"/><Relationship Id="rId3" Type="http://schemas.openxmlformats.org/officeDocument/2006/relationships/slide" Target="slides/slide3.xml"/><Relationship Id="rId7" Type="http://schemas.openxmlformats.org/officeDocument/2006/relationships/slide" Target="slides/slide21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Relationship Id="rId9" Type="http://schemas.openxmlformats.org/officeDocument/2006/relationships/slide" Target="slides/slide2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12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12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7C64E6-6055-484B-91F2-D6A07DA22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66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94225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330E834-F62C-4921-8874-5A8A778A3E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76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55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34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51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1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13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40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33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09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84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23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6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520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385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573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931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20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04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95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65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73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13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12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E834-F62C-4921-8874-5A8A778A3E3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2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C60C-63CA-47C8-882C-80BD506D7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8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110-48E7-4C7F-BDE3-8905367466FC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5EC3-637A-4472-90D9-CE61D332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1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110-48E7-4C7F-BDE3-8905367466FC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5EC3-637A-4472-90D9-CE61D332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3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110-48E7-4C7F-BDE3-8905367466FC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5EC3-637A-4472-90D9-CE61D332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0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110-48E7-4C7F-BDE3-8905367466FC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5EC3-637A-4472-90D9-CE61D332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6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110-48E7-4C7F-BDE3-8905367466FC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5EC3-637A-4472-90D9-CE61D332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9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110-48E7-4C7F-BDE3-8905367466FC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5EC3-637A-4472-90D9-CE61D332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5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110-48E7-4C7F-BDE3-8905367466FC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5EC3-637A-4472-90D9-CE61D332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7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110-48E7-4C7F-BDE3-8905367466FC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5EC3-637A-4472-90D9-CE61D332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8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110-48E7-4C7F-BDE3-8905367466FC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5EC3-637A-4472-90D9-CE61D332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8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110-48E7-4C7F-BDE3-8905367466FC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5EC3-637A-4472-90D9-CE61D332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5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F110-48E7-4C7F-BDE3-8905367466FC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45EC3-637A-4472-90D9-CE61D332F0B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7" descr="logo rad master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19800"/>
            <a:ext cx="83820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762000" y="6096000"/>
            <a:ext cx="3276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Arial" pitchFamily="34" charset="0"/>
              </a:rPr>
              <a:t>PT. Rahajasa Media Internet © 2005</a:t>
            </a:r>
          </a:p>
        </p:txBody>
      </p:sp>
    </p:spTree>
    <p:extLst>
      <p:ext uri="{BB962C8B-B14F-4D97-AF65-F5344CB8AC3E}">
        <p14:creationId xmlns:p14="http://schemas.microsoft.com/office/powerpoint/2010/main" val="17207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%0eStandards.tiff%20%20%20%20%20%20%20%20%20%20%20%20%20%20%20%20%20%20%20%20%20%20%20%20%20%20%20%20%20%20%20%20%20%20%20%20%20%20%20%20%20%20%20%20%20%20%20%20%200062D73B%0cMacintosh%20HD%20%20%20%20%20%20%20%20%20%20%20%20%20%20%20%20%20%20%20BBA7B97D: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%0dTimeline.tiff%20%20%20%20%20%20%20%20%20%20%20%20%20%20%20%20%20%20%20%20%20%20%20%20%20%20%20%20%20%20%20%20%20%20%20%20%20%20%20%20%20%20%20%20%20%20%20%20%20%200041968B%0cMacintosh%20HD%20%20%20%20%20%20%20%20%20%20%20%20%20%20%20%20%20%20%20BBA73AED: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%12WiMAX%20pricing.tiff%20%20%20%20%20%20%20%20%20%20%20%20%20%20%20%20%20%20%20%20%20%20%20%20%20%20%20%20%20%20%20%20%20%20%20%20%20%20%20%20%20%20%20%20%200062D73B%0cMacintosh%20HD%20%20%20%20%20%20%20%20%20%20%20%20%20%20%20%20%20%20%20BBA7B97D: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%0dSpectrum.tiff%20%20%20%20%20%20%20%20%20%20%20%20%20%20%20%20%20%20%20%20%20%20%20%20%20%20%20%20%20%20%20%20%20%20%20%20%20%20%20%20%20%20%20%20%20%20%20%20%20%200041968B%0cMacintosh%20HD%20%20%20%20%20%20%20%20%20%20%20%20%20%20%20%20%20%20%20BBA73AED: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%19Business_proposition.tiff%20%20%20%20%20%20%20%20%20%20%20%20%20%20%20%20%20%20%20%20%20%20%20%20%20%20%20%20%20%20%20%20%20%20%20%20%20%200041968B%0cMacintosh%20HD%20%20%20%20%20%20%20%20%20%20%20%20%20%20%20%20%20%20%20BBA73AED: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%0ewimax_logo.gif%20%20%20%20%20%20%20%20%20%20%20%20%20%20%20%20%20%20%20%20%20%20%20%20%20%20%20%20%20%20%20%20%20%20%20%20%20%20%20%20%20%20%20%20%20%20%20%20%200041968B%0cMacintosh%20HD%20%20%20%20%20%20%20%20%20%20%20%20%20%20%20%20%20%20%20BBA78F4D: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%14802.16%20variants.tiff%20%20%20%20%20%20%20%20%20%20%20%20%20%20%20%20%20%20%20%20%20%20%20%20%20%20%20%20%20%20%20%20%20%20%20%20%20%20%20%20%20%20%200062D73B%0cMacintosh%20HD%20%20%20%20%20%20%20%20%20%20%20%20%20%20%20%20%20%20%20BBA7B97D: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590800"/>
            <a:ext cx="8077200" cy="1470025"/>
          </a:xfrm>
        </p:spPr>
        <p:txBody>
          <a:bodyPr/>
          <a:lstStyle/>
          <a:p>
            <a:r>
              <a:rPr lang="en-US" b="1"/>
              <a:t>Teknologi</a:t>
            </a:r>
            <a:r>
              <a:rPr lang="en-US"/>
              <a:t> </a:t>
            </a:r>
            <a:r>
              <a:rPr lang="en-US" sz="4000" b="1" i="1">
                <a:latin typeface="Arial Black" pitchFamily="34" charset="0"/>
              </a:rPr>
              <a:t>W</a:t>
            </a:r>
            <a:r>
              <a:rPr lang="en-US" sz="4000" b="1" i="1">
                <a:solidFill>
                  <a:srgbClr val="CC0000"/>
                </a:solidFill>
                <a:latin typeface="Arial Black" pitchFamily="34" charset="0"/>
              </a:rPr>
              <a:t>i</a:t>
            </a:r>
            <a:r>
              <a:rPr lang="en-US" sz="4000" b="1" i="1">
                <a:latin typeface="Arial Black" pitchFamily="34" charset="0"/>
              </a:rPr>
              <a:t>MAX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WiMAX dan teknologi lain</a:t>
            </a:r>
          </a:p>
        </p:txBody>
      </p:sp>
      <p:grpSp>
        <p:nvGrpSpPr>
          <p:cNvPr id="52229" name="Group 5"/>
          <p:cNvGrpSpPr>
            <a:grpSpLocks/>
          </p:cNvGrpSpPr>
          <p:nvPr/>
        </p:nvGrpSpPr>
        <p:grpSpPr bwMode="auto">
          <a:xfrm>
            <a:off x="609600" y="1371600"/>
            <a:ext cx="7770813" cy="4660900"/>
            <a:chOff x="972" y="1043"/>
            <a:chExt cx="4418" cy="2787"/>
          </a:xfrm>
        </p:grpSpPr>
        <p:sp>
          <p:nvSpPr>
            <p:cNvPr id="52230" name="Line 6"/>
            <p:cNvSpPr>
              <a:spLocks noChangeShapeType="1"/>
            </p:cNvSpPr>
            <p:nvPr/>
          </p:nvSpPr>
          <p:spPr bwMode="auto">
            <a:xfrm>
              <a:off x="2217" y="1053"/>
              <a:ext cx="0" cy="2362"/>
            </a:xfrm>
            <a:prstGeom prst="line">
              <a:avLst/>
            </a:prstGeom>
            <a:noFill/>
            <a:ln w="12700">
              <a:solidFill>
                <a:srgbClr val="7CA8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tIns="54000" rIns="54000" bIns="54000" anchor="ctr"/>
            <a:lstStyle/>
            <a:p>
              <a:endParaRPr lang="en-US"/>
            </a:p>
          </p:txBody>
        </p:sp>
        <p:sp>
          <p:nvSpPr>
            <p:cNvPr id="52231" name="Line 7"/>
            <p:cNvSpPr>
              <a:spLocks noChangeShapeType="1"/>
            </p:cNvSpPr>
            <p:nvPr/>
          </p:nvSpPr>
          <p:spPr bwMode="auto">
            <a:xfrm>
              <a:off x="3306" y="1053"/>
              <a:ext cx="0" cy="2362"/>
            </a:xfrm>
            <a:prstGeom prst="line">
              <a:avLst/>
            </a:prstGeom>
            <a:noFill/>
            <a:ln w="12700">
              <a:solidFill>
                <a:srgbClr val="7CA8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tIns="54000" rIns="54000" bIns="54000" anchor="ctr"/>
            <a:lstStyle/>
            <a:p>
              <a:endParaRPr lang="en-US"/>
            </a:p>
          </p:txBody>
        </p:sp>
        <p:sp>
          <p:nvSpPr>
            <p:cNvPr id="52232" name="Line 8"/>
            <p:cNvSpPr>
              <a:spLocks noChangeShapeType="1"/>
            </p:cNvSpPr>
            <p:nvPr/>
          </p:nvSpPr>
          <p:spPr bwMode="auto">
            <a:xfrm>
              <a:off x="1354" y="2519"/>
              <a:ext cx="3796" cy="0"/>
            </a:xfrm>
            <a:prstGeom prst="line">
              <a:avLst/>
            </a:prstGeom>
            <a:noFill/>
            <a:ln w="12700">
              <a:solidFill>
                <a:srgbClr val="7CA8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tIns="54000" rIns="54000" bIns="54000" anchor="ctr"/>
            <a:lstStyle/>
            <a:p>
              <a:endParaRPr lang="en-US"/>
            </a:p>
          </p:txBody>
        </p:sp>
        <p:sp>
          <p:nvSpPr>
            <p:cNvPr id="52233" name="Rectangle 9"/>
            <p:cNvSpPr>
              <a:spLocks noChangeArrowheads="1"/>
            </p:cNvSpPr>
            <p:nvPr/>
          </p:nvSpPr>
          <p:spPr bwMode="auto">
            <a:xfrm>
              <a:off x="1354" y="1053"/>
              <a:ext cx="4036" cy="2362"/>
            </a:xfrm>
            <a:prstGeom prst="rect">
              <a:avLst/>
            </a:prstGeom>
            <a:noFill/>
            <a:ln w="12700">
              <a:solidFill>
                <a:srgbClr val="7CA8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EDF7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endParaRPr lang="en-AU" sz="900">
                <a:latin typeface="Arial Narrow" pitchFamily="34" charset="0"/>
              </a:endParaRPr>
            </a:p>
          </p:txBody>
        </p:sp>
        <p:sp>
          <p:nvSpPr>
            <p:cNvPr id="52234" name="Oval 10"/>
            <p:cNvSpPr>
              <a:spLocks noChangeArrowheads="1"/>
            </p:cNvSpPr>
            <p:nvPr/>
          </p:nvSpPr>
          <p:spPr bwMode="auto">
            <a:xfrm>
              <a:off x="1422" y="1164"/>
              <a:ext cx="644" cy="3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UWB</a:t>
              </a:r>
              <a:endParaRPr lang="en-US" sz="12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35" name="Oval 11"/>
            <p:cNvSpPr>
              <a:spLocks noChangeArrowheads="1"/>
            </p:cNvSpPr>
            <p:nvPr/>
          </p:nvSpPr>
          <p:spPr bwMode="auto">
            <a:xfrm>
              <a:off x="1438" y="1626"/>
              <a:ext cx="644" cy="3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Cable</a:t>
              </a:r>
              <a:r>
                <a:rPr lang="en-US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/</a:t>
              </a:r>
              <a:r>
                <a:rPr lang="de-DE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DSL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36" name="Oval 12"/>
            <p:cNvSpPr>
              <a:spLocks noChangeArrowheads="1"/>
            </p:cNvSpPr>
            <p:nvPr/>
          </p:nvSpPr>
          <p:spPr bwMode="auto">
            <a:xfrm>
              <a:off x="1614" y="1953"/>
              <a:ext cx="644" cy="3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WiMax</a:t>
              </a:r>
            </a:p>
            <a:p>
              <a:pPr eaLnBrk="0" hangingPunct="0"/>
              <a:r>
                <a:rPr lang="de-DE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(802.16a)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37" name="Oval 13"/>
            <p:cNvSpPr>
              <a:spLocks noChangeArrowheads="1"/>
            </p:cNvSpPr>
            <p:nvPr/>
          </p:nvSpPr>
          <p:spPr bwMode="auto">
            <a:xfrm>
              <a:off x="1485" y="2877"/>
              <a:ext cx="645" cy="37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Dial</a:t>
              </a:r>
              <a:r>
                <a:rPr lang="en-US" sz="1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-</a:t>
              </a:r>
              <a:r>
                <a:rPr lang="de-DE" sz="1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up</a:t>
              </a:r>
              <a:endParaRPr lang="en-US" sz="12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38" name="Oval 14"/>
            <p:cNvSpPr>
              <a:spLocks noChangeArrowheads="1"/>
            </p:cNvSpPr>
            <p:nvPr/>
          </p:nvSpPr>
          <p:spPr bwMode="auto">
            <a:xfrm>
              <a:off x="2382" y="1455"/>
              <a:ext cx="643" cy="37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Wi</a:t>
              </a:r>
              <a:r>
                <a:rPr lang="en-US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-</a:t>
              </a:r>
              <a:r>
                <a:rPr lang="de-DE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Fi</a:t>
              </a:r>
            </a:p>
            <a:p>
              <a:pPr eaLnBrk="0" hangingPunct="0"/>
              <a:r>
                <a:rPr lang="de-DE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(802.11b/g/n)</a:t>
              </a:r>
              <a:endParaRPr 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39" name="Oval 15"/>
            <p:cNvSpPr>
              <a:spLocks noChangeArrowheads="1"/>
            </p:cNvSpPr>
            <p:nvPr/>
          </p:nvSpPr>
          <p:spPr bwMode="auto">
            <a:xfrm>
              <a:off x="2573" y="2531"/>
              <a:ext cx="643" cy="372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Bluetooth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40" name="Oval 16"/>
            <p:cNvSpPr>
              <a:spLocks noChangeArrowheads="1"/>
            </p:cNvSpPr>
            <p:nvPr/>
          </p:nvSpPr>
          <p:spPr bwMode="auto">
            <a:xfrm>
              <a:off x="3825" y="2404"/>
              <a:ext cx="731" cy="380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3G</a:t>
              </a:r>
            </a:p>
            <a:p>
              <a:pPr eaLnBrk="0" hangingPunct="0"/>
              <a:r>
                <a:rPr lang="de-DE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(WCDMA, cdma2000)</a:t>
              </a:r>
              <a:endParaRPr 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41" name="Oval 17"/>
            <p:cNvSpPr>
              <a:spLocks noChangeArrowheads="1"/>
            </p:cNvSpPr>
            <p:nvPr/>
          </p:nvSpPr>
          <p:spPr bwMode="auto">
            <a:xfrm>
              <a:off x="4149" y="2694"/>
              <a:ext cx="707" cy="364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2.5G</a:t>
              </a:r>
            </a:p>
            <a:p>
              <a:pPr eaLnBrk="0" hangingPunct="0"/>
              <a:r>
                <a:rPr lang="de-DE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(EDGE, GPRS)</a:t>
              </a:r>
              <a:endParaRPr 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42" name="Oval 18"/>
            <p:cNvSpPr>
              <a:spLocks noChangeArrowheads="1"/>
            </p:cNvSpPr>
            <p:nvPr/>
          </p:nvSpPr>
          <p:spPr bwMode="auto">
            <a:xfrm>
              <a:off x="4461" y="2992"/>
              <a:ext cx="643" cy="372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1G</a:t>
              </a:r>
            </a:p>
            <a:p>
              <a:pPr eaLnBrk="0" hangingPunct="0"/>
              <a:r>
                <a:rPr lang="de-DE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(GSM, cdmaOne)</a:t>
              </a:r>
              <a:endParaRPr 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43" name="Oval 19"/>
            <p:cNvSpPr>
              <a:spLocks noChangeArrowheads="1"/>
            </p:cNvSpPr>
            <p:nvPr/>
          </p:nvSpPr>
          <p:spPr bwMode="auto">
            <a:xfrm>
              <a:off x="1486" y="2248"/>
              <a:ext cx="644" cy="3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Satellite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44" name="Text Box 20"/>
            <p:cNvSpPr txBox="1">
              <a:spLocks noChangeArrowheads="1"/>
            </p:cNvSpPr>
            <p:nvPr/>
          </p:nvSpPr>
          <p:spPr bwMode="auto">
            <a:xfrm>
              <a:off x="1397" y="3456"/>
              <a:ext cx="776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EDF7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tIns="54000" rIns="54000" bIns="540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DE" sz="1200" b="1">
                  <a:latin typeface="Arial" pitchFamily="34" charset="0"/>
                </a:rPr>
                <a:t>Fixed</a:t>
              </a:r>
              <a:endParaRPr lang="en-US" sz="1200" b="1">
                <a:latin typeface="Arial" pitchFamily="34" charset="0"/>
              </a:endParaRPr>
            </a:p>
          </p:txBody>
        </p:sp>
        <p:sp>
          <p:nvSpPr>
            <p:cNvPr id="52245" name="Text Box 21"/>
            <p:cNvSpPr txBox="1">
              <a:spLocks noChangeArrowheads="1"/>
            </p:cNvSpPr>
            <p:nvPr/>
          </p:nvSpPr>
          <p:spPr bwMode="auto">
            <a:xfrm>
              <a:off x="2390" y="3456"/>
              <a:ext cx="776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EDF7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tIns="54000" rIns="54000" bIns="540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DE" sz="1200" b="1">
                  <a:latin typeface="Arial" pitchFamily="34" charset="0"/>
                </a:rPr>
                <a:t>Portable</a:t>
              </a:r>
              <a:endParaRPr lang="en-US" sz="1200" b="1">
                <a:latin typeface="Arial" pitchFamily="34" charset="0"/>
              </a:endParaRPr>
            </a:p>
          </p:txBody>
        </p:sp>
        <p:sp>
          <p:nvSpPr>
            <p:cNvPr id="52246" name="Text Box 22"/>
            <p:cNvSpPr txBox="1">
              <a:spLocks noChangeArrowheads="1"/>
            </p:cNvSpPr>
            <p:nvPr/>
          </p:nvSpPr>
          <p:spPr bwMode="auto">
            <a:xfrm>
              <a:off x="3295" y="3456"/>
              <a:ext cx="1855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EDF7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tIns="54000" rIns="54000" bIns="540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DE" sz="1200" b="1">
                  <a:latin typeface="Arial" pitchFamily="34" charset="0"/>
                </a:rPr>
                <a:t>Mobile</a:t>
              </a:r>
              <a:endParaRPr lang="en-US" sz="1200" b="1">
                <a:latin typeface="Arial" pitchFamily="34" charset="0"/>
              </a:endParaRPr>
            </a:p>
          </p:txBody>
        </p:sp>
        <p:sp>
          <p:nvSpPr>
            <p:cNvPr id="52247" name="Text Box 23"/>
            <p:cNvSpPr txBox="1">
              <a:spLocks noChangeArrowheads="1"/>
            </p:cNvSpPr>
            <p:nvPr/>
          </p:nvSpPr>
          <p:spPr bwMode="auto">
            <a:xfrm rot="-5400000">
              <a:off x="861" y="2887"/>
              <a:ext cx="733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EDF7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tIns="54000" rIns="54000" bIns="540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DE" sz="1200" b="1">
                  <a:latin typeface="Arial" pitchFamily="34" charset="0"/>
                </a:rPr>
                <a:t>Narrowband</a:t>
              </a:r>
              <a:endParaRPr lang="en-US" sz="1200" b="1">
                <a:latin typeface="Arial" pitchFamily="34" charset="0"/>
              </a:endParaRPr>
            </a:p>
          </p:txBody>
        </p:sp>
        <p:sp>
          <p:nvSpPr>
            <p:cNvPr id="52248" name="Text Box 24"/>
            <p:cNvSpPr txBox="1">
              <a:spLocks noChangeArrowheads="1"/>
            </p:cNvSpPr>
            <p:nvPr/>
          </p:nvSpPr>
          <p:spPr bwMode="auto">
            <a:xfrm rot="-5400000">
              <a:off x="496" y="1697"/>
              <a:ext cx="1465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EDF7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tIns="54000" rIns="54000" bIns="540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DE" sz="1200" b="1">
                  <a:latin typeface="Arial" pitchFamily="34" charset="0"/>
                </a:rPr>
                <a:t>Broadband</a:t>
              </a:r>
              <a:endParaRPr lang="en-US" sz="1200" b="1">
                <a:latin typeface="Arial" pitchFamily="34" charset="0"/>
              </a:endParaRPr>
            </a:p>
          </p:txBody>
        </p:sp>
        <p:sp>
          <p:nvSpPr>
            <p:cNvPr id="52249" name="Text Box 25"/>
            <p:cNvSpPr txBox="1">
              <a:spLocks noChangeArrowheads="1"/>
            </p:cNvSpPr>
            <p:nvPr/>
          </p:nvSpPr>
          <p:spPr bwMode="auto">
            <a:xfrm rot="-5400000">
              <a:off x="-126" y="2141"/>
              <a:ext cx="2362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EDF7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tIns="54000" rIns="54000" bIns="540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DE" sz="1200" b="1">
                  <a:latin typeface="Arial" pitchFamily="34" charset="0"/>
                </a:rPr>
                <a:t>Typical user data rate</a:t>
              </a:r>
              <a:endParaRPr lang="en-US" sz="1200" b="1">
                <a:latin typeface="Arial" pitchFamily="34" charset="0"/>
              </a:endParaRPr>
            </a:p>
          </p:txBody>
        </p:sp>
        <p:sp>
          <p:nvSpPr>
            <p:cNvPr id="52250" name="Freeform 26"/>
            <p:cNvSpPr>
              <a:spLocks/>
            </p:cNvSpPr>
            <p:nvPr/>
          </p:nvSpPr>
          <p:spPr bwMode="auto">
            <a:xfrm>
              <a:off x="3126" y="1134"/>
              <a:ext cx="2129" cy="1270"/>
            </a:xfrm>
            <a:custGeom>
              <a:avLst/>
              <a:gdLst>
                <a:gd name="T0" fmla="*/ 0 w 2120"/>
                <a:gd name="T1" fmla="*/ 0 h 1384"/>
                <a:gd name="T2" fmla="*/ 344 w 2120"/>
                <a:gd name="T3" fmla="*/ 648 h 1384"/>
                <a:gd name="T4" fmla="*/ 840 w 2120"/>
                <a:gd name="T5" fmla="*/ 1064 h 1384"/>
                <a:gd name="T6" fmla="*/ 1536 w 2120"/>
                <a:gd name="T7" fmla="*/ 1296 h 1384"/>
                <a:gd name="T8" fmla="*/ 2120 w 2120"/>
                <a:gd name="T9" fmla="*/ 1384 h 1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0" h="1384">
                  <a:moveTo>
                    <a:pt x="0" y="0"/>
                  </a:moveTo>
                  <a:cubicBezTo>
                    <a:pt x="57" y="108"/>
                    <a:pt x="204" y="471"/>
                    <a:pt x="344" y="648"/>
                  </a:cubicBezTo>
                  <a:cubicBezTo>
                    <a:pt x="484" y="825"/>
                    <a:pt x="641" y="956"/>
                    <a:pt x="840" y="1064"/>
                  </a:cubicBezTo>
                  <a:cubicBezTo>
                    <a:pt x="1039" y="1172"/>
                    <a:pt x="1323" y="1243"/>
                    <a:pt x="1536" y="1296"/>
                  </a:cubicBezTo>
                  <a:cubicBezTo>
                    <a:pt x="1749" y="1349"/>
                    <a:pt x="1998" y="1366"/>
                    <a:pt x="2120" y="1384"/>
                  </a:cubicBezTo>
                </a:path>
              </a:pathLst>
            </a:custGeom>
            <a:noFill/>
            <a:ln w="28575" cap="flat" cmpd="sng">
              <a:solidFill>
                <a:srgbClr val="7CA8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EDF7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tIns="54000" rIns="54000" bIns="54000" anchor="ctr"/>
            <a:lstStyle/>
            <a:p>
              <a:endParaRPr lang="en-US"/>
            </a:p>
          </p:txBody>
        </p:sp>
        <p:sp>
          <p:nvSpPr>
            <p:cNvPr id="52251" name="Oval 27"/>
            <p:cNvSpPr>
              <a:spLocks noChangeArrowheads="1"/>
            </p:cNvSpPr>
            <p:nvPr/>
          </p:nvSpPr>
          <p:spPr bwMode="auto">
            <a:xfrm>
              <a:off x="3369" y="1300"/>
              <a:ext cx="731" cy="38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Proprietary</a:t>
              </a:r>
            </a:p>
            <a:p>
              <a:pPr eaLnBrk="0" hangingPunct="0"/>
              <a:r>
                <a:rPr lang="de-DE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MBWA</a:t>
              </a:r>
            </a:p>
            <a:p>
              <a:pPr eaLnBrk="0" hangingPunct="0"/>
              <a:r>
                <a:rPr lang="de-DE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Technologies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52" name="Oval 28"/>
            <p:cNvSpPr>
              <a:spLocks noChangeArrowheads="1"/>
            </p:cNvSpPr>
            <p:nvPr/>
          </p:nvSpPr>
          <p:spPr bwMode="auto">
            <a:xfrm>
              <a:off x="4025" y="1260"/>
              <a:ext cx="731" cy="38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WiMax</a:t>
              </a:r>
            </a:p>
            <a:p>
              <a:pPr eaLnBrk="0" hangingPunct="0"/>
              <a:r>
                <a:rPr lang="de-DE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(802.16e)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53" name="Oval 29"/>
            <p:cNvSpPr>
              <a:spLocks noChangeArrowheads="1"/>
            </p:cNvSpPr>
            <p:nvPr/>
          </p:nvSpPr>
          <p:spPr bwMode="auto">
            <a:xfrm>
              <a:off x="4625" y="1188"/>
              <a:ext cx="731" cy="38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802.20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54" name="Oval 30"/>
            <p:cNvSpPr>
              <a:spLocks noChangeArrowheads="1"/>
            </p:cNvSpPr>
            <p:nvPr/>
          </p:nvSpPr>
          <p:spPr bwMode="auto">
            <a:xfrm>
              <a:off x="4281" y="1660"/>
              <a:ext cx="619" cy="3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WiBro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55" name="Oval 31"/>
            <p:cNvSpPr>
              <a:spLocks noChangeArrowheads="1"/>
            </p:cNvSpPr>
            <p:nvPr/>
          </p:nvSpPr>
          <p:spPr bwMode="auto">
            <a:xfrm>
              <a:off x="4041" y="2068"/>
              <a:ext cx="1027" cy="340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HSDPA</a:t>
              </a:r>
            </a:p>
            <a:p>
              <a:pPr eaLnBrk="0" hangingPunct="0"/>
              <a:r>
                <a:rPr lang="de-DE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EV-DO, EV-DV</a:t>
              </a:r>
              <a:endParaRPr 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56" name="Text Box 32"/>
            <p:cNvSpPr txBox="1">
              <a:spLocks noChangeArrowheads="1"/>
            </p:cNvSpPr>
            <p:nvPr/>
          </p:nvSpPr>
          <p:spPr bwMode="auto">
            <a:xfrm>
              <a:off x="2288" y="3638"/>
              <a:ext cx="185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EDF7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tIns="54000" rIns="54000" bIns="540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DE" sz="1400" b="1">
                  <a:latin typeface="Arial" pitchFamily="34" charset="0"/>
                </a:rPr>
                <a:t>Mobility</a:t>
              </a:r>
              <a:endParaRPr lang="en-US" sz="1200" b="1">
                <a:latin typeface="Arial" pitchFamily="34" charset="0"/>
              </a:endParaRPr>
            </a:p>
          </p:txBody>
        </p:sp>
        <p:sp>
          <p:nvSpPr>
            <p:cNvPr id="52257" name="Oval 33"/>
            <p:cNvSpPr>
              <a:spLocks noChangeArrowheads="1"/>
            </p:cNvSpPr>
            <p:nvPr/>
          </p:nvSpPr>
          <p:spPr bwMode="auto">
            <a:xfrm>
              <a:off x="2046" y="2515"/>
              <a:ext cx="643" cy="372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ZigBee</a:t>
              </a:r>
            </a:p>
            <a:p>
              <a:pPr eaLnBrk="0" hangingPunct="0"/>
              <a:r>
                <a:rPr lang="de-DE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(802.15.4)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2258" name="Oval 34"/>
            <p:cNvSpPr>
              <a:spLocks noChangeArrowheads="1"/>
            </p:cNvSpPr>
            <p:nvPr/>
          </p:nvSpPr>
          <p:spPr bwMode="auto">
            <a:xfrm>
              <a:off x="1510" y="1404"/>
              <a:ext cx="644" cy="3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FF99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000" tIns="54000" rIns="54000" bIns="54000" anchor="ctr"/>
            <a:lstStyle/>
            <a:p>
              <a:pPr eaLnBrk="0" hangingPunct="0"/>
              <a:r>
                <a:rPr lang="de-DE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LMDS/MMDS</a:t>
              </a:r>
              <a:endParaRPr lang="en-US" sz="12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WiMAX, WiFi vs lainnya</a:t>
            </a:r>
          </a:p>
        </p:txBody>
      </p:sp>
      <p:pic>
        <p:nvPicPr>
          <p:cNvPr id="53252" name="Picture 4" descr="Standards.tiff                                                 0062D73BMacintosh HD                   BBA7B97D: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87630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Jaringan Wireless Akan  Saling Melengkapi</a:t>
            </a:r>
          </a:p>
        </p:txBody>
      </p:sp>
      <p:grpSp>
        <p:nvGrpSpPr>
          <p:cNvPr id="64515" name="Group 1027"/>
          <p:cNvGrpSpPr>
            <a:grpSpLocks/>
          </p:cNvGrpSpPr>
          <p:nvPr/>
        </p:nvGrpSpPr>
        <p:grpSpPr bwMode="auto">
          <a:xfrm>
            <a:off x="457200" y="1371600"/>
            <a:ext cx="8240713" cy="4675188"/>
            <a:chOff x="547" y="799"/>
            <a:chExt cx="5479" cy="2949"/>
          </a:xfrm>
        </p:grpSpPr>
        <p:sp>
          <p:nvSpPr>
            <p:cNvPr id="64516" name="AutoShape 1028"/>
            <p:cNvSpPr>
              <a:spLocks noChangeArrowheads="1"/>
            </p:cNvSpPr>
            <p:nvPr/>
          </p:nvSpPr>
          <p:spPr bwMode="auto">
            <a:xfrm>
              <a:off x="547" y="860"/>
              <a:ext cx="5479" cy="616"/>
            </a:xfrm>
            <a:prstGeom prst="leftArrow">
              <a:avLst>
                <a:gd name="adj1" fmla="val 53120"/>
                <a:gd name="adj2" fmla="val 132841"/>
              </a:avLst>
            </a:prstGeom>
            <a:gradFill rotWithShape="1">
              <a:gsLst>
                <a:gs pos="0">
                  <a:srgbClr val="758FFF"/>
                </a:gs>
                <a:gs pos="100000">
                  <a:srgbClr val="758FFF">
                    <a:gamma/>
                    <a:shade val="46275"/>
                    <a:invGamma/>
                    <a:alpha val="0"/>
                  </a:srgbClr>
                </a:gs>
              </a:gsLst>
              <a:lin ang="0" scaled="1"/>
            </a:gra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7548" tIns="48774" rIns="97548" bIns="48774" anchor="ctr">
              <a:spAutoFit/>
            </a:bodyPr>
            <a:lstStyle/>
            <a:p>
              <a:endParaRPr lang="en-US"/>
            </a:p>
          </p:txBody>
        </p:sp>
        <p:sp>
          <p:nvSpPr>
            <p:cNvPr id="64517" name="Oval 1029"/>
            <p:cNvSpPr>
              <a:spLocks noChangeArrowheads="1"/>
            </p:cNvSpPr>
            <p:nvPr/>
          </p:nvSpPr>
          <p:spPr bwMode="auto">
            <a:xfrm>
              <a:off x="568" y="1613"/>
              <a:ext cx="4389" cy="1885"/>
            </a:xfrm>
            <a:prstGeom prst="ellipse">
              <a:avLst/>
            </a:prstGeom>
            <a:solidFill>
              <a:srgbClr val="758FFF">
                <a:alpha val="35001"/>
              </a:srgbClr>
            </a:solidFill>
            <a:ln w="9525" algn="ctr">
              <a:solidFill>
                <a:srgbClr val="758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4518" name="Oval 1030"/>
            <p:cNvSpPr>
              <a:spLocks noChangeArrowheads="1"/>
            </p:cNvSpPr>
            <p:nvPr/>
          </p:nvSpPr>
          <p:spPr bwMode="auto">
            <a:xfrm>
              <a:off x="1166" y="1559"/>
              <a:ext cx="3791" cy="1981"/>
            </a:xfrm>
            <a:prstGeom prst="ellipse">
              <a:avLst/>
            </a:prstGeom>
            <a:solidFill>
              <a:srgbClr val="758FFF">
                <a:alpha val="35001"/>
              </a:srgbClr>
            </a:solidFill>
            <a:ln w="9525" algn="ctr">
              <a:solidFill>
                <a:srgbClr val="758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4519" name="Oval 1031"/>
            <p:cNvSpPr>
              <a:spLocks noChangeArrowheads="1"/>
            </p:cNvSpPr>
            <p:nvPr/>
          </p:nvSpPr>
          <p:spPr bwMode="auto">
            <a:xfrm>
              <a:off x="3121" y="1595"/>
              <a:ext cx="1836" cy="1885"/>
            </a:xfrm>
            <a:prstGeom prst="ellipse">
              <a:avLst/>
            </a:prstGeom>
            <a:solidFill>
              <a:srgbClr val="758FFF">
                <a:alpha val="35001"/>
              </a:srgbClr>
            </a:solidFill>
            <a:ln w="9525" algn="ctr">
              <a:solidFill>
                <a:srgbClr val="758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4520" name="Oval 1032"/>
            <p:cNvSpPr>
              <a:spLocks noChangeArrowheads="1"/>
            </p:cNvSpPr>
            <p:nvPr/>
          </p:nvSpPr>
          <p:spPr bwMode="auto">
            <a:xfrm>
              <a:off x="3973" y="1603"/>
              <a:ext cx="984" cy="1870"/>
            </a:xfrm>
            <a:prstGeom prst="ellipse">
              <a:avLst/>
            </a:prstGeom>
            <a:solidFill>
              <a:srgbClr val="758FFF">
                <a:alpha val="35001"/>
              </a:srgbClr>
            </a:solidFill>
            <a:ln w="9525" algn="ctr">
              <a:solidFill>
                <a:srgbClr val="758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4521" name="Text Box 1033"/>
            <p:cNvSpPr txBox="1">
              <a:spLocks noChangeArrowheads="1"/>
            </p:cNvSpPr>
            <p:nvPr/>
          </p:nvSpPr>
          <p:spPr bwMode="auto">
            <a:xfrm>
              <a:off x="762" y="1018"/>
              <a:ext cx="553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92" tIns="45596" rIns="91192" bIns="45596">
              <a:spAutoFit/>
            </a:bodyPr>
            <a:lstStyle/>
            <a:p>
              <a:pPr algn="l" eaLnBrk="0" hangingPunct="0"/>
              <a:r>
                <a:rPr lang="en-US" sz="22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WAN</a:t>
              </a:r>
            </a:p>
          </p:txBody>
        </p:sp>
        <p:sp>
          <p:nvSpPr>
            <p:cNvPr id="64522" name="Text Box 1034"/>
            <p:cNvSpPr txBox="1">
              <a:spLocks noChangeArrowheads="1"/>
            </p:cNvSpPr>
            <p:nvPr/>
          </p:nvSpPr>
          <p:spPr bwMode="auto">
            <a:xfrm>
              <a:off x="2138" y="986"/>
              <a:ext cx="619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92" tIns="45596" rIns="91192" bIns="45596">
              <a:spAutoFit/>
            </a:bodyPr>
            <a:lstStyle/>
            <a:p>
              <a:pPr algn="l" eaLnBrk="0" hangingPunct="0"/>
              <a:r>
                <a:rPr lang="en-US" sz="26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MAN</a:t>
              </a:r>
            </a:p>
          </p:txBody>
        </p:sp>
        <p:sp>
          <p:nvSpPr>
            <p:cNvPr id="64523" name="Text Box 1035"/>
            <p:cNvSpPr txBox="1">
              <a:spLocks noChangeArrowheads="1"/>
            </p:cNvSpPr>
            <p:nvPr/>
          </p:nvSpPr>
          <p:spPr bwMode="auto">
            <a:xfrm>
              <a:off x="3332" y="1018"/>
              <a:ext cx="48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92" tIns="45596" rIns="91192" bIns="45596">
              <a:spAutoFit/>
            </a:bodyPr>
            <a:lstStyle/>
            <a:p>
              <a:pPr algn="l" eaLnBrk="0" hangingPunct="0"/>
              <a:r>
                <a:rPr lang="en-US" sz="22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LAN</a:t>
              </a:r>
            </a:p>
          </p:txBody>
        </p:sp>
        <p:sp>
          <p:nvSpPr>
            <p:cNvPr id="64524" name="Text Box 1036"/>
            <p:cNvSpPr txBox="1">
              <a:spLocks noChangeArrowheads="1"/>
            </p:cNvSpPr>
            <p:nvPr/>
          </p:nvSpPr>
          <p:spPr bwMode="auto">
            <a:xfrm>
              <a:off x="4286" y="1018"/>
              <a:ext cx="501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92" tIns="45596" rIns="91192" bIns="45596">
              <a:spAutoFit/>
            </a:bodyPr>
            <a:lstStyle/>
            <a:p>
              <a:pPr algn="l" eaLnBrk="0" hangingPunct="0"/>
              <a:r>
                <a:rPr lang="en-US" sz="22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PAN</a:t>
              </a:r>
            </a:p>
          </p:txBody>
        </p:sp>
        <p:sp>
          <p:nvSpPr>
            <p:cNvPr id="64525" name="Text Box 1037"/>
            <p:cNvSpPr txBox="1">
              <a:spLocks noChangeArrowheads="1"/>
            </p:cNvSpPr>
            <p:nvPr/>
          </p:nvSpPr>
          <p:spPr bwMode="auto">
            <a:xfrm>
              <a:off x="594" y="2144"/>
              <a:ext cx="667" cy="7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92" tIns="45596" rIns="91192" bIns="45596">
              <a:spAutoFit/>
            </a:bodyPr>
            <a:lstStyle/>
            <a:p>
              <a:pPr eaLnBrk="0" hangingPunct="0"/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3G</a:t>
              </a:r>
            </a:p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WCDMA</a:t>
              </a:r>
            </a:p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GPRS</a:t>
              </a:r>
            </a:p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EDGE</a:t>
              </a:r>
            </a:p>
          </p:txBody>
        </p:sp>
        <p:sp>
          <p:nvSpPr>
            <p:cNvPr id="64526" name="Text Box 1038"/>
            <p:cNvSpPr txBox="1">
              <a:spLocks noChangeArrowheads="1"/>
            </p:cNvSpPr>
            <p:nvPr/>
          </p:nvSpPr>
          <p:spPr bwMode="auto">
            <a:xfrm>
              <a:off x="1699" y="2107"/>
              <a:ext cx="1228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92" tIns="45596" rIns="91192" bIns="45596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WiMAX</a:t>
              </a:r>
            </a:p>
            <a:p>
              <a:pPr eaLnBrk="0" hangingPunct="0"/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802.16 </a:t>
              </a:r>
              <a:r>
                <a:rPr lang="en-US" b="1" u="sng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e</a:t>
              </a:r>
            </a:p>
            <a:p>
              <a:pPr eaLnBrk="0" hangingPunct="0"/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Broadband</a:t>
              </a:r>
            </a:p>
          </p:txBody>
        </p:sp>
        <p:sp>
          <p:nvSpPr>
            <p:cNvPr id="64527" name="Text Box 1039"/>
            <p:cNvSpPr txBox="1">
              <a:spLocks noChangeArrowheads="1"/>
            </p:cNvSpPr>
            <p:nvPr/>
          </p:nvSpPr>
          <p:spPr bwMode="auto">
            <a:xfrm>
              <a:off x="3245" y="2220"/>
              <a:ext cx="656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92" tIns="45596" rIns="91192" bIns="45596">
              <a:spAutoFit/>
            </a:bodyPr>
            <a:lstStyle/>
            <a:p>
              <a:pPr eaLnBrk="0" hangingPunct="0"/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Wi-Fi</a:t>
              </a:r>
            </a:p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802.11</a:t>
              </a:r>
            </a:p>
          </p:txBody>
        </p:sp>
        <p:sp>
          <p:nvSpPr>
            <p:cNvPr id="64528" name="Text Box 1040"/>
            <p:cNvSpPr txBox="1">
              <a:spLocks noChangeArrowheads="1"/>
            </p:cNvSpPr>
            <p:nvPr/>
          </p:nvSpPr>
          <p:spPr bwMode="auto">
            <a:xfrm>
              <a:off x="3878" y="2269"/>
              <a:ext cx="786" cy="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92" tIns="45596" rIns="91192" bIns="45596">
              <a:spAutoFit/>
            </a:bodyPr>
            <a:lstStyle/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UWB</a:t>
              </a:r>
            </a:p>
            <a:p>
              <a:pPr eaLnBrk="0" hangingPunct="0"/>
              <a:r>
                <a:rPr 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and</a:t>
              </a:r>
            </a:p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Bluetooth</a:t>
              </a:r>
            </a:p>
          </p:txBody>
        </p:sp>
        <p:sp>
          <p:nvSpPr>
            <p:cNvPr id="64529" name="Oval 1041"/>
            <p:cNvSpPr>
              <a:spLocks noChangeArrowheads="1"/>
            </p:cNvSpPr>
            <p:nvPr/>
          </p:nvSpPr>
          <p:spPr bwMode="auto">
            <a:xfrm>
              <a:off x="4543" y="1609"/>
              <a:ext cx="417" cy="1832"/>
            </a:xfrm>
            <a:prstGeom prst="ellipse">
              <a:avLst/>
            </a:prstGeom>
            <a:solidFill>
              <a:srgbClr val="758FFF">
                <a:alpha val="35001"/>
              </a:srgbClr>
            </a:solidFill>
            <a:ln w="9525" algn="ctr">
              <a:solidFill>
                <a:srgbClr val="758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4530" name="Text Box 1042"/>
            <p:cNvSpPr txBox="1">
              <a:spLocks noChangeArrowheads="1"/>
            </p:cNvSpPr>
            <p:nvPr/>
          </p:nvSpPr>
          <p:spPr bwMode="auto">
            <a:xfrm>
              <a:off x="4489" y="2336"/>
              <a:ext cx="543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92" tIns="45596" rIns="91192" bIns="45596">
              <a:spAutoFit/>
            </a:bodyPr>
            <a:lstStyle/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RFID/</a:t>
              </a:r>
            </a:p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TAG</a:t>
              </a:r>
            </a:p>
          </p:txBody>
        </p:sp>
        <p:sp>
          <p:nvSpPr>
            <p:cNvPr id="64531" name="Text Box 1043"/>
            <p:cNvSpPr txBox="1">
              <a:spLocks noChangeArrowheads="1"/>
            </p:cNvSpPr>
            <p:nvPr/>
          </p:nvSpPr>
          <p:spPr bwMode="auto">
            <a:xfrm>
              <a:off x="3722" y="2223"/>
              <a:ext cx="19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92" tIns="45596" rIns="91192" bIns="45596">
              <a:spAutoFit/>
            </a:bodyPr>
            <a:lstStyle/>
            <a:p>
              <a:pPr algn="l" eaLnBrk="0" hangingPunct="0"/>
              <a:r>
                <a:rPr lang="en-US" sz="16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*</a:t>
              </a:r>
            </a:p>
          </p:txBody>
        </p:sp>
        <p:sp>
          <p:nvSpPr>
            <p:cNvPr id="64532" name="Rectangle 1044"/>
            <p:cNvSpPr>
              <a:spLocks noChangeArrowheads="1"/>
            </p:cNvSpPr>
            <p:nvPr/>
          </p:nvSpPr>
          <p:spPr bwMode="auto">
            <a:xfrm>
              <a:off x="1474" y="799"/>
              <a:ext cx="1905" cy="2949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Jaringan Wireless Berdasarkan Kapasitas Bandwidth</a:t>
            </a:r>
          </a:p>
        </p:txBody>
      </p:sp>
      <p:pic>
        <p:nvPicPr>
          <p:cNvPr id="67588" name="Picture 4" descr="Wimax%2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858000" cy="432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WiMAX Timeline</a:t>
            </a:r>
          </a:p>
        </p:txBody>
      </p:sp>
      <p:pic>
        <p:nvPicPr>
          <p:cNvPr id="54276" name="Picture 4" descr="&#10;Timeline.tiff                                                  0041968BMacintosh HD                   BBA73AED: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7143750" cy="463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WiMAX Pricing</a:t>
            </a:r>
          </a:p>
        </p:txBody>
      </p:sp>
      <p:pic>
        <p:nvPicPr>
          <p:cNvPr id="55299" name="Picture 3" descr="WiMAX pricing.tiff                                             0062D73BMacintosh HD                   BBA7B97D: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791200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Alokasi Frekuensi WiMAX</a:t>
            </a:r>
          </a:p>
        </p:txBody>
      </p:sp>
      <p:pic>
        <p:nvPicPr>
          <p:cNvPr id="59395" name="Picture 3" descr="&#10;Spectrum.tiff                                                  0041968BMacintosh HD                   BBA73AED: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5471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Aristektur WiMAX - Fixed</a:t>
            </a:r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934200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Arsitektur WiMAX - Mobile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7010400" cy="463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Pertimbangan Teknologi vs Bisnis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762000" y="1600200"/>
            <a:ext cx="8153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pitchFamily="34" charset="0"/>
              </a:rPr>
              <a:t>Seberapa mahal biaya yang dikeluarkan untuk investasi base station dan CPE selama fase awal implementasi?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pitchFamily="34" charset="0"/>
              </a:rPr>
              <a:t>Apakah instalasi membutuhkan upaya yang rumit?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pitchFamily="34" charset="0"/>
              </a:rPr>
              <a:t>Apakah kinerja perangkat akan sesuai dengan harapan?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pitchFamily="34" charset="0"/>
              </a:rPr>
              <a:t>Apakah pengguna akan beralih dari koneksi tetap ke koneksi nirkabel seperti ini?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pitchFamily="34" charset="0"/>
              </a:rPr>
              <a:t>Seberapa banyak pengguna akan merasakan nilai dari manfaat mobilitas yang ditawarkan WiMAX?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pitchFamily="34" charset="0"/>
              </a:rPr>
              <a:t>Bagaimana perbandingan WiMAX dengan teknologi BWA komersial lainnya?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Apa dan mengapa memilih WiMAX?</a:t>
            </a:r>
          </a:p>
          <a:p>
            <a:r>
              <a:rPr lang="en-US" sz="2000"/>
              <a:t>Sekilas tentang WiMAX Forum</a:t>
            </a:r>
          </a:p>
          <a:p>
            <a:r>
              <a:rPr lang="en-US" sz="2000"/>
              <a:t>Keragaman standar IEEE 802.16</a:t>
            </a:r>
          </a:p>
          <a:p>
            <a:r>
              <a:rPr lang="en-US" sz="2000"/>
              <a:t>WiMAX dan teknologi lain</a:t>
            </a:r>
          </a:p>
          <a:p>
            <a:r>
              <a:rPr lang="en-US" sz="2000"/>
              <a:t>WiMAX Timeline dan Pricing</a:t>
            </a:r>
          </a:p>
          <a:p>
            <a:r>
              <a:rPr lang="en-US" sz="2000"/>
              <a:t>Alokasi frekuensi WiMAX</a:t>
            </a:r>
          </a:p>
          <a:p>
            <a:r>
              <a:rPr lang="en-US" sz="2000"/>
              <a:t>Arsitektur jaringan WiMAX</a:t>
            </a:r>
          </a:p>
          <a:p>
            <a:r>
              <a:rPr lang="en-US" sz="2000"/>
              <a:t>Pertimbangan teknologi vs bisnis dalam implementasi WiMAX</a:t>
            </a:r>
          </a:p>
          <a:p>
            <a:r>
              <a:rPr lang="en-US" sz="2000"/>
              <a:t>Proposisi Bisnis BWA</a:t>
            </a:r>
          </a:p>
          <a:p>
            <a:r>
              <a:rPr lang="en-US" sz="2000"/>
              <a:t>Info terkini tentang WiMAX</a:t>
            </a:r>
          </a:p>
          <a:p>
            <a:r>
              <a:rPr lang="en-US" sz="2000"/>
              <a:t>Diskusi dan Tanya Jawab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3" dur="500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Proposisi Bisnis BWA</a:t>
            </a:r>
          </a:p>
        </p:txBody>
      </p:sp>
      <p:pic>
        <p:nvPicPr>
          <p:cNvPr id="62467" name="Picture 3" descr="Business_proposition.tiff                                      0041968BMacintosh HD                   BBA73AED: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745013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 WiMAX Terkini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helvetica"/>
              </a:rPr>
              <a:t>Sertifikasi compliance dengan standar 802.16-2004 baru akan dimulai pada bulan Juli 2005.</a:t>
            </a:r>
          </a:p>
          <a:p>
            <a:r>
              <a:rPr lang="en-US" sz="2800">
                <a:latin typeface="helvetica"/>
              </a:rPr>
              <a:t>Perangkat yang comply dengan standar 802.16-2004 adalah  layanan fixed (Indoor &amp; Outdoor).</a:t>
            </a:r>
          </a:p>
          <a:p>
            <a:r>
              <a:rPr lang="en-US" sz="2800">
                <a:latin typeface="helvetica"/>
              </a:rPr>
              <a:t>Intel sudah memproduksi SOC (System On Chip) untuk WiMAX  (Intel 5116) mulai April 2005, dan sudah diuji coba dengan sukses  (Alvarion) pada bulan Mei 2005.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Info WiMAX Terkini di Indonesia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>
                <a:latin typeface="helvetica"/>
              </a:rPr>
              <a:t>Frekuensi yang akan digunakan di Indonesia sepertinya antara 2.3 GHz atau 2.5 GHz (saat ini umumnya 3.5 GHz, namun di Indonesia tidak bisa dipakai karena sudah dialokasikan untuk extended C Band)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helvetica"/>
              </a:rPr>
              <a:t>Channel Bandwidth: 1.75 MHz, 3.5 MHz, 7 MHz, 14 MHz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helvetica"/>
              </a:rPr>
              <a:t>Bandwidth: 6 Mbps, 12 Mbps, 24 Mbps, 48 Mbps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helvetica"/>
              </a:rPr>
              <a:t>Modulasi: OFDM 256 FFT with Adaptive Modulation (BPSK - 64 QAM)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helvetica"/>
              </a:rPr>
              <a:t>Duplexing Mode : TDD/FDD (sebaiknya TDD karena akan lebih  efisien dalam pemakaian frekuensi)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helvetica"/>
              </a:rPr>
              <a:t>Access Mode : TDMA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helvetica"/>
              </a:rPr>
              <a:t>Skema QOS: Real Time, Non-Real Time, Best Effort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Info WiMAX Terkini di Indonesia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latin typeface="helvetica"/>
              </a:rPr>
              <a:t>Hasil test lapangan (frekuensi 3.5 GHz) menunjukkan kemampuan NON-LOS 10 Km, dan LOS 35 Km.</a:t>
            </a:r>
          </a:p>
          <a:p>
            <a:r>
              <a:rPr lang="en-US" sz="2400">
                <a:latin typeface="helvetica"/>
              </a:rPr>
              <a:t>Belum jelas apakah jika implementasi standar 802.16e (mobile)  memerlukan penggantian hardware atau hanya upgrade software.</a:t>
            </a:r>
          </a:p>
          <a:p>
            <a:r>
              <a:rPr lang="en-US" sz="2400">
                <a:latin typeface="helvetica"/>
              </a:rPr>
              <a:t>Standar 802.16e direncanakan selesai tahun 2006.</a:t>
            </a:r>
          </a:p>
          <a:p>
            <a:r>
              <a:rPr lang="en-US" sz="2400">
                <a:latin typeface="helvetica"/>
              </a:rPr>
              <a:t>Intel akan mengintegrasikan chip WiMAX ke notebook mulai 2007.</a:t>
            </a:r>
          </a:p>
          <a:p>
            <a:r>
              <a:rPr lang="en-US" sz="2400">
                <a:latin typeface="helvetica"/>
              </a:rPr>
              <a:t>Integrasi ke handheld (PDA/HP) akan dilakukan tahun 2008.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Apa itu WiMAX?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239000" cy="4419600"/>
          </a:xfrm>
        </p:spPr>
        <p:txBody>
          <a:bodyPr/>
          <a:lstStyle/>
          <a:p>
            <a:r>
              <a:rPr lang="en-US" sz="2400">
                <a:solidFill>
                  <a:srgbClr val="000066"/>
                </a:solidFill>
              </a:rPr>
              <a:t>WiMAX (Worldwide Interoperability for Microwave Access)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>
                <a:solidFill>
                  <a:srgbClr val="000066"/>
                </a:solidFill>
              </a:rPr>
              <a:t>Sebuah basis teknologi dalam suatu pengembangan standar untuk jaringan nirkabel point-to-multipoint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>
                <a:solidFill>
                  <a:srgbClr val="000066"/>
                </a:solidFill>
              </a:rPr>
              <a:t>Komersialiasi dari standar IEEE 802.16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>
                <a:solidFill>
                  <a:srgbClr val="000066"/>
                </a:solidFill>
              </a:rPr>
              <a:t>Solusi untuk Wireless Metropolitan Area Network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>
                <a:solidFill>
                  <a:srgbClr val="000066"/>
                </a:solidFill>
              </a:rPr>
              <a:t>Solusi BWA (Broadband Wireless Access)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>
                <a:solidFill>
                  <a:srgbClr val="000066"/>
                </a:solidFill>
              </a:rPr>
              <a:t>Memenuhi standar BWA di benua Eropa (ETSI HiperMAN – European Telecommunications Standards Institute’s high performance radio metropolitan area network)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Mengapa memilih WiMAX?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Biaya Rendah – Solusi Broadband Berkinerja Tinggi yang memberikan konektivitas High Speed Data </a:t>
            </a:r>
            <a:r>
              <a:rPr lang="en-US" sz="2400" u="sng"/>
              <a:t>dan</a:t>
            </a:r>
            <a:r>
              <a:rPr lang="en-US" sz="2400"/>
              <a:t> Next Generation IP Telephony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Satu Standar Global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Beroperasi di spektrum frekuensi berlisensi dan frekuensi berlisensi bebas</a:t>
            </a:r>
          </a:p>
          <a:p>
            <a:pPr>
              <a:lnSpc>
                <a:spcPct val="90000"/>
              </a:lnSpc>
            </a:pPr>
            <a:r>
              <a:rPr lang="en-US" sz="2400"/>
              <a:t>Berteknologi Radio NLOS (Non Line-of-Sight)</a:t>
            </a:r>
          </a:p>
          <a:p>
            <a:pPr>
              <a:lnSpc>
                <a:spcPct val="90000"/>
              </a:lnSpc>
            </a:pPr>
            <a:r>
              <a:rPr lang="en-US" sz="2400"/>
              <a:t>Menciptakan kesempatan bisnis baru untuk layanan-layanan Broadband dalam pasar berkembang, baru maupun terpencil</a:t>
            </a:r>
          </a:p>
          <a:p>
            <a:pPr>
              <a:lnSpc>
                <a:spcPct val="90000"/>
              </a:lnSpc>
            </a:pPr>
            <a:r>
              <a:rPr lang="en-US" sz="2400"/>
              <a:t>Dirancang beroperasi sebagai solusi komplementer bagi Sistem Selular 2G dan 3G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Mengapa memilih WiMAX?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Merupakan pengembangan kasus bisnis untuk BWA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Interoperabilitas berbasis standar mendorong penurunan biaya perangkat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Menekan resiko investasi bagi operator</a:t>
            </a:r>
          </a:p>
          <a:p>
            <a:pPr>
              <a:lnSpc>
                <a:spcPct val="90000"/>
              </a:lnSpc>
            </a:pPr>
            <a:r>
              <a:rPr lang="en-US" sz="2400"/>
              <a:t>Komplemen bagi solusi nirkabel untuk LAN &amp; WAN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Mampu dimanfaatkan sebagai backhaul bagi teknologi lain (misal: Wi-Fi hotspot)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Mampu meningkatkan kapasitas data broadband bagi jaringan selular</a:t>
            </a:r>
          </a:p>
          <a:p>
            <a:pPr>
              <a:lnSpc>
                <a:spcPct val="90000"/>
              </a:lnSpc>
            </a:pPr>
            <a:r>
              <a:rPr lang="en-US" sz="2400"/>
              <a:t>WiMAX akan tersedia dengan beragam spektrum frekuensi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Lebih fleksibel daripada standar radio 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6324600" cy="914400"/>
          </a:xfrm>
        </p:spPr>
        <p:txBody>
          <a:bodyPr/>
          <a:lstStyle/>
          <a:p>
            <a:r>
              <a:rPr lang="en-US"/>
              <a:t>WiMAX Forum </a:t>
            </a:r>
            <a:r>
              <a:rPr lang="en-US" baseline="30000"/>
              <a:t>TM</a:t>
            </a:r>
            <a:r>
              <a:rPr lang="en-US"/>
              <a:t>  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Didirikan pada bulan April 2001,terdiri dari pemimpin besar dari industri komunikasi dan komputasi untuk mendorong sebuah platform umum untuk penyebaran global dari layanan nirkabel pita lebar berbasis IP.</a:t>
            </a:r>
          </a:p>
          <a:p>
            <a:r>
              <a:rPr lang="en-US" sz="2400"/>
              <a:t>WiMAX Forum akan mengeluarkan sertifikasi berbasis “conformance” dan interoperabilitas produk dalam standar kompatibel IEEE 802.16, ETSI HiperMAN dan lainnya</a:t>
            </a:r>
          </a:p>
        </p:txBody>
      </p:sp>
      <p:pic>
        <p:nvPicPr>
          <p:cNvPr id="49156" name="Picture 1028" descr="wimax_logo.gif                                                 0041968BMacintosh HD                   BBA78F4D: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4800"/>
            <a:ext cx="85883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7" name="Text Box 1029"/>
          <p:cNvSpPr txBox="1">
            <a:spLocks noChangeArrowheads="1"/>
          </p:cNvSpPr>
          <p:nvPr/>
        </p:nvSpPr>
        <p:spPr bwMode="auto">
          <a:xfrm>
            <a:off x="1371600" y="4953000"/>
            <a:ext cx="6267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latin typeface="Tahoma" pitchFamily="34" charset="0"/>
              </a:rPr>
              <a:t>http://www.wimaxforum.org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Tahapan WiMAX - Teknologi</a:t>
            </a:r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533400" y="4800600"/>
            <a:ext cx="4254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Setiap transisi memiliki efek pada teknologi  perangkat jaringan, CPE, link</a:t>
            </a:r>
          </a:p>
        </p:txBody>
      </p:sp>
      <p:sp>
        <p:nvSpPr>
          <p:cNvPr id="65573" name="Text Box 37"/>
          <p:cNvSpPr txBox="1">
            <a:spLocks noChangeArrowheads="1"/>
          </p:cNvSpPr>
          <p:nvPr/>
        </p:nvSpPr>
        <p:spPr bwMode="auto">
          <a:xfrm>
            <a:off x="833438" y="1749425"/>
            <a:ext cx="1828800" cy="1079500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Fixed Outdoor</a:t>
            </a:r>
          </a:p>
          <a:p>
            <a:pPr>
              <a:spcBef>
                <a:spcPct val="50000"/>
              </a:spcBef>
            </a:pPr>
            <a:endParaRPr lang="en-US" sz="16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74" name="Text Box 38"/>
          <p:cNvSpPr txBox="1">
            <a:spLocks noChangeArrowheads="1"/>
          </p:cNvSpPr>
          <p:nvPr/>
        </p:nvSpPr>
        <p:spPr bwMode="auto">
          <a:xfrm>
            <a:off x="2879725" y="2568575"/>
            <a:ext cx="1828800" cy="1079500"/>
          </a:xfrm>
          <a:prstGeom prst="rect">
            <a:avLst/>
          </a:prstGeom>
          <a:solidFill>
            <a:srgbClr val="C4C4C4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Fixed Indoor</a:t>
            </a:r>
          </a:p>
          <a:p>
            <a:pPr>
              <a:spcBef>
                <a:spcPct val="50000"/>
              </a:spcBef>
            </a:pPr>
            <a:endParaRPr lang="en-US" sz="16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75" name="Text Box 39"/>
          <p:cNvSpPr txBox="1">
            <a:spLocks noChangeArrowheads="1"/>
          </p:cNvSpPr>
          <p:nvPr/>
        </p:nvSpPr>
        <p:spPr bwMode="auto">
          <a:xfrm>
            <a:off x="4968875" y="3400425"/>
            <a:ext cx="1828800" cy="1079500"/>
          </a:xfrm>
          <a:prstGeom prst="rect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Portability</a:t>
            </a:r>
          </a:p>
          <a:p>
            <a:pPr>
              <a:spcBef>
                <a:spcPct val="50000"/>
              </a:spcBef>
            </a:pPr>
            <a:endParaRPr lang="en-US" sz="1600" b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7002463" y="4246563"/>
            <a:ext cx="1828800" cy="10795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Mobility</a:t>
            </a:r>
          </a:p>
          <a:p>
            <a:pPr>
              <a:spcBef>
                <a:spcPct val="50000"/>
              </a:spcBef>
            </a:pPr>
            <a:endParaRPr lang="en-US" sz="1600" b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77" name="AutoShape 41"/>
          <p:cNvSpPr>
            <a:spLocks noChangeArrowheads="1"/>
          </p:cNvSpPr>
          <p:nvPr/>
        </p:nvSpPr>
        <p:spPr bwMode="auto">
          <a:xfrm rot="5400000">
            <a:off x="2687638" y="1735137"/>
            <a:ext cx="736600" cy="11461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8" name="AutoShape 42"/>
          <p:cNvSpPr>
            <a:spLocks noChangeArrowheads="1"/>
          </p:cNvSpPr>
          <p:nvPr/>
        </p:nvSpPr>
        <p:spPr bwMode="auto">
          <a:xfrm rot="5400000">
            <a:off x="4830763" y="2581275"/>
            <a:ext cx="736600" cy="11461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9" name="AutoShape 43"/>
          <p:cNvSpPr>
            <a:spLocks noChangeArrowheads="1"/>
          </p:cNvSpPr>
          <p:nvPr/>
        </p:nvSpPr>
        <p:spPr bwMode="auto">
          <a:xfrm rot="5400000">
            <a:off x="6864351" y="3400425"/>
            <a:ext cx="736600" cy="11461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1173163" y="2773363"/>
            <a:ext cx="1228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2004</a:t>
            </a: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3273425" y="3605213"/>
            <a:ext cx="1228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2005 / 6</a:t>
            </a: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5335588" y="4465638"/>
            <a:ext cx="1228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2006</a:t>
            </a:r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7396163" y="5311775"/>
            <a:ext cx="1228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Tahapan WiMAX - Standarisasi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841375" y="1752600"/>
            <a:ext cx="1828800" cy="1079500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Pre-standard</a:t>
            </a:r>
          </a:p>
          <a:p>
            <a:pPr>
              <a:spcBef>
                <a:spcPct val="50000"/>
              </a:spcBef>
            </a:pPr>
            <a:endParaRPr lang="en-US" sz="1600" b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887663" y="2571750"/>
            <a:ext cx="1828800" cy="1079500"/>
          </a:xfrm>
          <a:prstGeom prst="rect">
            <a:avLst/>
          </a:prstGeom>
          <a:solidFill>
            <a:srgbClr val="B3B3B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802.16a</a:t>
            </a:r>
          </a:p>
          <a:p>
            <a:pPr>
              <a:spcBef>
                <a:spcPct val="50000"/>
              </a:spcBef>
            </a:pPr>
            <a:endParaRPr lang="en-US" sz="1600" b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4976813" y="3403600"/>
            <a:ext cx="1828800" cy="1079500"/>
          </a:xfrm>
          <a:prstGeom prst="rect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1">
              <a:solidFill>
                <a:srgbClr val="FF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802.16d</a:t>
            </a:r>
          </a:p>
          <a:p>
            <a:pPr>
              <a:spcBef>
                <a:spcPct val="50000"/>
              </a:spcBef>
            </a:pPr>
            <a:endParaRPr lang="en-US" sz="1600" b="1">
              <a:solidFill>
                <a:srgbClr val="FF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7010400" y="4249738"/>
            <a:ext cx="1828800" cy="1079500"/>
          </a:xfrm>
          <a:prstGeom prst="rect">
            <a:avLst/>
          </a:prstGeom>
          <a:solidFill>
            <a:srgbClr val="3333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802.16e</a:t>
            </a:r>
          </a:p>
          <a:p>
            <a:pPr>
              <a:spcBef>
                <a:spcPct val="50000"/>
              </a:spcBef>
            </a:pPr>
            <a:endParaRPr lang="en-US" sz="1600" b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8" name="AutoShape 8"/>
          <p:cNvSpPr>
            <a:spLocks noChangeArrowheads="1"/>
          </p:cNvSpPr>
          <p:nvPr/>
        </p:nvSpPr>
        <p:spPr bwMode="auto">
          <a:xfrm rot="5400000">
            <a:off x="2695576" y="1738312"/>
            <a:ext cx="736600" cy="11461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AutoShape 9"/>
          <p:cNvSpPr>
            <a:spLocks noChangeArrowheads="1"/>
          </p:cNvSpPr>
          <p:nvPr/>
        </p:nvSpPr>
        <p:spPr bwMode="auto">
          <a:xfrm rot="5400000">
            <a:off x="4838701" y="2584450"/>
            <a:ext cx="736600" cy="11461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AutoShape 10"/>
          <p:cNvSpPr>
            <a:spLocks noChangeArrowheads="1"/>
          </p:cNvSpPr>
          <p:nvPr/>
        </p:nvSpPr>
        <p:spPr bwMode="auto">
          <a:xfrm rot="5400000">
            <a:off x="6872288" y="3403600"/>
            <a:ext cx="736600" cy="11461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1181100" y="2776538"/>
            <a:ext cx="1228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2003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3281363" y="3608388"/>
            <a:ext cx="1228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2004 / 5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5343525" y="4468813"/>
            <a:ext cx="1228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2005 / 6</a:t>
            </a: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7404100" y="5314950"/>
            <a:ext cx="1228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2006 / 7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625475" y="4572000"/>
            <a:ext cx="39465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Pengembangan pasar dan munculnya kebutuhan akan mendorong standar transisi dan aplikasi.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Keragaman standar 802.16</a:t>
            </a:r>
          </a:p>
        </p:txBody>
      </p:sp>
      <p:pic>
        <p:nvPicPr>
          <p:cNvPr id="51204" name="Picture 4" descr="802.16 variants.tiff                                           0062D73BMacintosh HD                   BBA7B97D: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534400" cy="447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818</Words>
  <Application>Microsoft Office PowerPoint</Application>
  <PresentationFormat>On-screen Show (4:3)</PresentationFormat>
  <Paragraphs>180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Times New Roman</vt:lpstr>
      <vt:lpstr>Arial Black</vt:lpstr>
      <vt:lpstr>Wingdings</vt:lpstr>
      <vt:lpstr>Tahoma</vt:lpstr>
      <vt:lpstr>Arial Unicode MS</vt:lpstr>
      <vt:lpstr>Arial Narrow</vt:lpstr>
      <vt:lpstr>helvetica</vt:lpstr>
      <vt:lpstr>Office Theme</vt:lpstr>
      <vt:lpstr>Teknologi WiMAX</vt:lpstr>
      <vt:lpstr>Agenda</vt:lpstr>
      <vt:lpstr>Apa itu WiMAX?</vt:lpstr>
      <vt:lpstr>Mengapa memilih WiMAX?</vt:lpstr>
      <vt:lpstr>Mengapa memilih WiMAX?</vt:lpstr>
      <vt:lpstr>WiMAX Forum TM  </vt:lpstr>
      <vt:lpstr>Tahapan WiMAX - Teknologi</vt:lpstr>
      <vt:lpstr>Tahapan WiMAX - Standarisasi</vt:lpstr>
      <vt:lpstr>Keragaman standar 802.16</vt:lpstr>
      <vt:lpstr>WiMAX dan teknologi lain</vt:lpstr>
      <vt:lpstr>WiMAX, WiFi vs lainnya</vt:lpstr>
      <vt:lpstr>Jaringan Wireless Akan  Saling Melengkapi</vt:lpstr>
      <vt:lpstr>Jaringan Wireless Berdasarkan Kapasitas Bandwidth</vt:lpstr>
      <vt:lpstr>WiMAX Timeline</vt:lpstr>
      <vt:lpstr>WiMAX Pricing</vt:lpstr>
      <vt:lpstr>Alokasi Frekuensi WiMAX</vt:lpstr>
      <vt:lpstr>Aristektur WiMAX - Fixed</vt:lpstr>
      <vt:lpstr>Arsitektur WiMAX - Mobile</vt:lpstr>
      <vt:lpstr>Pertimbangan Teknologi vs Bisnis</vt:lpstr>
      <vt:lpstr>Proposisi Bisnis BWA</vt:lpstr>
      <vt:lpstr>Info WiMAX Terkini</vt:lpstr>
      <vt:lpstr>Info WiMAX Terkini di Indonesia</vt:lpstr>
      <vt:lpstr>Info WiMAX Terkini di Indonesia</vt:lpstr>
    </vt:vector>
  </TitlesOfParts>
  <Manager>Mauldi Wirastomo</Manager>
  <Company>PT Rahajasa Media Internet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Teknologi WiMAX</dc:title>
  <dc:subject>Presentasi Mobile Internet </dc:subject>
  <dc:creator>Agung Kus Sugiharto</dc:creator>
  <dc:description>Materi ini dipresentasikan pada Seminar Teknologi WiMAX yang diselenggarakan oleh Himatel, Politeknik Negeri Bandung, pada tanggal 11 Juni 2005</dc:description>
  <cp:lastModifiedBy>Phantom Assassin</cp:lastModifiedBy>
  <cp:revision>43</cp:revision>
  <dcterms:created xsi:type="dcterms:W3CDTF">2005-02-14T09:42:16Z</dcterms:created>
  <dcterms:modified xsi:type="dcterms:W3CDTF">2012-11-07T05:59:01Z</dcterms:modified>
</cp:coreProperties>
</file>