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A082A-825A-4C7A-94CD-E400337B1898}" type="datetimeFigureOut">
              <a:rPr lang="en-US" smtClean="0"/>
              <a:t>11/3/2012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0164C-7453-45AB-9F85-1E47BC05F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6429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247EC3-4369-4B07-99F6-6EF3E036E860}" type="datetimeFigureOut">
              <a:rPr lang="en-US" smtClean="0"/>
              <a:t>11/3/2012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26378-66DE-45CD-8521-57AC49C70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87161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26378-66DE-45CD-8521-57AC49C701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52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26378-66DE-45CD-8521-57AC49C7013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35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26378-66DE-45CD-8521-57AC49C7013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698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26378-66DE-45CD-8521-57AC49C7013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30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26378-66DE-45CD-8521-57AC49C7013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079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26378-66DE-45CD-8521-57AC49C7013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897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26378-66DE-45CD-8521-57AC49C7013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3854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26378-66DE-45CD-8521-57AC49C7013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375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926378-66DE-45CD-8521-57AC49C7013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68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679FE-B1E7-4799-BF0C-D19D719E43D4}" type="datetime1">
              <a:rPr lang="en-US" smtClean="0"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7B70-A557-4CCF-A73A-92B98A06C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028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E1FB9-CC50-41CD-9CFA-D42105641CC0}" type="datetime1">
              <a:rPr lang="en-US" smtClean="0"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7B70-A557-4CCF-A73A-92B98A06C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040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11CC-51A3-471D-A784-1202DBA90A3B}" type="datetime1">
              <a:rPr lang="en-US" smtClean="0"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7B70-A557-4CCF-A73A-92B98A06C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073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96D1-8B24-4D43-9916-91A4CBC9934F}" type="datetime1">
              <a:rPr lang="en-US" smtClean="0"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7B70-A557-4CCF-A73A-92B98A06C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95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1E7F5-EE6F-413D-908A-98C3D6887D8A}" type="datetime1">
              <a:rPr lang="en-US" smtClean="0"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7B70-A557-4CCF-A73A-92B98A06C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0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86452-BBD0-4EDE-9F9D-1E72CD5FFFA5}" type="datetime1">
              <a:rPr lang="en-US" smtClean="0"/>
              <a:t>11/3/2012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7B70-A557-4CCF-A73A-92B98A06C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465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EA327-1D0F-4187-B58C-FB1871BAE6E2}" type="datetime1">
              <a:rPr lang="en-US" smtClean="0"/>
              <a:t>11/3/2012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7B70-A557-4CCF-A73A-92B98A06C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409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0F0B-D837-46EC-97A2-FBD056A8C26E}" type="datetime1">
              <a:rPr lang="en-US" smtClean="0"/>
              <a:t>11/3/2012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7B70-A557-4CCF-A73A-92B98A06C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92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751F3-3040-48FE-AD45-70135F17791D}" type="datetime1">
              <a:rPr lang="en-US" smtClean="0"/>
              <a:t>11/3/2012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7B70-A557-4CCF-A73A-92B98A06C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0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6F61E-C624-4E87-AD20-90AC58A85EA1}" type="datetime1">
              <a:rPr lang="en-US" smtClean="0"/>
              <a:t>11/3/2012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7B70-A557-4CCF-A73A-92B98A06C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754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9D4B-5592-4E71-8970-1D645C7A38E9}" type="datetime1">
              <a:rPr lang="en-US" smtClean="0"/>
              <a:t>11/3/2012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7B70-A557-4CCF-A73A-92B98A06C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535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7EB39-59C3-4E95-AD25-064002CF357A}" type="datetime1">
              <a:rPr lang="en-US" smtClean="0"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B7B70-A557-4CCF-A73A-92B98A06C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5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Rekayasa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endParaRPr lang="en-US" dirty="0" smtClean="0"/>
          </a:p>
          <a:p>
            <a:r>
              <a:rPr lang="en-US" dirty="0" err="1" smtClean="0"/>
              <a:t>Dosen</a:t>
            </a:r>
            <a:r>
              <a:rPr lang="en-US" dirty="0" smtClean="0"/>
              <a:t> : Citra </a:t>
            </a:r>
            <a:r>
              <a:rPr lang="en-US" dirty="0" err="1" smtClean="0"/>
              <a:t>Noviyasari</a:t>
            </a:r>
            <a:r>
              <a:rPr lang="en-US" dirty="0" smtClean="0"/>
              <a:t>, </a:t>
            </a:r>
            <a:r>
              <a:rPr lang="en-US" dirty="0" err="1" smtClean="0"/>
              <a:t>S.Si</a:t>
            </a:r>
            <a:r>
              <a:rPr lang="en-US" dirty="0" smtClean="0"/>
              <a:t>, MT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i="1" dirty="0" smtClean="0"/>
              <a:t> 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- Citra N., </a:t>
            </a:r>
            <a:r>
              <a:rPr lang="en-US" i="1" dirty="0" err="1" smtClean="0"/>
              <a:t>S.Si</a:t>
            </a:r>
            <a:r>
              <a:rPr lang="en-US" i="1" dirty="0" smtClean="0"/>
              <a:t>, MT</a:t>
            </a:r>
            <a:endParaRPr lang="en-US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7B70-A557-4CCF-A73A-92B98A06C8E6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GB" dirty="0" err="1" smtClean="0"/>
              <a:t>Rekayasa</a:t>
            </a:r>
            <a:r>
              <a:rPr lang="en-GB" dirty="0" smtClean="0"/>
              <a:t> </a:t>
            </a:r>
            <a:r>
              <a:rPr lang="en-GB" dirty="0" err="1" smtClean="0"/>
              <a:t>perangkat</a:t>
            </a:r>
            <a:r>
              <a:rPr lang="en-GB" dirty="0" smtClean="0"/>
              <a:t> </a:t>
            </a:r>
            <a:r>
              <a:rPr lang="en-GB" dirty="0" err="1" smtClean="0"/>
              <a:t>lunak</a:t>
            </a:r>
            <a:r>
              <a:rPr lang="en-GB" dirty="0" smtClean="0"/>
              <a:t> </a:t>
            </a:r>
            <a:r>
              <a:rPr lang="en-GB" dirty="0" err="1" smtClean="0"/>
              <a:t>adalah</a:t>
            </a:r>
            <a:r>
              <a:rPr lang="en-GB" dirty="0" smtClean="0"/>
              <a:t> </a:t>
            </a:r>
            <a:r>
              <a:rPr lang="en-GB" dirty="0" err="1" smtClean="0"/>
              <a:t>penetapan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penggunaan</a:t>
            </a:r>
            <a:r>
              <a:rPr lang="en-GB" dirty="0" smtClean="0"/>
              <a:t> </a:t>
            </a:r>
            <a:r>
              <a:rPr lang="en-GB" dirty="0" err="1" smtClean="0"/>
              <a:t>prinsip-prinsip</a:t>
            </a:r>
            <a:r>
              <a:rPr lang="en-GB" dirty="0" smtClean="0"/>
              <a:t> </a:t>
            </a:r>
            <a:r>
              <a:rPr lang="en-GB" dirty="0" err="1" smtClean="0"/>
              <a:t>rekayasa</a:t>
            </a:r>
            <a:r>
              <a:rPr lang="en-GB" dirty="0" smtClean="0"/>
              <a:t> yang </a:t>
            </a:r>
            <a:r>
              <a:rPr lang="en-GB" dirty="0" err="1" smtClean="0"/>
              <a:t>tangguh/teruji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upaya</a:t>
            </a:r>
            <a:r>
              <a:rPr lang="en-GB" dirty="0" smtClean="0"/>
              <a:t> </a:t>
            </a:r>
            <a:r>
              <a:rPr lang="en-GB" dirty="0" err="1" smtClean="0"/>
              <a:t>memperoleh</a:t>
            </a:r>
            <a:r>
              <a:rPr lang="en-GB" dirty="0" smtClean="0"/>
              <a:t> </a:t>
            </a:r>
            <a:r>
              <a:rPr lang="en-GB" dirty="0" err="1" smtClean="0"/>
              <a:t>perangkat</a:t>
            </a:r>
            <a:r>
              <a:rPr lang="en-GB" dirty="0" smtClean="0"/>
              <a:t> </a:t>
            </a:r>
            <a:r>
              <a:rPr lang="en-GB" dirty="0" err="1" smtClean="0"/>
              <a:t>lunak</a:t>
            </a:r>
            <a:r>
              <a:rPr lang="en-GB" dirty="0" smtClean="0"/>
              <a:t> </a:t>
            </a:r>
            <a:r>
              <a:rPr lang="en-GB" dirty="0" err="1" smtClean="0"/>
              <a:t>secara</a:t>
            </a:r>
            <a:r>
              <a:rPr lang="en-GB" dirty="0" smtClean="0"/>
              <a:t> </a:t>
            </a:r>
            <a:r>
              <a:rPr lang="en-GB" dirty="0" err="1" smtClean="0"/>
              <a:t>ekonomis</a:t>
            </a:r>
            <a:r>
              <a:rPr lang="en-GB" dirty="0" smtClean="0"/>
              <a:t>, </a:t>
            </a:r>
            <a:r>
              <a:rPr lang="en-GB" dirty="0" err="1" smtClean="0"/>
              <a:t>handal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bekerja</a:t>
            </a:r>
            <a:r>
              <a:rPr lang="en-GB" dirty="0" smtClean="0"/>
              <a:t> </a:t>
            </a:r>
            <a:r>
              <a:rPr lang="en-GB" dirty="0" err="1" smtClean="0"/>
              <a:t>efisien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mesin</a:t>
            </a:r>
            <a:r>
              <a:rPr lang="en-GB" dirty="0" smtClean="0"/>
              <a:t> </a:t>
            </a:r>
            <a:r>
              <a:rPr lang="en-GB" dirty="0" err="1" smtClean="0"/>
              <a:t>nyata</a:t>
            </a:r>
            <a:r>
              <a:rPr lang="en-GB" dirty="0" smtClean="0"/>
              <a:t>,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berkaitan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metode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kaidah</a:t>
            </a:r>
            <a:r>
              <a:rPr lang="en-GB" dirty="0" smtClean="0"/>
              <a:t> yang </a:t>
            </a:r>
            <a:r>
              <a:rPr lang="en-GB" dirty="0" err="1" smtClean="0"/>
              <a:t>diperlukan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mengembangkan</a:t>
            </a:r>
            <a:r>
              <a:rPr lang="en-GB" dirty="0" smtClean="0"/>
              <a:t> </a:t>
            </a:r>
            <a:r>
              <a:rPr lang="en-GB" dirty="0" err="1" smtClean="0"/>
              <a:t>perangkat</a:t>
            </a:r>
            <a:r>
              <a:rPr lang="en-GB" dirty="0" smtClean="0"/>
              <a:t> </a:t>
            </a:r>
            <a:r>
              <a:rPr lang="en-GB" dirty="0" err="1" smtClean="0"/>
              <a:t>lunak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computer. [Roger S. Pressman, “S/W Engineering”]</a:t>
            </a:r>
            <a:endParaRPr lang="en-US" dirty="0" smtClean="0"/>
          </a:p>
          <a:p>
            <a:pPr algn="just"/>
            <a:r>
              <a:rPr lang="en-GB" dirty="0" err="1" smtClean="0"/>
              <a:t>Rekayasa</a:t>
            </a:r>
            <a:r>
              <a:rPr lang="en-GB" dirty="0" smtClean="0"/>
              <a:t> </a:t>
            </a:r>
            <a:r>
              <a:rPr lang="en-GB" dirty="0" err="1" smtClean="0"/>
              <a:t>Perangkat</a:t>
            </a:r>
            <a:r>
              <a:rPr lang="en-GB" dirty="0" smtClean="0"/>
              <a:t> </a:t>
            </a:r>
            <a:r>
              <a:rPr lang="en-GB" dirty="0" err="1" smtClean="0"/>
              <a:t>Lunak</a:t>
            </a:r>
            <a:r>
              <a:rPr lang="en-GB" dirty="0" smtClean="0"/>
              <a:t> </a:t>
            </a:r>
            <a:r>
              <a:rPr lang="en-GB" dirty="0" err="1" smtClean="0"/>
              <a:t>merupakan</a:t>
            </a:r>
            <a:r>
              <a:rPr lang="en-GB" dirty="0" smtClean="0"/>
              <a:t> </a:t>
            </a:r>
            <a:r>
              <a:rPr lang="en-GB" dirty="0" err="1" smtClean="0"/>
              <a:t>suatu</a:t>
            </a:r>
            <a:r>
              <a:rPr lang="en-GB" dirty="0" smtClean="0"/>
              <a:t> </a:t>
            </a:r>
            <a:r>
              <a:rPr lang="en-GB" dirty="0" err="1" smtClean="0"/>
              <a:t>aplikasi</a:t>
            </a:r>
            <a:r>
              <a:rPr lang="en-GB" dirty="0" smtClean="0"/>
              <a:t> yang </a:t>
            </a:r>
            <a:r>
              <a:rPr lang="en-GB" dirty="0" err="1" smtClean="0"/>
              <a:t>menerapkan</a:t>
            </a:r>
            <a:r>
              <a:rPr lang="en-GB" dirty="0" smtClean="0"/>
              <a:t> </a:t>
            </a:r>
            <a:r>
              <a:rPr lang="en-GB" dirty="0" err="1" smtClean="0"/>
              <a:t>prinsip-prinsip</a:t>
            </a:r>
            <a:r>
              <a:rPr lang="en-GB" dirty="0" smtClean="0"/>
              <a:t> </a:t>
            </a:r>
            <a:r>
              <a:rPr lang="en-GB" dirty="0" err="1" smtClean="0"/>
              <a:t>keilmuan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(1) </a:t>
            </a:r>
            <a:r>
              <a:rPr lang="en-GB" dirty="0" err="1" smtClean="0"/>
              <a:t>Mengubah</a:t>
            </a:r>
            <a:r>
              <a:rPr lang="en-GB" dirty="0" smtClean="0"/>
              <a:t> </a:t>
            </a:r>
            <a:r>
              <a:rPr lang="en-GB" dirty="0" err="1" smtClean="0"/>
              <a:t>suatu</a:t>
            </a:r>
            <a:r>
              <a:rPr lang="en-GB" dirty="0" smtClean="0"/>
              <a:t> </a:t>
            </a:r>
            <a:r>
              <a:rPr lang="en-GB" dirty="0" err="1" smtClean="0"/>
              <a:t>permasalahan</a:t>
            </a:r>
            <a:r>
              <a:rPr lang="en-GB" dirty="0" smtClean="0"/>
              <a:t> </a:t>
            </a:r>
            <a:r>
              <a:rPr lang="en-GB" dirty="0" err="1" smtClean="0"/>
              <a:t>ke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solusi</a:t>
            </a:r>
            <a:r>
              <a:rPr lang="en-GB" dirty="0" smtClean="0"/>
              <a:t> </a:t>
            </a:r>
            <a:r>
              <a:rPr lang="en-GB" dirty="0" err="1" smtClean="0"/>
              <a:t>permasalahan</a:t>
            </a:r>
            <a:r>
              <a:rPr lang="en-GB" dirty="0" smtClean="0"/>
              <a:t> </a:t>
            </a:r>
            <a:r>
              <a:rPr lang="en-GB" dirty="0" err="1" smtClean="0"/>
              <a:t>kerja</a:t>
            </a:r>
            <a:r>
              <a:rPr lang="en-GB" dirty="0" smtClean="0"/>
              <a:t> </a:t>
            </a:r>
            <a:r>
              <a:rPr lang="en-GB" dirty="0" err="1" smtClean="0"/>
              <a:t>perangkat</a:t>
            </a:r>
            <a:r>
              <a:rPr lang="en-GB" dirty="0" smtClean="0"/>
              <a:t> </a:t>
            </a:r>
            <a:r>
              <a:rPr lang="en-GB" dirty="0" err="1" smtClean="0"/>
              <a:t>lunak</a:t>
            </a:r>
            <a:r>
              <a:rPr lang="en-GB" dirty="0" smtClean="0"/>
              <a:t>, (2) </a:t>
            </a:r>
            <a:r>
              <a:rPr lang="en-GB" dirty="0" err="1" smtClean="0"/>
              <a:t>Keberlangsungan</a:t>
            </a:r>
            <a:r>
              <a:rPr lang="en-GB" dirty="0" smtClean="0"/>
              <a:t> </a:t>
            </a:r>
            <a:r>
              <a:rPr lang="en-GB" dirty="0" err="1" smtClean="0"/>
              <a:t>perawatan</a:t>
            </a:r>
            <a:r>
              <a:rPr lang="en-GB" dirty="0" smtClean="0"/>
              <a:t> </a:t>
            </a:r>
            <a:r>
              <a:rPr lang="en-GB" dirty="0" err="1" smtClean="0"/>
              <a:t>perangkat</a:t>
            </a:r>
            <a:r>
              <a:rPr lang="en-GB" dirty="0" smtClean="0"/>
              <a:t> </a:t>
            </a:r>
            <a:r>
              <a:rPr lang="en-GB" dirty="0" err="1" smtClean="0"/>
              <a:t>lunak</a:t>
            </a:r>
            <a:r>
              <a:rPr lang="en-GB" dirty="0" smtClean="0"/>
              <a:t> </a:t>
            </a:r>
            <a:r>
              <a:rPr lang="en-GB" dirty="0" err="1" smtClean="0"/>
              <a:t>hingga</a:t>
            </a:r>
            <a:r>
              <a:rPr lang="en-GB" dirty="0" smtClean="0"/>
              <a:t> </a:t>
            </a:r>
            <a:r>
              <a:rPr lang="en-GB" dirty="0" err="1" smtClean="0"/>
              <a:t>akhir</a:t>
            </a:r>
            <a:r>
              <a:rPr lang="en-GB" dirty="0" smtClean="0"/>
              <a:t> </a:t>
            </a:r>
            <a:r>
              <a:rPr lang="en-GB" dirty="0" err="1" smtClean="0"/>
              <a:t>hidup</a:t>
            </a:r>
            <a:r>
              <a:rPr lang="en-GB" dirty="0" smtClean="0"/>
              <a:t> </a:t>
            </a:r>
            <a:r>
              <a:rPr lang="en-GB" dirty="0" err="1" smtClean="0"/>
              <a:t>perangkat</a:t>
            </a:r>
            <a:r>
              <a:rPr lang="en-GB" dirty="0" smtClean="0"/>
              <a:t> </a:t>
            </a:r>
            <a:r>
              <a:rPr lang="en-GB" dirty="0" err="1" smtClean="0"/>
              <a:t>lunak</a:t>
            </a:r>
            <a:r>
              <a:rPr lang="en-GB" dirty="0" smtClean="0"/>
              <a:t> [Alan M. Davis, “S/W Requirement”]</a:t>
            </a:r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i="1" dirty="0" smtClean="0"/>
              <a:t> 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- Citra N., </a:t>
            </a:r>
            <a:r>
              <a:rPr lang="en-US" i="1" dirty="0" err="1" smtClean="0"/>
              <a:t>S.Si</a:t>
            </a:r>
            <a:r>
              <a:rPr lang="en-US" i="1" dirty="0" smtClean="0"/>
              <a:t>, MT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7B70-A557-4CCF-A73A-92B98A06C8E6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>
          <a:xfrm>
            <a:off x="3048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i="1" dirty="0" smtClean="0"/>
              <a:t> 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- Citra N., </a:t>
            </a:r>
            <a:r>
              <a:rPr lang="en-US" i="1" dirty="0" err="1" smtClean="0"/>
              <a:t>S.Si</a:t>
            </a:r>
            <a:r>
              <a:rPr lang="en-US" i="1" dirty="0" smtClean="0"/>
              <a:t>, MT</a:t>
            </a:r>
            <a:endParaRPr lang="en-US" i="1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7B70-A557-4CCF-A73A-92B98A06C8E6}" type="slidenum">
              <a:rPr lang="en-US" smtClean="0"/>
              <a:t>3</a:t>
            </a:fld>
            <a:endParaRPr lang="en-US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049" name="Group 1"/>
          <p:cNvGrpSpPr>
            <a:grpSpLocks noChangeAspect="1"/>
          </p:cNvGrpSpPr>
          <p:nvPr/>
        </p:nvGrpSpPr>
        <p:grpSpPr bwMode="auto">
          <a:xfrm>
            <a:off x="533399" y="1981200"/>
            <a:ext cx="7852373" cy="3810000"/>
            <a:chOff x="2729" y="2066"/>
            <a:chExt cx="6313" cy="3030"/>
          </a:xfrm>
        </p:grpSpPr>
        <p:sp>
          <p:nvSpPr>
            <p:cNvPr id="2064" name="AutoShape 16"/>
            <p:cNvSpPr>
              <a:spLocks noChangeAspect="1" noChangeArrowheads="1" noTextEdit="1"/>
            </p:cNvSpPr>
            <p:nvPr/>
          </p:nvSpPr>
          <p:spPr bwMode="auto">
            <a:xfrm>
              <a:off x="2729" y="2066"/>
              <a:ext cx="6313" cy="303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050" name="Group 2"/>
            <p:cNvGrpSpPr>
              <a:grpSpLocks/>
            </p:cNvGrpSpPr>
            <p:nvPr/>
          </p:nvGrpSpPr>
          <p:grpSpPr bwMode="auto">
            <a:xfrm>
              <a:off x="2965" y="2183"/>
              <a:ext cx="5811" cy="2913"/>
              <a:chOff x="2965" y="2183"/>
              <a:chExt cx="4720" cy="2219"/>
            </a:xfrm>
          </p:grpSpPr>
          <p:sp>
            <p:nvSpPr>
              <p:cNvPr id="2063" name="Text Box 15"/>
              <p:cNvSpPr txBox="1">
                <a:spLocks noChangeArrowheads="1"/>
              </p:cNvSpPr>
              <p:nvPr/>
            </p:nvSpPr>
            <p:spPr bwMode="auto">
              <a:xfrm>
                <a:off x="2965" y="2183"/>
                <a:ext cx="1180" cy="35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81382" tIns="40691" rIns="81382" bIns="40691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Requirements</a:t>
                </a:r>
                <a:endParaRPr kumimoji="0" lang="en-GB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62" name="Text Box 14"/>
              <p:cNvSpPr txBox="1">
                <a:spLocks noChangeArrowheads="1"/>
              </p:cNvSpPr>
              <p:nvPr/>
            </p:nvSpPr>
            <p:spPr bwMode="auto">
              <a:xfrm>
                <a:off x="3909" y="2666"/>
                <a:ext cx="1203" cy="39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81382" tIns="40691" rIns="81382" bIns="40691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sz="20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Analisis</a:t>
                </a:r>
                <a:r>
                  <a:rPr kumimoji="0" lang="en-GB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- </a:t>
                </a:r>
                <a:r>
                  <a:rPr kumimoji="0" lang="en-GB" sz="20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Desain</a:t>
                </a:r>
                <a:endParaRPr kumimoji="0" lang="en-GB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61" name="Text Box 13"/>
              <p:cNvSpPr txBox="1">
                <a:spLocks noChangeArrowheads="1"/>
              </p:cNvSpPr>
              <p:nvPr/>
            </p:nvSpPr>
            <p:spPr bwMode="auto">
              <a:xfrm>
                <a:off x="4854" y="3117"/>
                <a:ext cx="1179" cy="35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81382" tIns="40691" rIns="81382" bIns="40691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Coding</a:t>
                </a:r>
                <a:endParaRPr kumimoji="0" lang="en-GB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60" name="Text Box 12"/>
              <p:cNvSpPr txBox="1">
                <a:spLocks noChangeArrowheads="1"/>
              </p:cNvSpPr>
              <p:nvPr/>
            </p:nvSpPr>
            <p:spPr bwMode="auto">
              <a:xfrm>
                <a:off x="5680" y="3584"/>
                <a:ext cx="1179" cy="35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81382" tIns="40691" rIns="81382" bIns="40691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Testing</a:t>
                </a:r>
                <a:endParaRPr kumimoji="0" lang="en-GB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59" name="Text Box 11"/>
              <p:cNvSpPr txBox="1">
                <a:spLocks noChangeArrowheads="1"/>
              </p:cNvSpPr>
              <p:nvPr/>
            </p:nvSpPr>
            <p:spPr bwMode="auto">
              <a:xfrm>
                <a:off x="6506" y="4051"/>
                <a:ext cx="1179" cy="35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81382" tIns="40691" rIns="81382" bIns="40691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Operation</a:t>
                </a:r>
                <a:endParaRPr kumimoji="0" lang="en-GB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58" name="AutoShape 10"/>
              <p:cNvSpPr>
                <a:spLocks noChangeShapeType="1"/>
              </p:cNvSpPr>
              <p:nvPr/>
            </p:nvSpPr>
            <p:spPr bwMode="auto">
              <a:xfrm>
                <a:off x="4145" y="2359"/>
                <a:ext cx="354" cy="291"/>
              </a:xfrm>
              <a:prstGeom prst="bentConnector2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7" name="AutoShape 9"/>
              <p:cNvSpPr>
                <a:spLocks noChangeShapeType="1"/>
              </p:cNvSpPr>
              <p:nvPr/>
            </p:nvSpPr>
            <p:spPr bwMode="auto">
              <a:xfrm>
                <a:off x="6860" y="3818"/>
                <a:ext cx="354" cy="290"/>
              </a:xfrm>
              <a:prstGeom prst="bentConnector2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6" name="AutoShape 8"/>
              <p:cNvSpPr>
                <a:spLocks noChangeShapeType="1"/>
              </p:cNvSpPr>
              <p:nvPr/>
            </p:nvSpPr>
            <p:spPr bwMode="auto">
              <a:xfrm>
                <a:off x="6034" y="3351"/>
                <a:ext cx="353" cy="292"/>
              </a:xfrm>
              <a:prstGeom prst="bentConnector2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5" name="AutoShape 7"/>
              <p:cNvSpPr>
                <a:spLocks noChangeShapeType="1"/>
              </p:cNvSpPr>
              <p:nvPr/>
            </p:nvSpPr>
            <p:spPr bwMode="auto">
              <a:xfrm>
                <a:off x="5090" y="2884"/>
                <a:ext cx="353" cy="291"/>
              </a:xfrm>
              <a:prstGeom prst="bentConnector2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4" name="AutoShape 6"/>
              <p:cNvSpPr>
                <a:spLocks noChangeShapeType="1"/>
              </p:cNvSpPr>
              <p:nvPr/>
            </p:nvSpPr>
            <p:spPr bwMode="auto">
              <a:xfrm rot="10800000">
                <a:off x="3555" y="2534"/>
                <a:ext cx="354" cy="292"/>
              </a:xfrm>
              <a:prstGeom prst="bentConnector2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3" name="AutoShape 5"/>
              <p:cNvSpPr>
                <a:spLocks noChangeShapeType="1"/>
              </p:cNvSpPr>
              <p:nvPr/>
            </p:nvSpPr>
            <p:spPr bwMode="auto">
              <a:xfrm rot="10800000">
                <a:off x="4500" y="3001"/>
                <a:ext cx="352" cy="291"/>
              </a:xfrm>
              <a:prstGeom prst="bentConnector2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2" name="AutoShape 4"/>
              <p:cNvSpPr>
                <a:spLocks noChangeShapeType="1"/>
              </p:cNvSpPr>
              <p:nvPr/>
            </p:nvSpPr>
            <p:spPr bwMode="auto">
              <a:xfrm rot="10800000">
                <a:off x="5326" y="3468"/>
                <a:ext cx="353" cy="290"/>
              </a:xfrm>
              <a:prstGeom prst="bentConnector2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1" name="AutoShape 3"/>
              <p:cNvSpPr>
                <a:spLocks noChangeShapeType="1"/>
              </p:cNvSpPr>
              <p:nvPr/>
            </p:nvSpPr>
            <p:spPr bwMode="auto">
              <a:xfrm rot="10800000">
                <a:off x="6152" y="3935"/>
                <a:ext cx="354" cy="292"/>
              </a:xfrm>
              <a:prstGeom prst="bentConnector2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sz="2800" dirty="0" err="1" smtClean="0"/>
              <a:t>Definisi</a:t>
            </a:r>
            <a:r>
              <a:rPr lang="en-GB" sz="2800" dirty="0" smtClean="0"/>
              <a:t> Requirement (</a:t>
            </a:r>
            <a:r>
              <a:rPr lang="en-GB" sz="2800" dirty="0" err="1" smtClean="0"/>
              <a:t>Permintaan</a:t>
            </a:r>
            <a:r>
              <a:rPr lang="en-GB" sz="2800" dirty="0" smtClean="0"/>
              <a:t>)</a:t>
            </a:r>
            <a:endParaRPr lang="en-US" sz="2800" dirty="0" smtClean="0"/>
          </a:p>
          <a:p>
            <a:pPr lvl="1" algn="just"/>
            <a:r>
              <a:rPr lang="en-GB" dirty="0" err="1" smtClean="0"/>
              <a:t>Rumusan</a:t>
            </a:r>
            <a:r>
              <a:rPr lang="en-GB" dirty="0" smtClean="0"/>
              <a:t> </a:t>
            </a:r>
            <a:r>
              <a:rPr lang="en-GB" dirty="0" err="1" smtClean="0"/>
              <a:t>bahasa</a:t>
            </a:r>
            <a:r>
              <a:rPr lang="en-GB" dirty="0" smtClean="0"/>
              <a:t> : </a:t>
            </a:r>
            <a:r>
              <a:rPr lang="en-GB" dirty="0" err="1" smtClean="0"/>
              <a:t>Sesuatu</a:t>
            </a:r>
            <a:r>
              <a:rPr lang="en-GB" dirty="0" smtClean="0"/>
              <a:t> yang </a:t>
            </a:r>
            <a:r>
              <a:rPr lang="en-GB" dirty="0" err="1" smtClean="0"/>
              <a:t>diinginkan</a:t>
            </a:r>
            <a:r>
              <a:rPr lang="en-GB" dirty="0" smtClean="0"/>
              <a:t> </a:t>
            </a:r>
            <a:r>
              <a:rPr lang="en-GB" dirty="0" err="1" smtClean="0"/>
              <a:t>atau</a:t>
            </a:r>
            <a:r>
              <a:rPr lang="en-GB" dirty="0" smtClean="0"/>
              <a:t> </a:t>
            </a:r>
            <a:r>
              <a:rPr lang="en-GB" dirty="0" err="1" smtClean="0"/>
              <a:t>diperlukan</a:t>
            </a:r>
            <a:endParaRPr lang="en-US" dirty="0" smtClean="0"/>
          </a:p>
          <a:p>
            <a:pPr lvl="1" algn="just"/>
            <a:r>
              <a:rPr lang="en-GB" dirty="0" smtClean="0"/>
              <a:t>IEEE : [1] </a:t>
            </a:r>
            <a:r>
              <a:rPr lang="en-GB" dirty="0" err="1" smtClean="0"/>
              <a:t>Kondisi</a:t>
            </a:r>
            <a:r>
              <a:rPr lang="en-GB" dirty="0" smtClean="0"/>
              <a:t> </a:t>
            </a:r>
            <a:r>
              <a:rPr lang="en-GB" dirty="0" err="1" smtClean="0"/>
              <a:t>atau</a:t>
            </a:r>
            <a:r>
              <a:rPr lang="en-GB" dirty="0" smtClean="0"/>
              <a:t> </a:t>
            </a:r>
            <a:r>
              <a:rPr lang="en-GB" dirty="0" err="1" smtClean="0"/>
              <a:t>kemampuan</a:t>
            </a:r>
            <a:r>
              <a:rPr lang="en-GB" dirty="0" smtClean="0"/>
              <a:t> yang </a:t>
            </a:r>
            <a:r>
              <a:rPr lang="en-GB" dirty="0" err="1" smtClean="0"/>
              <a:t>diperlukan</a:t>
            </a:r>
            <a:r>
              <a:rPr lang="en-GB" dirty="0" smtClean="0"/>
              <a:t> </a:t>
            </a:r>
            <a:r>
              <a:rPr lang="en-GB" dirty="0" err="1" smtClean="0"/>
              <a:t>oleh</a:t>
            </a:r>
            <a:r>
              <a:rPr lang="en-GB" dirty="0" smtClean="0"/>
              <a:t> </a:t>
            </a:r>
            <a:r>
              <a:rPr lang="en-GB" dirty="0" err="1" smtClean="0"/>
              <a:t>seorang</a:t>
            </a:r>
            <a:r>
              <a:rPr lang="en-GB" dirty="0" smtClean="0"/>
              <a:t> user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memecahkan</a:t>
            </a:r>
            <a:r>
              <a:rPr lang="en-GB" dirty="0" smtClean="0"/>
              <a:t> </a:t>
            </a:r>
            <a:r>
              <a:rPr lang="en-GB" dirty="0" err="1" smtClean="0"/>
              <a:t>suatu</a:t>
            </a:r>
            <a:r>
              <a:rPr lang="en-GB" dirty="0" smtClean="0"/>
              <a:t> </a:t>
            </a:r>
            <a:r>
              <a:rPr lang="en-GB" dirty="0" err="1" smtClean="0"/>
              <a:t>permasalahan</a:t>
            </a:r>
            <a:r>
              <a:rPr lang="en-GB" dirty="0" smtClean="0"/>
              <a:t> </a:t>
            </a:r>
            <a:r>
              <a:rPr lang="en-GB" dirty="0" err="1" smtClean="0"/>
              <a:t>atau</a:t>
            </a:r>
            <a:r>
              <a:rPr lang="en-GB" dirty="0" smtClean="0"/>
              <a:t> </a:t>
            </a:r>
            <a:r>
              <a:rPr lang="en-GB" dirty="0" err="1" smtClean="0"/>
              <a:t>mencapai</a:t>
            </a:r>
            <a:r>
              <a:rPr lang="en-GB" dirty="0" smtClean="0"/>
              <a:t> </a:t>
            </a:r>
            <a:r>
              <a:rPr lang="en-GB" dirty="0" err="1" smtClean="0"/>
              <a:t>suatu</a:t>
            </a:r>
            <a:r>
              <a:rPr lang="en-GB" dirty="0" smtClean="0"/>
              <a:t> </a:t>
            </a:r>
            <a:r>
              <a:rPr lang="en-GB" dirty="0" err="1" smtClean="0"/>
              <a:t>sasaran</a:t>
            </a:r>
            <a:r>
              <a:rPr lang="en-GB" dirty="0" smtClean="0"/>
              <a:t>, [2] </a:t>
            </a:r>
            <a:r>
              <a:rPr lang="en-GB" dirty="0" err="1" smtClean="0"/>
              <a:t>Suatu</a:t>
            </a:r>
            <a:r>
              <a:rPr lang="en-GB" dirty="0" smtClean="0"/>
              <a:t> </a:t>
            </a:r>
            <a:r>
              <a:rPr lang="en-GB" dirty="0" err="1" smtClean="0"/>
              <a:t>kondisi</a:t>
            </a:r>
            <a:r>
              <a:rPr lang="en-GB" dirty="0" smtClean="0"/>
              <a:t> </a:t>
            </a:r>
            <a:r>
              <a:rPr lang="en-GB" dirty="0" err="1" smtClean="0"/>
              <a:t>atau</a:t>
            </a:r>
            <a:r>
              <a:rPr lang="en-GB" dirty="0" smtClean="0"/>
              <a:t> </a:t>
            </a:r>
            <a:r>
              <a:rPr lang="en-GB" dirty="0" err="1" smtClean="0"/>
              <a:t>kemampuan</a:t>
            </a:r>
            <a:r>
              <a:rPr lang="en-GB" dirty="0" smtClean="0"/>
              <a:t> yang </a:t>
            </a:r>
            <a:r>
              <a:rPr lang="en-GB" dirty="0" err="1" smtClean="0"/>
              <a:t>harus</a:t>
            </a:r>
            <a:r>
              <a:rPr lang="en-GB" dirty="0" smtClean="0"/>
              <a:t> </a:t>
            </a:r>
            <a:r>
              <a:rPr lang="en-GB" dirty="0" err="1" smtClean="0"/>
              <a:t>dicapai</a:t>
            </a:r>
            <a:r>
              <a:rPr lang="en-GB" dirty="0" smtClean="0"/>
              <a:t> </a:t>
            </a:r>
            <a:r>
              <a:rPr lang="en-GB" dirty="0" err="1" smtClean="0"/>
              <a:t>atau</a:t>
            </a:r>
            <a:r>
              <a:rPr lang="en-GB" dirty="0" smtClean="0"/>
              <a:t> </a:t>
            </a:r>
            <a:r>
              <a:rPr lang="en-GB" dirty="0" err="1" smtClean="0"/>
              <a:t>dikerjakan</a:t>
            </a:r>
            <a:r>
              <a:rPr lang="en-GB" dirty="0" smtClean="0"/>
              <a:t> </a:t>
            </a:r>
            <a:r>
              <a:rPr lang="en-GB" dirty="0" err="1" smtClean="0"/>
              <a:t>oleh</a:t>
            </a:r>
            <a:r>
              <a:rPr lang="en-GB" dirty="0" smtClean="0"/>
              <a:t> </a:t>
            </a:r>
            <a:r>
              <a:rPr lang="en-GB" dirty="0" err="1" smtClean="0"/>
              <a:t>sistem</a:t>
            </a:r>
            <a:r>
              <a:rPr lang="en-GB" dirty="0" smtClean="0"/>
              <a:t>,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memenuhi</a:t>
            </a:r>
            <a:r>
              <a:rPr lang="en-GB" dirty="0" smtClean="0"/>
              <a:t> </a:t>
            </a:r>
            <a:r>
              <a:rPr lang="en-GB" dirty="0" err="1" smtClean="0"/>
              <a:t>suatu</a:t>
            </a:r>
            <a:r>
              <a:rPr lang="en-GB" dirty="0" smtClean="0"/>
              <a:t> </a:t>
            </a:r>
            <a:r>
              <a:rPr lang="en-GB" dirty="0" err="1" smtClean="0"/>
              <a:t>kontrak</a:t>
            </a:r>
            <a:r>
              <a:rPr lang="en-GB" dirty="0" smtClean="0"/>
              <a:t>, </a:t>
            </a:r>
            <a:r>
              <a:rPr lang="en-GB" dirty="0" err="1" smtClean="0"/>
              <a:t>standar</a:t>
            </a:r>
            <a:r>
              <a:rPr lang="en-GB" dirty="0" smtClean="0"/>
              <a:t>, </a:t>
            </a:r>
            <a:r>
              <a:rPr lang="en-GB" dirty="0" err="1" smtClean="0"/>
              <a:t>spesifikasi</a:t>
            </a:r>
            <a:r>
              <a:rPr lang="en-GB" dirty="0" smtClean="0"/>
              <a:t> </a:t>
            </a:r>
            <a:r>
              <a:rPr lang="en-GB" dirty="0" err="1" smtClean="0"/>
              <a:t>atau</a:t>
            </a:r>
            <a:r>
              <a:rPr lang="en-GB" dirty="0" smtClean="0"/>
              <a:t> </a:t>
            </a:r>
            <a:r>
              <a:rPr lang="en-GB" dirty="0" err="1" smtClean="0"/>
              <a:t>dokumen</a:t>
            </a:r>
            <a:r>
              <a:rPr lang="en-GB" dirty="0" smtClean="0"/>
              <a:t> lain </a:t>
            </a:r>
            <a:r>
              <a:rPr lang="en-GB" dirty="0" err="1" smtClean="0"/>
              <a:t>secara</a:t>
            </a:r>
            <a:r>
              <a:rPr lang="en-GB" dirty="0" smtClean="0"/>
              <a:t> formal.</a:t>
            </a:r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i="1" dirty="0" smtClean="0"/>
              <a:t> 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- Citra N., </a:t>
            </a:r>
            <a:r>
              <a:rPr lang="en-US" i="1" dirty="0" err="1" smtClean="0"/>
              <a:t>S.Si</a:t>
            </a:r>
            <a:r>
              <a:rPr lang="en-US" i="1" dirty="0" smtClean="0"/>
              <a:t>, MT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7B70-A557-4CCF-A73A-92B98A06C8E6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0408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GB" dirty="0" err="1" smtClean="0"/>
              <a:t>Kegiatan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tahapan</a:t>
            </a:r>
            <a:r>
              <a:rPr lang="en-GB" dirty="0" smtClean="0"/>
              <a:t> requirement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GB" dirty="0" err="1" smtClean="0"/>
              <a:t>Menganalisis</a:t>
            </a:r>
            <a:r>
              <a:rPr lang="en-GB" dirty="0" smtClean="0"/>
              <a:t> </a:t>
            </a:r>
            <a:r>
              <a:rPr lang="en-GB" dirty="0" err="1" smtClean="0"/>
              <a:t>Masalah</a:t>
            </a:r>
            <a:endParaRPr lang="en-US" dirty="0" smtClean="0"/>
          </a:p>
          <a:p>
            <a:pPr algn="just">
              <a:buNone/>
            </a:pPr>
            <a:r>
              <a:rPr lang="en-GB" dirty="0" smtClean="0"/>
              <a:t>	</a:t>
            </a:r>
            <a:r>
              <a:rPr lang="en-GB" dirty="0" err="1" smtClean="0"/>
              <a:t>Bertukar</a:t>
            </a:r>
            <a:r>
              <a:rPr lang="en-GB" dirty="0" smtClean="0"/>
              <a:t> </a:t>
            </a:r>
            <a:r>
              <a:rPr lang="en-GB" dirty="0" err="1" smtClean="0"/>
              <a:t>pikiran</a:t>
            </a:r>
            <a:r>
              <a:rPr lang="en-GB" dirty="0" smtClean="0"/>
              <a:t> </a:t>
            </a:r>
            <a:r>
              <a:rPr lang="en-GB" dirty="0" err="1" smtClean="0"/>
              <a:t>tentang</a:t>
            </a:r>
            <a:r>
              <a:rPr lang="en-GB" dirty="0" smtClean="0"/>
              <a:t> </a:t>
            </a:r>
            <a:r>
              <a:rPr lang="en-GB" dirty="0" err="1" smtClean="0"/>
              <a:t>permasalahan</a:t>
            </a:r>
            <a:r>
              <a:rPr lang="en-GB" dirty="0" smtClean="0"/>
              <a:t> </a:t>
            </a:r>
            <a:r>
              <a:rPr lang="en-GB" dirty="0" err="1" smtClean="0"/>
              <a:t>tersebut</a:t>
            </a:r>
            <a:r>
              <a:rPr lang="en-GB" dirty="0" smtClean="0"/>
              <a:t>, </a:t>
            </a:r>
            <a:r>
              <a:rPr lang="en-GB" dirty="0" err="1" smtClean="0"/>
              <a:t>mengidentifikasikan</a:t>
            </a:r>
            <a:r>
              <a:rPr lang="en-GB" dirty="0" smtClean="0"/>
              <a:t> </a:t>
            </a:r>
            <a:r>
              <a:rPr lang="en-GB" dirty="0" err="1" smtClean="0"/>
              <a:t>semua</a:t>
            </a:r>
            <a:r>
              <a:rPr lang="en-GB" dirty="0" smtClean="0"/>
              <a:t> </a:t>
            </a:r>
            <a:r>
              <a:rPr lang="en-GB" dirty="0" err="1" smtClean="0"/>
              <a:t>kendala</a:t>
            </a:r>
            <a:r>
              <a:rPr lang="en-GB" dirty="0" smtClean="0"/>
              <a:t> yang </a:t>
            </a:r>
            <a:r>
              <a:rPr lang="en-GB" dirty="0" err="1" smtClean="0"/>
              <a:t>mungkin</a:t>
            </a:r>
            <a:r>
              <a:rPr lang="en-GB" dirty="0" smtClean="0"/>
              <a:t> </a:t>
            </a:r>
            <a:r>
              <a:rPr lang="en-GB" dirty="0" err="1" smtClean="0"/>
              <a:t>ada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pemecahan</a:t>
            </a:r>
            <a:r>
              <a:rPr lang="en-GB" dirty="0" smtClean="0"/>
              <a:t> </a:t>
            </a:r>
            <a:r>
              <a:rPr lang="en-GB" dirty="0" err="1" smtClean="0"/>
              <a:t>masalah</a:t>
            </a:r>
            <a:r>
              <a:rPr lang="en-GB" dirty="0" smtClean="0"/>
              <a:t>, </a:t>
            </a:r>
            <a:r>
              <a:rPr lang="en-GB" dirty="0" err="1" smtClean="0"/>
              <a:t>mencari</a:t>
            </a:r>
            <a:r>
              <a:rPr lang="en-GB" dirty="0" smtClean="0"/>
              <a:t> </a:t>
            </a:r>
            <a:r>
              <a:rPr lang="en-GB" dirty="0" err="1" smtClean="0"/>
              <a:t>informasi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pengetahuan</a:t>
            </a:r>
            <a:r>
              <a:rPr lang="en-GB" dirty="0" smtClean="0"/>
              <a:t> </a:t>
            </a:r>
            <a:r>
              <a:rPr lang="en-GB" dirty="0" err="1" smtClean="0"/>
              <a:t>tentang</a:t>
            </a:r>
            <a:r>
              <a:rPr lang="en-GB" dirty="0" smtClean="0"/>
              <a:t> </a:t>
            </a:r>
            <a:r>
              <a:rPr lang="en-GB" dirty="0" err="1" smtClean="0"/>
              <a:t>maslah</a:t>
            </a:r>
            <a:r>
              <a:rPr lang="en-GB" dirty="0" smtClean="0"/>
              <a:t> </a:t>
            </a:r>
            <a:r>
              <a:rPr lang="en-GB" dirty="0" err="1" smtClean="0"/>
              <a:t>tersebut</a:t>
            </a:r>
            <a:r>
              <a:rPr lang="en-GB" dirty="0" smtClean="0"/>
              <a:t>.</a:t>
            </a:r>
            <a:endParaRPr lang="en-US" dirty="0" smtClean="0"/>
          </a:p>
          <a:p>
            <a:pPr lvl="0" algn="just"/>
            <a:r>
              <a:rPr lang="en-GB" dirty="0" err="1" smtClean="0"/>
              <a:t>Mendeskripsikan</a:t>
            </a:r>
            <a:r>
              <a:rPr lang="en-GB" dirty="0" smtClean="0"/>
              <a:t> </a:t>
            </a:r>
            <a:r>
              <a:rPr lang="en-GB" dirty="0" err="1" smtClean="0"/>
              <a:t>perangkat</a:t>
            </a:r>
            <a:r>
              <a:rPr lang="en-GB" dirty="0" smtClean="0"/>
              <a:t> </a:t>
            </a:r>
            <a:r>
              <a:rPr lang="en-GB" dirty="0" err="1" smtClean="0"/>
              <a:t>lunak</a:t>
            </a:r>
            <a:endParaRPr lang="en-US" dirty="0" smtClean="0"/>
          </a:p>
          <a:p>
            <a:pPr algn="just">
              <a:buNone/>
            </a:pPr>
            <a:r>
              <a:rPr lang="en-GB" dirty="0" smtClean="0"/>
              <a:t>	</a:t>
            </a:r>
            <a:r>
              <a:rPr lang="en-GB" dirty="0" err="1" smtClean="0"/>
              <a:t>Menyiapkan</a:t>
            </a:r>
            <a:r>
              <a:rPr lang="en-GB" dirty="0" smtClean="0"/>
              <a:t> </a:t>
            </a:r>
            <a:r>
              <a:rPr lang="en-GB" dirty="0" err="1" smtClean="0"/>
              <a:t>dokumen</a:t>
            </a:r>
            <a:r>
              <a:rPr lang="en-GB" dirty="0" smtClean="0"/>
              <a:t> yang </a:t>
            </a:r>
            <a:r>
              <a:rPr lang="en-GB" dirty="0" err="1" smtClean="0"/>
              <a:t>menjelaskan</a:t>
            </a:r>
            <a:r>
              <a:rPr lang="en-GB" dirty="0" smtClean="0"/>
              <a:t> </a:t>
            </a:r>
            <a:r>
              <a:rPr lang="en-GB" dirty="0" err="1" smtClean="0"/>
              <a:t>perilaku</a:t>
            </a:r>
            <a:r>
              <a:rPr lang="en-GB" dirty="0" smtClean="0"/>
              <a:t> </a:t>
            </a:r>
            <a:r>
              <a:rPr lang="en-GB" dirty="0" err="1" smtClean="0"/>
              <a:t>dari</a:t>
            </a:r>
            <a:r>
              <a:rPr lang="en-GB" dirty="0" smtClean="0"/>
              <a:t> </a:t>
            </a:r>
            <a:r>
              <a:rPr lang="en-GB" dirty="0" err="1" smtClean="0"/>
              <a:t>perangkat</a:t>
            </a:r>
            <a:r>
              <a:rPr lang="en-GB" dirty="0" smtClean="0"/>
              <a:t> </a:t>
            </a:r>
            <a:r>
              <a:rPr lang="en-GB" dirty="0" err="1" smtClean="0"/>
              <a:t>lunak</a:t>
            </a:r>
            <a:r>
              <a:rPr lang="en-GB" dirty="0" smtClean="0"/>
              <a:t> yang </a:t>
            </a:r>
            <a:r>
              <a:rPr lang="en-GB" dirty="0" err="1" smtClean="0"/>
              <a:t>akan</a:t>
            </a:r>
            <a:r>
              <a:rPr lang="en-GB" dirty="0" smtClean="0"/>
              <a:t> </a:t>
            </a:r>
            <a:r>
              <a:rPr lang="en-GB" dirty="0" err="1" smtClean="0"/>
              <a:t>dibuat</a:t>
            </a:r>
            <a:r>
              <a:rPr lang="en-GB" dirty="0" smtClean="0"/>
              <a:t>, </a:t>
            </a:r>
            <a:r>
              <a:rPr lang="en-GB" dirty="0" err="1" smtClean="0"/>
              <a:t>mengelola</a:t>
            </a:r>
            <a:r>
              <a:rPr lang="en-GB" dirty="0" smtClean="0"/>
              <a:t> </a:t>
            </a:r>
            <a:r>
              <a:rPr lang="en-GB" dirty="0" err="1" smtClean="0"/>
              <a:t>ide</a:t>
            </a:r>
            <a:r>
              <a:rPr lang="en-GB" dirty="0" smtClean="0"/>
              <a:t>, </a:t>
            </a:r>
            <a:r>
              <a:rPr lang="en-GB" dirty="0" err="1" smtClean="0"/>
              <a:t>menyelesaikan</a:t>
            </a:r>
            <a:r>
              <a:rPr lang="en-GB" dirty="0" smtClean="0"/>
              <a:t> </a:t>
            </a:r>
            <a:r>
              <a:rPr lang="en-GB" dirty="0" err="1" smtClean="0"/>
              <a:t>konflik</a:t>
            </a:r>
            <a:r>
              <a:rPr lang="en-GB" dirty="0" smtClean="0"/>
              <a:t> </a:t>
            </a:r>
            <a:r>
              <a:rPr lang="en-GB" dirty="0" err="1" smtClean="0"/>
              <a:t>pendapat</a:t>
            </a:r>
            <a:r>
              <a:rPr lang="en-GB" dirty="0" smtClean="0"/>
              <a:t>,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mengurangi</a:t>
            </a:r>
            <a:r>
              <a:rPr lang="en-GB" dirty="0" smtClean="0"/>
              <a:t> </a:t>
            </a:r>
            <a:r>
              <a:rPr lang="en-GB" dirty="0" err="1" smtClean="0"/>
              <a:t>ketidakkonsistenan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ambiguitas</a:t>
            </a:r>
            <a:r>
              <a:rPr lang="en-GB" dirty="0" smtClean="0"/>
              <a:t>.</a:t>
            </a:r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i="1" dirty="0" smtClean="0"/>
              <a:t> 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- Citra N., </a:t>
            </a:r>
            <a:r>
              <a:rPr lang="en-US" i="1" dirty="0" err="1" smtClean="0"/>
              <a:t>S.Si</a:t>
            </a:r>
            <a:r>
              <a:rPr lang="en-US" i="1" dirty="0" smtClean="0"/>
              <a:t>, MT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7B70-A557-4CCF-A73A-92B98A06C8E6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err="1" smtClean="0"/>
              <a:t>Pada</a:t>
            </a:r>
            <a:r>
              <a:rPr lang="en-GB" dirty="0" smtClean="0"/>
              <a:t> </a:t>
            </a:r>
            <a:r>
              <a:rPr lang="en-GB" dirty="0" err="1" smtClean="0"/>
              <a:t>tahap</a:t>
            </a:r>
            <a:r>
              <a:rPr lang="en-GB" dirty="0" smtClean="0"/>
              <a:t> </a:t>
            </a:r>
            <a:r>
              <a:rPr lang="en-GB" dirty="0" err="1" smtClean="0"/>
              <a:t>awal</a:t>
            </a:r>
            <a:r>
              <a:rPr lang="en-GB" dirty="0" smtClean="0"/>
              <a:t> </a:t>
            </a:r>
            <a:r>
              <a:rPr lang="en-GB" dirty="0" err="1" smtClean="0"/>
              <a:t>desain</a:t>
            </a:r>
            <a:r>
              <a:rPr lang="en-GB" dirty="0" smtClean="0"/>
              <a:t>, yang </a:t>
            </a:r>
            <a:r>
              <a:rPr lang="en-GB" dirty="0" err="1" smtClean="0"/>
              <a:t>dilakukan</a:t>
            </a:r>
            <a:r>
              <a:rPr lang="en-GB" dirty="0" smtClean="0"/>
              <a:t> </a:t>
            </a:r>
            <a:r>
              <a:rPr lang="en-GB" dirty="0" err="1" smtClean="0"/>
              <a:t>adalah</a:t>
            </a:r>
            <a:r>
              <a:rPr lang="en-GB" dirty="0" smtClean="0"/>
              <a:t> </a:t>
            </a:r>
            <a:r>
              <a:rPr lang="en-GB" dirty="0" err="1" smtClean="0"/>
              <a:t>membagi</a:t>
            </a:r>
            <a:r>
              <a:rPr lang="en-GB" dirty="0" smtClean="0"/>
              <a:t> </a:t>
            </a:r>
            <a:r>
              <a:rPr lang="en-GB" dirty="0" err="1" smtClean="0"/>
              <a:t>sistem</a:t>
            </a:r>
            <a:r>
              <a:rPr lang="en-GB" dirty="0" smtClean="0"/>
              <a:t> </a:t>
            </a:r>
            <a:r>
              <a:rPr lang="en-GB" dirty="0" err="1" smtClean="0"/>
              <a:t>perangkat</a:t>
            </a:r>
            <a:r>
              <a:rPr lang="en-GB" dirty="0" smtClean="0"/>
              <a:t> </a:t>
            </a:r>
            <a:r>
              <a:rPr lang="en-GB" dirty="0" err="1" smtClean="0"/>
              <a:t>lunak</a:t>
            </a:r>
            <a:r>
              <a:rPr lang="en-GB" dirty="0" smtClean="0"/>
              <a:t> </a:t>
            </a:r>
            <a:r>
              <a:rPr lang="en-GB" dirty="0" err="1" smtClean="0"/>
              <a:t>ke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komponen</a:t>
            </a:r>
            <a:r>
              <a:rPr lang="en-GB" dirty="0" smtClean="0"/>
              <a:t> </a:t>
            </a:r>
            <a:r>
              <a:rPr lang="en-GB" dirty="0" err="1" smtClean="0"/>
              <a:t>tertentu</a:t>
            </a:r>
            <a:r>
              <a:rPr lang="en-GB" dirty="0" smtClean="0"/>
              <a:t>, </a:t>
            </a:r>
            <a:r>
              <a:rPr lang="en-GB" dirty="0" err="1" smtClean="0"/>
              <a:t>secara</a:t>
            </a:r>
            <a:r>
              <a:rPr lang="en-GB" dirty="0" smtClean="0"/>
              <a:t> </a:t>
            </a:r>
            <a:r>
              <a:rPr lang="en-GB" dirty="0" err="1" smtClean="0"/>
              <a:t>berulang</a:t>
            </a:r>
            <a:r>
              <a:rPr lang="en-GB" dirty="0" smtClean="0"/>
              <a:t>  </a:t>
            </a:r>
            <a:r>
              <a:rPr lang="en-GB" dirty="0" err="1" smtClean="0"/>
              <a:t>hingga</a:t>
            </a:r>
            <a:r>
              <a:rPr lang="en-GB" dirty="0" smtClean="0"/>
              <a:t> </a:t>
            </a:r>
            <a:r>
              <a:rPr lang="en-GB" dirty="0" err="1" smtClean="0"/>
              <a:t>subkomponen</a:t>
            </a:r>
            <a:r>
              <a:rPr lang="en-GB" dirty="0" smtClean="0"/>
              <a:t> </a:t>
            </a:r>
            <a:r>
              <a:rPr lang="en-GB" dirty="0" err="1" smtClean="0"/>
              <a:t>tersebut</a:t>
            </a:r>
            <a:r>
              <a:rPr lang="en-GB" dirty="0" smtClean="0"/>
              <a:t>  </a:t>
            </a:r>
            <a:r>
              <a:rPr lang="en-GB" dirty="0" err="1" smtClean="0"/>
              <a:t>tidak</a:t>
            </a:r>
            <a:r>
              <a:rPr lang="en-GB" dirty="0" smtClean="0"/>
              <a:t> </a:t>
            </a:r>
            <a:r>
              <a:rPr lang="en-GB" dirty="0" err="1" smtClean="0"/>
              <a:t>dapat</a:t>
            </a:r>
            <a:r>
              <a:rPr lang="en-GB" dirty="0" smtClean="0"/>
              <a:t> </a:t>
            </a:r>
            <a:r>
              <a:rPr lang="en-GB" dirty="0" err="1" smtClean="0"/>
              <a:t>dipecahkan</a:t>
            </a:r>
            <a:r>
              <a:rPr lang="en-GB" dirty="0" smtClean="0"/>
              <a:t> </a:t>
            </a:r>
            <a:r>
              <a:rPr lang="en-GB" dirty="0" err="1" smtClean="0"/>
              <a:t>lagi</a:t>
            </a:r>
            <a:r>
              <a:rPr lang="en-GB" dirty="0" smtClean="0"/>
              <a:t>.</a:t>
            </a:r>
            <a:endParaRPr lang="en-US" dirty="0" smtClean="0"/>
          </a:p>
          <a:p>
            <a:pPr algn="just"/>
            <a:r>
              <a:rPr lang="de-DE" dirty="0" smtClean="0"/>
              <a:t>Tahapan desain lebih lanjut adalah membuat dokumentasi dari algoritma untuk setiap modul yang akan diperlukan.</a:t>
            </a:r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i="1" dirty="0" smtClean="0"/>
              <a:t> 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- Citra N., </a:t>
            </a:r>
            <a:r>
              <a:rPr lang="en-US" i="1" dirty="0" err="1" smtClean="0"/>
              <a:t>S.Si</a:t>
            </a:r>
            <a:r>
              <a:rPr lang="en-US" i="1" dirty="0" smtClean="0"/>
              <a:t>, MT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7B70-A557-4CCF-A73A-92B98A06C8E6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Tahapan</a:t>
            </a:r>
            <a:r>
              <a:rPr lang="en-US" dirty="0" smtClean="0"/>
              <a:t> Coding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/</a:t>
            </a:r>
            <a:r>
              <a:rPr lang="en-US" dirty="0" err="1" smtClean="0"/>
              <a:t>membangun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DDL (</a:t>
            </a:r>
            <a:r>
              <a:rPr lang="en-US" i="1" dirty="0" smtClean="0"/>
              <a:t>Data Definition Language</a:t>
            </a:r>
            <a:r>
              <a:rPr lang="en-US" dirty="0" smtClean="0"/>
              <a:t>) </a:t>
            </a:r>
            <a:r>
              <a:rPr lang="en-US" dirty="0" err="1" smtClean="0"/>
              <a:t>maupun</a:t>
            </a:r>
            <a:r>
              <a:rPr lang="en-US" dirty="0" smtClean="0"/>
              <a:t> DML (</a:t>
            </a:r>
            <a:r>
              <a:rPr lang="en-US" i="1" dirty="0" smtClean="0"/>
              <a:t>Data Manipulation Language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i="1" dirty="0" smtClean="0"/>
              <a:t> 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- Citra N., </a:t>
            </a:r>
            <a:r>
              <a:rPr lang="en-US" i="1" dirty="0" err="1" smtClean="0"/>
              <a:t>S.Si</a:t>
            </a:r>
            <a:r>
              <a:rPr lang="en-US" i="1" dirty="0" smtClean="0"/>
              <a:t>, MT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7B70-A557-4CCF-A73A-92B98A06C8E6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selesainya</a:t>
            </a:r>
            <a:r>
              <a:rPr lang="en-US" dirty="0" smtClean="0"/>
              <a:t>  </a:t>
            </a:r>
            <a:r>
              <a:rPr lang="en-US" dirty="0" err="1" smtClean="0"/>
              <a:t>fase</a:t>
            </a:r>
            <a:r>
              <a:rPr lang="en-US" dirty="0" smtClean="0"/>
              <a:t>  coding. </a:t>
            </a:r>
            <a:r>
              <a:rPr lang="en-US" dirty="0" err="1" smtClean="0"/>
              <a:t>Pengujian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 white box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blackbox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data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kapasitas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i="1" dirty="0" smtClean="0"/>
              <a:t> 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- Citra N., </a:t>
            </a:r>
            <a:r>
              <a:rPr lang="en-US" i="1" dirty="0" err="1" smtClean="0"/>
              <a:t>S.Si</a:t>
            </a:r>
            <a:r>
              <a:rPr lang="en-US" i="1" dirty="0" smtClean="0"/>
              <a:t>, MT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7B70-A557-4CCF-A73A-92B98A06C8E6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Fase</a:t>
            </a:r>
            <a:r>
              <a:rPr lang="en-US" dirty="0" smtClean="0"/>
              <a:t> maintenance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fase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merawat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modifikasi</a:t>
            </a:r>
            <a:r>
              <a:rPr lang="en-US" dirty="0" smtClean="0"/>
              <a:t>/</a:t>
            </a:r>
            <a:r>
              <a:rPr lang="en-US" dirty="0" err="1" smtClean="0"/>
              <a:t>revisi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kebijaksanaan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, </a:t>
            </a:r>
            <a:r>
              <a:rPr lang="en-US" dirty="0" err="1" smtClean="0"/>
              <a:t>penggantian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keras</a:t>
            </a:r>
            <a:r>
              <a:rPr lang="en-US" dirty="0" smtClean="0"/>
              <a:t>,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yang </a:t>
            </a:r>
            <a:r>
              <a:rPr lang="en-US" dirty="0" err="1" smtClean="0"/>
              <a:t>berubah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3352800" cy="365125"/>
          </a:xfrm>
        </p:spPr>
        <p:txBody>
          <a:bodyPr/>
          <a:lstStyle/>
          <a:p>
            <a:r>
              <a:rPr lang="en-US" i="1" smtClean="0"/>
              <a:t>Rekayasa Perangkat Lunak - Citra N., S.Si, MT</a:t>
            </a:r>
            <a:endParaRPr lang="en-US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7B70-A557-4CCF-A73A-92B98A06C8E6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</TotalTime>
  <Words>546</Words>
  <Application>Microsoft Office PowerPoint</Application>
  <PresentationFormat>On-screen Show (4:3)</PresentationFormat>
  <Paragraphs>69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Siklus Hidup Perangkat Lunak</vt:lpstr>
      <vt:lpstr>Definisi Perangkat Lunak</vt:lpstr>
      <vt:lpstr>Model Umum Perangkat Lunak</vt:lpstr>
      <vt:lpstr>Requirement</vt:lpstr>
      <vt:lpstr>Kegiatan dalam tahapan requirement </vt:lpstr>
      <vt:lpstr>Analisis dan Design</vt:lpstr>
      <vt:lpstr>Coding</vt:lpstr>
      <vt:lpstr>Testing</vt:lpstr>
      <vt:lpstr>Maintenance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Spesifikasi Sistem</dc:title>
  <dc:creator>ASUS</dc:creator>
  <cp:lastModifiedBy>Phantom Assassin</cp:lastModifiedBy>
  <cp:revision>23</cp:revision>
  <dcterms:created xsi:type="dcterms:W3CDTF">2011-11-10T03:29:57Z</dcterms:created>
  <dcterms:modified xsi:type="dcterms:W3CDTF">2012-11-03T04:02:15Z</dcterms:modified>
</cp:coreProperties>
</file>