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256" r:id="rId2"/>
    <p:sldId id="260" r:id="rId3"/>
    <p:sldId id="262" r:id="rId4"/>
    <p:sldId id="261" r:id="rId5"/>
    <p:sldId id="263" r:id="rId6"/>
    <p:sldId id="267" r:id="rId7"/>
    <p:sldId id="264" r:id="rId8"/>
    <p:sldId id="265" r:id="rId9"/>
    <p:sldId id="270" r:id="rId10"/>
    <p:sldId id="268" r:id="rId11"/>
    <p:sldId id="269" r:id="rId12"/>
    <p:sldId id="271" r:id="rId13"/>
    <p:sldId id="272" r:id="rId14"/>
    <p:sldId id="274" r:id="rId15"/>
    <p:sldId id="273" r:id="rId16"/>
    <p:sldId id="277" r:id="rId17"/>
    <p:sldId id="276" r:id="rId18"/>
    <p:sldId id="275" r:id="rId19"/>
    <p:sldId id="278" r:id="rId20"/>
    <p:sldId id="279" r:id="rId21"/>
    <p:sldId id="280" r:id="rId22"/>
    <p:sldId id="282" r:id="rId23"/>
    <p:sldId id="28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2A460-8CE3-4CD9-B292-C0FB5893BF6F}" type="datetimeFigureOut">
              <a:rPr lang="en-US" smtClean="0"/>
              <a:t>3/21/2013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A5582-9F78-48D1-B31E-0E4F0BD7FE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3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76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77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98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4807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05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3443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3270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09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452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930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50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833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3122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403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788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66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18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74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16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502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921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07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A5582-9F78-48D1-B31E-0E4F0BD7FE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7315200" cy="99060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SELEKSI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52400"/>
            <a:ext cx="9144000" cy="16002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R="9144" lvl="0" algn="ctr">
              <a:spcBef>
                <a:spcPct val="0"/>
              </a:spcBef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PEMROGRAMAN DASAR</a:t>
            </a:r>
            <a:endParaRPr kumimoji="0" lang="en-US" sz="3200" b="1" i="0" u="none" strike="noStrike" kern="1200" cap="all" spc="0" normalizeH="0" baseline="0" noProof="0" dirty="0">
              <a:ln>
                <a:noFill/>
              </a:ln>
              <a:effectLst>
                <a:reflection blurRad="12700" stA="34000" endA="740" endPos="530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0" y="5257800"/>
            <a:ext cx="9144000" cy="1143000"/>
          </a:xfrm>
          <a:prstGeom prst="rect">
            <a:avLst/>
          </a:prstGeom>
        </p:spPr>
        <p:txBody>
          <a:bodyPr vert="horz" lIns="100584" tIns="4572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PROGRAM STUDI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SISTEM INFORMASI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UNIVERSITAS KOMPUTER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INDONESIA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2000" b="1" dirty="0" smtClean="0"/>
              <a:t>2012</a:t>
            </a:r>
            <a:endParaRPr kumimoji="0" lang="en-US" sz="2000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44196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Mendefinisikan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dilakukan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juga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false</a:t>
            </a:r>
            <a:r>
              <a:rPr kumimoji="0" lang="en-US" sz="21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true,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mengeksekusi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semua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terdapat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if (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else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dikerjakan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).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kumimoji="0" lang="en-US" sz="21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false,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kumimoji="0" lang="en-US" sz="21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mengeksekusi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semua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else (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dalam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blok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if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tidak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</a:rPr>
              <a:t>dikerjakan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</a:rPr>
              <a:t>)</a:t>
            </a:r>
            <a:r>
              <a:rPr kumimoji="0" lang="en-US" sz="21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  <a:endParaRPr kumimoji="0" lang="en-US" sz="21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5867400" cy="16764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statemen_jika_kondisi_benar-1;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statemen_jika_kondisi_salah-1;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5867400" cy="441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statemen_jika_kondisi_benar-2;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statemen_jika_kondisi_benar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statemen_jika_kondisi_salah-2;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statemen_jika_kondisi_salah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LEBIH 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915400" cy="8382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Menempatkan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beberapa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sesuai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dengan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kebutuhan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</a:t>
            </a:r>
            <a:r>
              <a:rPr kumimoji="0" lang="en-US" sz="21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 startAt="3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LEBIH 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DUA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752600"/>
            <a:ext cx="8915400" cy="4572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1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1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  <a:endParaRPr kumimoji="0" lang="en-US" sz="21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43200" y="1752600"/>
            <a:ext cx="4572000" cy="44196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2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…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if (</a:t>
            </a:r>
            <a:r>
              <a:rPr lang="en-US" sz="22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2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just"/>
            <a:r>
              <a:rPr lang="en-US" sz="22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3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41487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	if (n &lt;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Bukan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atau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   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4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((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60) &amp;&amp;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&lt;= 100)){</a:t>
            </a:r>
          </a:p>
          <a:p>
            <a:pPr marL="236538"/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LULUS.");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else{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if ((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nilai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&lt; 60)){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TIDAK LULUS.");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else{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("\n Input SALAH!");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/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5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847665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1: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&amp;a);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2: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&amp;b);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(a &gt; b){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Lebih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Besar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Dari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else{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if (a &lt; b){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Lebih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Kecil Dari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else{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if (a == b) 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Sama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Dengan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%d",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a,b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 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5746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SWITCH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3962400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SWITCH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digunakan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untuk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melakukan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pemilihan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terhadap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konstan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4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  <a:p>
            <a:pPr marL="1031875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ekspresi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harus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dideklarasikan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sebagai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bilangan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bulat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karakter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631825" marR="0" lvl="0" indent="-51435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SWITCH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533400"/>
          </a:xfrm>
          <a:prstGeom prst="rect">
            <a:avLst/>
          </a:prstGeom>
        </p:spPr>
        <p:txBody>
          <a:bodyPr vert="horz" anchor="ctr">
            <a:normAutofit fontScale="7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7" name="Rectangle 6"/>
          <p:cNvSpPr/>
          <p:nvPr/>
        </p:nvSpPr>
        <p:spPr>
          <a:xfrm>
            <a:off x="2743200" y="1295400"/>
            <a:ext cx="5486400" cy="4953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Switch (</a:t>
            </a:r>
            <a:r>
              <a:rPr lang="en-US" sz="16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ekspresi</a:t>
            </a:r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case nilai_konstan1: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case nilai_konstan2: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default: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{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statemen_alternatif</a:t>
            </a:r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just"/>
            <a:r>
              <a:rPr lang="en-US" sz="16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just"/>
            <a:r>
              <a:rPr lang="en-US" sz="16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066800"/>
            <a:ext cx="9144000" cy="36576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SATU KASUS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DUA KASUS</a:t>
            </a:r>
          </a:p>
          <a:p>
            <a:pPr marL="1371600" marR="0" lvl="0" indent="-45720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LEBIH DARI DUA KASUS</a:t>
            </a:r>
          </a:p>
          <a:p>
            <a:pPr marL="58738" marR="0" lvl="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 startAt="2"/>
              <a:tabLst/>
              <a:defRPr/>
            </a:pPr>
            <a:r>
              <a:rPr lang="en-US" sz="2800" b="1" baseline="0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SWITCH</a:t>
            </a:r>
            <a:endParaRPr kumimoji="0" lang="en-US" sz="2800" b="1" i="0" u="none" strike="noStrike" kern="1200" cap="none" spc="0" normalizeH="0" baseline="0" noProof="0" dirty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6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1003042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Nomor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switch (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case 1 :{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MINGGU",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case 2 :{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SENIN",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break;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default : {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Ke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-%d, TIDAK DITEMUKAN!",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no_hari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236538" lvl="0" algn="just" defTabSz="633413">
              <a:spcBef>
                <a:spcPct val="0"/>
              </a:spcBef>
              <a:tabLst>
                <a:tab pos="574675" algn="l"/>
                <a:tab pos="1770063" algn="l"/>
              </a:tabLst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762000"/>
            <a:ext cx="8915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2400" dirty="0" smtClean="0"/>
              <a:t>PT. XYZ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aturan</a:t>
            </a:r>
            <a:r>
              <a:rPr lang="en-US" sz="2400" dirty="0" smtClean="0"/>
              <a:t> </a:t>
            </a:r>
            <a:r>
              <a:rPr lang="en-US" sz="2400" dirty="0" err="1" smtClean="0"/>
              <a:t>penggajian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A, B </a:t>
            </a:r>
            <a:r>
              <a:rPr lang="en-US" sz="2400" dirty="0" err="1" smtClean="0"/>
              <a:t>dan</a:t>
            </a:r>
            <a:r>
              <a:rPr lang="en-US" sz="2400" dirty="0" smtClean="0"/>
              <a:t> C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pokoknya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Rp.1 </a:t>
            </a:r>
            <a:r>
              <a:rPr lang="en-US" sz="2400" dirty="0" err="1" smtClean="0"/>
              <a:t>juta</a:t>
            </a:r>
            <a:r>
              <a:rPr lang="en-US" sz="2400" dirty="0" smtClean="0"/>
              <a:t>, </a:t>
            </a:r>
            <a:r>
              <a:rPr lang="en-US" sz="2400" dirty="0" err="1" smtClean="0"/>
              <a:t>Rp</a:t>
            </a:r>
            <a:r>
              <a:rPr lang="en-US" sz="2400" dirty="0" smtClean="0"/>
              <a:t>. 2 </a:t>
            </a:r>
            <a:r>
              <a:rPr lang="en-US" sz="2400" dirty="0" err="1" smtClean="0"/>
              <a:t>juta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Rp</a:t>
            </a:r>
            <a:r>
              <a:rPr lang="en-US" sz="2400" dirty="0" smtClean="0"/>
              <a:t>. 3 </a:t>
            </a:r>
            <a:r>
              <a:rPr lang="en-US" sz="2400" dirty="0" err="1" smtClean="0"/>
              <a:t>juta</a:t>
            </a:r>
            <a:r>
              <a:rPr lang="en-US" sz="2400" dirty="0" smtClean="0"/>
              <a:t>. Perusahaan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tunjangan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golongan</a:t>
            </a:r>
            <a:r>
              <a:rPr lang="en-US" sz="2400" dirty="0" smtClean="0"/>
              <a:t> A, B </a:t>
            </a:r>
            <a:r>
              <a:rPr lang="en-US" sz="2400" dirty="0" err="1" smtClean="0"/>
              <a:t>dan</a:t>
            </a:r>
            <a:r>
              <a:rPr lang="en-US" sz="2400" dirty="0" smtClean="0"/>
              <a:t> C </a:t>
            </a:r>
            <a:r>
              <a:rPr lang="en-US" sz="2400" dirty="0" err="1" smtClean="0"/>
              <a:t>berturut-turut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5%, 10% </a:t>
            </a:r>
            <a:r>
              <a:rPr lang="en-US" sz="2400" dirty="0" err="1" smtClean="0"/>
              <a:t>dan</a:t>
            </a:r>
            <a:r>
              <a:rPr lang="en-US" sz="2400" dirty="0" smtClean="0"/>
              <a:t> 15%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.</a:t>
            </a:r>
          </a:p>
          <a:p>
            <a:pPr marL="236538" algn="just">
              <a:lnSpc>
                <a:spcPct val="150000"/>
              </a:lnSpc>
            </a:pPr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dirty="0" err="1" smtClean="0"/>
              <a:t>pihak</a:t>
            </a:r>
            <a:r>
              <a:rPr lang="en-US" sz="2400" dirty="0" smtClean="0"/>
              <a:t> </a:t>
            </a:r>
            <a:r>
              <a:rPr lang="en-US" sz="2400" dirty="0" err="1" smtClean="0"/>
              <a:t>perusahaan</a:t>
            </a:r>
            <a:r>
              <a:rPr lang="en-US" sz="2400" dirty="0" smtClean="0"/>
              <a:t> </a:t>
            </a:r>
            <a:r>
              <a:rPr lang="en-US" sz="2400" dirty="0" err="1" smtClean="0"/>
              <a:t>membebankan</a:t>
            </a:r>
            <a:r>
              <a:rPr lang="en-US" sz="2400" dirty="0" smtClean="0"/>
              <a:t> </a:t>
            </a:r>
            <a:r>
              <a:rPr lang="en-US" sz="2400" dirty="0" err="1" smtClean="0"/>
              <a:t>ppn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sebesar</a:t>
            </a:r>
            <a:r>
              <a:rPr lang="en-US" sz="2400" dirty="0" smtClean="0"/>
              <a:t> 5%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.</a:t>
            </a:r>
          </a:p>
          <a:p>
            <a:pPr marL="236538" algn="just">
              <a:lnSpc>
                <a:spcPct val="150000"/>
              </a:lnSpc>
            </a:pPr>
            <a:r>
              <a:rPr lang="en-US" sz="2400" dirty="0" err="1" smtClean="0"/>
              <a:t>Berapakah</a:t>
            </a:r>
            <a:r>
              <a:rPr lang="en-US" sz="2400" dirty="0" smtClean="0"/>
              <a:t> </a:t>
            </a:r>
            <a:r>
              <a:rPr lang="en-US" sz="2400" dirty="0" err="1" smtClean="0"/>
              <a:t>gaji</a:t>
            </a:r>
            <a:r>
              <a:rPr lang="en-US" sz="2400" dirty="0" smtClean="0"/>
              <a:t> </a:t>
            </a:r>
            <a:r>
              <a:rPr lang="en-US" sz="2400" dirty="0" err="1" smtClean="0"/>
              <a:t>bersih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diterima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karyawan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bulannya</a:t>
            </a:r>
            <a:r>
              <a:rPr lang="en-US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990600"/>
          <a:ext cx="7315200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286000"/>
                <a:gridCol w="2133600"/>
                <a:gridCol w="1524000"/>
              </a:tblGrid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Golongan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Gaji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Pokok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Rp</a:t>
                      </a:r>
                      <a:r>
                        <a:rPr lang="en-US" dirty="0" smtClean="0"/>
                        <a:t>.)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Tunjangan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PPN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1,000,000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5%</a:t>
                      </a:r>
                      <a:endParaRPr lang="en-US" sz="2400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2,000,000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10%</a:t>
                      </a:r>
                      <a:endParaRPr lang="en-US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Rp</a:t>
                      </a:r>
                      <a:r>
                        <a:rPr lang="en-US" sz="2400" dirty="0" smtClean="0"/>
                        <a:t>. 3,000,000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15%</a:t>
                      </a:r>
                      <a:endParaRPr lang="en-US" sz="2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457200" y="4953000"/>
            <a:ext cx="8229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Bersih</a:t>
            </a:r>
            <a:r>
              <a:rPr lang="en-US" b="1" dirty="0" smtClean="0"/>
              <a:t> = (</a:t>
            </a:r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 + (</a:t>
            </a:r>
            <a:r>
              <a:rPr lang="en-US" b="1" dirty="0" err="1" smtClean="0"/>
              <a:t>Gaji</a:t>
            </a:r>
            <a:r>
              <a:rPr lang="en-US" b="1" dirty="0" smtClean="0"/>
              <a:t> </a:t>
            </a:r>
            <a:r>
              <a:rPr lang="en-US" b="1" dirty="0" err="1" smtClean="0"/>
              <a:t>Pokok</a:t>
            </a:r>
            <a:r>
              <a:rPr lang="en-US" b="1" dirty="0" smtClean="0"/>
              <a:t> * </a:t>
            </a:r>
            <a:r>
              <a:rPr lang="en-US" b="1" dirty="0" err="1" smtClean="0"/>
              <a:t>Tunjangan</a:t>
            </a:r>
            <a:r>
              <a:rPr lang="en-US" b="1" dirty="0" smtClean="0"/>
              <a:t>)) – 0,05</a:t>
            </a:r>
            <a:endParaRPr lang="en-US" b="1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QUIS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762000"/>
            <a:ext cx="4572000" cy="5598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#define </a:t>
            </a:r>
            <a:r>
              <a:rPr lang="en-US" sz="1200" b="1" dirty="0" err="1" smtClean="0"/>
              <a:t>ppn</a:t>
            </a:r>
            <a:r>
              <a:rPr lang="en-US" sz="1200" b="1" dirty="0" smtClean="0"/>
              <a:t> 0.05;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main()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double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,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char 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printf</a:t>
            </a:r>
            <a:r>
              <a:rPr lang="en-US" sz="1200" b="1" dirty="0" smtClean="0"/>
              <a:t> ("\n </a:t>
            </a:r>
            <a:r>
              <a:rPr lang="en-US" sz="1200" b="1" dirty="0" err="1" smtClean="0"/>
              <a:t>Golongan</a:t>
            </a:r>
            <a:r>
              <a:rPr lang="en-US" sz="1200" b="1" dirty="0" smtClean="0"/>
              <a:t> : "); </a:t>
            </a:r>
            <a:r>
              <a:rPr lang="en-US" sz="1200" b="1" dirty="0" err="1" smtClean="0"/>
              <a:t>scanf</a:t>
            </a:r>
            <a:r>
              <a:rPr lang="en-US" sz="1200" b="1" dirty="0" smtClean="0"/>
              <a:t> ("%c", &amp;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'a')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'A')){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1000000;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0.10;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}        else 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'b')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'B')){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2000000;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0.15;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}        else {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if ((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'c') || (</a:t>
            </a:r>
            <a:r>
              <a:rPr lang="en-US" sz="1200" b="1" dirty="0" err="1" smtClean="0"/>
              <a:t>gol</a:t>
            </a:r>
            <a:r>
              <a:rPr lang="en-US" sz="1200" b="1" dirty="0" smtClean="0"/>
              <a:t> == 'C'))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= 3000000;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    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0.20;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              }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        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762000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 = 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* </a:t>
            </a:r>
            <a:r>
              <a:rPr lang="en-US" sz="1200" b="1" dirty="0" err="1" smtClean="0"/>
              <a:t>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 = (</a:t>
            </a:r>
            <a:r>
              <a:rPr lang="en-US" sz="1200" b="1" dirty="0" err="1" smtClean="0"/>
              <a:t>gaji_pokok</a:t>
            </a:r>
            <a:r>
              <a:rPr lang="en-US" sz="1200" b="1" dirty="0" smtClean="0"/>
              <a:t> + </a:t>
            </a:r>
            <a:r>
              <a:rPr lang="en-US" sz="1200" b="1" dirty="0" err="1" smtClean="0"/>
              <a:t>tot_tunj</a:t>
            </a:r>
            <a:r>
              <a:rPr lang="en-US" sz="1200" b="1" dirty="0" smtClean="0"/>
              <a:t>) - </a:t>
            </a:r>
            <a:r>
              <a:rPr lang="en-US" sz="1200" b="1" dirty="0" err="1" smtClean="0"/>
              <a:t>tot_ppn</a:t>
            </a:r>
            <a:r>
              <a:rPr lang="en-US" sz="1200" b="1" dirty="0" smtClean="0"/>
              <a:t>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printf</a:t>
            </a:r>
            <a:r>
              <a:rPr lang="en-US" sz="1200" b="1" dirty="0" smtClean="0"/>
              <a:t> ("\n </a:t>
            </a:r>
            <a:r>
              <a:rPr lang="en-US" sz="1200" b="1" dirty="0" err="1" smtClean="0"/>
              <a:t>Gaji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Bersih</a:t>
            </a:r>
            <a:r>
              <a:rPr lang="en-US" sz="1200" b="1" dirty="0" smtClean="0"/>
              <a:t> = Rp.%.2lf", </a:t>
            </a:r>
            <a:r>
              <a:rPr lang="en-US" sz="1200" b="1" dirty="0" err="1" smtClean="0"/>
              <a:t>gaber</a:t>
            </a:r>
            <a:r>
              <a:rPr lang="en-US" sz="1200" b="1" dirty="0" smtClean="0"/>
              <a:t>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</a:t>
            </a:r>
            <a:r>
              <a:rPr lang="en-US" sz="1200" b="1" dirty="0" err="1" smtClean="0"/>
              <a:t>getch</a:t>
            </a:r>
            <a:r>
              <a:rPr lang="en-US" sz="1200" b="1" dirty="0" smtClean="0"/>
              <a:t>();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      return 0;</a:t>
            </a:r>
          </a:p>
          <a:p>
            <a:pPr marL="236538" algn="just">
              <a:lnSpc>
                <a:spcPct val="150000"/>
              </a:lnSpc>
            </a:pPr>
            <a:r>
              <a:rPr lang="en-US" sz="1200" b="1" dirty="0" smtClean="0"/>
              <a:t>}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943100" y="3467100"/>
            <a:ext cx="5257800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Ilustrasi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1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5" name="Folded Corner 4"/>
          <p:cNvSpPr/>
          <p:nvPr/>
        </p:nvSpPr>
        <p:spPr>
          <a:xfrm>
            <a:off x="1524000" y="1905000"/>
            <a:ext cx="6705600" cy="1219200"/>
          </a:xfrm>
          <a:prstGeom prst="foldedCorner">
            <a:avLst>
              <a:gd name="adj" fmla="val 28764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Ucok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lulus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mengulang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depan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657600"/>
            <a:ext cx="89154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Ilustrasi</a:t>
            </a: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2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7" name="Folded Corner 6"/>
          <p:cNvSpPr/>
          <p:nvPr/>
        </p:nvSpPr>
        <p:spPr>
          <a:xfrm>
            <a:off x="1524000" y="4267200"/>
            <a:ext cx="6705600" cy="1219200"/>
          </a:xfrm>
          <a:prstGeom prst="foldedCorner">
            <a:avLst>
              <a:gd name="adj" fmla="val 28764"/>
            </a:avLst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Ucok</a:t>
            </a:r>
            <a:r>
              <a:rPr lang="en-US" sz="2000" dirty="0" smtClean="0"/>
              <a:t> lulus </a:t>
            </a:r>
            <a:r>
              <a:rPr lang="en-US" sz="2000" dirty="0" err="1" smtClean="0"/>
              <a:t>mata</a:t>
            </a:r>
            <a:r>
              <a:rPr lang="en-US" sz="2000" dirty="0" smtClean="0"/>
              <a:t>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Pemrograman</a:t>
            </a:r>
            <a:r>
              <a:rPr lang="en-US" sz="2000" dirty="0" smtClean="0"/>
              <a:t> </a:t>
            </a:r>
            <a:r>
              <a:rPr lang="en-US" sz="2000" dirty="0" err="1" smtClean="0"/>
              <a:t>dasar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ia</a:t>
            </a:r>
            <a:r>
              <a:rPr lang="en-US" sz="2000" dirty="0" smtClean="0"/>
              <a:t>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mengulang</a:t>
            </a:r>
            <a:r>
              <a:rPr lang="en-US" sz="2000" dirty="0" smtClean="0"/>
              <a:t> </a:t>
            </a:r>
            <a:r>
              <a:rPr lang="en-US" sz="2000" dirty="0" err="1" smtClean="0"/>
              <a:t>lagi</a:t>
            </a:r>
            <a:r>
              <a:rPr lang="en-US" sz="2000" dirty="0" smtClean="0"/>
              <a:t> </a:t>
            </a:r>
            <a:r>
              <a:rPr lang="en-US" sz="2000" dirty="0" err="1" smtClean="0"/>
              <a:t>tahun</a:t>
            </a:r>
            <a:r>
              <a:rPr lang="en-US" sz="2000" dirty="0" smtClean="0"/>
              <a:t> </a:t>
            </a:r>
            <a:r>
              <a:rPr lang="en-US" sz="2000" dirty="0" err="1" smtClean="0"/>
              <a:t>depan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33528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Penyeleksian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berkondisi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(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bersyarat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).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Digunakan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untuk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melakukan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penyeleksian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terhadap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suatu</a:t>
            </a:r>
            <a:r>
              <a:rPr kumimoji="0" lang="en-US" sz="25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keadaan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disesuaikan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dengan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5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5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500" b="1" baseline="0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Setiap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baik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terpenuhi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,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selalu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memiliki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5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konsekuensi</a:t>
            </a:r>
            <a:r>
              <a:rPr lang="en-US" sz="25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  <a:endParaRPr kumimoji="0" lang="en-US" sz="25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95400"/>
            <a:ext cx="8915400" cy="4876800"/>
          </a:xfrm>
          <a:prstGeom prst="rect">
            <a:avLst/>
          </a:prstGeom>
        </p:spPr>
        <p:txBody>
          <a:bodyPr vert="horz" anchor="ctr"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8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STATEMEN IF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merupakan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sebuah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pernyataan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menjadi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patokan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/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syarat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diseleksi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oleh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>
                <a:tab pos="6799263" algn="l"/>
              </a:tabLst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selalu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menghasilkan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nilai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false.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harus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mengandung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unsur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relasi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atau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8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logika</a:t>
            </a:r>
            <a:r>
              <a:rPr lang="en-US" sz="28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9144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endParaRPr lang="en-US" sz="2800" b="1" dirty="0" smtClean="0">
              <a:ln w="6350">
                <a:noFill/>
              </a:ln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1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Bulat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   </a:t>
            </a: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236538"/>
            <a:endParaRPr lang="en-US" sz="2000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2813" marR="0" lvl="0" indent="-455613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SATU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4038600"/>
          </a:xfrm>
          <a:prstGeom prst="rect">
            <a:avLst/>
          </a:prstGeom>
        </p:spPr>
        <p:txBody>
          <a:bodyPr vert="horz" anchor="ctr">
            <a:normAutofit fontScale="97500" lnSpcReduction="1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Hanya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mendefinisikan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dilakukan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jika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true.</a:t>
            </a:r>
          </a:p>
          <a:p>
            <a:pPr marL="1371600" lvl="0" indent="-457200" algn="just" defTabSz="633413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q"/>
              <a:defRPr/>
            </a:pP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true,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mengeksekusi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yang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terdapat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dalam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if 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(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statemen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 </a:t>
            </a:r>
            <a:r>
              <a:rPr lang="en-US" sz="2400" b="1" dirty="0" err="1" smtClean="0">
                <a:ln w="6350">
                  <a:noFill/>
                </a:ln>
                <a:latin typeface="Bookman Old Style" pitchFamily="18" charset="0"/>
              </a:rPr>
              <a:t>dikerjakan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</a:rPr>
              <a:t>)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.</a:t>
            </a:r>
          </a:p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Jika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kondisi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bernilai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false,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maka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program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keluar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dari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blok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 (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tidak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</a:t>
            </a:r>
            <a:r>
              <a:rPr kumimoji="0" lang="en-US" sz="2400" b="1" i="0" u="none" strike="noStrike" kern="1200" cap="none" spc="0" normalizeH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dikerjakan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).</a:t>
            </a:r>
            <a:endParaRPr kumimoji="0" lang="en-US" sz="2400" b="1" i="0" u="none" strike="noStrike" kern="1200" cap="none" spc="0" normalizeH="0" baseline="0" noProof="0" dirty="0" smtClean="0">
              <a:ln w="6350">
                <a:noFill/>
              </a:ln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152400"/>
            <a:ext cx="91440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3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SELEKSI</a:t>
            </a:r>
            <a:endParaRPr kumimoji="0" lang="en-US" sz="33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685800"/>
            <a:ext cx="9144000" cy="6096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457200" marR="0" lvl="0" indent="-339725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STATEMEN</a:t>
            </a:r>
            <a:r>
              <a:rPr kumimoji="0" lang="en-US" sz="2800" b="1" i="0" u="none" strike="noStrike" kern="1200" cap="none" spc="0" normalizeH="0" noProof="0" dirty="0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 IF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192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912813" marR="0" lvl="0" indent="-455613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IF</a:t>
            </a:r>
            <a:r>
              <a:rPr kumimoji="0" lang="en-US" sz="2400" b="1" i="0" u="none" strike="noStrike" kern="1200" cap="none" spc="0" normalizeH="0" noProof="0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 SATU KASUS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76400"/>
            <a:ext cx="8915400" cy="533400"/>
          </a:xfrm>
          <a:prstGeom prst="rect">
            <a:avLst/>
          </a:prstGeom>
        </p:spPr>
        <p:txBody>
          <a:bodyPr vert="horz" anchor="ctr">
            <a:normAutofit fontScale="90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1371600" marR="0" lvl="0" indent="-457200" algn="just" defTabSz="633413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 w="6350">
                  <a:noFill/>
                </a:ln>
                <a:uLnTx/>
                <a:uFillTx/>
                <a:latin typeface="Bookman Old Style" pitchFamily="18" charset="0"/>
                <a:ea typeface="+mj-ea"/>
                <a:cs typeface="+mj-cs"/>
              </a:rPr>
              <a:t>Notasi</a:t>
            </a:r>
            <a:r>
              <a:rPr lang="en-US" sz="2400" b="1" dirty="0" smtClean="0">
                <a:ln w="6350">
                  <a:noFill/>
                </a:ln>
                <a:latin typeface="Bookman Old Style" pitchFamily="18" charset="0"/>
                <a:ea typeface="+mj-ea"/>
                <a:cs typeface="+mj-cs"/>
              </a:rPr>
              <a:t> :</a:t>
            </a:r>
          </a:p>
        </p:txBody>
      </p:sp>
      <p:sp>
        <p:nvSpPr>
          <p:cNvPr id="6" name="Rectangle 5"/>
          <p:cNvSpPr/>
          <p:nvPr/>
        </p:nvSpPr>
        <p:spPr>
          <a:xfrm>
            <a:off x="5181600" y="2286000"/>
            <a:ext cx="3657600" cy="2286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statemen-1;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statemen-2;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-n;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6800" y="2286000"/>
            <a:ext cx="3657600" cy="228600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kondisi</a:t>
            </a:r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algn="just"/>
            <a:r>
              <a:rPr lang="en-US" sz="20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statemen</a:t>
            </a:r>
            <a:r>
              <a:rPr lang="en-US" sz="20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8" name="Round Diagonal Corner Rectangle 7"/>
          <p:cNvSpPr/>
          <p:nvPr/>
        </p:nvSpPr>
        <p:spPr>
          <a:xfrm>
            <a:off x="1066800" y="4724400"/>
            <a:ext cx="3657600" cy="9144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blok</a:t>
            </a:r>
            <a:r>
              <a:rPr lang="en-US" dirty="0" smtClean="0">
                <a:solidFill>
                  <a:schemeClr val="tx1"/>
                </a:solidFill>
              </a:rPr>
              <a:t> if yang </a:t>
            </a:r>
            <a:r>
              <a:rPr lang="en-US" dirty="0" err="1" smtClean="0">
                <a:solidFill>
                  <a:schemeClr val="tx1"/>
                </a:solidFill>
              </a:rPr>
              <a:t>hanya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memiliki</a:t>
            </a:r>
            <a:r>
              <a:rPr lang="en-US" dirty="0" smtClean="0">
                <a:solidFill>
                  <a:schemeClr val="tx1"/>
                </a:solidFill>
              </a:rPr>
              <a:t> 1 (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statemen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 Diagonal Corner Rectangle 8"/>
          <p:cNvSpPr/>
          <p:nvPr/>
        </p:nvSpPr>
        <p:spPr>
          <a:xfrm>
            <a:off x="5181600" y="4724400"/>
            <a:ext cx="3657600" cy="914400"/>
          </a:xfrm>
          <a:prstGeom prst="round2Diag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 smtClean="0">
                <a:solidFill>
                  <a:schemeClr val="tx1"/>
                </a:solidFill>
              </a:rPr>
              <a:t>Berlaku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blok</a:t>
            </a:r>
            <a:r>
              <a:rPr lang="en-US" dirty="0" smtClean="0">
                <a:solidFill>
                  <a:schemeClr val="tx1"/>
                </a:solidFill>
              </a:rPr>
              <a:t> if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statemen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1 (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9144000" cy="685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2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doni MT Black" pitchFamily="18" charset="0"/>
                <a:ea typeface="+mj-ea"/>
                <a:cs typeface="+mj-cs"/>
              </a:rPr>
              <a:t>CONTOH PROGRAM 2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914400" y="685800"/>
            <a:ext cx="731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0" y="9144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conio.h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endParaRPr lang="en-US" sz="2000" b="1" dirty="0" smtClean="0">
              <a:ln w="6350">
                <a:noFill/>
              </a:ln>
              <a:latin typeface="Courier New" pitchFamily="49" charset="0"/>
              <a:cs typeface="Courier New" pitchFamily="49" charset="0"/>
            </a:endParaRP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n;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Masukan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sebuah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: ");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if (n &gt; 0)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Positif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("\n %d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adalah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Bilangan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Negatif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", n);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         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err="1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getch</a:t>
            </a: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return 0;</a:t>
            </a:r>
          </a:p>
          <a:p>
            <a:pPr marL="236538" lvl="0" algn="just" defTabSz="633413">
              <a:spcBef>
                <a:spcPct val="0"/>
              </a:spcBef>
              <a:defRPr/>
            </a:pPr>
            <a:r>
              <a:rPr lang="en-US" sz="2000" b="1" dirty="0" smtClean="0">
                <a:ln w="6350">
                  <a:noFill/>
                </a:ln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547</TotalTime>
  <Words>977</Words>
  <Application>Microsoft Office PowerPoint</Application>
  <PresentationFormat>On-screen Show (4:3)</PresentationFormat>
  <Paragraphs>308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Civic</vt:lpstr>
      <vt:lpstr>SELEKSI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SELEKSI</dc:title>
  <cp:lastModifiedBy>Phantom Assassin</cp:lastModifiedBy>
  <cp:revision>2</cp:revision>
  <dcterms:created xsi:type="dcterms:W3CDTF">2006-08-16T00:00:00Z</dcterms:created>
  <dcterms:modified xsi:type="dcterms:W3CDTF">2013-03-21T03:43:39Z</dcterms:modified>
</cp:coreProperties>
</file>