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7F81B-4D0F-47B8-91BC-64F1BD32C67D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35FF1-87BD-4E5C-B7D9-5A2C0414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9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A87C7-AA45-45A5-B731-7EB53ECAF6BB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1DF0-2682-4EDD-B27D-256C369A2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6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6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0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6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5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1DF0-2682-4EDD-B27D-256C369A23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3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25A3-CA03-4E13-8E41-275D38B1446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DF2C-E161-420A-816E-8B86B56B4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4138-0E4A-4BFA-BA4F-E6FCCBCD2F3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EFDB-4AC9-4BE1-BEAE-A950E254E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6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0FDA-E584-453B-B70B-CABB48A83E4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15A9-B473-44D9-AC92-EF1C401A3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C1E3-892E-4095-A10A-CECEE2FAADD6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A460-94EE-43DE-A917-33D0A9E2C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0AA6-22D6-498E-BE7D-891816D463F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880D-2C1D-4DF2-91BF-01EC9CD9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0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447A-7C88-46DA-90E6-994F340C1DC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74F6-22BB-416D-B538-C89477C93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1518-8E91-48FB-AC79-83E46C739449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4689-B5C9-48B5-B13B-822C17F0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5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ABAC-920A-4956-8E0E-CF293A0D3886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EE10-D959-422A-BD55-7D414EFE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2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5AFA-BD4B-4A85-9231-E0319F97B2D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4DFB7-F781-420D-B9E2-FA436E3E0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2480-CEEC-4929-A60A-17BB46BFE92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EF8A-2FF0-44F3-B939-748F28F61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3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85FF-C2C7-47B5-8BF0-0E1ABD90741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521A-902C-4108-89AC-2A28A299D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1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E95DA3-E0E8-4145-9B85-5A3594F7B84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53234E-ACE4-4005-B068-48D13192A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smtClean="0"/>
              <a:t>MENCAPAI KINERJA OPERSIONAL YANG PRIMA DAN KEDEKATAN DENGAN PELANGGAN : APLIKASI PERUSAHAAN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SISTEM PERUSAHAAN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s/w Perusahaan / enterprise s/w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Best practices . Muncul dari 2 sumber :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&gt; perusahaan konsultan yang bekerja untuk berbagai perusahaan dalam sebuah industri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&gt; s.w perusahaan yang mengembangkan kemampuan industri bekerja dengan berbagai klien.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Cara untuk mengimplementasikan s/w : perusahaan harus memilih terlebih dahulu fungsi-fungsi sistem yang akan digunakan dan kemudian memetakan proses bisnis itu ke proses bisnis yang telah didefinisikan sebelumnya dalam s/w tersebut.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Vendor s/w perusahaan : SAP, Oracle, SSA Global, Lawson S/W, Microsoft</a:t>
            </a: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Contoh</a:t>
            </a:r>
            <a:r>
              <a:rPr lang="en-US" sz="1600" dirty="0" smtClean="0"/>
              <a:t> : Coca cola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telah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mengimplementasikan</a:t>
            </a:r>
            <a:r>
              <a:rPr lang="en-US" sz="1600" dirty="0" smtClean="0">
                <a:sym typeface="Wingdings" pitchFamily="2" charset="2"/>
              </a:rPr>
              <a:t> SAP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menstandarisasikan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mengkoordinasikan</a:t>
            </a:r>
            <a:r>
              <a:rPr lang="en-US" sz="1600" dirty="0" smtClean="0">
                <a:sym typeface="Wingdings" pitchFamily="2" charset="2"/>
              </a:rPr>
              <a:t> prose </a:t>
            </a:r>
            <a:r>
              <a:rPr lang="en-US" sz="1600" dirty="0" err="1" smtClean="0">
                <a:sym typeface="Wingdings" pitchFamily="2" charset="2"/>
              </a:rPr>
              <a:t>bisnis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penting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</a:t>
            </a:r>
            <a:r>
              <a:rPr lang="en-US" sz="1600" dirty="0" smtClean="0">
                <a:sym typeface="Wingdings" pitchFamily="2" charset="2"/>
              </a:rPr>
              <a:t> 200 </a:t>
            </a:r>
            <a:r>
              <a:rPr lang="en-US" sz="1600" dirty="0" err="1" smtClean="0">
                <a:sym typeface="Wingdings" pitchFamily="2" charset="2"/>
              </a:rPr>
              <a:t>negara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Sistem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membantu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cepat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merespons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permintaan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produk</a:t>
            </a:r>
            <a:r>
              <a:rPr lang="en-US" sz="1600" dirty="0" smtClean="0">
                <a:sym typeface="Wingdings" pitchFamily="2" charset="2"/>
              </a:rPr>
              <a:t>. 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u="sng" dirty="0" smtClean="0">
                <a:sym typeface="Wingdings" pitchFamily="2" charset="2"/>
              </a:rPr>
              <a:t>SUPPLY CHAIN MANAGEMENT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SCM  </a:t>
            </a:r>
            <a:r>
              <a:rPr lang="en-US" sz="1600" dirty="0" err="1" smtClean="0">
                <a:sym typeface="Wingdings" pitchFamily="2" charset="2"/>
              </a:rPr>
              <a:t>menghubungkan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pemasok,pabrik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pusat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distribusi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toko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eceran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menyediakan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barang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jasa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sumber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melalui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konsumsi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  <a:p>
            <a:pPr marL="58738" indent="-58738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-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SCM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jika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produsen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memiliki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sempurna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tentang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berapa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banyak</a:t>
            </a:r>
            <a:r>
              <a:rPr lang="en-US" sz="1600" dirty="0" smtClean="0">
                <a:sym typeface="Wingdings" pitchFamily="2" charset="2"/>
              </a:rPr>
              <a:t> unit </a:t>
            </a:r>
            <a:r>
              <a:rPr lang="en-US" sz="1600" dirty="0" err="1" smtClean="0">
                <a:sym typeface="Wingdings" pitchFamily="2" charset="2"/>
              </a:rPr>
              <a:t>produksi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diinginkan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kapan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mereka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menginginkannya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kapan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produksi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maka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strategi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smtClean="0">
                <a:sym typeface="Wingdings" pitchFamily="2" charset="2"/>
              </a:rPr>
              <a:t>Just In Time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6096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8382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066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6002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828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2209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24384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6670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2004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7620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15240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23622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52600" y="31242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71800" y="990600"/>
            <a:ext cx="838200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Pemasok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2971800" y="2590800"/>
            <a:ext cx="838200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/>
              <a:t>Pemasok</a:t>
            </a:r>
            <a:endParaRPr lang="en-US" sz="1100" dirty="0"/>
          </a:p>
        </p:txBody>
      </p:sp>
      <p:sp>
        <p:nvSpPr>
          <p:cNvPr id="23" name="Rectangle 22"/>
          <p:cNvSpPr/>
          <p:nvPr/>
        </p:nvSpPr>
        <p:spPr>
          <a:xfrm>
            <a:off x="3886200" y="1752600"/>
            <a:ext cx="990600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Perusahaan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0" y="17526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24600" y="17526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1600" y="17526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</a:t>
            </a:r>
          </a:p>
        </p:txBody>
      </p:sp>
      <p:cxnSp>
        <p:nvCxnSpPr>
          <p:cNvPr id="28" name="Straight Connector 27"/>
          <p:cNvCxnSpPr>
            <a:stCxn id="4" idx="3"/>
            <a:endCxn id="16" idx="1"/>
          </p:cNvCxnSpPr>
          <p:nvPr/>
        </p:nvCxnSpPr>
        <p:spPr>
          <a:xfrm>
            <a:off x="838200" y="6858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  <a:endCxn id="16" idx="1"/>
          </p:cNvCxnSpPr>
          <p:nvPr/>
        </p:nvCxnSpPr>
        <p:spPr>
          <a:xfrm>
            <a:off x="838200" y="9144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3"/>
            <a:endCxn id="16" idx="1"/>
          </p:cNvCxnSpPr>
          <p:nvPr/>
        </p:nvCxnSpPr>
        <p:spPr>
          <a:xfrm flipV="1">
            <a:off x="838200" y="9144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3"/>
            <a:endCxn id="17" idx="1"/>
          </p:cNvCxnSpPr>
          <p:nvPr/>
        </p:nvCxnSpPr>
        <p:spPr>
          <a:xfrm>
            <a:off x="838200" y="14478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3"/>
            <a:endCxn id="17" idx="1"/>
          </p:cNvCxnSpPr>
          <p:nvPr/>
        </p:nvCxnSpPr>
        <p:spPr>
          <a:xfrm>
            <a:off x="838200" y="16764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3"/>
            <a:endCxn id="17" idx="1"/>
          </p:cNvCxnSpPr>
          <p:nvPr/>
        </p:nvCxnSpPr>
        <p:spPr>
          <a:xfrm flipV="1">
            <a:off x="838200" y="16764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3"/>
            <a:endCxn id="18" idx="1"/>
          </p:cNvCxnSpPr>
          <p:nvPr/>
        </p:nvCxnSpPr>
        <p:spPr>
          <a:xfrm>
            <a:off x="838200" y="22860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3"/>
            <a:endCxn id="18" idx="1"/>
          </p:cNvCxnSpPr>
          <p:nvPr/>
        </p:nvCxnSpPr>
        <p:spPr>
          <a:xfrm>
            <a:off x="838200" y="25146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3"/>
            <a:endCxn id="18" idx="1"/>
          </p:cNvCxnSpPr>
          <p:nvPr/>
        </p:nvCxnSpPr>
        <p:spPr>
          <a:xfrm flipV="1">
            <a:off x="838200" y="25146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3" idx="3"/>
            <a:endCxn id="19" idx="1"/>
          </p:cNvCxnSpPr>
          <p:nvPr/>
        </p:nvCxnSpPr>
        <p:spPr>
          <a:xfrm>
            <a:off x="838200" y="30480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4" idx="3"/>
            <a:endCxn id="19" idx="1"/>
          </p:cNvCxnSpPr>
          <p:nvPr/>
        </p:nvCxnSpPr>
        <p:spPr>
          <a:xfrm>
            <a:off x="838200" y="32766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3"/>
            <a:endCxn id="19" idx="1"/>
          </p:cNvCxnSpPr>
          <p:nvPr/>
        </p:nvCxnSpPr>
        <p:spPr>
          <a:xfrm flipV="1">
            <a:off x="838200" y="3276600"/>
            <a:ext cx="914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3"/>
            <a:endCxn id="21" idx="1"/>
          </p:cNvCxnSpPr>
          <p:nvPr/>
        </p:nvCxnSpPr>
        <p:spPr>
          <a:xfrm>
            <a:off x="2133600" y="914400"/>
            <a:ext cx="8382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3"/>
            <a:endCxn id="21" idx="1"/>
          </p:cNvCxnSpPr>
          <p:nvPr/>
        </p:nvCxnSpPr>
        <p:spPr>
          <a:xfrm flipV="1">
            <a:off x="2133600" y="1257300"/>
            <a:ext cx="838200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3"/>
            <a:endCxn id="22" idx="1"/>
          </p:cNvCxnSpPr>
          <p:nvPr/>
        </p:nvCxnSpPr>
        <p:spPr>
          <a:xfrm>
            <a:off x="2133600" y="2514600"/>
            <a:ext cx="8382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9" idx="3"/>
            <a:endCxn id="22" idx="1"/>
          </p:cNvCxnSpPr>
          <p:nvPr/>
        </p:nvCxnSpPr>
        <p:spPr>
          <a:xfrm flipV="1">
            <a:off x="2133600" y="2857500"/>
            <a:ext cx="838200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1" idx="3"/>
            <a:endCxn id="23" idx="0"/>
          </p:cNvCxnSpPr>
          <p:nvPr/>
        </p:nvCxnSpPr>
        <p:spPr>
          <a:xfrm>
            <a:off x="3810000" y="1257300"/>
            <a:ext cx="571500" cy="4953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2" idx="3"/>
            <a:endCxn id="23" idx="2"/>
          </p:cNvCxnSpPr>
          <p:nvPr/>
        </p:nvCxnSpPr>
        <p:spPr>
          <a:xfrm flipV="1">
            <a:off x="3810000" y="2286000"/>
            <a:ext cx="571500" cy="5715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3" idx="3"/>
            <a:endCxn id="26" idx="1"/>
          </p:cNvCxnSpPr>
          <p:nvPr/>
        </p:nvCxnSpPr>
        <p:spPr>
          <a:xfrm>
            <a:off x="4876800" y="20193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6" idx="3"/>
            <a:endCxn id="25" idx="1"/>
          </p:cNvCxnSpPr>
          <p:nvPr/>
        </p:nvCxnSpPr>
        <p:spPr>
          <a:xfrm>
            <a:off x="6019800" y="20193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5" idx="3"/>
            <a:endCxn id="24" idx="1"/>
          </p:cNvCxnSpPr>
          <p:nvPr/>
        </p:nvCxnSpPr>
        <p:spPr>
          <a:xfrm>
            <a:off x="7162800" y="20193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2" name="TextBox 69"/>
          <p:cNvSpPr txBox="1">
            <a:spLocks noChangeArrowheads="1"/>
          </p:cNvSpPr>
          <p:nvPr/>
        </p:nvSpPr>
        <p:spPr bwMode="auto">
          <a:xfrm>
            <a:off x="5181600" y="1871663"/>
            <a:ext cx="838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/>
              <a:t>Distributor</a:t>
            </a:r>
          </a:p>
        </p:txBody>
      </p:sp>
      <p:sp>
        <p:nvSpPr>
          <p:cNvPr id="4143" name="TextBox 70"/>
          <p:cNvSpPr txBox="1">
            <a:spLocks noChangeArrowheads="1"/>
          </p:cNvSpPr>
          <p:nvPr/>
        </p:nvSpPr>
        <p:spPr bwMode="auto">
          <a:xfrm>
            <a:off x="6324600" y="1905000"/>
            <a:ext cx="838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/>
              <a:t>Pengecer</a:t>
            </a:r>
          </a:p>
        </p:txBody>
      </p:sp>
      <p:sp>
        <p:nvSpPr>
          <p:cNvPr id="4144" name="TextBox 71"/>
          <p:cNvSpPr txBox="1">
            <a:spLocks noChangeArrowheads="1"/>
          </p:cNvSpPr>
          <p:nvPr/>
        </p:nvSpPr>
        <p:spPr bwMode="auto">
          <a:xfrm>
            <a:off x="7620000" y="1905000"/>
            <a:ext cx="990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100"/>
              <a:t>Pelanggan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 rtlCol="0">
            <a:normAutofit/>
          </a:bodyPr>
          <a:lstStyle/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Masalah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muncul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SCmM</a:t>
            </a:r>
            <a:r>
              <a:rPr lang="en-US" sz="1600" dirty="0" smtClean="0"/>
              <a:t> : </a:t>
            </a:r>
            <a:r>
              <a:rPr lang="en-US" sz="1600" dirty="0" err="1" smtClean="0"/>
              <a:t>efek</a:t>
            </a:r>
            <a:r>
              <a:rPr lang="en-US" sz="1600" dirty="0" smtClean="0"/>
              <a:t> bullwhip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SCM </a:t>
            </a:r>
            <a:r>
              <a:rPr lang="en-US" sz="1600" dirty="0" err="1" smtClean="0">
                <a:sym typeface="Wingdings" pitchFamily="2" charset="2"/>
              </a:rPr>
              <a:t>menyediakan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membantu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anggota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rantai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pasokan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membuat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keputusan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tetang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pembelian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penjadwalan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lebih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baik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Aplikasi</a:t>
            </a:r>
            <a:r>
              <a:rPr lang="en-US" sz="1600" dirty="0" smtClean="0">
                <a:sym typeface="Wingdings" pitchFamily="2" charset="2"/>
              </a:rPr>
              <a:t> SCM. </a:t>
            </a:r>
            <a:r>
              <a:rPr lang="en-US" sz="1600" dirty="0" err="1" smtClean="0">
                <a:sym typeface="Wingdings" pitchFamily="2" charset="2"/>
              </a:rPr>
              <a:t>Terdiri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: SCM planning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- SCM System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>
                <a:sym typeface="Wingdings" pitchFamily="2" charset="2"/>
              </a:rPr>
              <a:t>Jenis</a:t>
            </a:r>
            <a:r>
              <a:rPr lang="en-US" sz="1600" b="1" dirty="0" smtClean="0">
                <a:sym typeface="Wingdings" pitchFamily="2" charset="2"/>
              </a:rPr>
              <a:t> SCM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Push-based model  </a:t>
            </a:r>
            <a:r>
              <a:rPr lang="en-US" sz="1600" dirty="0" err="1" smtClean="0">
                <a:sym typeface="Wingdings" pitchFamily="2" charset="2"/>
              </a:rPr>
              <a:t>jadwal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produksi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didasarkan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peramalan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tebakan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terbaik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mengenai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permintaan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produk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“</a:t>
            </a:r>
            <a:r>
              <a:rPr lang="en-US" sz="1600" dirty="0" err="1" smtClean="0">
                <a:sym typeface="Wingdings" pitchFamily="2" charset="2"/>
              </a:rPr>
              <a:t>didorong</a:t>
            </a:r>
            <a:r>
              <a:rPr lang="en-US" sz="1600" dirty="0" smtClean="0">
                <a:sym typeface="Wingdings" pitchFamily="2" charset="2"/>
              </a:rPr>
              <a:t>” </a:t>
            </a:r>
            <a:r>
              <a:rPr lang="en-US" sz="1600" dirty="0" err="1" smtClean="0">
                <a:sym typeface="Wingdings" pitchFamily="2" charset="2"/>
              </a:rPr>
              <a:t>kepada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/build to stock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Pull based model  model yang </a:t>
            </a:r>
            <a:r>
              <a:rPr lang="en-US" sz="1600" dirty="0" err="1" smtClean="0">
                <a:sym typeface="Wingdings" pitchFamily="2" charset="2"/>
              </a:rPr>
              <a:t>digerakkan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oleh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permintaan</a:t>
            </a:r>
            <a:r>
              <a:rPr lang="en-US" sz="1600" dirty="0" smtClean="0">
                <a:sym typeface="Wingdings" pitchFamily="2" charset="2"/>
              </a:rPr>
              <a:t>/build to order, </a:t>
            </a:r>
            <a:r>
              <a:rPr lang="en-US" sz="1600" dirty="0" err="1" smtClean="0">
                <a:sym typeface="Wingdings" pitchFamily="2" charset="2"/>
              </a:rPr>
              <a:t>pesanan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menyebabkan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kejadian-kejadian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rantai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pasokan</a:t>
            </a:r>
            <a:endParaRPr lang="en-US" sz="1600" dirty="0" smtClean="0"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>
                <a:sym typeface="Wingdings" pitchFamily="2" charset="2"/>
              </a:rPr>
              <a:t>Nilai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bisnis</a:t>
            </a:r>
            <a:r>
              <a:rPr lang="en-US" sz="1600" b="1" dirty="0" smtClean="0">
                <a:sym typeface="Wingdings" pitchFamily="2" charset="2"/>
              </a:rPr>
              <a:t> SCM - </a:t>
            </a:r>
            <a:r>
              <a:rPr lang="en-US" sz="1600" b="1" dirty="0" err="1" smtClean="0">
                <a:sym typeface="Wingdings" pitchFamily="2" charset="2"/>
              </a:rPr>
              <a:t>dapat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meningkatkan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profitabilitas</a:t>
            </a:r>
            <a:endParaRPr lang="en-US" sz="16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COSTUMER RELATIONSHIP MANAGEMENT CRM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Sistem</a:t>
            </a:r>
            <a:r>
              <a:rPr lang="en-US" sz="1600" dirty="0" smtClean="0">
                <a:sym typeface="Wingdings" pitchFamily="2" charset="2"/>
              </a:rPr>
              <a:t> CRM  </a:t>
            </a:r>
            <a:r>
              <a:rPr lang="en-US" sz="1600" dirty="0" err="1" smtClean="0">
                <a:sym typeface="Wingdings" pitchFamily="2" charset="2"/>
              </a:rPr>
              <a:t>menyediakan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satu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pandangan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sisi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terhadap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berguna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meningkatkan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penjualan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layanan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Paket</a:t>
            </a:r>
            <a:r>
              <a:rPr lang="en-US" sz="1600" dirty="0" smtClean="0">
                <a:sym typeface="Wingdings" pitchFamily="2" charset="2"/>
              </a:rPr>
              <a:t> CRM </a:t>
            </a:r>
            <a:r>
              <a:rPr lang="en-US" sz="1600" dirty="0" err="1" smtClean="0">
                <a:sym typeface="Wingdings" pitchFamily="2" charset="2"/>
              </a:rPr>
              <a:t>manajemen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hubungan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mitra</a:t>
            </a:r>
            <a:r>
              <a:rPr lang="en-US" sz="1600" dirty="0" smtClean="0">
                <a:sym typeface="Wingdings" pitchFamily="2" charset="2"/>
              </a:rPr>
              <a:t>/partner relationship management (PRM)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	  </a:t>
            </a:r>
            <a:r>
              <a:rPr lang="en-US" sz="1600" dirty="0" err="1" smtClean="0">
                <a:sym typeface="Wingdings" pitchFamily="2" charset="2"/>
              </a:rPr>
              <a:t>Manajemen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hubungan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r>
              <a:rPr lang="en-US" sz="1600" dirty="0" smtClean="0">
                <a:sym typeface="Wingdings" pitchFamily="2" charset="2"/>
              </a:rPr>
              <a:t> / employee relationship management (ERM)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/>
              <a:t>Kemampuan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CRM</a:t>
            </a:r>
            <a:endParaRPr lang="en-US" sz="1600" dirty="0" smtClean="0"/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Sales Force Automation (SFA)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Layanan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pelanggan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Pemasaran</a:t>
            </a:r>
            <a:endParaRPr lang="en-US" sz="16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Penggolongan CRM</a:t>
            </a:r>
            <a:endParaRPr lang="en-US" sz="160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CRM Operasional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CRM analitis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ym typeface="Wingdings" pitchFamily="2" charset="2"/>
              </a:rPr>
              <a:t>Nilai bisnis CRM</a:t>
            </a:r>
            <a:r>
              <a:rPr lang="en-US" sz="1600" smtClean="0">
                <a:sym typeface="Wingdings" pitchFamily="2" charset="2"/>
              </a:rPr>
              <a:t>  dapat meraih keuntungan, termasuk peningkatan kepuasan pelanggan, mengurangi biaya pemasaran langsung, pemasarannya lebih efektif dan biaya untuk mendapatkan pelanggan dan mempertahankannya menjadi lebih rendah.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ym typeface="Wingdings" pitchFamily="2" charset="2"/>
              </a:rPr>
              <a:t>Tantangan bagi aplikasi perusahaan </a:t>
            </a:r>
            <a:r>
              <a:rPr lang="en-US" sz="1600" smtClean="0">
                <a:sym typeface="Wingdings" pitchFamily="2" charset="2"/>
              </a:rPr>
              <a:t> aplikasi perusahaan membutuhkan tidak hanya perubahan teknologi yang menyeluruh tetapi juga perubahan fundamental dalam cara bisnis beroperasi. Perusahaan harus melakukan perubahan total pada proses bisnisnya agar dapat bekerja dengan s/w tersebut. Para karyawan harus menerima fungsi kerja dan tanggung jawab yang baru.</a:t>
            </a:r>
            <a:endParaRPr lang="en-US" sz="16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347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MENCAPAI KINERJA OPERSIONAL YANG PRIMA DAN KEDEKATAN DENGAN PELANGGAN : APLIKASI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Naufal</dc:creator>
  <cp:lastModifiedBy>Phantom Assassin</cp:lastModifiedBy>
  <cp:revision>2</cp:revision>
  <dcterms:created xsi:type="dcterms:W3CDTF">2009-11-18T08:02:29Z</dcterms:created>
  <dcterms:modified xsi:type="dcterms:W3CDTF">2012-11-03T03:56:42Z</dcterms:modified>
</cp:coreProperties>
</file>