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ABA5AC-81BE-46ED-9D1D-35DFE16EB40F}" type="datetimeFigureOut">
              <a:rPr lang="en-US" smtClean="0"/>
              <a:t>11/3/2012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DC5851-B0B3-4E1E-8CAA-803F9F7D5A78}" type="slidenum">
              <a:rPr lang="en-US" smtClean="0"/>
              <a:t>‹#›</a:t>
            </a:fld>
            <a:endParaRPr lang="en-US"/>
          </a:p>
        </p:txBody>
      </p:sp>
    </p:spTree>
    <p:extLst>
      <p:ext uri="{BB962C8B-B14F-4D97-AF65-F5344CB8AC3E}">
        <p14:creationId xmlns:p14="http://schemas.microsoft.com/office/powerpoint/2010/main" val="1382281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2B30F2-124D-4F86-B363-FB86E46AC89E}" type="datetimeFigureOut">
              <a:rPr lang="en-US" smtClean="0"/>
              <a:t>11/3/2012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D1CFFE-A8E6-4920-A1DA-E843691001E8}" type="slidenum">
              <a:rPr lang="en-US" smtClean="0"/>
              <a:t>‹#›</a:t>
            </a:fld>
            <a:endParaRPr lang="en-US"/>
          </a:p>
        </p:txBody>
      </p:sp>
    </p:spTree>
    <p:extLst>
      <p:ext uri="{BB962C8B-B14F-4D97-AF65-F5344CB8AC3E}">
        <p14:creationId xmlns:p14="http://schemas.microsoft.com/office/powerpoint/2010/main" val="3170712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1</a:t>
            </a:fld>
            <a:endParaRPr lang="en-US"/>
          </a:p>
        </p:txBody>
      </p:sp>
    </p:spTree>
    <p:extLst>
      <p:ext uri="{BB962C8B-B14F-4D97-AF65-F5344CB8AC3E}">
        <p14:creationId xmlns:p14="http://schemas.microsoft.com/office/powerpoint/2010/main" val="3267316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10</a:t>
            </a:fld>
            <a:endParaRPr lang="en-US"/>
          </a:p>
        </p:txBody>
      </p:sp>
    </p:spTree>
    <p:extLst>
      <p:ext uri="{BB962C8B-B14F-4D97-AF65-F5344CB8AC3E}">
        <p14:creationId xmlns:p14="http://schemas.microsoft.com/office/powerpoint/2010/main" val="3203216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11</a:t>
            </a:fld>
            <a:endParaRPr lang="en-US"/>
          </a:p>
        </p:txBody>
      </p:sp>
    </p:spTree>
    <p:extLst>
      <p:ext uri="{BB962C8B-B14F-4D97-AF65-F5344CB8AC3E}">
        <p14:creationId xmlns:p14="http://schemas.microsoft.com/office/powerpoint/2010/main" val="2208330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2</a:t>
            </a:fld>
            <a:endParaRPr lang="en-US"/>
          </a:p>
        </p:txBody>
      </p:sp>
    </p:spTree>
    <p:extLst>
      <p:ext uri="{BB962C8B-B14F-4D97-AF65-F5344CB8AC3E}">
        <p14:creationId xmlns:p14="http://schemas.microsoft.com/office/powerpoint/2010/main" val="3511519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3</a:t>
            </a:fld>
            <a:endParaRPr lang="en-US"/>
          </a:p>
        </p:txBody>
      </p:sp>
    </p:spTree>
    <p:extLst>
      <p:ext uri="{BB962C8B-B14F-4D97-AF65-F5344CB8AC3E}">
        <p14:creationId xmlns:p14="http://schemas.microsoft.com/office/powerpoint/2010/main" val="853690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4</a:t>
            </a:fld>
            <a:endParaRPr lang="en-US"/>
          </a:p>
        </p:txBody>
      </p:sp>
    </p:spTree>
    <p:extLst>
      <p:ext uri="{BB962C8B-B14F-4D97-AF65-F5344CB8AC3E}">
        <p14:creationId xmlns:p14="http://schemas.microsoft.com/office/powerpoint/2010/main" val="152075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5</a:t>
            </a:fld>
            <a:endParaRPr lang="en-US"/>
          </a:p>
        </p:txBody>
      </p:sp>
    </p:spTree>
    <p:extLst>
      <p:ext uri="{BB962C8B-B14F-4D97-AF65-F5344CB8AC3E}">
        <p14:creationId xmlns:p14="http://schemas.microsoft.com/office/powerpoint/2010/main" val="517235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6</a:t>
            </a:fld>
            <a:endParaRPr lang="en-US"/>
          </a:p>
        </p:txBody>
      </p:sp>
    </p:spTree>
    <p:extLst>
      <p:ext uri="{BB962C8B-B14F-4D97-AF65-F5344CB8AC3E}">
        <p14:creationId xmlns:p14="http://schemas.microsoft.com/office/powerpoint/2010/main" val="45123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7</a:t>
            </a:fld>
            <a:endParaRPr lang="en-US"/>
          </a:p>
        </p:txBody>
      </p:sp>
    </p:spTree>
    <p:extLst>
      <p:ext uri="{BB962C8B-B14F-4D97-AF65-F5344CB8AC3E}">
        <p14:creationId xmlns:p14="http://schemas.microsoft.com/office/powerpoint/2010/main" val="1746252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8</a:t>
            </a:fld>
            <a:endParaRPr lang="en-US"/>
          </a:p>
        </p:txBody>
      </p:sp>
    </p:spTree>
    <p:extLst>
      <p:ext uri="{BB962C8B-B14F-4D97-AF65-F5344CB8AC3E}">
        <p14:creationId xmlns:p14="http://schemas.microsoft.com/office/powerpoint/2010/main" val="2272210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D1CFFE-A8E6-4920-A1DA-E843691001E8}" type="slidenum">
              <a:rPr lang="en-US" smtClean="0"/>
              <a:t>9</a:t>
            </a:fld>
            <a:endParaRPr lang="en-US"/>
          </a:p>
        </p:txBody>
      </p:sp>
    </p:spTree>
    <p:extLst>
      <p:ext uri="{BB962C8B-B14F-4D97-AF65-F5344CB8AC3E}">
        <p14:creationId xmlns:p14="http://schemas.microsoft.com/office/powerpoint/2010/main" val="2334900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397DAAF-BB6F-41F5-BE20-96C215CE0EC6}"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D7A258-82F6-4BAD-A0C2-3577BC02AE09}" type="slidenum">
              <a:rPr lang="en-US"/>
              <a:pPr>
                <a:defRPr/>
              </a:pPr>
              <a:t>‹#›</a:t>
            </a:fld>
            <a:endParaRPr lang="en-US"/>
          </a:p>
        </p:txBody>
      </p:sp>
    </p:spTree>
    <p:extLst>
      <p:ext uri="{BB962C8B-B14F-4D97-AF65-F5344CB8AC3E}">
        <p14:creationId xmlns:p14="http://schemas.microsoft.com/office/powerpoint/2010/main" val="224134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816865-D1CE-4D9D-81F8-45BAE8EC89F6}"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06C379-0409-4B7B-945F-80697618C8B1}" type="slidenum">
              <a:rPr lang="en-US"/>
              <a:pPr>
                <a:defRPr/>
              </a:pPr>
              <a:t>‹#›</a:t>
            </a:fld>
            <a:endParaRPr lang="en-US"/>
          </a:p>
        </p:txBody>
      </p:sp>
    </p:spTree>
    <p:extLst>
      <p:ext uri="{BB962C8B-B14F-4D97-AF65-F5344CB8AC3E}">
        <p14:creationId xmlns:p14="http://schemas.microsoft.com/office/powerpoint/2010/main" val="2739132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F626B9-9427-4A2E-91F7-7CD73C260AA2}"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F42C2B-6855-4AE3-9BBB-32866F333D2A}" type="slidenum">
              <a:rPr lang="en-US"/>
              <a:pPr>
                <a:defRPr/>
              </a:pPr>
              <a:t>‹#›</a:t>
            </a:fld>
            <a:endParaRPr lang="en-US"/>
          </a:p>
        </p:txBody>
      </p:sp>
    </p:spTree>
    <p:extLst>
      <p:ext uri="{BB962C8B-B14F-4D97-AF65-F5344CB8AC3E}">
        <p14:creationId xmlns:p14="http://schemas.microsoft.com/office/powerpoint/2010/main" val="25369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16C2B6-5792-40AE-8831-2080A72FA9FE}"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F1DD6D-738A-4A6B-83BA-6F0337501E32}" type="slidenum">
              <a:rPr lang="en-US"/>
              <a:pPr>
                <a:defRPr/>
              </a:pPr>
              <a:t>‹#›</a:t>
            </a:fld>
            <a:endParaRPr lang="en-US"/>
          </a:p>
        </p:txBody>
      </p:sp>
    </p:spTree>
    <p:extLst>
      <p:ext uri="{BB962C8B-B14F-4D97-AF65-F5344CB8AC3E}">
        <p14:creationId xmlns:p14="http://schemas.microsoft.com/office/powerpoint/2010/main" val="322580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65D572-A84E-4F25-91E1-E8E8644454B8}"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A4CA54-98E1-4C97-A5B7-9C672F8BB8EC}" type="slidenum">
              <a:rPr lang="en-US"/>
              <a:pPr>
                <a:defRPr/>
              </a:pPr>
              <a:t>‹#›</a:t>
            </a:fld>
            <a:endParaRPr lang="en-US"/>
          </a:p>
        </p:txBody>
      </p:sp>
    </p:spTree>
    <p:extLst>
      <p:ext uri="{BB962C8B-B14F-4D97-AF65-F5344CB8AC3E}">
        <p14:creationId xmlns:p14="http://schemas.microsoft.com/office/powerpoint/2010/main" val="380368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7F9DAA7-727F-47CA-9A55-270C83083D23}"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B06EF0-2466-4A9B-9AB2-952DB2D077F3}" type="slidenum">
              <a:rPr lang="en-US"/>
              <a:pPr>
                <a:defRPr/>
              </a:pPr>
              <a:t>‹#›</a:t>
            </a:fld>
            <a:endParaRPr lang="en-US"/>
          </a:p>
        </p:txBody>
      </p:sp>
    </p:spTree>
    <p:extLst>
      <p:ext uri="{BB962C8B-B14F-4D97-AF65-F5344CB8AC3E}">
        <p14:creationId xmlns:p14="http://schemas.microsoft.com/office/powerpoint/2010/main" val="2617757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545536F-F711-44BE-A362-18D2C2090F7F}" type="datetimeFigureOut">
              <a:rPr lang="en-US"/>
              <a:pPr>
                <a:defRPr/>
              </a:pPr>
              <a:t>11/3/2012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ACBC5AA-A050-4F06-8263-334EE2319982}" type="slidenum">
              <a:rPr lang="en-US"/>
              <a:pPr>
                <a:defRPr/>
              </a:pPr>
              <a:t>‹#›</a:t>
            </a:fld>
            <a:endParaRPr lang="en-US"/>
          </a:p>
        </p:txBody>
      </p:sp>
    </p:spTree>
    <p:extLst>
      <p:ext uri="{BB962C8B-B14F-4D97-AF65-F5344CB8AC3E}">
        <p14:creationId xmlns:p14="http://schemas.microsoft.com/office/powerpoint/2010/main" val="85098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AB2E7C8-11CC-4385-8D1A-4FE4DAACCBC3}" type="datetimeFigureOut">
              <a:rPr lang="en-US"/>
              <a:pPr>
                <a:defRPr/>
              </a:pPr>
              <a:t>11/3/2012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96492EE-0297-4D56-ADDF-4BE05969A3F5}" type="slidenum">
              <a:rPr lang="en-US"/>
              <a:pPr>
                <a:defRPr/>
              </a:pPr>
              <a:t>‹#›</a:t>
            </a:fld>
            <a:endParaRPr lang="en-US"/>
          </a:p>
        </p:txBody>
      </p:sp>
    </p:spTree>
    <p:extLst>
      <p:ext uri="{BB962C8B-B14F-4D97-AF65-F5344CB8AC3E}">
        <p14:creationId xmlns:p14="http://schemas.microsoft.com/office/powerpoint/2010/main" val="251404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9429D3-D6BD-4E5D-A19A-FD45693F3D5E}" type="datetimeFigureOut">
              <a:rPr lang="en-US"/>
              <a:pPr>
                <a:defRPr/>
              </a:pPr>
              <a:t>11/3/2012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FFD2A5-A78B-49BD-8ADC-DDAE56F5058C}" type="slidenum">
              <a:rPr lang="en-US"/>
              <a:pPr>
                <a:defRPr/>
              </a:pPr>
              <a:t>‹#›</a:t>
            </a:fld>
            <a:endParaRPr lang="en-US"/>
          </a:p>
        </p:txBody>
      </p:sp>
    </p:spTree>
    <p:extLst>
      <p:ext uri="{BB962C8B-B14F-4D97-AF65-F5344CB8AC3E}">
        <p14:creationId xmlns:p14="http://schemas.microsoft.com/office/powerpoint/2010/main" val="347931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C8DD3E-AFBA-4995-B121-FB752FC75F67}"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48054F-F108-44D6-9F09-546B8A93C9A0}" type="slidenum">
              <a:rPr lang="en-US"/>
              <a:pPr>
                <a:defRPr/>
              </a:pPr>
              <a:t>‹#›</a:t>
            </a:fld>
            <a:endParaRPr lang="en-US"/>
          </a:p>
        </p:txBody>
      </p:sp>
    </p:spTree>
    <p:extLst>
      <p:ext uri="{BB962C8B-B14F-4D97-AF65-F5344CB8AC3E}">
        <p14:creationId xmlns:p14="http://schemas.microsoft.com/office/powerpoint/2010/main" val="140153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671DEE-EE9D-4071-B061-07CDE799C815}"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DEB1E5-B243-4470-8C17-E2B7E472E07E}" type="slidenum">
              <a:rPr lang="en-US"/>
              <a:pPr>
                <a:defRPr/>
              </a:pPr>
              <a:t>‹#›</a:t>
            </a:fld>
            <a:endParaRPr lang="en-US"/>
          </a:p>
        </p:txBody>
      </p:sp>
    </p:spTree>
    <p:extLst>
      <p:ext uri="{BB962C8B-B14F-4D97-AF65-F5344CB8AC3E}">
        <p14:creationId xmlns:p14="http://schemas.microsoft.com/office/powerpoint/2010/main" val="88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75D97C3-B033-4479-8293-CF9A33A7D78E}" type="datetimeFigureOut">
              <a:rPr lang="en-US"/>
              <a:pPr>
                <a:defRPr/>
              </a:pPr>
              <a:t>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1C9B96A-7EAF-417C-81AB-12398D036E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1325562"/>
          </a:xfrm>
        </p:spPr>
        <p:txBody>
          <a:bodyPr rtlCol="0">
            <a:normAutofit fontScale="90000"/>
          </a:bodyPr>
          <a:lstStyle/>
          <a:p>
            <a:pPr fontAlgn="auto">
              <a:lnSpc>
                <a:spcPct val="150000"/>
              </a:lnSpc>
              <a:spcAft>
                <a:spcPts val="0"/>
              </a:spcAft>
              <a:defRPr/>
            </a:pPr>
            <a:r>
              <a:rPr lang="en-US" sz="1800" b="1" smtClean="0"/>
              <a:t>BAB II </a:t>
            </a:r>
            <a:br>
              <a:rPr lang="en-US" sz="1800" b="1" smtClean="0"/>
            </a:br>
            <a:r>
              <a:rPr lang="en-US" sz="1800" b="1" smtClean="0"/>
              <a:t>E-BUSINESS GLOBAL:</a:t>
            </a:r>
            <a:br>
              <a:rPr lang="en-US" sz="1800" b="1" smtClean="0"/>
            </a:br>
            <a:r>
              <a:rPr lang="en-US" sz="1800" b="1" smtClean="0"/>
              <a:t>BAGAIMANA BISNIS MENGGUNAKAN SI</a:t>
            </a:r>
          </a:p>
        </p:txBody>
      </p:sp>
      <p:sp>
        <p:nvSpPr>
          <p:cNvPr id="3" name="Content Placeholder 2"/>
          <p:cNvSpPr>
            <a:spLocks noGrp="1"/>
          </p:cNvSpPr>
          <p:nvPr>
            <p:ph idx="1"/>
          </p:nvPr>
        </p:nvSpPr>
        <p:spPr>
          <a:xfrm>
            <a:off x="457200" y="1905000"/>
            <a:ext cx="8229600" cy="4191000"/>
          </a:xfrm>
        </p:spPr>
        <p:txBody>
          <a:bodyPr rtlCol="0">
            <a:normAutofit/>
          </a:bodyPr>
          <a:lstStyle/>
          <a:p>
            <a:pPr algn="just" fontAlgn="auto">
              <a:lnSpc>
                <a:spcPct val="150000"/>
              </a:lnSpc>
              <a:spcAft>
                <a:spcPts val="0"/>
              </a:spcAft>
              <a:buFont typeface="Arial" pitchFamily="34" charset="0"/>
              <a:buNone/>
              <a:defRPr/>
            </a:pPr>
            <a:r>
              <a:rPr lang="en-US" sz="1600" dirty="0" smtClean="0"/>
              <a:t>2.1 PROSES BISNIS DAN SI</a:t>
            </a:r>
          </a:p>
          <a:p>
            <a:pPr marL="115888" indent="-115888" algn="just" fontAlgn="auto">
              <a:lnSpc>
                <a:spcPct val="150000"/>
              </a:lnSpc>
              <a:spcAft>
                <a:spcPts val="0"/>
              </a:spcAft>
              <a:buFont typeface="Arial" pitchFamily="34" charset="0"/>
              <a:buNone/>
              <a:defRPr/>
            </a:pPr>
            <a:r>
              <a:rPr lang="en-US" sz="1600" dirty="0" smtClean="0"/>
              <a:t>- </a:t>
            </a:r>
            <a:r>
              <a:rPr lang="en-US" sz="1600" dirty="0" err="1" smtClean="0"/>
              <a:t>Proses</a:t>
            </a:r>
            <a:r>
              <a:rPr lang="en-US" sz="1600" dirty="0" smtClean="0"/>
              <a:t> </a:t>
            </a:r>
            <a:r>
              <a:rPr lang="en-US" sz="1600" dirty="0" err="1" smtClean="0"/>
              <a:t>Bisnis</a:t>
            </a:r>
            <a:endParaRPr lang="en-US" sz="1600" dirty="0" smtClean="0">
              <a:solidFill>
                <a:srgbClr val="FF0000"/>
              </a:solidFill>
            </a:endParaRPr>
          </a:p>
          <a:p>
            <a:pPr marL="115888" indent="-115888" algn="just" fontAlgn="auto">
              <a:lnSpc>
                <a:spcPct val="150000"/>
              </a:lnSpc>
              <a:spcAft>
                <a:spcPts val="0"/>
              </a:spcAft>
              <a:buFontTx/>
              <a:buChar char="-"/>
              <a:defRPr/>
            </a:pPr>
            <a:r>
              <a:rPr lang="en-US" sz="1600" dirty="0" err="1" smtClean="0"/>
              <a:t>Proses</a:t>
            </a:r>
            <a:r>
              <a:rPr lang="en-US" sz="1600" dirty="0" smtClean="0"/>
              <a:t> </a:t>
            </a:r>
            <a:r>
              <a:rPr lang="en-US" sz="1600" dirty="0" err="1" smtClean="0"/>
              <a:t>bisnis</a:t>
            </a:r>
            <a:r>
              <a:rPr lang="en-US" sz="1600" dirty="0" smtClean="0"/>
              <a:t> </a:t>
            </a:r>
            <a:r>
              <a:rPr lang="en-US" sz="1600" dirty="0" err="1" smtClean="0"/>
              <a:t>melewati</a:t>
            </a:r>
            <a:r>
              <a:rPr lang="en-US" sz="1600" dirty="0" smtClean="0"/>
              <a:t> </a:t>
            </a:r>
            <a:r>
              <a:rPr lang="en-US" sz="1600" dirty="0" err="1" smtClean="0"/>
              <a:t>banyak</a:t>
            </a:r>
            <a:r>
              <a:rPr lang="en-US" sz="1600" dirty="0" smtClean="0"/>
              <a:t> </a:t>
            </a:r>
            <a:r>
              <a:rPr lang="en-US" sz="1600" dirty="0" err="1" smtClean="0"/>
              <a:t>wilayah</a:t>
            </a:r>
            <a:r>
              <a:rPr lang="en-US" sz="1600" dirty="0" smtClean="0"/>
              <a:t> </a:t>
            </a:r>
            <a:r>
              <a:rPr lang="en-US" sz="1600" dirty="0" err="1" smtClean="0"/>
              <a:t>fungsional</a:t>
            </a:r>
            <a:r>
              <a:rPr lang="en-US" sz="1600" dirty="0" smtClean="0"/>
              <a:t> </a:t>
            </a:r>
            <a:r>
              <a:rPr lang="en-US" sz="1600" dirty="0" err="1" smtClean="0"/>
              <a:t>berbeda</a:t>
            </a:r>
            <a:r>
              <a:rPr lang="en-US" sz="1600" dirty="0" smtClean="0"/>
              <a:t> </a:t>
            </a:r>
            <a:r>
              <a:rPr lang="en-US" sz="1600" dirty="0" err="1" smtClean="0"/>
              <a:t>dan</a:t>
            </a:r>
            <a:r>
              <a:rPr lang="en-US" sz="1600" dirty="0" smtClean="0"/>
              <a:t> </a:t>
            </a:r>
            <a:r>
              <a:rPr lang="en-US" sz="1600" dirty="0" err="1" smtClean="0"/>
              <a:t>membutuhkan</a:t>
            </a:r>
            <a:r>
              <a:rPr lang="en-US" sz="1600" dirty="0" smtClean="0"/>
              <a:t> </a:t>
            </a:r>
            <a:r>
              <a:rPr lang="en-US" sz="1600" dirty="0" err="1" smtClean="0"/>
              <a:t>koordinasi</a:t>
            </a:r>
            <a:r>
              <a:rPr lang="en-US" sz="1600" dirty="0" smtClean="0"/>
              <a:t> </a:t>
            </a:r>
            <a:r>
              <a:rPr lang="en-US" sz="1600" dirty="0" err="1" smtClean="0"/>
              <a:t>antar</a:t>
            </a:r>
            <a:r>
              <a:rPr lang="en-US" sz="1600" dirty="0" smtClean="0"/>
              <a:t> </a:t>
            </a:r>
            <a:r>
              <a:rPr lang="en-US" sz="1600" dirty="0" err="1" smtClean="0"/>
              <a:t>departemen</a:t>
            </a:r>
            <a:r>
              <a:rPr lang="en-US" sz="1600" dirty="0" smtClean="0"/>
              <a:t>.</a:t>
            </a:r>
          </a:p>
          <a:p>
            <a:pPr marL="115888" indent="-115888" algn="just" fontAlgn="auto">
              <a:lnSpc>
                <a:spcPct val="150000"/>
              </a:lnSpc>
              <a:spcAft>
                <a:spcPts val="0"/>
              </a:spcAft>
              <a:buFontTx/>
              <a:buChar char="-"/>
              <a:defRPr/>
            </a:pPr>
            <a:r>
              <a:rPr lang="en-US" sz="1600" dirty="0" err="1" smtClean="0"/>
              <a:t>Kinerja</a:t>
            </a:r>
            <a:r>
              <a:rPr lang="en-US" sz="1600" dirty="0" smtClean="0"/>
              <a:t> </a:t>
            </a:r>
            <a:r>
              <a:rPr lang="en-US" sz="1600" dirty="0" err="1" smtClean="0"/>
              <a:t>perusahaan</a:t>
            </a:r>
            <a:r>
              <a:rPr lang="en-US" sz="1600" dirty="0" smtClean="0"/>
              <a:t> </a:t>
            </a:r>
            <a:r>
              <a:rPr lang="en-US" sz="1600" dirty="0" err="1" smtClean="0"/>
              <a:t>tergantung</a:t>
            </a:r>
            <a:r>
              <a:rPr lang="en-US" sz="1600" dirty="0" smtClean="0"/>
              <a:t> </a:t>
            </a:r>
            <a:r>
              <a:rPr lang="en-US" sz="1600" dirty="0" err="1" smtClean="0"/>
              <a:t>kepada</a:t>
            </a:r>
            <a:r>
              <a:rPr lang="en-US" sz="1600" dirty="0" smtClean="0"/>
              <a:t> </a:t>
            </a:r>
            <a:r>
              <a:rPr lang="en-US" sz="1600" dirty="0" err="1" smtClean="0"/>
              <a:t>seberapa</a:t>
            </a:r>
            <a:r>
              <a:rPr lang="en-US" sz="1600" dirty="0" smtClean="0"/>
              <a:t> </a:t>
            </a:r>
            <a:r>
              <a:rPr lang="en-US" sz="1600" dirty="0" err="1" smtClean="0"/>
              <a:t>baik</a:t>
            </a:r>
            <a:r>
              <a:rPr lang="en-US" sz="1600" dirty="0" smtClean="0"/>
              <a:t> </a:t>
            </a:r>
            <a:r>
              <a:rPr lang="en-US" sz="1600" dirty="0" err="1" smtClean="0"/>
              <a:t>proses</a:t>
            </a:r>
            <a:r>
              <a:rPr lang="en-US" sz="1600" dirty="0" smtClean="0"/>
              <a:t> </a:t>
            </a:r>
            <a:r>
              <a:rPr lang="en-US" sz="1600" dirty="0" err="1" smtClean="0"/>
              <a:t>bisnis</a:t>
            </a:r>
            <a:r>
              <a:rPr lang="en-US" sz="1600" dirty="0" smtClean="0"/>
              <a:t> </a:t>
            </a:r>
            <a:r>
              <a:rPr lang="en-US" sz="1600" dirty="0" err="1" smtClean="0"/>
              <a:t>dirancang</a:t>
            </a:r>
            <a:r>
              <a:rPr lang="en-US" sz="1600" dirty="0" smtClean="0"/>
              <a:t> </a:t>
            </a:r>
            <a:r>
              <a:rPr lang="en-US" sz="1600" dirty="0" err="1" smtClean="0"/>
              <a:t>dan</a:t>
            </a:r>
            <a:r>
              <a:rPr lang="en-US" sz="1600" dirty="0" smtClean="0"/>
              <a:t> </a:t>
            </a:r>
            <a:r>
              <a:rPr lang="en-US" sz="1600" dirty="0" err="1" smtClean="0"/>
              <a:t>dikoordinasikan</a:t>
            </a:r>
            <a:r>
              <a:rPr lang="en-US" sz="1600" dirty="0" smtClean="0"/>
              <a:t>. </a:t>
            </a:r>
            <a:r>
              <a:rPr lang="en-US" sz="1600" dirty="0" err="1" smtClean="0"/>
              <a:t>Proses</a:t>
            </a:r>
            <a:r>
              <a:rPr lang="en-US" sz="1600" dirty="0" smtClean="0"/>
              <a:t> </a:t>
            </a:r>
            <a:r>
              <a:rPr lang="en-US" sz="1600" dirty="0" err="1" smtClean="0"/>
              <a:t>bisnis</a:t>
            </a:r>
            <a:r>
              <a:rPr lang="en-US" sz="1600" dirty="0" smtClean="0"/>
              <a:t> </a:t>
            </a:r>
            <a:r>
              <a:rPr lang="en-US" sz="1600" dirty="0" err="1" smtClean="0"/>
              <a:t>perusahaan</a:t>
            </a:r>
            <a:r>
              <a:rPr lang="en-US" sz="1600" dirty="0" smtClean="0"/>
              <a:t> </a:t>
            </a:r>
            <a:r>
              <a:rPr lang="en-US" sz="1600" dirty="0" err="1" smtClean="0"/>
              <a:t>dapat</a:t>
            </a:r>
            <a:r>
              <a:rPr lang="en-US" sz="1600" dirty="0" smtClean="0"/>
              <a:t> </a:t>
            </a:r>
            <a:r>
              <a:rPr lang="en-US" sz="1600" dirty="0" err="1" smtClean="0"/>
              <a:t>menjadi</a:t>
            </a:r>
            <a:r>
              <a:rPr lang="en-US" sz="1600" dirty="0" smtClean="0"/>
              <a:t> </a:t>
            </a:r>
            <a:r>
              <a:rPr lang="en-US" sz="1600" dirty="0" err="1" smtClean="0"/>
              <a:t>sumber</a:t>
            </a:r>
            <a:r>
              <a:rPr lang="en-US" sz="1600" dirty="0" smtClean="0"/>
              <a:t> </a:t>
            </a:r>
            <a:r>
              <a:rPr lang="en-US" sz="1600" dirty="0" err="1" smtClean="0"/>
              <a:t>kekuatan</a:t>
            </a:r>
            <a:r>
              <a:rPr lang="en-US" sz="1600" dirty="0" smtClean="0"/>
              <a:t> </a:t>
            </a:r>
            <a:r>
              <a:rPr lang="en-US" sz="1600" dirty="0" err="1" smtClean="0"/>
              <a:t>kompetitif</a:t>
            </a:r>
            <a:r>
              <a:rPr lang="en-US" sz="1600" dirty="0" smtClean="0"/>
              <a:t> </a:t>
            </a:r>
            <a:r>
              <a:rPr lang="en-US" sz="1600" dirty="0" err="1" smtClean="0"/>
              <a:t>jika</a:t>
            </a:r>
            <a:r>
              <a:rPr lang="en-US" sz="1600" dirty="0" smtClean="0"/>
              <a:t> </a:t>
            </a:r>
            <a:r>
              <a:rPr lang="en-US" sz="1600" dirty="0" err="1" smtClean="0"/>
              <a:t>dapat</a:t>
            </a:r>
            <a:r>
              <a:rPr lang="en-US" sz="1600" dirty="0" smtClean="0"/>
              <a:t> </a:t>
            </a:r>
            <a:r>
              <a:rPr lang="en-US" sz="1600" dirty="0" err="1" smtClean="0"/>
              <a:t>memungkinkan</a:t>
            </a:r>
            <a:r>
              <a:rPr lang="en-US" sz="1600" dirty="0" smtClean="0"/>
              <a:t> </a:t>
            </a:r>
            <a:r>
              <a:rPr lang="en-US" sz="1600" dirty="0" err="1" smtClean="0"/>
              <a:t>perusahaan</a:t>
            </a:r>
            <a:r>
              <a:rPr lang="en-US" sz="1600" dirty="0" smtClean="0"/>
              <a:t> </a:t>
            </a:r>
            <a:r>
              <a:rPr lang="en-US" sz="1600" dirty="0" err="1" smtClean="0"/>
              <a:t>untuk</a:t>
            </a:r>
            <a:r>
              <a:rPr lang="en-US" sz="1600" dirty="0" smtClean="0"/>
              <a:t> </a:t>
            </a:r>
            <a:r>
              <a:rPr lang="en-US" sz="1600" dirty="0" err="1" smtClean="0"/>
              <a:t>berinovasi</a:t>
            </a:r>
            <a:r>
              <a:rPr lang="en-US" sz="1600" dirty="0" smtClean="0"/>
              <a:t>  </a:t>
            </a:r>
            <a:r>
              <a:rPr lang="en-US" sz="1600" dirty="0" err="1" smtClean="0"/>
              <a:t>atau</a:t>
            </a:r>
            <a:r>
              <a:rPr lang="en-US" sz="1600" dirty="0" smtClean="0"/>
              <a:t> </a:t>
            </a:r>
            <a:r>
              <a:rPr lang="en-US" sz="1600" dirty="0" err="1" smtClean="0"/>
              <a:t>untuk</a:t>
            </a:r>
            <a:r>
              <a:rPr lang="en-US" sz="1600" dirty="0" smtClean="0"/>
              <a:t> </a:t>
            </a:r>
            <a:r>
              <a:rPr lang="en-US" sz="1600" dirty="0" err="1" smtClean="0"/>
              <a:t>menjalankanya</a:t>
            </a:r>
            <a:r>
              <a:rPr lang="en-US" sz="1600" dirty="0" smtClean="0"/>
              <a:t> </a:t>
            </a:r>
            <a:r>
              <a:rPr lang="en-US" sz="1600" dirty="0" err="1" smtClean="0"/>
              <a:t>dengan</a:t>
            </a:r>
            <a:r>
              <a:rPr lang="en-US" sz="1600" dirty="0" smtClean="0"/>
              <a:t> </a:t>
            </a:r>
            <a:r>
              <a:rPr lang="en-US" sz="1600" dirty="0" err="1" smtClean="0"/>
              <a:t>lebih</a:t>
            </a:r>
            <a:r>
              <a:rPr lang="en-US" sz="1600" dirty="0" smtClean="0"/>
              <a:t> </a:t>
            </a:r>
            <a:r>
              <a:rPr lang="en-US" sz="1600" dirty="0" err="1" smtClean="0"/>
              <a:t>baik</a:t>
            </a:r>
            <a:r>
              <a:rPr lang="en-US" sz="1600" dirty="0" smtClean="0"/>
              <a:t> </a:t>
            </a:r>
            <a:r>
              <a:rPr lang="en-US" sz="1600" dirty="0" err="1" smtClean="0"/>
              <a:t>dari</a:t>
            </a:r>
            <a:r>
              <a:rPr lang="en-US" sz="1600" dirty="0" smtClean="0"/>
              <a:t> </a:t>
            </a:r>
            <a:r>
              <a:rPr lang="en-US" sz="1600" dirty="0" err="1" smtClean="0"/>
              <a:t>pesaingnya</a:t>
            </a:r>
            <a:r>
              <a:rPr lang="en-US" sz="1600" dirty="0" smtClean="0"/>
              <a:t>.</a:t>
            </a:r>
          </a:p>
          <a:p>
            <a:pPr marL="115888" indent="-115888" algn="just" fontAlgn="auto">
              <a:lnSpc>
                <a:spcPct val="150000"/>
              </a:lnSpc>
              <a:spcAft>
                <a:spcPts val="0"/>
              </a:spcAft>
              <a:buFontTx/>
              <a:buChar char="-"/>
              <a:defRPr/>
            </a:pPr>
            <a:r>
              <a:rPr lang="en-US" sz="1600" dirty="0" smtClean="0"/>
              <a:t>- </a:t>
            </a:r>
            <a:r>
              <a:rPr lang="en-US" sz="1600" dirty="0" err="1" smtClean="0"/>
              <a:t>Bagaimana</a:t>
            </a:r>
            <a:r>
              <a:rPr lang="en-US" sz="1600" dirty="0" smtClean="0"/>
              <a:t> SI </a:t>
            </a:r>
            <a:r>
              <a:rPr lang="en-US" sz="1600" dirty="0" err="1" smtClean="0"/>
              <a:t>dapat</a:t>
            </a:r>
            <a:r>
              <a:rPr lang="en-US" sz="1600" dirty="0" smtClean="0"/>
              <a:t> </a:t>
            </a:r>
            <a:r>
              <a:rPr lang="en-US" sz="1600" dirty="0" err="1" smtClean="0"/>
              <a:t>meningkatkan</a:t>
            </a:r>
            <a:r>
              <a:rPr lang="en-US" sz="1600" dirty="0" smtClean="0"/>
              <a:t> </a:t>
            </a:r>
            <a:r>
              <a:rPr lang="en-US" sz="1600" dirty="0" err="1" smtClean="0"/>
              <a:t>proses</a:t>
            </a:r>
            <a:r>
              <a:rPr lang="en-US" sz="1600" dirty="0" smtClean="0"/>
              <a:t> </a:t>
            </a:r>
            <a:r>
              <a:rPr lang="en-US" sz="1600" dirty="0" err="1" smtClean="0"/>
              <a:t>bisnis</a:t>
            </a:r>
            <a:r>
              <a:rPr lang="en-US" sz="1600" dirty="0" smtClean="0"/>
              <a:t>? </a:t>
            </a:r>
            <a:endParaRPr lang="en-US" sz="1600" dirty="0" smtClean="0">
              <a:solidFill>
                <a:srgbClr val="FF0000"/>
              </a:solidFill>
            </a:endParaRPr>
          </a:p>
          <a:p>
            <a:pPr marL="115888" indent="-115888" algn="just" fontAlgn="auto">
              <a:lnSpc>
                <a:spcPct val="150000"/>
              </a:lnSpc>
              <a:spcAft>
                <a:spcPts val="0"/>
              </a:spcAft>
              <a:buFontTx/>
              <a:buChar char="-"/>
              <a:defRPr/>
            </a:pPr>
            <a:endParaRPr lang="en-US" sz="16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381000"/>
            <a:ext cx="8229600" cy="6172200"/>
          </a:xfrm>
        </p:spPr>
        <p:txBody>
          <a:bodyPr/>
          <a:lstStyle/>
          <a:p>
            <a:pPr marL="115888" indent="-115888" algn="just">
              <a:lnSpc>
                <a:spcPct val="150000"/>
              </a:lnSpc>
              <a:buFontTx/>
              <a:buChar char="-"/>
            </a:pPr>
            <a:r>
              <a:rPr lang="en-US" sz="1600" b="1" smtClean="0"/>
              <a:t>Sistem manajemen hubungan pelanggan ( Customer Relationship Management – CRM ) </a:t>
            </a:r>
            <a:r>
              <a:rPr lang="en-US" sz="1600" smtClean="0"/>
              <a:t>-</a:t>
            </a:r>
            <a:r>
              <a:rPr lang="en-US" sz="1600" smtClean="0">
                <a:sym typeface="Wingdings" pitchFamily="2" charset="2"/>
              </a:rPr>
              <a:t> membantu perusahaan mengelola hubungannya dengan pelanggan. </a:t>
            </a:r>
            <a:endParaRPr lang="en-US" sz="1600" smtClean="0">
              <a:solidFill>
                <a:srgbClr val="FF0000"/>
              </a:solidFill>
              <a:sym typeface="Wingdings" pitchFamily="2" charset="2"/>
            </a:endParaRPr>
          </a:p>
          <a:p>
            <a:pPr marL="115888" indent="-115888" algn="just">
              <a:lnSpc>
                <a:spcPct val="150000"/>
              </a:lnSpc>
              <a:buFontTx/>
              <a:buChar char="-"/>
            </a:pPr>
            <a:r>
              <a:rPr lang="en-US" sz="1600" b="1" smtClean="0">
                <a:sym typeface="Wingdings" pitchFamily="2" charset="2"/>
              </a:rPr>
              <a:t>Sistem manajemen pengetahuan (Knowledge management system ) </a:t>
            </a:r>
            <a:r>
              <a:rPr lang="en-US" sz="1600" smtClean="0">
                <a:sym typeface="Wingdings" pitchFamily="2" charset="2"/>
              </a:rPr>
              <a:t>- memungkinkan organisasi untuk lebih baik dalam mengelola proses  dan penerapan pengetahuan dan keahlian. </a:t>
            </a:r>
            <a:endParaRPr lang="en-US" sz="1600" smtClean="0">
              <a:solidFill>
                <a:srgbClr val="FF0000"/>
              </a:solidFill>
              <a:sym typeface="Wingdings" pitchFamily="2" charset="2"/>
            </a:endParaRPr>
          </a:p>
          <a:p>
            <a:pPr marL="115888" indent="-115888" algn="just">
              <a:lnSpc>
                <a:spcPct val="150000"/>
              </a:lnSpc>
              <a:buFontTx/>
              <a:buChar char="-"/>
            </a:pPr>
            <a:r>
              <a:rPr lang="en-US" sz="1600" smtClean="0">
                <a:sym typeface="Wingdings" pitchFamily="2" charset="2"/>
              </a:rPr>
              <a:t>E-business penggunaan TI  untuk menjalankan proses bisnis</a:t>
            </a:r>
          </a:p>
          <a:p>
            <a:pPr marL="115888" indent="-115888" algn="just">
              <a:lnSpc>
                <a:spcPct val="150000"/>
              </a:lnSpc>
              <a:buFontTx/>
              <a:buChar char="-"/>
            </a:pPr>
            <a:r>
              <a:rPr lang="en-US" sz="1600" smtClean="0">
                <a:sym typeface="Wingdings" pitchFamily="2" charset="2"/>
              </a:rPr>
              <a:t>E-Commerce  bagian dari E-Business yang berhubungan dengan penjualan dan pembelian barang atau jasa melalui internet</a:t>
            </a:r>
          </a:p>
          <a:p>
            <a:pPr marL="115888" indent="-115888" algn="just">
              <a:lnSpc>
                <a:spcPct val="150000"/>
              </a:lnSpc>
              <a:buFontTx/>
              <a:buChar char="-"/>
            </a:pPr>
            <a:r>
              <a:rPr lang="en-US" sz="1600" smtClean="0">
                <a:sym typeface="Wingdings" pitchFamily="2" charset="2"/>
              </a:rPr>
              <a:t>E-Government  aplikasi TI yang memungkinkan hubungan pemerintah dan agen sektor publik dengan masyarakat, bisnis.</a:t>
            </a:r>
          </a:p>
          <a:p>
            <a:pPr marL="115888" indent="-115888" algn="just">
              <a:lnSpc>
                <a:spcPct val="150000"/>
              </a:lnSpc>
              <a:buFontTx/>
              <a:buChar char="-"/>
            </a:pPr>
            <a:endParaRPr lang="en-US" sz="1600" smtClean="0">
              <a:sym typeface="Wingdings" pitchFamily="2" charset="2"/>
            </a:endParaRPr>
          </a:p>
          <a:p>
            <a:pPr marL="115888" indent="-115888" algn="just">
              <a:lnSpc>
                <a:spcPct val="150000"/>
              </a:lnSpc>
              <a:buFontTx/>
              <a:buChar char="-"/>
            </a:pPr>
            <a:endParaRPr lang="en-US" sz="1600" smtClean="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rtlCol="0">
            <a:normAutofit/>
          </a:bodyPr>
          <a:lstStyle/>
          <a:p>
            <a:pPr algn="just" fontAlgn="auto">
              <a:lnSpc>
                <a:spcPct val="150000"/>
              </a:lnSpc>
              <a:spcAft>
                <a:spcPts val="0"/>
              </a:spcAft>
              <a:buFont typeface="Arial" charset="0"/>
              <a:buNone/>
              <a:defRPr/>
            </a:pPr>
            <a:r>
              <a:rPr lang="en-US" sz="1600" dirty="0" smtClean="0"/>
              <a:t>2.4  FUNGSI SI PADA BISNIS</a:t>
            </a:r>
          </a:p>
          <a:p>
            <a:pPr marL="115888" indent="-115888" algn="just" fontAlgn="auto">
              <a:lnSpc>
                <a:spcPct val="150000"/>
              </a:lnSpc>
              <a:spcAft>
                <a:spcPts val="0"/>
              </a:spcAft>
              <a:buFont typeface="Arial" charset="0"/>
              <a:buNone/>
              <a:defRPr/>
            </a:pPr>
            <a:r>
              <a:rPr lang="en-US" sz="1600" dirty="0" smtClean="0"/>
              <a:t>- </a:t>
            </a:r>
            <a:r>
              <a:rPr lang="en-US" sz="1600" dirty="0" err="1" smtClean="0"/>
              <a:t>Dibentuknya</a:t>
            </a:r>
            <a:r>
              <a:rPr lang="en-US" sz="1600" dirty="0" smtClean="0"/>
              <a:t> </a:t>
            </a:r>
            <a:r>
              <a:rPr lang="en-US" sz="1600" dirty="0" err="1" smtClean="0"/>
              <a:t>Departemen</a:t>
            </a:r>
            <a:r>
              <a:rPr lang="en-US" sz="1600" dirty="0" smtClean="0"/>
              <a:t> SI yang </a:t>
            </a:r>
            <a:r>
              <a:rPr lang="en-US" sz="1600" dirty="0" err="1" smtClean="0"/>
              <a:t>terdiri</a:t>
            </a:r>
            <a:r>
              <a:rPr lang="en-US" sz="1600" dirty="0" smtClean="0"/>
              <a:t> </a:t>
            </a:r>
            <a:r>
              <a:rPr lang="en-US" sz="1600" dirty="0" err="1" smtClean="0"/>
              <a:t>dari</a:t>
            </a:r>
            <a:r>
              <a:rPr lang="en-US" sz="1600" dirty="0" smtClean="0"/>
              <a:t> : Programmer, </a:t>
            </a:r>
            <a:r>
              <a:rPr lang="en-US" sz="1600" dirty="0" err="1" smtClean="0"/>
              <a:t>analis</a:t>
            </a:r>
            <a:r>
              <a:rPr lang="en-US" sz="1600" dirty="0" smtClean="0"/>
              <a:t> </a:t>
            </a:r>
            <a:r>
              <a:rPr lang="en-US" sz="1600" dirty="0" err="1" smtClean="0"/>
              <a:t>sistem</a:t>
            </a:r>
            <a:r>
              <a:rPr lang="en-US" sz="1600" dirty="0" smtClean="0"/>
              <a:t>, </a:t>
            </a:r>
            <a:r>
              <a:rPr lang="en-US" sz="1600" dirty="0" err="1" smtClean="0"/>
              <a:t>pemimpin</a:t>
            </a:r>
            <a:r>
              <a:rPr lang="en-US" sz="1600" dirty="0" smtClean="0"/>
              <a:t> </a:t>
            </a:r>
            <a:r>
              <a:rPr lang="en-US" sz="1600" dirty="0" err="1" smtClean="0"/>
              <a:t>proyek</a:t>
            </a:r>
            <a:r>
              <a:rPr lang="en-US" sz="1600" dirty="0" smtClean="0"/>
              <a:t> </a:t>
            </a:r>
            <a:r>
              <a:rPr lang="en-US" sz="1600" dirty="0" err="1" smtClean="0"/>
              <a:t>dan</a:t>
            </a:r>
            <a:r>
              <a:rPr lang="en-US" sz="1600" dirty="0" smtClean="0"/>
              <a:t> </a:t>
            </a:r>
            <a:r>
              <a:rPr lang="en-US" sz="1600" dirty="0" err="1" smtClean="0"/>
              <a:t>manajer</a:t>
            </a:r>
            <a:r>
              <a:rPr lang="en-US" sz="1600" dirty="0" smtClean="0"/>
              <a:t> SI. </a:t>
            </a:r>
            <a:r>
              <a:rPr lang="en-US" sz="1600" b="1" dirty="0" err="1" smtClean="0"/>
              <a:t>Analisis</a:t>
            </a:r>
            <a:r>
              <a:rPr lang="en-US" sz="1600" b="1" dirty="0" smtClean="0"/>
              <a:t> </a:t>
            </a:r>
            <a:r>
              <a:rPr lang="en-US" sz="1600" b="1" dirty="0" err="1" smtClean="0"/>
              <a:t>sistem</a:t>
            </a:r>
            <a:r>
              <a:rPr lang="en-US" sz="1600" b="1" dirty="0" smtClean="0"/>
              <a:t> </a:t>
            </a:r>
            <a:r>
              <a:rPr lang="en-US" sz="1600" dirty="0" smtClean="0"/>
              <a:t>: </a:t>
            </a:r>
            <a:r>
              <a:rPr lang="en-US" sz="1600" dirty="0" err="1" smtClean="0"/>
              <a:t>penghubung</a:t>
            </a:r>
            <a:r>
              <a:rPr lang="en-US" sz="1600" dirty="0" smtClean="0"/>
              <a:t> </a:t>
            </a:r>
            <a:r>
              <a:rPr lang="en-US" sz="1600" dirty="0" err="1" smtClean="0"/>
              <a:t>utama</a:t>
            </a:r>
            <a:r>
              <a:rPr lang="en-US" sz="1600" dirty="0" smtClean="0"/>
              <a:t> </a:t>
            </a:r>
            <a:r>
              <a:rPr lang="en-US" sz="1600" dirty="0" err="1" smtClean="0"/>
              <a:t>antara</a:t>
            </a:r>
            <a:r>
              <a:rPr lang="en-US" sz="1600" dirty="0" smtClean="0"/>
              <a:t> </a:t>
            </a:r>
            <a:r>
              <a:rPr lang="en-US" sz="1600" dirty="0" err="1" smtClean="0"/>
              <a:t>kelompok</a:t>
            </a:r>
            <a:r>
              <a:rPr lang="en-US" sz="1600" dirty="0" smtClean="0"/>
              <a:t> SI </a:t>
            </a:r>
            <a:r>
              <a:rPr lang="en-US" sz="1600" dirty="0" err="1" smtClean="0"/>
              <a:t>dengan</a:t>
            </a:r>
            <a:r>
              <a:rPr lang="en-US" sz="1600" dirty="0" smtClean="0"/>
              <a:t> </a:t>
            </a:r>
            <a:r>
              <a:rPr lang="en-US" sz="1600" dirty="0" err="1" smtClean="0"/>
              <a:t>seluruh</a:t>
            </a:r>
            <a:r>
              <a:rPr lang="en-US" sz="1600" dirty="0" smtClean="0"/>
              <a:t> </a:t>
            </a:r>
            <a:r>
              <a:rPr lang="en-US" sz="1600" dirty="0" err="1" smtClean="0"/>
              <a:t>organisasi</a:t>
            </a:r>
            <a:r>
              <a:rPr lang="en-US" sz="1600" dirty="0" smtClean="0"/>
              <a:t>. </a:t>
            </a:r>
            <a:r>
              <a:rPr lang="en-US" sz="1600" dirty="0" err="1" smtClean="0"/>
              <a:t>Merupakan</a:t>
            </a:r>
            <a:r>
              <a:rPr lang="en-US" sz="1600" dirty="0" smtClean="0"/>
              <a:t> </a:t>
            </a:r>
            <a:r>
              <a:rPr lang="en-US" sz="1600" dirty="0" err="1" smtClean="0"/>
              <a:t>pekerjaan</a:t>
            </a:r>
            <a:r>
              <a:rPr lang="en-US" sz="1600" dirty="0" smtClean="0"/>
              <a:t> </a:t>
            </a:r>
            <a:r>
              <a:rPr lang="en-US" sz="1600" dirty="0" err="1" smtClean="0"/>
              <a:t>analis</a:t>
            </a:r>
            <a:r>
              <a:rPr lang="en-US" sz="1600" dirty="0" smtClean="0"/>
              <a:t> </a:t>
            </a:r>
            <a:r>
              <a:rPr lang="en-US" sz="1600" dirty="0" err="1" smtClean="0"/>
              <a:t>sistem</a:t>
            </a:r>
            <a:r>
              <a:rPr lang="en-US" sz="1600" dirty="0" smtClean="0"/>
              <a:t> </a:t>
            </a:r>
            <a:r>
              <a:rPr lang="en-US" sz="1600" dirty="0" err="1" smtClean="0"/>
              <a:t>untuk</a:t>
            </a:r>
            <a:r>
              <a:rPr lang="en-US" sz="1600" dirty="0" smtClean="0"/>
              <a:t> </a:t>
            </a:r>
            <a:r>
              <a:rPr lang="en-US" sz="1600" dirty="0" err="1" smtClean="0"/>
              <a:t>menterjemahkan</a:t>
            </a:r>
            <a:r>
              <a:rPr lang="en-US" sz="1600" dirty="0" smtClean="0"/>
              <a:t> </a:t>
            </a:r>
            <a:r>
              <a:rPr lang="en-US" sz="1600" dirty="0" err="1" smtClean="0"/>
              <a:t>masalah</a:t>
            </a:r>
            <a:r>
              <a:rPr lang="en-US" sz="1600" dirty="0" smtClean="0"/>
              <a:t> </a:t>
            </a:r>
            <a:r>
              <a:rPr lang="en-US" sz="1600" dirty="0" err="1" smtClean="0"/>
              <a:t>dan</a:t>
            </a:r>
            <a:r>
              <a:rPr lang="en-US" sz="1600" dirty="0" smtClean="0"/>
              <a:t> </a:t>
            </a:r>
            <a:r>
              <a:rPr lang="en-US" sz="1600" dirty="0" err="1" smtClean="0"/>
              <a:t>persyaratan</a:t>
            </a:r>
            <a:r>
              <a:rPr lang="en-US" sz="1600" dirty="0" smtClean="0"/>
              <a:t> </a:t>
            </a:r>
            <a:r>
              <a:rPr lang="en-US" sz="1600" dirty="0" err="1" smtClean="0"/>
              <a:t>bisnis</a:t>
            </a:r>
            <a:r>
              <a:rPr lang="en-US" sz="1600" dirty="0" smtClean="0"/>
              <a:t> </a:t>
            </a:r>
            <a:r>
              <a:rPr lang="en-US" sz="1600" dirty="0" err="1" smtClean="0"/>
              <a:t>menjadi</a:t>
            </a:r>
            <a:r>
              <a:rPr lang="en-US" sz="1600" dirty="0" smtClean="0"/>
              <a:t> </a:t>
            </a:r>
            <a:r>
              <a:rPr lang="en-US" sz="1600" dirty="0" err="1" smtClean="0"/>
              <a:t>kebutuhan</a:t>
            </a:r>
            <a:r>
              <a:rPr lang="en-US" sz="1600" dirty="0" smtClean="0"/>
              <a:t> </a:t>
            </a:r>
            <a:r>
              <a:rPr lang="en-US" sz="1600" dirty="0" err="1" smtClean="0"/>
              <a:t>informasi</a:t>
            </a:r>
            <a:r>
              <a:rPr lang="en-US" sz="1600" dirty="0" smtClean="0"/>
              <a:t> </a:t>
            </a:r>
            <a:r>
              <a:rPr lang="en-US" sz="1600" dirty="0" err="1" smtClean="0"/>
              <a:t>dan</a:t>
            </a:r>
            <a:r>
              <a:rPr lang="en-US" sz="1600" dirty="0" smtClean="0"/>
              <a:t> </a:t>
            </a:r>
            <a:r>
              <a:rPr lang="en-US" sz="1600" dirty="0" err="1" smtClean="0"/>
              <a:t>sistem</a:t>
            </a:r>
            <a:r>
              <a:rPr lang="en-US" sz="1600" dirty="0" smtClean="0"/>
              <a:t>.</a:t>
            </a:r>
          </a:p>
          <a:p>
            <a:pPr marL="115888" indent="0" algn="just" fontAlgn="auto">
              <a:lnSpc>
                <a:spcPct val="150000"/>
              </a:lnSpc>
              <a:spcAft>
                <a:spcPts val="0"/>
              </a:spcAft>
              <a:buFont typeface="Arial" charset="0"/>
              <a:buNone/>
              <a:defRPr/>
            </a:pPr>
            <a:r>
              <a:rPr lang="en-US" sz="1600" b="1" dirty="0" err="1" smtClean="0"/>
              <a:t>Manajer</a:t>
            </a:r>
            <a:r>
              <a:rPr lang="en-US" sz="1600" b="1" dirty="0" smtClean="0"/>
              <a:t> SI </a:t>
            </a:r>
            <a:r>
              <a:rPr lang="en-US" sz="1600" dirty="0" smtClean="0"/>
              <a:t>: </a:t>
            </a:r>
            <a:r>
              <a:rPr lang="en-US" sz="1600" dirty="0" err="1" smtClean="0"/>
              <a:t>pemimpin</a:t>
            </a:r>
            <a:r>
              <a:rPr lang="en-US" sz="1600" dirty="0" smtClean="0"/>
              <a:t> </a:t>
            </a:r>
            <a:r>
              <a:rPr lang="en-US" sz="1600" dirty="0" err="1" smtClean="0"/>
              <a:t>tim</a:t>
            </a:r>
            <a:r>
              <a:rPr lang="en-US" sz="1600" dirty="0" smtClean="0"/>
              <a:t> programmer </a:t>
            </a:r>
            <a:r>
              <a:rPr lang="en-US" sz="1600" dirty="0" err="1" smtClean="0"/>
              <a:t>dan</a:t>
            </a:r>
            <a:r>
              <a:rPr lang="en-US" sz="1600" dirty="0" smtClean="0"/>
              <a:t> </a:t>
            </a:r>
            <a:r>
              <a:rPr lang="en-US" sz="1600" dirty="0" err="1" smtClean="0"/>
              <a:t>analis</a:t>
            </a:r>
            <a:r>
              <a:rPr lang="en-US" sz="1600" dirty="0" smtClean="0"/>
              <a:t>, </a:t>
            </a:r>
            <a:r>
              <a:rPr lang="en-US" sz="1600" dirty="0" err="1" smtClean="0"/>
              <a:t>manajer</a:t>
            </a:r>
            <a:r>
              <a:rPr lang="en-US" sz="1600" dirty="0" smtClean="0"/>
              <a:t> </a:t>
            </a:r>
            <a:r>
              <a:rPr lang="en-US" sz="1600" dirty="0" err="1" smtClean="0"/>
              <a:t>proyek</a:t>
            </a:r>
            <a:r>
              <a:rPr lang="en-US" sz="1600" dirty="0" smtClean="0"/>
              <a:t>, </a:t>
            </a:r>
            <a:r>
              <a:rPr lang="en-US" sz="1600" dirty="0" err="1" smtClean="0"/>
              <a:t>manajer</a:t>
            </a:r>
            <a:r>
              <a:rPr lang="en-US" sz="1600" dirty="0" smtClean="0"/>
              <a:t> </a:t>
            </a:r>
            <a:r>
              <a:rPr lang="en-US" sz="1600" dirty="0" err="1" smtClean="0"/>
              <a:t>fasilitas</a:t>
            </a:r>
            <a:r>
              <a:rPr lang="en-US" sz="1600" dirty="0" smtClean="0"/>
              <a:t> </a:t>
            </a:r>
            <a:r>
              <a:rPr lang="en-US" sz="1600" dirty="0" err="1" smtClean="0"/>
              <a:t>fisik</a:t>
            </a:r>
            <a:r>
              <a:rPr lang="en-US" sz="1600" dirty="0" smtClean="0"/>
              <a:t>, </a:t>
            </a:r>
            <a:r>
              <a:rPr lang="en-US" sz="1600" dirty="0" err="1" smtClean="0"/>
              <a:t>manajer</a:t>
            </a:r>
            <a:r>
              <a:rPr lang="en-US" sz="1600" dirty="0" smtClean="0"/>
              <a:t> </a:t>
            </a:r>
            <a:r>
              <a:rPr lang="en-US" sz="1600" dirty="0" err="1" smtClean="0"/>
              <a:t>telekomunikasi</a:t>
            </a:r>
            <a:r>
              <a:rPr lang="en-US" sz="1600" dirty="0" smtClean="0"/>
              <a:t> </a:t>
            </a:r>
            <a:r>
              <a:rPr lang="en-US" sz="1600" dirty="0" err="1" smtClean="0"/>
              <a:t>dan</a:t>
            </a:r>
            <a:r>
              <a:rPr lang="en-US" sz="1600" dirty="0" smtClean="0"/>
              <a:t> </a:t>
            </a:r>
            <a:r>
              <a:rPr lang="en-US" sz="1600" dirty="0" err="1" smtClean="0"/>
              <a:t>spesialis</a:t>
            </a:r>
            <a:r>
              <a:rPr lang="en-US" sz="1600" dirty="0" smtClean="0"/>
              <a:t> basis data.</a:t>
            </a:r>
          </a:p>
          <a:p>
            <a:pPr marL="115888" indent="0" algn="just" fontAlgn="auto">
              <a:lnSpc>
                <a:spcPct val="150000"/>
              </a:lnSpc>
              <a:spcAft>
                <a:spcPts val="0"/>
              </a:spcAft>
              <a:buFont typeface="Arial" charset="0"/>
              <a:buNone/>
              <a:defRPr/>
            </a:pPr>
            <a:r>
              <a:rPr lang="en-US" sz="1600" b="1" dirty="0" err="1" smtClean="0"/>
              <a:t>Pengguna</a:t>
            </a:r>
            <a:r>
              <a:rPr lang="en-US" sz="1600" b="1" dirty="0" smtClean="0"/>
              <a:t> </a:t>
            </a:r>
            <a:r>
              <a:rPr lang="en-US" sz="1600" b="1" dirty="0" err="1" smtClean="0"/>
              <a:t>akhir</a:t>
            </a:r>
            <a:r>
              <a:rPr lang="en-US" sz="1600" b="1" dirty="0" smtClean="0"/>
              <a:t> </a:t>
            </a:r>
            <a:r>
              <a:rPr lang="en-US" sz="1600" dirty="0" smtClean="0"/>
              <a:t>: </a:t>
            </a:r>
            <a:r>
              <a:rPr lang="en-US" sz="1600" dirty="0" err="1" smtClean="0"/>
              <a:t>perwakilan</a:t>
            </a:r>
            <a:r>
              <a:rPr lang="en-US" sz="1600" dirty="0" smtClean="0"/>
              <a:t> </a:t>
            </a:r>
            <a:r>
              <a:rPr lang="en-US" sz="1600" dirty="0" err="1" smtClean="0"/>
              <a:t>dari</a:t>
            </a:r>
            <a:r>
              <a:rPr lang="en-US" sz="1600" dirty="0" smtClean="0"/>
              <a:t> </a:t>
            </a:r>
            <a:r>
              <a:rPr lang="en-US" sz="1600" dirty="0" err="1" smtClean="0"/>
              <a:t>departemen-departemen</a:t>
            </a:r>
            <a:r>
              <a:rPr lang="en-US" sz="1600" dirty="0" smtClean="0"/>
              <a:t> </a:t>
            </a:r>
            <a:r>
              <a:rPr lang="en-US" sz="1600" dirty="0" err="1" smtClean="0"/>
              <a:t>di</a:t>
            </a:r>
            <a:r>
              <a:rPr lang="en-US" sz="1600" dirty="0" smtClean="0"/>
              <a:t> </a:t>
            </a:r>
            <a:r>
              <a:rPr lang="en-US" sz="1600" dirty="0" err="1" smtClean="0"/>
              <a:t>luar</a:t>
            </a:r>
            <a:r>
              <a:rPr lang="en-US" sz="1600" dirty="0" smtClean="0"/>
              <a:t> </a:t>
            </a:r>
            <a:r>
              <a:rPr lang="en-US" sz="1600" dirty="0" err="1" smtClean="0"/>
              <a:t>kelompok</a:t>
            </a:r>
            <a:r>
              <a:rPr lang="en-US" sz="1600" dirty="0" smtClean="0"/>
              <a:t> SI </a:t>
            </a:r>
            <a:r>
              <a:rPr lang="en-US" sz="1600" dirty="0" err="1" smtClean="0"/>
              <a:t>dan</a:t>
            </a:r>
            <a:r>
              <a:rPr lang="en-US" sz="1600" dirty="0" smtClean="0"/>
              <a:t> </a:t>
            </a:r>
            <a:r>
              <a:rPr lang="en-US" sz="1600" dirty="0" err="1" smtClean="0"/>
              <a:t>aplikasi</a:t>
            </a:r>
            <a:r>
              <a:rPr lang="en-US" sz="1600" dirty="0" smtClean="0"/>
              <a:t> </a:t>
            </a:r>
            <a:r>
              <a:rPr lang="en-US" sz="1600" dirty="0" err="1" smtClean="0"/>
              <a:t>dikembangkan</a:t>
            </a:r>
            <a:r>
              <a:rPr lang="en-US" sz="1600" dirty="0" smtClean="0"/>
              <a:t> </a:t>
            </a:r>
            <a:r>
              <a:rPr lang="en-US" sz="1600" dirty="0" err="1" smtClean="0"/>
              <a:t>untuk</a:t>
            </a:r>
            <a:r>
              <a:rPr lang="en-US" sz="1600" dirty="0" smtClean="0"/>
              <a:t> </a:t>
            </a:r>
            <a:r>
              <a:rPr lang="en-US" sz="1600" dirty="0" err="1" smtClean="0"/>
              <a:t>pengguna</a:t>
            </a:r>
            <a:r>
              <a:rPr lang="en-US" sz="1600" dirty="0" smtClean="0"/>
              <a:t> </a:t>
            </a:r>
            <a:r>
              <a:rPr lang="en-US" sz="1600" dirty="0" err="1" smtClean="0"/>
              <a:t>akhir</a:t>
            </a:r>
            <a:r>
              <a:rPr lang="en-US" sz="1600" dirty="0" smtClean="0"/>
              <a:t>.</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57200" y="228600"/>
            <a:ext cx="8229600" cy="6324600"/>
          </a:xfrm>
        </p:spPr>
        <p:txBody>
          <a:bodyPr/>
          <a:lstStyle/>
          <a:p>
            <a:pPr>
              <a:lnSpc>
                <a:spcPct val="150000"/>
              </a:lnSpc>
              <a:buFont typeface="Arial" charset="0"/>
              <a:buNone/>
            </a:pPr>
            <a:r>
              <a:rPr lang="en-US" sz="1600" smtClean="0"/>
              <a:t>Contoh proses bisnis : proses pemenuhan pesanan</a:t>
            </a:r>
          </a:p>
        </p:txBody>
      </p:sp>
      <p:sp>
        <p:nvSpPr>
          <p:cNvPr id="4" name="Oval 3"/>
          <p:cNvSpPr/>
          <p:nvPr/>
        </p:nvSpPr>
        <p:spPr>
          <a:xfrm>
            <a:off x="609600" y="1066800"/>
            <a:ext cx="15240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Penjualan</a:t>
            </a:r>
            <a:endParaRPr lang="en-US" sz="1400" dirty="0">
              <a:solidFill>
                <a:schemeClr val="tx1"/>
              </a:solidFill>
            </a:endParaRPr>
          </a:p>
        </p:txBody>
      </p:sp>
      <p:sp>
        <p:nvSpPr>
          <p:cNvPr id="5" name="Oval 4"/>
          <p:cNvSpPr/>
          <p:nvPr/>
        </p:nvSpPr>
        <p:spPr>
          <a:xfrm>
            <a:off x="685800" y="3886200"/>
            <a:ext cx="1524000" cy="1447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n-US" sz="1400" dirty="0" err="1">
                <a:solidFill>
                  <a:schemeClr val="tx1"/>
                </a:solidFill>
              </a:rPr>
              <a:t>Manafaktur</a:t>
            </a:r>
            <a:r>
              <a:rPr lang="en-US" sz="1400" dirty="0">
                <a:solidFill>
                  <a:schemeClr val="tx1"/>
                </a:solidFill>
              </a:rPr>
              <a:t> &amp; </a:t>
            </a:r>
            <a:r>
              <a:rPr lang="en-US" sz="1400" dirty="0" err="1">
                <a:solidFill>
                  <a:schemeClr val="tx1"/>
                </a:solidFill>
              </a:rPr>
              <a:t>Produksi</a:t>
            </a:r>
            <a:endParaRPr lang="en-US" sz="1400" dirty="0"/>
          </a:p>
        </p:txBody>
      </p:sp>
      <p:sp>
        <p:nvSpPr>
          <p:cNvPr id="6" name="Oval 5"/>
          <p:cNvSpPr/>
          <p:nvPr/>
        </p:nvSpPr>
        <p:spPr>
          <a:xfrm>
            <a:off x="685800" y="2438400"/>
            <a:ext cx="1447800" cy="1447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Akuntansi</a:t>
            </a:r>
            <a:endParaRPr lang="en-US" sz="1400" dirty="0">
              <a:solidFill>
                <a:schemeClr val="tx1"/>
              </a:solidFill>
            </a:endParaRPr>
          </a:p>
        </p:txBody>
      </p:sp>
      <p:sp>
        <p:nvSpPr>
          <p:cNvPr id="7" name="Rectangle 6"/>
          <p:cNvSpPr/>
          <p:nvPr/>
        </p:nvSpPr>
        <p:spPr>
          <a:xfrm>
            <a:off x="2362200" y="1447800"/>
            <a:ext cx="12954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Mengajukan</a:t>
            </a:r>
            <a:r>
              <a:rPr lang="en-US" sz="1400" dirty="0">
                <a:solidFill>
                  <a:schemeClr val="tx1"/>
                </a:solidFill>
              </a:rPr>
              <a:t> </a:t>
            </a:r>
            <a:r>
              <a:rPr lang="en-US" sz="1400" dirty="0" err="1">
                <a:solidFill>
                  <a:schemeClr val="tx1"/>
                </a:solidFill>
              </a:rPr>
              <a:t>pesanan</a:t>
            </a:r>
            <a:endParaRPr lang="en-US" sz="1400" dirty="0">
              <a:solidFill>
                <a:schemeClr val="tx1"/>
              </a:solidFill>
            </a:endParaRPr>
          </a:p>
        </p:txBody>
      </p:sp>
      <p:sp>
        <p:nvSpPr>
          <p:cNvPr id="8" name="Rectangle 7"/>
          <p:cNvSpPr/>
          <p:nvPr/>
        </p:nvSpPr>
        <p:spPr>
          <a:xfrm>
            <a:off x="3962400" y="1447800"/>
            <a:ext cx="12954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Menerima</a:t>
            </a:r>
            <a:r>
              <a:rPr lang="en-US" sz="1400" dirty="0">
                <a:solidFill>
                  <a:schemeClr val="tx1"/>
                </a:solidFill>
              </a:rPr>
              <a:t> </a:t>
            </a:r>
            <a:r>
              <a:rPr lang="en-US" sz="1400" dirty="0" err="1">
                <a:solidFill>
                  <a:schemeClr val="tx1"/>
                </a:solidFill>
              </a:rPr>
              <a:t>pesanan</a:t>
            </a:r>
            <a:endParaRPr lang="en-US" sz="1400" dirty="0">
              <a:solidFill>
                <a:schemeClr val="tx1"/>
              </a:solidFill>
            </a:endParaRPr>
          </a:p>
        </p:txBody>
      </p:sp>
      <p:sp>
        <p:nvSpPr>
          <p:cNvPr id="9" name="Rectangle 8"/>
          <p:cNvSpPr/>
          <p:nvPr/>
        </p:nvSpPr>
        <p:spPr>
          <a:xfrm>
            <a:off x="5715000" y="2895600"/>
            <a:ext cx="12954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Menyetujui</a:t>
            </a:r>
            <a:r>
              <a:rPr lang="en-US" sz="1400" dirty="0">
                <a:solidFill>
                  <a:schemeClr val="tx1"/>
                </a:solidFill>
              </a:rPr>
              <a:t> </a:t>
            </a:r>
            <a:r>
              <a:rPr lang="en-US" sz="1400" dirty="0" err="1">
                <a:solidFill>
                  <a:schemeClr val="tx1"/>
                </a:solidFill>
              </a:rPr>
              <a:t>kredit</a:t>
            </a:r>
            <a:endParaRPr lang="en-US" sz="1400" dirty="0">
              <a:solidFill>
                <a:schemeClr val="tx1"/>
              </a:solidFill>
            </a:endParaRPr>
          </a:p>
        </p:txBody>
      </p:sp>
      <p:sp>
        <p:nvSpPr>
          <p:cNvPr id="10" name="Rectangle 9"/>
          <p:cNvSpPr/>
          <p:nvPr/>
        </p:nvSpPr>
        <p:spPr>
          <a:xfrm>
            <a:off x="7315200" y="2895600"/>
            <a:ext cx="12954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Membuat</a:t>
            </a:r>
            <a:r>
              <a:rPr lang="en-US" sz="1400" dirty="0">
                <a:solidFill>
                  <a:schemeClr val="tx1"/>
                </a:solidFill>
              </a:rPr>
              <a:t> </a:t>
            </a:r>
            <a:r>
              <a:rPr lang="en-US" sz="1400" dirty="0" err="1">
                <a:solidFill>
                  <a:schemeClr val="tx1"/>
                </a:solidFill>
              </a:rPr>
              <a:t>tagihan</a:t>
            </a:r>
            <a:endParaRPr lang="en-US" sz="1400" dirty="0">
              <a:solidFill>
                <a:schemeClr val="tx1"/>
              </a:solidFill>
            </a:endParaRPr>
          </a:p>
        </p:txBody>
      </p:sp>
      <p:sp>
        <p:nvSpPr>
          <p:cNvPr id="11" name="Rectangle 10"/>
          <p:cNvSpPr/>
          <p:nvPr/>
        </p:nvSpPr>
        <p:spPr>
          <a:xfrm>
            <a:off x="4038600" y="2895600"/>
            <a:ext cx="12954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Mengecek</a:t>
            </a:r>
            <a:r>
              <a:rPr lang="en-US" sz="1400" dirty="0">
                <a:solidFill>
                  <a:schemeClr val="tx1"/>
                </a:solidFill>
              </a:rPr>
              <a:t> </a:t>
            </a:r>
            <a:r>
              <a:rPr lang="en-US" sz="1400" dirty="0" err="1">
                <a:solidFill>
                  <a:schemeClr val="tx1"/>
                </a:solidFill>
              </a:rPr>
              <a:t>kredit</a:t>
            </a:r>
            <a:endParaRPr lang="en-US" sz="1400" dirty="0">
              <a:solidFill>
                <a:schemeClr val="tx1"/>
              </a:solidFill>
            </a:endParaRPr>
          </a:p>
        </p:txBody>
      </p:sp>
      <p:sp>
        <p:nvSpPr>
          <p:cNvPr id="12" name="Rectangle 11"/>
          <p:cNvSpPr/>
          <p:nvPr/>
        </p:nvSpPr>
        <p:spPr>
          <a:xfrm>
            <a:off x="7391400" y="4343400"/>
            <a:ext cx="12954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Mengirim</a:t>
            </a:r>
            <a:r>
              <a:rPr lang="en-US" sz="1400" dirty="0">
                <a:solidFill>
                  <a:schemeClr val="tx1"/>
                </a:solidFill>
              </a:rPr>
              <a:t> </a:t>
            </a:r>
            <a:r>
              <a:rPr lang="en-US" sz="1400" dirty="0" err="1">
                <a:solidFill>
                  <a:schemeClr val="tx1"/>
                </a:solidFill>
              </a:rPr>
              <a:t>produk</a:t>
            </a:r>
            <a:endParaRPr lang="en-US" sz="1400" dirty="0">
              <a:solidFill>
                <a:schemeClr val="tx1"/>
              </a:solidFill>
            </a:endParaRPr>
          </a:p>
        </p:txBody>
      </p:sp>
      <p:sp>
        <p:nvSpPr>
          <p:cNvPr id="13" name="Rectangle 12"/>
          <p:cNvSpPr/>
          <p:nvPr/>
        </p:nvSpPr>
        <p:spPr>
          <a:xfrm>
            <a:off x="5791200" y="4343400"/>
            <a:ext cx="12954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Merakit</a:t>
            </a:r>
            <a:r>
              <a:rPr lang="en-US" sz="1400" dirty="0">
                <a:solidFill>
                  <a:schemeClr val="tx1"/>
                </a:solidFill>
              </a:rPr>
              <a:t> </a:t>
            </a:r>
            <a:r>
              <a:rPr lang="en-US" sz="1400" dirty="0" err="1">
                <a:solidFill>
                  <a:schemeClr val="tx1"/>
                </a:solidFill>
              </a:rPr>
              <a:t>produk</a:t>
            </a:r>
            <a:endParaRPr lang="en-US" sz="1400" dirty="0">
              <a:solidFill>
                <a:schemeClr val="tx1"/>
              </a:solidFill>
            </a:endParaRPr>
          </a:p>
        </p:txBody>
      </p:sp>
      <p:sp>
        <p:nvSpPr>
          <p:cNvPr id="14" name="Right Arrow 13"/>
          <p:cNvSpPr/>
          <p:nvPr/>
        </p:nvSpPr>
        <p:spPr>
          <a:xfrm>
            <a:off x="3657600" y="1676400"/>
            <a:ext cx="304800" cy="7620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Down Arrow 14"/>
          <p:cNvSpPr/>
          <p:nvPr/>
        </p:nvSpPr>
        <p:spPr>
          <a:xfrm>
            <a:off x="4572000" y="1981200"/>
            <a:ext cx="76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ight Arrow 15"/>
          <p:cNvSpPr/>
          <p:nvPr/>
        </p:nvSpPr>
        <p:spPr>
          <a:xfrm>
            <a:off x="5334000" y="3124200"/>
            <a:ext cx="381000" cy="46038"/>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ight Arrow 16"/>
          <p:cNvSpPr/>
          <p:nvPr/>
        </p:nvSpPr>
        <p:spPr>
          <a:xfrm>
            <a:off x="7010400" y="3124200"/>
            <a:ext cx="304800" cy="46038"/>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Down Arrow 17"/>
          <p:cNvSpPr/>
          <p:nvPr/>
        </p:nvSpPr>
        <p:spPr>
          <a:xfrm>
            <a:off x="6324600" y="3429000"/>
            <a:ext cx="46038" cy="91440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ight Arrow 18"/>
          <p:cNvSpPr/>
          <p:nvPr/>
        </p:nvSpPr>
        <p:spPr>
          <a:xfrm>
            <a:off x="7086600" y="4572000"/>
            <a:ext cx="304800" cy="46038"/>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1" name="Straight Connector 20"/>
          <p:cNvCxnSpPr/>
          <p:nvPr/>
        </p:nvCxnSpPr>
        <p:spPr>
          <a:xfrm>
            <a:off x="2057400" y="2362200"/>
            <a:ext cx="66294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057400" y="3886200"/>
            <a:ext cx="66294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09800" y="5257800"/>
            <a:ext cx="66294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381000"/>
            <a:ext cx="8229600" cy="6019800"/>
          </a:xfrm>
        </p:spPr>
        <p:txBody>
          <a:bodyPr/>
          <a:lstStyle/>
          <a:p>
            <a:pPr marL="115888" indent="-115888" algn="just">
              <a:lnSpc>
                <a:spcPct val="150000"/>
              </a:lnSpc>
              <a:buFont typeface="Arial" charset="0"/>
              <a:buNone/>
            </a:pPr>
            <a:r>
              <a:rPr lang="en-US" sz="1600" smtClean="0"/>
              <a:t>2.2 JENIS SISTEM INFORMASI BISNIS</a:t>
            </a:r>
          </a:p>
          <a:p>
            <a:pPr marL="115888" indent="-115888" algn="just">
              <a:lnSpc>
                <a:spcPct val="150000"/>
              </a:lnSpc>
              <a:buFontTx/>
              <a:buChar char="-"/>
            </a:pPr>
            <a:r>
              <a:rPr lang="en-US" sz="1600" smtClean="0"/>
              <a:t>Sistem 		</a:t>
            </a:r>
            <a:r>
              <a:rPr lang="en-US" sz="1600" b="1" smtClean="0"/>
              <a:t>Fungsional</a:t>
            </a:r>
            <a:r>
              <a:rPr lang="en-US" sz="1600" smtClean="0"/>
              <a:t>, contoh :  SI Akuntansi, SI penjualan dan pemasaran, SI produksi 				</a:t>
            </a:r>
          </a:p>
          <a:p>
            <a:pPr marL="115888" indent="-115888" algn="just">
              <a:lnSpc>
                <a:spcPct val="150000"/>
              </a:lnSpc>
              <a:buFont typeface="Arial" charset="0"/>
              <a:buNone/>
            </a:pPr>
            <a:r>
              <a:rPr lang="en-US" sz="1600" smtClean="0"/>
              <a:t>			</a:t>
            </a:r>
            <a:r>
              <a:rPr lang="en-US" sz="1600" b="1" smtClean="0"/>
              <a:t>Konstituen</a:t>
            </a:r>
            <a:r>
              <a:rPr lang="en-US" sz="1600" smtClean="0"/>
              <a:t> , contoh : Sistem pemrosesan transaksi, SI manajemen dan 		sistem pendukung keputusan, sistem pendukung eksekutif.</a:t>
            </a:r>
          </a:p>
          <a:p>
            <a:pPr marL="115888" indent="-115888" algn="just">
              <a:lnSpc>
                <a:spcPct val="150000"/>
              </a:lnSpc>
              <a:buFontTx/>
              <a:buChar char="-"/>
            </a:pPr>
            <a:r>
              <a:rPr lang="en-US" sz="1600" smtClean="0"/>
              <a:t> Gambaran Sistem penjualan dan pemasaran dilihat dari segi enterprise</a:t>
            </a:r>
          </a:p>
          <a:p>
            <a:pPr marL="115888" indent="-115888" algn="just">
              <a:lnSpc>
                <a:spcPct val="150000"/>
              </a:lnSpc>
              <a:buFont typeface="Arial" charset="0"/>
              <a:buNone/>
            </a:pPr>
            <a:r>
              <a:rPr lang="en-US" sz="1600" b="1" smtClean="0"/>
              <a:t>SISTEM			GAMBARAN		KELOMPOK YANG DILAYANI</a:t>
            </a:r>
          </a:p>
          <a:p>
            <a:pPr marL="115888" indent="-115888" algn="just">
              <a:lnSpc>
                <a:spcPct val="150000"/>
              </a:lnSpc>
              <a:buFont typeface="Arial" charset="0"/>
              <a:buNone/>
            </a:pPr>
            <a:r>
              <a:rPr lang="en-US" sz="1600" smtClean="0"/>
              <a:t>Pemrosesan pesanan	         Memasukkan, memproses		Low level Management dan </a:t>
            </a:r>
          </a:p>
          <a:p>
            <a:pPr marL="115888" indent="-115888" algn="just">
              <a:lnSpc>
                <a:spcPct val="150000"/>
              </a:lnSpc>
              <a:buFont typeface="Arial" charset="0"/>
              <a:buNone/>
            </a:pPr>
            <a:r>
              <a:rPr lang="en-US" sz="1600" smtClean="0"/>
              <a:t>			         dan melacak pesanan		karyawan</a:t>
            </a:r>
          </a:p>
          <a:p>
            <a:pPr marL="115888" indent="-115888" algn="just">
              <a:lnSpc>
                <a:spcPct val="150000"/>
              </a:lnSpc>
              <a:buFont typeface="Arial" charset="0"/>
              <a:buNone/>
            </a:pPr>
            <a:r>
              <a:rPr lang="en-US" sz="1600" smtClean="0"/>
              <a:t>Analisis harga	          Menentukan harga untuk 		Middle Management </a:t>
            </a:r>
          </a:p>
          <a:p>
            <a:pPr marL="115888" indent="-115888" algn="just">
              <a:lnSpc>
                <a:spcPct val="150000"/>
              </a:lnSpc>
              <a:buFont typeface="Arial" charset="0"/>
              <a:buNone/>
            </a:pPr>
            <a:r>
              <a:rPr lang="en-US" sz="1600" smtClean="0"/>
              <a:t>			          produk dan jasa</a:t>
            </a:r>
          </a:p>
          <a:p>
            <a:pPr marL="115888" indent="-115888" algn="just">
              <a:lnSpc>
                <a:spcPct val="150000"/>
              </a:lnSpc>
              <a:buFont typeface="Arial" charset="0"/>
              <a:buNone/>
            </a:pPr>
            <a:r>
              <a:rPr lang="en-US" sz="1600" smtClean="0"/>
              <a:t>Peramalan pergerakan          Menyiapkan peramalan 		Top Management</a:t>
            </a:r>
          </a:p>
          <a:p>
            <a:pPr marL="115888" indent="-115888" algn="just">
              <a:lnSpc>
                <a:spcPct val="150000"/>
              </a:lnSpc>
              <a:buFont typeface="Arial" charset="0"/>
              <a:buNone/>
            </a:pPr>
            <a:r>
              <a:rPr lang="en-US" sz="1600" smtClean="0"/>
              <a:t>Penjualan		          penjualan 5 thn ke depan</a:t>
            </a:r>
          </a:p>
        </p:txBody>
      </p:sp>
      <p:cxnSp>
        <p:nvCxnSpPr>
          <p:cNvPr id="4" name="Straight Arrow Connector 3"/>
          <p:cNvCxnSpPr/>
          <p:nvPr/>
        </p:nvCxnSpPr>
        <p:spPr>
          <a:xfrm>
            <a:off x="1371600" y="1066800"/>
            <a:ext cx="838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371600" y="1066800"/>
            <a:ext cx="8382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3200400"/>
            <a:ext cx="792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rtlCol="0">
            <a:normAutofit/>
          </a:bodyPr>
          <a:lstStyle/>
          <a:p>
            <a:pPr marL="115888" indent="-115888" algn="just" fontAlgn="auto">
              <a:lnSpc>
                <a:spcPct val="150000"/>
              </a:lnSpc>
              <a:spcAft>
                <a:spcPts val="0"/>
              </a:spcAft>
              <a:buFontTx/>
              <a:buChar char="-"/>
              <a:defRPr/>
            </a:pPr>
            <a:r>
              <a:rPr lang="en-US" sz="1600" dirty="0" err="1" smtClean="0"/>
              <a:t>Sistem</a:t>
            </a:r>
            <a:r>
              <a:rPr lang="en-US" sz="1600" dirty="0" smtClean="0"/>
              <a:t> </a:t>
            </a:r>
            <a:r>
              <a:rPr lang="en-US" sz="1600" dirty="0" err="1" smtClean="0"/>
              <a:t>dari</a:t>
            </a:r>
            <a:r>
              <a:rPr lang="en-US" sz="1600" dirty="0" smtClean="0"/>
              <a:t> </a:t>
            </a:r>
            <a:r>
              <a:rPr lang="en-US" sz="1600" dirty="0" err="1" smtClean="0"/>
              <a:t>sudut</a:t>
            </a:r>
            <a:r>
              <a:rPr lang="en-US" sz="1600" dirty="0" smtClean="0"/>
              <a:t> </a:t>
            </a:r>
            <a:r>
              <a:rPr lang="en-US" sz="1600" dirty="0" err="1" smtClean="0"/>
              <a:t>pandang</a:t>
            </a:r>
            <a:r>
              <a:rPr lang="en-US" sz="1600" dirty="0" smtClean="0"/>
              <a:t> </a:t>
            </a:r>
            <a:r>
              <a:rPr lang="en-US" sz="1600" b="1" dirty="0" err="1" smtClean="0"/>
              <a:t>konstituen</a:t>
            </a:r>
            <a:r>
              <a:rPr lang="en-US" sz="1600" dirty="0" smtClean="0">
                <a:sym typeface="Wingdings" pitchFamily="2" charset="2"/>
              </a:rPr>
              <a:t> </a:t>
            </a:r>
            <a:r>
              <a:rPr lang="en-US" sz="1600" dirty="0" err="1" smtClean="0">
                <a:sym typeface="Wingdings" pitchFamily="2" charset="2"/>
              </a:rPr>
              <a:t>digunakan</a:t>
            </a:r>
            <a:r>
              <a:rPr lang="en-US" sz="1600" dirty="0" smtClean="0">
                <a:sym typeface="Wingdings" pitchFamily="2" charset="2"/>
              </a:rPr>
              <a:t> </a:t>
            </a:r>
            <a:r>
              <a:rPr lang="en-US" sz="1600" dirty="0" err="1" smtClean="0">
                <a:sym typeface="Wingdings" pitchFamily="2" charset="2"/>
              </a:rPr>
              <a:t>untuk</a:t>
            </a:r>
            <a:r>
              <a:rPr lang="en-US" sz="1600" dirty="0" smtClean="0">
                <a:sym typeface="Wingdings" pitchFamily="2" charset="2"/>
              </a:rPr>
              <a:t> </a:t>
            </a:r>
            <a:r>
              <a:rPr lang="en-US" sz="1600" dirty="0" err="1" smtClean="0">
                <a:sym typeface="Wingdings" pitchFamily="2" charset="2"/>
              </a:rPr>
              <a:t>memeriksa</a:t>
            </a:r>
            <a:r>
              <a:rPr lang="en-US" sz="1600" dirty="0" smtClean="0">
                <a:sym typeface="Wingdings" pitchFamily="2" charset="2"/>
              </a:rPr>
              <a:t> </a:t>
            </a:r>
            <a:r>
              <a:rPr lang="en-US" sz="1600" dirty="0" err="1" smtClean="0">
                <a:sym typeface="Wingdings" pitchFamily="2" charset="2"/>
              </a:rPr>
              <a:t>sistem</a:t>
            </a:r>
            <a:r>
              <a:rPr lang="en-US" sz="1600" dirty="0" smtClean="0">
                <a:sym typeface="Wingdings" pitchFamily="2" charset="2"/>
              </a:rPr>
              <a:t> </a:t>
            </a:r>
            <a:r>
              <a:rPr lang="en-US" sz="1600" dirty="0" err="1" smtClean="0">
                <a:sym typeface="Wingdings" pitchFamily="2" charset="2"/>
              </a:rPr>
              <a:t>dalam</a:t>
            </a:r>
            <a:r>
              <a:rPr lang="en-US" sz="1600" dirty="0" smtClean="0">
                <a:sym typeface="Wingdings" pitchFamily="2" charset="2"/>
              </a:rPr>
              <a:t> </a:t>
            </a:r>
            <a:r>
              <a:rPr lang="en-US" sz="1600" dirty="0" err="1" smtClean="0">
                <a:sym typeface="Wingdings" pitchFamily="2" charset="2"/>
              </a:rPr>
              <a:t>bentuk</a:t>
            </a:r>
            <a:r>
              <a:rPr lang="en-US" sz="1600" dirty="0" smtClean="0">
                <a:sym typeface="Wingdings" pitchFamily="2" charset="2"/>
              </a:rPr>
              <a:t> </a:t>
            </a:r>
            <a:r>
              <a:rPr lang="en-US" sz="1600" dirty="0" err="1" smtClean="0">
                <a:sym typeface="Wingdings" pitchFamily="2" charset="2"/>
              </a:rPr>
              <a:t>beragam</a:t>
            </a:r>
            <a:r>
              <a:rPr lang="en-US" sz="1600" dirty="0" smtClean="0">
                <a:sym typeface="Wingdings" pitchFamily="2" charset="2"/>
              </a:rPr>
              <a:t> </a:t>
            </a:r>
            <a:r>
              <a:rPr lang="en-US" sz="1600" dirty="0" err="1" smtClean="0">
                <a:sym typeface="Wingdings" pitchFamily="2" charset="2"/>
              </a:rPr>
              <a:t>tingkatan</a:t>
            </a:r>
            <a:r>
              <a:rPr lang="en-US" sz="1600" dirty="0" smtClean="0">
                <a:sym typeface="Wingdings" pitchFamily="2" charset="2"/>
              </a:rPr>
              <a:t> </a:t>
            </a:r>
            <a:r>
              <a:rPr lang="en-US" sz="1600" dirty="0" err="1" smtClean="0">
                <a:sym typeface="Wingdings" pitchFamily="2" charset="2"/>
              </a:rPr>
              <a:t>manajemen</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jenis</a:t>
            </a:r>
            <a:r>
              <a:rPr lang="en-US" sz="1600" dirty="0" smtClean="0">
                <a:sym typeface="Wingdings" pitchFamily="2" charset="2"/>
              </a:rPr>
              <a:t> </a:t>
            </a:r>
            <a:r>
              <a:rPr lang="en-US" sz="1600" dirty="0" err="1" smtClean="0">
                <a:sym typeface="Wingdings" pitchFamily="2" charset="2"/>
              </a:rPr>
              <a:t>keputusan</a:t>
            </a:r>
            <a:r>
              <a:rPr lang="en-US" sz="1600" dirty="0" smtClean="0">
                <a:sym typeface="Wingdings" pitchFamily="2" charset="2"/>
              </a:rPr>
              <a:t> yang </a:t>
            </a:r>
            <a:r>
              <a:rPr lang="en-US" sz="1600" dirty="0" err="1" smtClean="0">
                <a:sym typeface="Wingdings" pitchFamily="2" charset="2"/>
              </a:rPr>
              <a:t>didukungnya</a:t>
            </a:r>
            <a:r>
              <a:rPr lang="en-US" sz="1600" dirty="0" smtClean="0">
                <a:sym typeface="Wingdings" pitchFamily="2" charset="2"/>
              </a:rPr>
              <a:t>.</a:t>
            </a:r>
          </a:p>
          <a:p>
            <a:pPr marL="115888" indent="-115888" algn="just" fontAlgn="auto">
              <a:lnSpc>
                <a:spcPct val="150000"/>
              </a:lnSpc>
              <a:spcAft>
                <a:spcPts val="0"/>
              </a:spcAft>
              <a:buFontTx/>
              <a:buChar char="-"/>
              <a:defRPr/>
            </a:pPr>
            <a:r>
              <a:rPr lang="en-US" sz="1600" dirty="0" err="1" smtClean="0">
                <a:sym typeface="Wingdings" pitchFamily="2" charset="2"/>
              </a:rPr>
              <a:t>Semua</a:t>
            </a:r>
            <a:r>
              <a:rPr lang="en-US" sz="1600" dirty="0" smtClean="0">
                <a:sym typeface="Wingdings" pitchFamily="2" charset="2"/>
              </a:rPr>
              <a:t> </a:t>
            </a:r>
            <a:r>
              <a:rPr lang="en-US" sz="1600" dirty="0" err="1" smtClean="0">
                <a:sym typeface="Wingdings" pitchFamily="2" charset="2"/>
              </a:rPr>
              <a:t>tingkatan</a:t>
            </a:r>
            <a:r>
              <a:rPr lang="en-US" sz="1600" dirty="0" smtClean="0">
                <a:sym typeface="Wingdings" pitchFamily="2" charset="2"/>
              </a:rPr>
              <a:t> </a:t>
            </a:r>
            <a:r>
              <a:rPr lang="en-US" sz="1600" dirty="0" err="1" smtClean="0">
                <a:sym typeface="Wingdings" pitchFamily="2" charset="2"/>
              </a:rPr>
              <a:t>memiliki</a:t>
            </a:r>
            <a:r>
              <a:rPr lang="en-US" sz="1600" dirty="0" smtClean="0">
                <a:sym typeface="Wingdings" pitchFamily="2" charset="2"/>
              </a:rPr>
              <a:t> </a:t>
            </a:r>
            <a:r>
              <a:rPr lang="en-US" sz="1600" dirty="0" err="1" smtClean="0">
                <a:sym typeface="Wingdings" pitchFamily="2" charset="2"/>
              </a:rPr>
              <a:t>kebutuhan</a:t>
            </a:r>
            <a:r>
              <a:rPr lang="en-US" sz="1600" dirty="0" smtClean="0">
                <a:sym typeface="Wingdings" pitchFamily="2" charset="2"/>
              </a:rPr>
              <a:t> </a:t>
            </a:r>
            <a:r>
              <a:rPr lang="en-US" sz="1600" dirty="0" err="1" smtClean="0">
                <a:sym typeface="Wingdings" pitchFamily="2" charset="2"/>
              </a:rPr>
              <a:t>informasi</a:t>
            </a:r>
            <a:r>
              <a:rPr lang="en-US" sz="1600" dirty="0" smtClean="0">
                <a:sym typeface="Wingdings" pitchFamily="2" charset="2"/>
              </a:rPr>
              <a:t> yang </a:t>
            </a:r>
            <a:r>
              <a:rPr lang="en-US" sz="1600" dirty="0" err="1" smtClean="0">
                <a:sym typeface="Wingdings" pitchFamily="2" charset="2"/>
              </a:rPr>
              <a:t>berbeda</a:t>
            </a:r>
            <a:r>
              <a:rPr lang="en-US" sz="1600" dirty="0" smtClean="0">
                <a:sym typeface="Wingdings" pitchFamily="2" charset="2"/>
              </a:rPr>
              <a:t> </a:t>
            </a:r>
            <a:r>
              <a:rPr lang="en-US" sz="1600" dirty="0" err="1" smtClean="0">
                <a:sym typeface="Wingdings" pitchFamily="2" charset="2"/>
              </a:rPr>
              <a:t>sesuai</a:t>
            </a:r>
            <a:r>
              <a:rPr lang="en-US" sz="1600" dirty="0" smtClean="0">
                <a:sym typeface="Wingdings" pitchFamily="2" charset="2"/>
              </a:rPr>
              <a:t> </a:t>
            </a:r>
            <a:r>
              <a:rPr lang="en-US" sz="1600" dirty="0" err="1" smtClean="0">
                <a:sym typeface="Wingdings" pitchFamily="2" charset="2"/>
              </a:rPr>
              <a:t>dengan</a:t>
            </a:r>
            <a:r>
              <a:rPr lang="en-US" sz="1600" dirty="0" smtClean="0">
                <a:sym typeface="Wingdings" pitchFamily="2" charset="2"/>
              </a:rPr>
              <a:t> </a:t>
            </a:r>
            <a:r>
              <a:rPr lang="en-US" sz="1600" dirty="0" err="1" smtClean="0">
                <a:sym typeface="Wingdings" pitchFamily="2" charset="2"/>
              </a:rPr>
              <a:t>tanggung</a:t>
            </a:r>
            <a:r>
              <a:rPr lang="en-US" sz="1600" dirty="0" smtClean="0">
                <a:sym typeface="Wingdings" pitchFamily="2" charset="2"/>
              </a:rPr>
              <a:t> </a:t>
            </a:r>
            <a:r>
              <a:rPr lang="en-US" sz="1600" dirty="0" err="1" smtClean="0">
                <a:sym typeface="Wingdings" pitchFamily="2" charset="2"/>
              </a:rPr>
              <a:t>jawab</a:t>
            </a:r>
            <a:r>
              <a:rPr lang="en-US" sz="1600" dirty="0" smtClean="0">
                <a:sym typeface="Wingdings" pitchFamily="2" charset="2"/>
              </a:rPr>
              <a:t> yang </a:t>
            </a:r>
            <a:r>
              <a:rPr lang="en-US" sz="1600" dirty="0" err="1" smtClean="0">
                <a:sym typeface="Wingdings" pitchFamily="2" charset="2"/>
              </a:rPr>
              <a:t>berbeda</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masing-masing</a:t>
            </a:r>
            <a:r>
              <a:rPr lang="en-US" sz="1600" dirty="0" smtClean="0">
                <a:sym typeface="Wingdings" pitchFamily="2" charset="2"/>
              </a:rPr>
              <a:t> </a:t>
            </a:r>
            <a:r>
              <a:rPr lang="en-US" sz="1600" dirty="0" err="1" smtClean="0">
                <a:sym typeface="Wingdings" pitchFamily="2" charset="2"/>
              </a:rPr>
              <a:t>dapat</a:t>
            </a:r>
            <a:r>
              <a:rPr lang="en-US" sz="1600" dirty="0" smtClean="0">
                <a:sym typeface="Wingdings" pitchFamily="2" charset="2"/>
              </a:rPr>
              <a:t> </a:t>
            </a:r>
            <a:r>
              <a:rPr lang="en-US" sz="1600" dirty="0" err="1" smtClean="0">
                <a:sym typeface="Wingdings" pitchFamily="2" charset="2"/>
              </a:rPr>
              <a:t>dilihat</a:t>
            </a:r>
            <a:r>
              <a:rPr lang="en-US" sz="1600" dirty="0" smtClean="0">
                <a:sym typeface="Wingdings" pitchFamily="2" charset="2"/>
              </a:rPr>
              <a:t> </a:t>
            </a:r>
            <a:r>
              <a:rPr lang="en-US" sz="1600" dirty="0" err="1" smtClean="0">
                <a:sym typeface="Wingdings" pitchFamily="2" charset="2"/>
              </a:rPr>
              <a:t>sebagai</a:t>
            </a:r>
            <a:r>
              <a:rPr lang="en-US" sz="1600" dirty="0" smtClean="0">
                <a:sym typeface="Wingdings" pitchFamily="2" charset="2"/>
              </a:rPr>
              <a:t> </a:t>
            </a:r>
            <a:r>
              <a:rPr lang="en-US" sz="1600" dirty="0" err="1" smtClean="0">
                <a:sym typeface="Wingdings" pitchFamily="2" charset="2"/>
              </a:rPr>
              <a:t>pilihan</a:t>
            </a:r>
            <a:r>
              <a:rPr lang="en-US" sz="1600" dirty="0" smtClean="0">
                <a:sym typeface="Wingdings" pitchFamily="2" charset="2"/>
              </a:rPr>
              <a:t> </a:t>
            </a:r>
            <a:r>
              <a:rPr lang="en-US" sz="1600" dirty="0" err="1" smtClean="0">
                <a:sym typeface="Wingdings" pitchFamily="2" charset="2"/>
              </a:rPr>
              <a:t>informasi</a:t>
            </a:r>
            <a:r>
              <a:rPr lang="en-US" sz="1600" dirty="0" smtClean="0">
                <a:sym typeface="Wingdings" pitchFamily="2" charset="2"/>
              </a:rPr>
              <a:t> </a:t>
            </a:r>
            <a:r>
              <a:rPr lang="en-US" sz="1600" dirty="0" err="1" smtClean="0">
                <a:sym typeface="Wingdings" pitchFamily="2" charset="2"/>
              </a:rPr>
              <a:t>utama</a:t>
            </a:r>
            <a:r>
              <a:rPr lang="en-US" sz="1600" dirty="0" smtClean="0">
                <a:sym typeface="Wingdings" pitchFamily="2" charset="2"/>
              </a:rPr>
              <a:t>.</a:t>
            </a:r>
          </a:p>
          <a:p>
            <a:pPr marL="115888" indent="0" algn="just" fontAlgn="auto">
              <a:lnSpc>
                <a:spcPct val="150000"/>
              </a:lnSpc>
              <a:spcAft>
                <a:spcPts val="0"/>
              </a:spcAft>
              <a:buFont typeface="Arial" charset="0"/>
              <a:buNone/>
              <a:defRPr/>
            </a:pPr>
            <a:r>
              <a:rPr lang="en-US" sz="1600" dirty="0" smtClean="0">
                <a:sym typeface="Wingdings" pitchFamily="2" charset="2"/>
              </a:rPr>
              <a:t>&gt; </a:t>
            </a:r>
            <a:r>
              <a:rPr lang="en-US" sz="1600" dirty="0" err="1" smtClean="0">
                <a:sym typeface="Wingdings" pitchFamily="2" charset="2"/>
              </a:rPr>
              <a:t>Sistem</a:t>
            </a:r>
            <a:r>
              <a:rPr lang="en-US" sz="1600" dirty="0" smtClean="0">
                <a:sym typeface="Wingdings" pitchFamily="2" charset="2"/>
              </a:rPr>
              <a:t> </a:t>
            </a:r>
            <a:r>
              <a:rPr lang="en-US" sz="1600" dirty="0" err="1" smtClean="0">
                <a:sym typeface="Wingdings" pitchFamily="2" charset="2"/>
              </a:rPr>
              <a:t>Pemrosesan</a:t>
            </a:r>
            <a:r>
              <a:rPr lang="en-US" sz="1600" dirty="0" smtClean="0">
                <a:sym typeface="Wingdings" pitchFamily="2" charset="2"/>
              </a:rPr>
              <a:t> </a:t>
            </a:r>
            <a:r>
              <a:rPr lang="en-US" sz="1600" dirty="0" err="1" smtClean="0">
                <a:sym typeface="Wingdings" pitchFamily="2" charset="2"/>
              </a:rPr>
              <a:t>transaksi</a:t>
            </a:r>
            <a:endParaRPr lang="en-US" sz="1600" dirty="0" smtClean="0">
              <a:solidFill>
                <a:srgbClr val="FF0000"/>
              </a:solidFill>
              <a:sym typeface="Wingdings" pitchFamily="2" charset="2"/>
            </a:endParaRPr>
          </a:p>
          <a:p>
            <a:pPr marL="115888" indent="0" algn="just" fontAlgn="auto">
              <a:lnSpc>
                <a:spcPct val="150000"/>
              </a:lnSpc>
              <a:spcAft>
                <a:spcPts val="0"/>
              </a:spcAft>
              <a:buFont typeface="Arial" charset="0"/>
              <a:buNone/>
              <a:defRPr/>
            </a:pPr>
            <a:r>
              <a:rPr lang="en-US" sz="1600" dirty="0" smtClean="0"/>
              <a:t>&gt; MSI </a:t>
            </a:r>
            <a:r>
              <a:rPr lang="en-US" sz="1600" dirty="0" err="1" smtClean="0"/>
              <a:t>dan</a:t>
            </a:r>
            <a:r>
              <a:rPr lang="en-US" sz="1600" dirty="0" smtClean="0"/>
              <a:t> SPK </a:t>
            </a:r>
          </a:p>
          <a:p>
            <a:pPr marL="115888" indent="0" algn="just" fontAlgn="auto">
              <a:lnSpc>
                <a:spcPct val="150000"/>
              </a:lnSpc>
              <a:spcAft>
                <a:spcPts val="0"/>
              </a:spcAft>
              <a:buFont typeface="Arial" charset="0"/>
              <a:buNone/>
              <a:defRPr/>
            </a:pPr>
            <a:r>
              <a:rPr lang="en-US" sz="1600" dirty="0" smtClean="0">
                <a:sym typeface="Wingdings" pitchFamily="2" charset="2"/>
              </a:rPr>
              <a:t>&gt;  </a:t>
            </a:r>
            <a:r>
              <a:rPr lang="en-US" sz="1600" dirty="0" err="1" smtClean="0">
                <a:sym typeface="Wingdings" pitchFamily="2" charset="2"/>
              </a:rPr>
              <a:t>Sistem</a:t>
            </a:r>
            <a:r>
              <a:rPr lang="en-US" sz="1600" dirty="0" smtClean="0">
                <a:sym typeface="Wingdings" pitchFamily="2" charset="2"/>
              </a:rPr>
              <a:t> </a:t>
            </a:r>
            <a:r>
              <a:rPr lang="en-US" sz="1600" dirty="0" err="1" smtClean="0">
                <a:sym typeface="Wingdings" pitchFamily="2" charset="2"/>
              </a:rPr>
              <a:t>Pendukung</a:t>
            </a:r>
            <a:r>
              <a:rPr lang="en-US" sz="1600" dirty="0" smtClean="0">
                <a:sym typeface="Wingdings" pitchFamily="2" charset="2"/>
              </a:rPr>
              <a:t> </a:t>
            </a:r>
            <a:r>
              <a:rPr lang="en-US" sz="1600" dirty="0" err="1" smtClean="0">
                <a:sym typeface="Wingdings" pitchFamily="2" charset="2"/>
              </a:rPr>
              <a:t>Eksekutif</a:t>
            </a:r>
            <a:endParaRPr lang="en-US" sz="16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381000"/>
            <a:ext cx="8229600" cy="6096000"/>
          </a:xfrm>
        </p:spPr>
        <p:txBody>
          <a:bodyPr/>
          <a:lstStyle/>
          <a:p>
            <a:pPr algn="just">
              <a:lnSpc>
                <a:spcPct val="150000"/>
              </a:lnSpc>
              <a:buFont typeface="Arial" charset="0"/>
              <a:buNone/>
            </a:pPr>
            <a:r>
              <a:rPr lang="en-US" sz="1600" smtClean="0"/>
              <a:t>2.3  SISTEM YANG MELINGKUPI PERUSAHAAN</a:t>
            </a:r>
          </a:p>
          <a:p>
            <a:pPr algn="just">
              <a:lnSpc>
                <a:spcPct val="150000"/>
              </a:lnSpc>
              <a:buFontTx/>
              <a:buChar char="-"/>
            </a:pPr>
            <a:r>
              <a:rPr lang="en-US" sz="1600" smtClean="0"/>
              <a:t>Bagaimana mengintegrasikan semua jenis SI sehingga dapat saling bekerja sama ?</a:t>
            </a:r>
          </a:p>
          <a:p>
            <a:pPr algn="just">
              <a:lnSpc>
                <a:spcPct val="150000"/>
              </a:lnSpc>
              <a:buFontTx/>
              <a:buChar char="-"/>
            </a:pPr>
            <a:r>
              <a:rPr lang="en-US" sz="1600" smtClean="0"/>
              <a:t>Solusi --</a:t>
            </a:r>
            <a:r>
              <a:rPr lang="en-US" sz="1600" smtClean="0">
                <a:sym typeface="Wingdings" pitchFamily="2" charset="2"/>
              </a:rPr>
              <a:t> menerapkan aplikasi perusahaan ( Enterprise Application ), yang merupakan sistem yang melingkupi area fungsional, berfokus pada menjalankan proses bisnis pada semua tingkatan manajemen.</a:t>
            </a:r>
          </a:p>
          <a:p>
            <a:pPr algn="just">
              <a:lnSpc>
                <a:spcPct val="150000"/>
              </a:lnSpc>
              <a:buFontTx/>
              <a:buChar char="-"/>
            </a:pPr>
            <a:r>
              <a:rPr lang="en-US" sz="1600" smtClean="0">
                <a:sym typeface="Wingdings" pitchFamily="2" charset="2"/>
              </a:rPr>
              <a:t>Aplikasi perusahaan membantu bisnis untuk menjadi lebih fleksibel dan produktif dengan mengkoordinasikan proses bisnis dengan lebih dekat dan mengintegrasikan sekelompok proses agar mereka berfokus pada pengelolaan sumber daya yang efisien dan pelayanan pelanggan.</a:t>
            </a:r>
          </a:p>
          <a:p>
            <a:pPr algn="just">
              <a:lnSpc>
                <a:spcPct val="150000"/>
              </a:lnSpc>
              <a:buFontTx/>
              <a:buChar char="-"/>
            </a:pPr>
            <a:r>
              <a:rPr lang="en-US" sz="1600" smtClean="0">
                <a:sym typeface="Wingdings" pitchFamily="2" charset="2"/>
              </a:rPr>
              <a:t>Terdiri dari 4 aplikasi perusahaan : sistem perusahaan, sistem manajemen rantai pasokan, sistem pengolahan hubungan pelanggan dan sistem pengelolaan pengetahuan. Setiap aplikasi perusahaan ini menyatukan seperangkat fungsi dan proses bisnis terkait untuk meningkatkan kinerja organisasi secara keseluruhan.</a:t>
            </a:r>
            <a:endParaRPr lang="en-US" sz="16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228600"/>
            <a:ext cx="8229600" cy="6477000"/>
          </a:xfrm>
          <a:ln>
            <a:solidFill>
              <a:schemeClr val="tx1"/>
            </a:solidFill>
            <a:miter lim="800000"/>
            <a:headEnd/>
            <a:tailEnd/>
          </a:ln>
        </p:spPr>
        <p:txBody>
          <a:bodyPr/>
          <a:lstStyle/>
          <a:p>
            <a:pPr>
              <a:buFont typeface="Arial" charset="0"/>
              <a:buNone/>
            </a:pPr>
            <a:endParaRPr lang="en-US" sz="1400" smtClean="0"/>
          </a:p>
        </p:txBody>
      </p:sp>
      <p:sp>
        <p:nvSpPr>
          <p:cNvPr id="4" name="Isosceles Triangle 3"/>
          <p:cNvSpPr/>
          <p:nvPr/>
        </p:nvSpPr>
        <p:spPr>
          <a:xfrm>
            <a:off x="1295400" y="457200"/>
            <a:ext cx="6553200" cy="54864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a:stCxn id="4" idx="0"/>
          </p:cNvCxnSpPr>
          <p:nvPr/>
        </p:nvCxnSpPr>
        <p:spPr>
          <a:xfrm rot="16200000" flipH="1" flipV="1">
            <a:off x="990600" y="2362200"/>
            <a:ext cx="5486400" cy="1676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0"/>
            <a:endCxn id="4" idx="3"/>
          </p:cNvCxnSpPr>
          <p:nvPr/>
        </p:nvCxnSpPr>
        <p:spPr>
          <a:xfrm rot="16200000" flipH="1">
            <a:off x="1828801" y="3200400"/>
            <a:ext cx="5486400"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0"/>
          </p:cNvCxnSpPr>
          <p:nvPr/>
        </p:nvCxnSpPr>
        <p:spPr>
          <a:xfrm rot="16200000" flipH="1">
            <a:off x="2590800" y="2438400"/>
            <a:ext cx="5486400"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75" name="TextBox 10"/>
          <p:cNvSpPr txBox="1">
            <a:spLocks noChangeArrowheads="1"/>
          </p:cNvSpPr>
          <p:nvPr/>
        </p:nvSpPr>
        <p:spPr bwMode="auto">
          <a:xfrm>
            <a:off x="1295400" y="6091238"/>
            <a:ext cx="152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Penjualan dan pemasaran</a:t>
            </a:r>
          </a:p>
        </p:txBody>
      </p:sp>
      <p:sp>
        <p:nvSpPr>
          <p:cNvPr id="7176" name="TextBox 11"/>
          <p:cNvSpPr txBox="1">
            <a:spLocks noChangeArrowheads="1"/>
          </p:cNvSpPr>
          <p:nvPr/>
        </p:nvSpPr>
        <p:spPr bwMode="auto">
          <a:xfrm>
            <a:off x="2971800" y="6096000"/>
            <a:ext cx="152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Manufaktur dan produksi</a:t>
            </a:r>
          </a:p>
        </p:txBody>
      </p:sp>
      <p:sp>
        <p:nvSpPr>
          <p:cNvPr id="7177" name="TextBox 12"/>
          <p:cNvSpPr txBox="1">
            <a:spLocks noChangeArrowheads="1"/>
          </p:cNvSpPr>
          <p:nvPr/>
        </p:nvSpPr>
        <p:spPr bwMode="auto">
          <a:xfrm>
            <a:off x="4572000" y="6096000"/>
            <a:ext cx="152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Keuangan dan akuntansi</a:t>
            </a:r>
          </a:p>
        </p:txBody>
      </p:sp>
      <p:sp>
        <p:nvSpPr>
          <p:cNvPr id="7178" name="TextBox 13"/>
          <p:cNvSpPr txBox="1">
            <a:spLocks noChangeArrowheads="1"/>
          </p:cNvSpPr>
          <p:nvPr/>
        </p:nvSpPr>
        <p:spPr bwMode="auto">
          <a:xfrm>
            <a:off x="6248400" y="6124575"/>
            <a:ext cx="152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200"/>
              <a:t>SDM</a:t>
            </a:r>
          </a:p>
        </p:txBody>
      </p:sp>
      <p:cxnSp>
        <p:nvCxnSpPr>
          <p:cNvPr id="16" name="Straight Arrow Connector 15"/>
          <p:cNvCxnSpPr/>
          <p:nvPr/>
        </p:nvCxnSpPr>
        <p:spPr>
          <a:xfrm>
            <a:off x="3581400" y="2209800"/>
            <a:ext cx="1905000" cy="1588"/>
          </a:xfrm>
          <a:prstGeom prst="straightConnector1">
            <a:avLst/>
          </a:prstGeom>
          <a:ln>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276600" y="3276600"/>
            <a:ext cx="2438400" cy="1588"/>
          </a:xfrm>
          <a:prstGeom prst="straightConnector1">
            <a:avLst/>
          </a:prstGeom>
          <a:ln>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76600" y="3962400"/>
            <a:ext cx="2438400" cy="1588"/>
          </a:xfrm>
          <a:prstGeom prst="straightConnector1">
            <a:avLst/>
          </a:prstGeom>
          <a:ln>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7182" name="TextBox 21"/>
          <p:cNvSpPr txBox="1">
            <a:spLocks noChangeArrowheads="1"/>
          </p:cNvSpPr>
          <p:nvPr/>
        </p:nvSpPr>
        <p:spPr bwMode="auto">
          <a:xfrm>
            <a:off x="3810000" y="1905000"/>
            <a:ext cx="152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200"/>
              <a:t>Proses</a:t>
            </a:r>
          </a:p>
        </p:txBody>
      </p:sp>
      <p:sp>
        <p:nvSpPr>
          <p:cNvPr id="7183" name="TextBox 22"/>
          <p:cNvSpPr txBox="1">
            <a:spLocks noChangeArrowheads="1"/>
          </p:cNvSpPr>
          <p:nvPr/>
        </p:nvSpPr>
        <p:spPr bwMode="auto">
          <a:xfrm>
            <a:off x="3810000" y="3048000"/>
            <a:ext cx="152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200"/>
              <a:t>Proses</a:t>
            </a:r>
          </a:p>
        </p:txBody>
      </p:sp>
      <p:sp>
        <p:nvSpPr>
          <p:cNvPr id="7184" name="TextBox 23"/>
          <p:cNvSpPr txBox="1">
            <a:spLocks noChangeArrowheads="1"/>
          </p:cNvSpPr>
          <p:nvPr/>
        </p:nvSpPr>
        <p:spPr bwMode="auto">
          <a:xfrm>
            <a:off x="3733800" y="3686175"/>
            <a:ext cx="1524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200"/>
              <a:t>Proses</a:t>
            </a:r>
          </a:p>
        </p:txBody>
      </p:sp>
      <p:sp>
        <p:nvSpPr>
          <p:cNvPr id="7185" name="TextBox 25"/>
          <p:cNvSpPr txBox="1">
            <a:spLocks noChangeArrowheads="1"/>
          </p:cNvSpPr>
          <p:nvPr/>
        </p:nvSpPr>
        <p:spPr bwMode="auto">
          <a:xfrm>
            <a:off x="1676400" y="3240088"/>
            <a:ext cx="152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Sistem Manajemen rantai pasokan (supply chain )</a:t>
            </a:r>
          </a:p>
        </p:txBody>
      </p:sp>
      <p:sp>
        <p:nvSpPr>
          <p:cNvPr id="7186" name="TextBox 26"/>
          <p:cNvSpPr txBox="1">
            <a:spLocks noChangeArrowheads="1"/>
          </p:cNvSpPr>
          <p:nvPr/>
        </p:nvSpPr>
        <p:spPr bwMode="auto">
          <a:xfrm>
            <a:off x="5943600" y="32004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Sistem Manajemen hubungan pelanggan  (CRM )</a:t>
            </a:r>
          </a:p>
        </p:txBody>
      </p:sp>
      <p:sp>
        <p:nvSpPr>
          <p:cNvPr id="7187" name="TextBox 27"/>
          <p:cNvSpPr txBox="1">
            <a:spLocks noChangeArrowheads="1"/>
          </p:cNvSpPr>
          <p:nvPr/>
        </p:nvSpPr>
        <p:spPr bwMode="auto">
          <a:xfrm>
            <a:off x="1219200" y="1595438"/>
            <a:ext cx="152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Pemasok, Mitra bisnis</a:t>
            </a:r>
          </a:p>
        </p:txBody>
      </p:sp>
      <p:sp>
        <p:nvSpPr>
          <p:cNvPr id="7188" name="TextBox 28"/>
          <p:cNvSpPr txBox="1">
            <a:spLocks noChangeArrowheads="1"/>
          </p:cNvSpPr>
          <p:nvPr/>
        </p:nvSpPr>
        <p:spPr bwMode="auto">
          <a:xfrm>
            <a:off x="6019800" y="1519238"/>
            <a:ext cx="152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Pelanggan, Distributor </a:t>
            </a:r>
          </a:p>
        </p:txBody>
      </p:sp>
      <p:cxnSp>
        <p:nvCxnSpPr>
          <p:cNvPr id="31" name="Straight Arrow Connector 30"/>
          <p:cNvCxnSpPr>
            <a:stCxn id="7187" idx="2"/>
          </p:cNvCxnSpPr>
          <p:nvPr/>
        </p:nvCxnSpPr>
        <p:spPr>
          <a:xfrm rot="16200000" flipH="1">
            <a:off x="1638300" y="2400300"/>
            <a:ext cx="1143000" cy="457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188" idx="2"/>
          </p:cNvCxnSpPr>
          <p:nvPr/>
        </p:nvCxnSpPr>
        <p:spPr>
          <a:xfrm rot="5400000">
            <a:off x="5981700" y="2324100"/>
            <a:ext cx="1143000" cy="457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191" name="TextBox 34"/>
          <p:cNvSpPr txBox="1">
            <a:spLocks noChangeArrowheads="1"/>
          </p:cNvSpPr>
          <p:nvPr/>
        </p:nvSpPr>
        <p:spPr bwMode="auto">
          <a:xfrm>
            <a:off x="3886200" y="4572000"/>
            <a:ext cx="152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Sistem Manajemen Pengetahuan</a:t>
            </a:r>
          </a:p>
        </p:txBody>
      </p:sp>
      <p:sp>
        <p:nvSpPr>
          <p:cNvPr id="36" name="Oval 35"/>
          <p:cNvSpPr/>
          <p:nvPr/>
        </p:nvSpPr>
        <p:spPr>
          <a:xfrm>
            <a:off x="3657600" y="1371600"/>
            <a:ext cx="1905000" cy="419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Oval 36"/>
          <p:cNvSpPr/>
          <p:nvPr/>
        </p:nvSpPr>
        <p:spPr>
          <a:xfrm>
            <a:off x="1524000" y="2590800"/>
            <a:ext cx="6324600" cy="1905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381000"/>
            <a:ext cx="8229600" cy="6019800"/>
          </a:xfrm>
        </p:spPr>
        <p:txBody>
          <a:bodyPr/>
          <a:lstStyle/>
          <a:p>
            <a:pPr marL="231775" indent="-231775" algn="just">
              <a:lnSpc>
                <a:spcPct val="150000"/>
              </a:lnSpc>
              <a:buFont typeface="Arial" charset="0"/>
              <a:buNone/>
            </a:pPr>
            <a:r>
              <a:rPr lang="en-US" sz="1600" smtClean="0"/>
              <a:t>- Sistem Perusahaan --</a:t>
            </a:r>
            <a:r>
              <a:rPr lang="en-US" sz="1600" smtClean="0">
                <a:sym typeface="Wingdings" pitchFamily="2" charset="2"/>
              </a:rPr>
              <a:t> dikenal dengan sistem perencanaan sumber daya perusahaan                   ( Enterprise Resource Planning ), menyelesaikan masalah ini dengan mengumpulkan data dari berbagai macam proses bisnis inti.</a:t>
            </a:r>
            <a:endParaRPr lang="en-US" sz="1600" smtClean="0"/>
          </a:p>
        </p:txBody>
      </p:sp>
      <p:sp>
        <p:nvSpPr>
          <p:cNvPr id="4" name="Rectangle 3"/>
          <p:cNvSpPr/>
          <p:nvPr/>
        </p:nvSpPr>
        <p:spPr>
          <a:xfrm>
            <a:off x="1676400" y="1905000"/>
            <a:ext cx="14478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Manufaktur</a:t>
            </a:r>
            <a:r>
              <a:rPr lang="en-US" sz="1400" dirty="0">
                <a:solidFill>
                  <a:schemeClr val="tx1"/>
                </a:solidFill>
              </a:rPr>
              <a:t> </a:t>
            </a:r>
            <a:r>
              <a:rPr lang="en-US" sz="1400" dirty="0" err="1">
                <a:solidFill>
                  <a:schemeClr val="tx1"/>
                </a:solidFill>
              </a:rPr>
              <a:t>dan</a:t>
            </a:r>
            <a:r>
              <a:rPr lang="en-US" sz="1400" dirty="0">
                <a:solidFill>
                  <a:schemeClr val="tx1"/>
                </a:solidFill>
              </a:rPr>
              <a:t> </a:t>
            </a:r>
            <a:r>
              <a:rPr lang="en-US" sz="1400" dirty="0" err="1">
                <a:solidFill>
                  <a:schemeClr val="tx1"/>
                </a:solidFill>
              </a:rPr>
              <a:t>produksi</a:t>
            </a:r>
            <a:endParaRPr lang="en-US" sz="1400" dirty="0">
              <a:solidFill>
                <a:schemeClr val="tx1"/>
              </a:solidFill>
            </a:endParaRPr>
          </a:p>
        </p:txBody>
      </p:sp>
      <p:sp>
        <p:nvSpPr>
          <p:cNvPr id="5" name="Rectangle 4"/>
          <p:cNvSpPr/>
          <p:nvPr/>
        </p:nvSpPr>
        <p:spPr>
          <a:xfrm>
            <a:off x="5486400" y="1905000"/>
            <a:ext cx="14478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Keuangan</a:t>
            </a:r>
            <a:r>
              <a:rPr lang="en-US" sz="1400" dirty="0">
                <a:solidFill>
                  <a:schemeClr val="tx1"/>
                </a:solidFill>
              </a:rPr>
              <a:t> </a:t>
            </a:r>
            <a:r>
              <a:rPr lang="en-US" sz="1400" dirty="0" err="1">
                <a:solidFill>
                  <a:schemeClr val="tx1"/>
                </a:solidFill>
              </a:rPr>
              <a:t>dan</a:t>
            </a:r>
            <a:r>
              <a:rPr lang="en-US" sz="1400" dirty="0">
                <a:solidFill>
                  <a:schemeClr val="tx1"/>
                </a:solidFill>
              </a:rPr>
              <a:t> </a:t>
            </a:r>
            <a:r>
              <a:rPr lang="en-US" sz="1400" dirty="0" err="1">
                <a:solidFill>
                  <a:schemeClr val="tx1"/>
                </a:solidFill>
              </a:rPr>
              <a:t>akuntansi</a:t>
            </a:r>
            <a:endParaRPr lang="en-US" sz="1400" dirty="0">
              <a:solidFill>
                <a:schemeClr val="tx1"/>
              </a:solidFill>
            </a:endParaRPr>
          </a:p>
        </p:txBody>
      </p:sp>
      <p:sp>
        <p:nvSpPr>
          <p:cNvPr id="6" name="Rectangle 5"/>
          <p:cNvSpPr/>
          <p:nvPr/>
        </p:nvSpPr>
        <p:spPr>
          <a:xfrm>
            <a:off x="5562600" y="5257800"/>
            <a:ext cx="1447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Penjualan</a:t>
            </a:r>
            <a:r>
              <a:rPr lang="en-US" sz="1400" dirty="0">
                <a:solidFill>
                  <a:schemeClr val="tx1"/>
                </a:solidFill>
              </a:rPr>
              <a:t> </a:t>
            </a:r>
            <a:r>
              <a:rPr lang="en-US" sz="1400" dirty="0" err="1">
                <a:solidFill>
                  <a:schemeClr val="tx1"/>
                </a:solidFill>
              </a:rPr>
              <a:t>dan</a:t>
            </a:r>
            <a:r>
              <a:rPr lang="en-US" sz="1400" dirty="0">
                <a:solidFill>
                  <a:schemeClr val="tx1"/>
                </a:solidFill>
              </a:rPr>
              <a:t> </a:t>
            </a:r>
            <a:r>
              <a:rPr lang="en-US" sz="1400" dirty="0" err="1">
                <a:solidFill>
                  <a:schemeClr val="tx1"/>
                </a:solidFill>
              </a:rPr>
              <a:t>pemasaran</a:t>
            </a:r>
            <a:endParaRPr lang="en-US" sz="1400" dirty="0">
              <a:solidFill>
                <a:schemeClr val="tx1"/>
              </a:solidFill>
            </a:endParaRPr>
          </a:p>
        </p:txBody>
      </p:sp>
      <p:sp>
        <p:nvSpPr>
          <p:cNvPr id="7" name="Rectangle 6"/>
          <p:cNvSpPr/>
          <p:nvPr/>
        </p:nvSpPr>
        <p:spPr>
          <a:xfrm>
            <a:off x="1600200" y="5334000"/>
            <a:ext cx="15240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Sumber</a:t>
            </a:r>
            <a:r>
              <a:rPr lang="en-US" sz="1400" dirty="0">
                <a:solidFill>
                  <a:schemeClr val="tx1"/>
                </a:solidFill>
              </a:rPr>
              <a:t> </a:t>
            </a:r>
            <a:r>
              <a:rPr lang="en-US" sz="1400" dirty="0" err="1">
                <a:solidFill>
                  <a:schemeClr val="tx1"/>
                </a:solidFill>
              </a:rPr>
              <a:t>Daya</a:t>
            </a:r>
            <a:r>
              <a:rPr lang="en-US" sz="1400" dirty="0">
                <a:solidFill>
                  <a:schemeClr val="tx1"/>
                </a:solidFill>
              </a:rPr>
              <a:t> </a:t>
            </a:r>
            <a:r>
              <a:rPr lang="en-US" sz="1400" dirty="0" err="1">
                <a:solidFill>
                  <a:schemeClr val="tx1"/>
                </a:solidFill>
              </a:rPr>
              <a:t>Manusia</a:t>
            </a:r>
            <a:r>
              <a:rPr lang="en-US" sz="1400" dirty="0">
                <a:solidFill>
                  <a:schemeClr val="tx1"/>
                </a:solidFill>
              </a:rPr>
              <a:t> </a:t>
            </a:r>
          </a:p>
        </p:txBody>
      </p:sp>
      <p:sp>
        <p:nvSpPr>
          <p:cNvPr id="8" name="Rectangle 7"/>
          <p:cNvSpPr/>
          <p:nvPr/>
        </p:nvSpPr>
        <p:spPr>
          <a:xfrm>
            <a:off x="2362200" y="2971800"/>
            <a:ext cx="3886200" cy="1981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00" name="TextBox 9"/>
          <p:cNvSpPr txBox="1">
            <a:spLocks noChangeArrowheads="1"/>
          </p:cNvSpPr>
          <p:nvPr/>
        </p:nvSpPr>
        <p:spPr bwMode="auto">
          <a:xfrm>
            <a:off x="3276600" y="3124200"/>
            <a:ext cx="190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400"/>
              <a:t>Proses Bisnis</a:t>
            </a:r>
          </a:p>
        </p:txBody>
      </p:sp>
      <p:sp>
        <p:nvSpPr>
          <p:cNvPr id="8201" name="TextBox 10"/>
          <p:cNvSpPr txBox="1">
            <a:spLocks noChangeArrowheads="1"/>
          </p:cNvSpPr>
          <p:nvPr/>
        </p:nvSpPr>
        <p:spPr bwMode="auto">
          <a:xfrm>
            <a:off x="3276600" y="3502025"/>
            <a:ext cx="190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400"/>
              <a:t>Proses Bisnis</a:t>
            </a:r>
          </a:p>
        </p:txBody>
      </p:sp>
      <p:sp>
        <p:nvSpPr>
          <p:cNvPr id="8202" name="TextBox 11"/>
          <p:cNvSpPr txBox="1">
            <a:spLocks noChangeArrowheads="1"/>
          </p:cNvSpPr>
          <p:nvPr/>
        </p:nvSpPr>
        <p:spPr bwMode="auto">
          <a:xfrm>
            <a:off x="3276600" y="3883025"/>
            <a:ext cx="1905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400"/>
              <a:t>Proses Bisnis</a:t>
            </a:r>
          </a:p>
        </p:txBody>
      </p:sp>
      <p:sp>
        <p:nvSpPr>
          <p:cNvPr id="8203" name="TextBox 12"/>
          <p:cNvSpPr txBox="1">
            <a:spLocks noChangeArrowheads="1"/>
          </p:cNvSpPr>
          <p:nvPr/>
        </p:nvSpPr>
        <p:spPr bwMode="auto">
          <a:xfrm>
            <a:off x="2971800" y="4343400"/>
            <a:ext cx="2895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200"/>
              <a:t>Proses Bisnis perusahaan Keseluruhan</a:t>
            </a:r>
          </a:p>
        </p:txBody>
      </p:sp>
      <p:cxnSp>
        <p:nvCxnSpPr>
          <p:cNvPr id="15" name="Straight Connector 14"/>
          <p:cNvCxnSpPr/>
          <p:nvPr/>
        </p:nvCxnSpPr>
        <p:spPr>
          <a:xfrm rot="5400000">
            <a:off x="5410201" y="3962400"/>
            <a:ext cx="4114800" cy="317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989806" y="3885406"/>
            <a:ext cx="4114800" cy="158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667000" y="3429000"/>
            <a:ext cx="3276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667000" y="3884613"/>
            <a:ext cx="32766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667000" y="4265613"/>
            <a:ext cx="32766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477000" y="3886200"/>
            <a:ext cx="1524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200" y="3884613"/>
            <a:ext cx="1524000" cy="158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211" name="TextBox 24"/>
          <p:cNvSpPr txBox="1">
            <a:spLocks noChangeArrowheads="1"/>
          </p:cNvSpPr>
          <p:nvPr/>
        </p:nvSpPr>
        <p:spPr bwMode="auto">
          <a:xfrm>
            <a:off x="7543800" y="3962400"/>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400"/>
              <a:t>Pelanggan</a:t>
            </a:r>
          </a:p>
        </p:txBody>
      </p:sp>
      <p:sp>
        <p:nvSpPr>
          <p:cNvPr id="8212" name="TextBox 25"/>
          <p:cNvSpPr txBox="1">
            <a:spLocks noChangeArrowheads="1"/>
          </p:cNvSpPr>
          <p:nvPr/>
        </p:nvSpPr>
        <p:spPr bwMode="auto">
          <a:xfrm>
            <a:off x="-76200" y="3962400"/>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400"/>
              <a:t>Pemasok</a:t>
            </a:r>
          </a:p>
        </p:txBody>
      </p:sp>
      <p:sp>
        <p:nvSpPr>
          <p:cNvPr id="8213" name="TextBox 26"/>
          <p:cNvSpPr txBox="1">
            <a:spLocks noChangeArrowheads="1"/>
          </p:cNvSpPr>
          <p:nvPr/>
        </p:nvSpPr>
        <p:spPr bwMode="auto">
          <a:xfrm rot="-5400000">
            <a:off x="6170613" y="3732212"/>
            <a:ext cx="2133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400"/>
              <a:t>Batas Organisasi</a:t>
            </a:r>
          </a:p>
        </p:txBody>
      </p:sp>
      <p:sp>
        <p:nvSpPr>
          <p:cNvPr id="8214" name="TextBox 27"/>
          <p:cNvSpPr txBox="1">
            <a:spLocks noChangeArrowheads="1"/>
          </p:cNvSpPr>
          <p:nvPr/>
        </p:nvSpPr>
        <p:spPr bwMode="auto">
          <a:xfrm rot="-5400000">
            <a:off x="153988" y="3808412"/>
            <a:ext cx="2133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400"/>
              <a:t>Batas Organisasi</a:t>
            </a:r>
          </a:p>
        </p:txBody>
      </p:sp>
      <p:cxnSp>
        <p:nvCxnSpPr>
          <p:cNvPr id="30" name="Straight Arrow Connector 29"/>
          <p:cNvCxnSpPr/>
          <p:nvPr/>
        </p:nvCxnSpPr>
        <p:spPr>
          <a:xfrm rot="16200000" flipH="1">
            <a:off x="2514600" y="2667000"/>
            <a:ext cx="533400" cy="5334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5562600" y="2590800"/>
            <a:ext cx="609600" cy="6096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flipV="1">
            <a:off x="2209800" y="4800600"/>
            <a:ext cx="685800" cy="457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791200" y="4724400"/>
            <a:ext cx="609600" cy="4572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219" name="TextBox 36"/>
          <p:cNvSpPr txBox="1">
            <a:spLocks noChangeArrowheads="1"/>
          </p:cNvSpPr>
          <p:nvPr/>
        </p:nvSpPr>
        <p:spPr bwMode="auto">
          <a:xfrm>
            <a:off x="2971800" y="2590800"/>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1400"/>
              <a:t>Sistem Perusahaan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rtlCol="0">
            <a:normAutofit/>
          </a:bodyPr>
          <a:lstStyle/>
          <a:p>
            <a:pPr marL="174625" indent="-174625" algn="just" fontAlgn="auto">
              <a:lnSpc>
                <a:spcPct val="150000"/>
              </a:lnSpc>
              <a:spcAft>
                <a:spcPts val="0"/>
              </a:spcAft>
              <a:buFontTx/>
              <a:buChar char="-"/>
              <a:defRPr/>
            </a:pPr>
            <a:r>
              <a:rPr lang="en-US" sz="1600" b="1" dirty="0" err="1" smtClean="0"/>
              <a:t>Sistem</a:t>
            </a:r>
            <a:r>
              <a:rPr lang="en-US" sz="1600" b="1" dirty="0" smtClean="0"/>
              <a:t> </a:t>
            </a:r>
            <a:r>
              <a:rPr lang="en-US" sz="1600" b="1" dirty="0" err="1" smtClean="0"/>
              <a:t>Manajemen</a:t>
            </a:r>
            <a:r>
              <a:rPr lang="en-US" sz="1600" b="1" dirty="0" smtClean="0"/>
              <a:t> </a:t>
            </a:r>
            <a:r>
              <a:rPr lang="en-US" sz="1600" b="1" dirty="0" err="1" smtClean="0"/>
              <a:t>Rantai</a:t>
            </a:r>
            <a:r>
              <a:rPr lang="en-US" sz="1600" b="1" dirty="0" smtClean="0"/>
              <a:t> </a:t>
            </a:r>
            <a:r>
              <a:rPr lang="en-US" sz="1600" b="1" dirty="0" err="1" smtClean="0"/>
              <a:t>Pasokan</a:t>
            </a:r>
            <a:r>
              <a:rPr lang="en-US" sz="1600" b="1" dirty="0" smtClean="0"/>
              <a:t> ( Supply Chain Management )  </a:t>
            </a:r>
            <a:r>
              <a:rPr lang="en-US" sz="1600" dirty="0" smtClean="0"/>
              <a:t>-</a:t>
            </a:r>
            <a:r>
              <a:rPr lang="en-US" sz="1600" dirty="0" smtClean="0">
                <a:sym typeface="Wingdings" pitchFamily="2" charset="2"/>
              </a:rPr>
              <a:t> </a:t>
            </a:r>
            <a:r>
              <a:rPr lang="en-US" sz="1600" dirty="0" err="1" smtClean="0">
                <a:sym typeface="Wingdings" pitchFamily="2" charset="2"/>
              </a:rPr>
              <a:t>membantu</a:t>
            </a:r>
            <a:r>
              <a:rPr lang="en-US" sz="1600" dirty="0" smtClean="0">
                <a:sym typeface="Wingdings" pitchFamily="2" charset="2"/>
              </a:rPr>
              <a:t> </a:t>
            </a:r>
            <a:r>
              <a:rPr lang="en-US" sz="1600" dirty="0" err="1" smtClean="0">
                <a:sym typeface="Wingdings" pitchFamily="2" charset="2"/>
              </a:rPr>
              <a:t>bisnis</a:t>
            </a:r>
            <a:r>
              <a:rPr lang="en-US" sz="1600" dirty="0" smtClean="0">
                <a:sym typeface="Wingdings" pitchFamily="2" charset="2"/>
              </a:rPr>
              <a:t> </a:t>
            </a:r>
            <a:r>
              <a:rPr lang="en-US" sz="1600" dirty="0" err="1" smtClean="0">
                <a:sym typeface="Wingdings" pitchFamily="2" charset="2"/>
              </a:rPr>
              <a:t>mengelola</a:t>
            </a:r>
            <a:r>
              <a:rPr lang="en-US" sz="1600" dirty="0" smtClean="0">
                <a:sym typeface="Wingdings" pitchFamily="2" charset="2"/>
              </a:rPr>
              <a:t> </a:t>
            </a:r>
            <a:r>
              <a:rPr lang="en-US" sz="1600" dirty="0" err="1" smtClean="0">
                <a:sym typeface="Wingdings" pitchFamily="2" charset="2"/>
              </a:rPr>
              <a:t>hubungan</a:t>
            </a:r>
            <a:r>
              <a:rPr lang="en-US" sz="1600" dirty="0" smtClean="0">
                <a:sym typeface="Wingdings" pitchFamily="2" charset="2"/>
              </a:rPr>
              <a:t> </a:t>
            </a:r>
            <a:r>
              <a:rPr lang="en-US" sz="1600" dirty="0" err="1" smtClean="0">
                <a:sym typeface="Wingdings" pitchFamily="2" charset="2"/>
              </a:rPr>
              <a:t>dengan</a:t>
            </a:r>
            <a:r>
              <a:rPr lang="en-US" sz="1600" dirty="0" smtClean="0">
                <a:sym typeface="Wingdings" pitchFamily="2" charset="2"/>
              </a:rPr>
              <a:t> </a:t>
            </a:r>
            <a:r>
              <a:rPr lang="en-US" sz="1600" dirty="0" err="1" smtClean="0">
                <a:sym typeface="Wingdings" pitchFamily="2" charset="2"/>
              </a:rPr>
              <a:t>pemasok</a:t>
            </a:r>
            <a:r>
              <a:rPr lang="en-US" sz="1600" dirty="0" smtClean="0">
                <a:sym typeface="Wingdings" pitchFamily="2" charset="2"/>
              </a:rPr>
              <a:t> </a:t>
            </a:r>
            <a:r>
              <a:rPr lang="en-US" sz="1600" dirty="0" err="1" smtClean="0">
                <a:sym typeface="Wingdings" pitchFamily="2" charset="2"/>
              </a:rPr>
              <a:t>mereka</a:t>
            </a:r>
            <a:r>
              <a:rPr lang="en-US" sz="1600" dirty="0" smtClean="0">
                <a:sym typeface="Wingdings" pitchFamily="2" charset="2"/>
              </a:rPr>
              <a:t>. </a:t>
            </a:r>
            <a:r>
              <a:rPr lang="en-US" sz="1600" dirty="0" err="1" smtClean="0">
                <a:sym typeface="Wingdings" pitchFamily="2" charset="2"/>
              </a:rPr>
              <a:t>Sistem</a:t>
            </a:r>
            <a:r>
              <a:rPr lang="en-US" sz="1600" dirty="0" smtClean="0">
                <a:sym typeface="Wingdings" pitchFamily="2" charset="2"/>
              </a:rPr>
              <a:t> </a:t>
            </a:r>
            <a:r>
              <a:rPr lang="en-US" sz="1600" dirty="0" err="1" smtClean="0">
                <a:sym typeface="Wingdings" pitchFamily="2" charset="2"/>
              </a:rPr>
              <a:t>ini</a:t>
            </a:r>
            <a:r>
              <a:rPr lang="en-US" sz="1600" dirty="0" smtClean="0">
                <a:sym typeface="Wingdings" pitchFamily="2" charset="2"/>
              </a:rPr>
              <a:t> </a:t>
            </a:r>
            <a:r>
              <a:rPr lang="en-US" sz="1600" dirty="0" err="1" smtClean="0">
                <a:sym typeface="Wingdings" pitchFamily="2" charset="2"/>
              </a:rPr>
              <a:t>menyediakan</a:t>
            </a:r>
            <a:r>
              <a:rPr lang="en-US" sz="1600" dirty="0" smtClean="0">
                <a:sym typeface="Wingdings" pitchFamily="2" charset="2"/>
              </a:rPr>
              <a:t> </a:t>
            </a:r>
            <a:r>
              <a:rPr lang="en-US" sz="1600" dirty="0" err="1" smtClean="0">
                <a:sym typeface="Wingdings" pitchFamily="2" charset="2"/>
              </a:rPr>
              <a:t>informasi</a:t>
            </a:r>
            <a:r>
              <a:rPr lang="en-US" sz="1600" dirty="0" smtClean="0">
                <a:sym typeface="Wingdings" pitchFamily="2" charset="2"/>
              </a:rPr>
              <a:t> </a:t>
            </a:r>
            <a:r>
              <a:rPr lang="en-US" sz="1600" dirty="0" err="1" smtClean="0">
                <a:sym typeface="Wingdings" pitchFamily="2" charset="2"/>
              </a:rPr>
              <a:t>untuk</a:t>
            </a:r>
            <a:r>
              <a:rPr lang="en-US" sz="1600" dirty="0" smtClean="0">
                <a:sym typeface="Wingdings" pitchFamily="2" charset="2"/>
              </a:rPr>
              <a:t> </a:t>
            </a:r>
            <a:r>
              <a:rPr lang="en-US" sz="1600" dirty="0" err="1" smtClean="0">
                <a:sym typeface="Wingdings" pitchFamily="2" charset="2"/>
              </a:rPr>
              <a:t>membantu</a:t>
            </a:r>
            <a:r>
              <a:rPr lang="en-US" sz="1600" dirty="0" smtClean="0">
                <a:sym typeface="Wingdings" pitchFamily="2" charset="2"/>
              </a:rPr>
              <a:t> </a:t>
            </a:r>
            <a:r>
              <a:rPr lang="en-US" sz="1600" dirty="0" err="1" smtClean="0">
                <a:sym typeface="Wingdings" pitchFamily="2" charset="2"/>
              </a:rPr>
              <a:t>pemasok,perusahaan</a:t>
            </a:r>
            <a:r>
              <a:rPr lang="en-US" sz="1600" dirty="0" smtClean="0">
                <a:sym typeface="Wingdings" pitchFamily="2" charset="2"/>
              </a:rPr>
              <a:t> </a:t>
            </a:r>
            <a:r>
              <a:rPr lang="en-US" sz="1600" dirty="0" err="1" smtClean="0">
                <a:sym typeface="Wingdings" pitchFamily="2" charset="2"/>
              </a:rPr>
              <a:t>pembeli</a:t>
            </a:r>
            <a:r>
              <a:rPr lang="en-US" sz="1600" dirty="0" smtClean="0">
                <a:sym typeface="Wingdings" pitchFamily="2" charset="2"/>
              </a:rPr>
              <a:t>, distributor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perusahaan</a:t>
            </a:r>
            <a:r>
              <a:rPr lang="en-US" sz="1600" dirty="0" smtClean="0">
                <a:sym typeface="Wingdings" pitchFamily="2" charset="2"/>
              </a:rPr>
              <a:t> </a:t>
            </a:r>
            <a:r>
              <a:rPr lang="en-US" sz="1600" dirty="0" err="1" smtClean="0">
                <a:sym typeface="Wingdings" pitchFamily="2" charset="2"/>
              </a:rPr>
              <a:t>logistik</a:t>
            </a:r>
            <a:r>
              <a:rPr lang="en-US" sz="1600" dirty="0" smtClean="0">
                <a:sym typeface="Wingdings" pitchFamily="2" charset="2"/>
              </a:rPr>
              <a:t> </a:t>
            </a:r>
            <a:r>
              <a:rPr lang="en-US" sz="1600" dirty="0" err="1" smtClean="0">
                <a:sym typeface="Wingdings" pitchFamily="2" charset="2"/>
              </a:rPr>
              <a:t>untuk</a:t>
            </a:r>
            <a:r>
              <a:rPr lang="en-US" sz="1600" dirty="0" smtClean="0">
                <a:sym typeface="Wingdings" pitchFamily="2" charset="2"/>
              </a:rPr>
              <a:t> </a:t>
            </a:r>
            <a:r>
              <a:rPr lang="en-US" sz="1600" dirty="0" err="1" smtClean="0">
                <a:sym typeface="Wingdings" pitchFamily="2" charset="2"/>
              </a:rPr>
              <a:t>berbagi</a:t>
            </a:r>
            <a:r>
              <a:rPr lang="en-US" sz="1600" dirty="0" smtClean="0">
                <a:sym typeface="Wingdings" pitchFamily="2" charset="2"/>
              </a:rPr>
              <a:t> </a:t>
            </a:r>
            <a:r>
              <a:rPr lang="en-US" sz="1600" dirty="0" err="1" smtClean="0">
                <a:sym typeface="Wingdings" pitchFamily="2" charset="2"/>
              </a:rPr>
              <a:t>informasi</a:t>
            </a:r>
            <a:r>
              <a:rPr lang="en-US" sz="1600" dirty="0" smtClean="0">
                <a:sym typeface="Wingdings" pitchFamily="2" charset="2"/>
              </a:rPr>
              <a:t>  </a:t>
            </a:r>
            <a:r>
              <a:rPr lang="en-US" sz="1600" dirty="0" err="1" smtClean="0">
                <a:sym typeface="Wingdings" pitchFamily="2" charset="2"/>
              </a:rPr>
              <a:t>mengenai</a:t>
            </a:r>
            <a:r>
              <a:rPr lang="en-US" sz="1600" dirty="0" smtClean="0">
                <a:sym typeface="Wingdings" pitchFamily="2" charset="2"/>
              </a:rPr>
              <a:t> </a:t>
            </a:r>
            <a:r>
              <a:rPr lang="en-US" sz="1600" dirty="0" err="1" smtClean="0">
                <a:sym typeface="Wingdings" pitchFamily="2" charset="2"/>
              </a:rPr>
              <a:t>pemesanan</a:t>
            </a:r>
            <a:r>
              <a:rPr lang="en-US" sz="1600" dirty="0" smtClean="0">
                <a:sym typeface="Wingdings" pitchFamily="2" charset="2"/>
              </a:rPr>
              <a:t>, </a:t>
            </a:r>
            <a:r>
              <a:rPr lang="en-US" sz="1600" dirty="0" err="1" smtClean="0">
                <a:sym typeface="Wingdings" pitchFamily="2" charset="2"/>
              </a:rPr>
              <a:t>produksi</a:t>
            </a:r>
            <a:r>
              <a:rPr lang="en-US" sz="1600" dirty="0" smtClean="0">
                <a:sym typeface="Wingdings" pitchFamily="2" charset="2"/>
              </a:rPr>
              <a:t>, </a:t>
            </a:r>
            <a:r>
              <a:rPr lang="en-US" sz="1600" dirty="0" err="1" smtClean="0">
                <a:sym typeface="Wingdings" pitchFamily="2" charset="2"/>
              </a:rPr>
              <a:t>tingkat</a:t>
            </a:r>
            <a:r>
              <a:rPr lang="en-US" sz="1600" dirty="0" smtClean="0">
                <a:sym typeface="Wingdings" pitchFamily="2" charset="2"/>
              </a:rPr>
              <a:t> </a:t>
            </a:r>
            <a:r>
              <a:rPr lang="en-US" sz="1600" dirty="0" err="1" smtClean="0">
                <a:sym typeface="Wingdings" pitchFamily="2" charset="2"/>
              </a:rPr>
              <a:t>persediaan</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pengantaran</a:t>
            </a:r>
            <a:r>
              <a:rPr lang="en-US" sz="1600" dirty="0" smtClean="0">
                <a:sym typeface="Wingdings" pitchFamily="2" charset="2"/>
              </a:rPr>
              <a:t> </a:t>
            </a:r>
            <a:r>
              <a:rPr lang="en-US" sz="1600" dirty="0" err="1" smtClean="0">
                <a:sym typeface="Wingdings" pitchFamily="2" charset="2"/>
              </a:rPr>
              <a:t>produk</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jasa</a:t>
            </a:r>
            <a:r>
              <a:rPr lang="en-US" sz="1600" dirty="0" smtClean="0">
                <a:sym typeface="Wingdings" pitchFamily="2" charset="2"/>
              </a:rPr>
              <a:t> agar </a:t>
            </a:r>
            <a:r>
              <a:rPr lang="en-US" sz="1600" dirty="0" err="1" smtClean="0">
                <a:sym typeface="Wingdings" pitchFamily="2" charset="2"/>
              </a:rPr>
              <a:t>mereka</a:t>
            </a:r>
            <a:r>
              <a:rPr lang="en-US" sz="1600" dirty="0" smtClean="0">
                <a:sym typeface="Wingdings" pitchFamily="2" charset="2"/>
              </a:rPr>
              <a:t> </a:t>
            </a:r>
            <a:r>
              <a:rPr lang="en-US" sz="1600" dirty="0" err="1" smtClean="0">
                <a:sym typeface="Wingdings" pitchFamily="2" charset="2"/>
              </a:rPr>
              <a:t>dapat</a:t>
            </a:r>
            <a:r>
              <a:rPr lang="en-US" sz="1600" dirty="0" smtClean="0">
                <a:sym typeface="Wingdings" pitchFamily="2" charset="2"/>
              </a:rPr>
              <a:t> </a:t>
            </a:r>
            <a:r>
              <a:rPr lang="en-US" sz="1600" dirty="0" err="1" smtClean="0">
                <a:sym typeface="Wingdings" pitchFamily="2" charset="2"/>
              </a:rPr>
              <a:t>mencari</a:t>
            </a:r>
            <a:r>
              <a:rPr lang="en-US" sz="1600" dirty="0" smtClean="0">
                <a:sym typeface="Wingdings" pitchFamily="2" charset="2"/>
              </a:rPr>
              <a:t> </a:t>
            </a:r>
            <a:r>
              <a:rPr lang="en-US" sz="1600" dirty="0" err="1" smtClean="0">
                <a:sym typeface="Wingdings" pitchFamily="2" charset="2"/>
              </a:rPr>
              <a:t>sumber</a:t>
            </a:r>
            <a:r>
              <a:rPr lang="en-US" sz="1600" dirty="0" smtClean="0">
                <a:sym typeface="Wingdings" pitchFamily="2" charset="2"/>
              </a:rPr>
              <a:t>, </a:t>
            </a:r>
            <a:r>
              <a:rPr lang="en-US" sz="1600" dirty="0" err="1" smtClean="0">
                <a:sym typeface="Wingdings" pitchFamily="2" charset="2"/>
              </a:rPr>
              <a:t>memproduksi</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mengirimkan</a:t>
            </a:r>
            <a:r>
              <a:rPr lang="en-US" sz="1600" dirty="0" smtClean="0">
                <a:sym typeface="Wingdings" pitchFamily="2" charset="2"/>
              </a:rPr>
              <a:t> </a:t>
            </a:r>
            <a:r>
              <a:rPr lang="en-US" sz="1600" dirty="0" err="1" smtClean="0">
                <a:sym typeface="Wingdings" pitchFamily="2" charset="2"/>
              </a:rPr>
              <a:t>barang</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jasa</a:t>
            </a:r>
            <a:r>
              <a:rPr lang="en-US" sz="1600" dirty="0" smtClean="0">
                <a:sym typeface="Wingdings" pitchFamily="2" charset="2"/>
              </a:rPr>
              <a:t> </a:t>
            </a:r>
            <a:r>
              <a:rPr lang="en-US" sz="1600" dirty="0" err="1" smtClean="0">
                <a:sym typeface="Wingdings" pitchFamily="2" charset="2"/>
              </a:rPr>
              <a:t>dengan</a:t>
            </a:r>
            <a:r>
              <a:rPr lang="en-US" sz="1600" dirty="0" smtClean="0">
                <a:sym typeface="Wingdings" pitchFamily="2" charset="2"/>
              </a:rPr>
              <a:t> </a:t>
            </a:r>
            <a:r>
              <a:rPr lang="en-US" sz="1600" dirty="0" err="1" smtClean="0">
                <a:sym typeface="Wingdings" pitchFamily="2" charset="2"/>
              </a:rPr>
              <a:t>efisien</a:t>
            </a:r>
            <a:r>
              <a:rPr lang="en-US" sz="1600" dirty="0" smtClean="0">
                <a:sym typeface="Wingdings" pitchFamily="2" charset="2"/>
              </a:rPr>
              <a:t>. </a:t>
            </a:r>
            <a:endParaRPr lang="en-US" sz="1600" dirty="0" smtClean="0">
              <a:solidFill>
                <a:srgbClr val="FF0000"/>
              </a:solidFill>
              <a:sym typeface="Wingdings" pitchFamily="2" charset="2"/>
            </a:endParaRPr>
          </a:p>
          <a:p>
            <a:pPr marL="174625" indent="-174625" algn="just" fontAlgn="auto">
              <a:lnSpc>
                <a:spcPct val="150000"/>
              </a:lnSpc>
              <a:spcAft>
                <a:spcPts val="0"/>
              </a:spcAft>
              <a:buFontTx/>
              <a:buChar char="-"/>
              <a:defRPr/>
            </a:pPr>
            <a:r>
              <a:rPr lang="en-US" sz="1600" dirty="0" smtClean="0">
                <a:sym typeface="Wingdings" pitchFamily="2" charset="2"/>
              </a:rPr>
              <a:t>SCM </a:t>
            </a:r>
            <a:r>
              <a:rPr lang="en-US" sz="1600" dirty="0" err="1" smtClean="0">
                <a:sym typeface="Wingdings" pitchFamily="2" charset="2"/>
              </a:rPr>
              <a:t>merupakan</a:t>
            </a:r>
            <a:r>
              <a:rPr lang="en-US" sz="1600" dirty="0" smtClean="0">
                <a:sym typeface="Wingdings" pitchFamily="2" charset="2"/>
              </a:rPr>
              <a:t> </a:t>
            </a:r>
            <a:r>
              <a:rPr lang="en-US" sz="1600" dirty="0" err="1" smtClean="0">
                <a:sym typeface="Wingdings" pitchFamily="2" charset="2"/>
              </a:rPr>
              <a:t>satu</a:t>
            </a:r>
            <a:r>
              <a:rPr lang="en-US" sz="1600" dirty="0" smtClean="0">
                <a:sym typeface="Wingdings" pitchFamily="2" charset="2"/>
              </a:rPr>
              <a:t> </a:t>
            </a:r>
            <a:r>
              <a:rPr lang="en-US" sz="1600" dirty="0" err="1" smtClean="0">
                <a:sym typeface="Wingdings" pitchFamily="2" charset="2"/>
              </a:rPr>
              <a:t>jenis</a:t>
            </a:r>
            <a:r>
              <a:rPr lang="en-US" sz="1600" dirty="0" smtClean="0">
                <a:sym typeface="Wingdings" pitchFamily="2" charset="2"/>
              </a:rPr>
              <a:t> </a:t>
            </a:r>
            <a:r>
              <a:rPr lang="en-US" sz="1600" dirty="0" err="1" smtClean="0">
                <a:sym typeface="Wingdings" pitchFamily="2" charset="2"/>
              </a:rPr>
              <a:t>sistem</a:t>
            </a:r>
            <a:r>
              <a:rPr lang="en-US" sz="1600" dirty="0" smtClean="0">
                <a:sym typeface="Wingdings" pitchFamily="2" charset="2"/>
              </a:rPr>
              <a:t> </a:t>
            </a:r>
            <a:r>
              <a:rPr lang="en-US" sz="1600" dirty="0" err="1" smtClean="0">
                <a:sym typeface="Wingdings" pitchFamily="2" charset="2"/>
              </a:rPr>
              <a:t>antarorganisasi</a:t>
            </a:r>
            <a:r>
              <a:rPr lang="en-US" sz="1600" dirty="0" smtClean="0">
                <a:sym typeface="Wingdings" pitchFamily="2" charset="2"/>
              </a:rPr>
              <a:t> </a:t>
            </a:r>
            <a:r>
              <a:rPr lang="en-US" sz="1600" dirty="0" err="1" smtClean="0">
                <a:sym typeface="Wingdings" pitchFamily="2" charset="2"/>
              </a:rPr>
              <a:t>karena</a:t>
            </a:r>
            <a:r>
              <a:rPr lang="en-US" sz="1600" dirty="0" smtClean="0">
                <a:sym typeface="Wingdings" pitchFamily="2" charset="2"/>
              </a:rPr>
              <a:t> </a:t>
            </a:r>
            <a:r>
              <a:rPr lang="en-US" sz="1600" dirty="0" err="1" smtClean="0">
                <a:sym typeface="Wingdings" pitchFamily="2" charset="2"/>
              </a:rPr>
              <a:t>sistem</a:t>
            </a:r>
            <a:r>
              <a:rPr lang="en-US" sz="1600" dirty="0" smtClean="0">
                <a:sym typeface="Wingdings" pitchFamily="2" charset="2"/>
              </a:rPr>
              <a:t> </a:t>
            </a:r>
            <a:r>
              <a:rPr lang="en-US" sz="1600" dirty="0" err="1" smtClean="0">
                <a:sym typeface="Wingdings" pitchFamily="2" charset="2"/>
              </a:rPr>
              <a:t>ini</a:t>
            </a:r>
            <a:r>
              <a:rPr lang="en-US" sz="1600" dirty="0" smtClean="0">
                <a:sym typeface="Wingdings" pitchFamily="2" charset="2"/>
              </a:rPr>
              <a:t> </a:t>
            </a:r>
            <a:r>
              <a:rPr lang="en-US" sz="1600" dirty="0" err="1" smtClean="0">
                <a:sym typeface="Wingdings" pitchFamily="2" charset="2"/>
              </a:rPr>
              <a:t>mengotomatiskan</a:t>
            </a:r>
            <a:r>
              <a:rPr lang="en-US" sz="1600" dirty="0" smtClean="0">
                <a:sym typeface="Wingdings" pitchFamily="2" charset="2"/>
              </a:rPr>
              <a:t> </a:t>
            </a:r>
            <a:r>
              <a:rPr lang="en-US" sz="1600" dirty="0" err="1" smtClean="0">
                <a:sym typeface="Wingdings" pitchFamily="2" charset="2"/>
              </a:rPr>
              <a:t>arus</a:t>
            </a:r>
            <a:r>
              <a:rPr lang="en-US" sz="1600" dirty="0" smtClean="0">
                <a:sym typeface="Wingdings" pitchFamily="2" charset="2"/>
              </a:rPr>
              <a:t> </a:t>
            </a:r>
            <a:r>
              <a:rPr lang="en-US" sz="1600" dirty="0" err="1" smtClean="0">
                <a:sym typeface="Wingdings" pitchFamily="2" charset="2"/>
              </a:rPr>
              <a:t>informasi</a:t>
            </a:r>
            <a:r>
              <a:rPr lang="en-US" sz="1600" dirty="0" smtClean="0">
                <a:sym typeface="Wingdings" pitchFamily="2" charset="2"/>
              </a:rPr>
              <a:t>  yang </a:t>
            </a:r>
            <a:r>
              <a:rPr lang="en-US" sz="1600" dirty="0" err="1" smtClean="0">
                <a:sym typeface="Wingdings" pitchFamily="2" charset="2"/>
              </a:rPr>
              <a:t>melalui</a:t>
            </a:r>
            <a:r>
              <a:rPr lang="en-US" sz="1600" dirty="0" smtClean="0">
                <a:sym typeface="Wingdings" pitchFamily="2" charset="2"/>
              </a:rPr>
              <a:t> </a:t>
            </a:r>
            <a:r>
              <a:rPr lang="en-US" sz="1600" dirty="0" err="1" smtClean="0">
                <a:sym typeface="Wingdings" pitchFamily="2" charset="2"/>
              </a:rPr>
              <a:t>hambatan</a:t>
            </a:r>
            <a:r>
              <a:rPr lang="en-US" sz="1600" dirty="0" smtClean="0">
                <a:sym typeface="Wingdings" pitchFamily="2" charset="2"/>
              </a:rPr>
              <a:t> </a:t>
            </a:r>
            <a:r>
              <a:rPr lang="en-US" sz="1600" dirty="0" err="1" smtClean="0">
                <a:sym typeface="Wingdings" pitchFamily="2" charset="2"/>
              </a:rPr>
              <a:t>organisasi</a:t>
            </a:r>
            <a:r>
              <a:rPr lang="en-US" sz="1600" dirty="0" smtClean="0">
                <a:sym typeface="Wingdings" pitchFamily="2" charset="2"/>
              </a:rPr>
              <a:t>.</a:t>
            </a:r>
          </a:p>
          <a:p>
            <a:pPr marL="174625" indent="-174625" algn="just" fontAlgn="auto">
              <a:lnSpc>
                <a:spcPct val="150000"/>
              </a:lnSpc>
              <a:spcAft>
                <a:spcPts val="0"/>
              </a:spcAft>
              <a:buFontTx/>
              <a:buChar char="-"/>
              <a:defRPr/>
            </a:pPr>
            <a:r>
              <a:rPr lang="en-US" sz="1600" dirty="0" err="1" smtClean="0">
                <a:sym typeface="Wingdings" pitchFamily="2" charset="2"/>
              </a:rPr>
              <a:t>Bagaimana</a:t>
            </a:r>
            <a:r>
              <a:rPr lang="en-US" sz="1600" dirty="0" smtClean="0">
                <a:sym typeface="Wingdings" pitchFamily="2" charset="2"/>
              </a:rPr>
              <a:t> SI </a:t>
            </a:r>
            <a:r>
              <a:rPr lang="en-US" sz="1600" dirty="0" err="1" smtClean="0">
                <a:sym typeface="Wingdings" pitchFamily="2" charset="2"/>
              </a:rPr>
              <a:t>memfasilitasi</a:t>
            </a:r>
            <a:r>
              <a:rPr lang="en-US" sz="1600" dirty="0" smtClean="0">
                <a:sym typeface="Wingdings" pitchFamily="2" charset="2"/>
              </a:rPr>
              <a:t> SCM :</a:t>
            </a:r>
          </a:p>
          <a:p>
            <a:pPr marL="174625" indent="0" algn="just" fontAlgn="auto">
              <a:lnSpc>
                <a:spcPct val="150000"/>
              </a:lnSpc>
              <a:spcAft>
                <a:spcPts val="0"/>
              </a:spcAft>
              <a:buFont typeface="Wingdings" pitchFamily="2" charset="2"/>
              <a:buChar char="Ø"/>
              <a:defRPr/>
            </a:pPr>
            <a:r>
              <a:rPr lang="en-US" sz="1600" dirty="0" err="1" smtClean="0">
                <a:sym typeface="Wingdings" pitchFamily="2" charset="2"/>
              </a:rPr>
              <a:t>Memutuskan</a:t>
            </a:r>
            <a:r>
              <a:rPr lang="en-US" sz="1600" dirty="0" smtClean="0">
                <a:sym typeface="Wingdings" pitchFamily="2" charset="2"/>
              </a:rPr>
              <a:t> </a:t>
            </a:r>
            <a:r>
              <a:rPr lang="en-US" sz="1600" dirty="0" err="1" smtClean="0">
                <a:sym typeface="Wingdings" pitchFamily="2" charset="2"/>
              </a:rPr>
              <a:t>kapan</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apa</a:t>
            </a:r>
            <a:r>
              <a:rPr lang="en-US" sz="1600" dirty="0" smtClean="0">
                <a:sym typeface="Wingdings" pitchFamily="2" charset="2"/>
              </a:rPr>
              <a:t> yang </a:t>
            </a:r>
            <a:r>
              <a:rPr lang="en-US" sz="1600" dirty="0" err="1" smtClean="0">
                <a:sym typeface="Wingdings" pitchFamily="2" charset="2"/>
              </a:rPr>
              <a:t>akan</a:t>
            </a:r>
            <a:r>
              <a:rPr lang="en-US" sz="1600" dirty="0" smtClean="0">
                <a:sym typeface="Wingdings" pitchFamily="2" charset="2"/>
              </a:rPr>
              <a:t> </a:t>
            </a:r>
            <a:r>
              <a:rPr lang="en-US" sz="1600" dirty="0" err="1" smtClean="0">
                <a:sym typeface="Wingdings" pitchFamily="2" charset="2"/>
              </a:rPr>
              <a:t>diproduksi</a:t>
            </a:r>
            <a:r>
              <a:rPr lang="en-US" sz="1600" dirty="0" smtClean="0">
                <a:sym typeface="Wingdings" pitchFamily="2" charset="2"/>
              </a:rPr>
              <a:t>, </a:t>
            </a:r>
            <a:r>
              <a:rPr lang="en-US" sz="1600" dirty="0" err="1" smtClean="0">
                <a:sym typeface="Wingdings" pitchFamily="2" charset="2"/>
              </a:rPr>
              <a:t>disimpan</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dipindahkan</a:t>
            </a:r>
            <a:endParaRPr lang="en-US" sz="1600" dirty="0" smtClean="0">
              <a:sym typeface="Wingdings" pitchFamily="2" charset="2"/>
            </a:endParaRPr>
          </a:p>
          <a:p>
            <a:pPr marL="174625" indent="0" algn="just" fontAlgn="auto">
              <a:lnSpc>
                <a:spcPct val="150000"/>
              </a:lnSpc>
              <a:spcAft>
                <a:spcPts val="0"/>
              </a:spcAft>
              <a:buFont typeface="Wingdings" pitchFamily="2" charset="2"/>
              <a:buChar char="Ø"/>
              <a:defRPr/>
            </a:pPr>
            <a:r>
              <a:rPr lang="en-US" sz="1600" dirty="0" err="1" smtClean="0">
                <a:sym typeface="Wingdings" pitchFamily="2" charset="2"/>
              </a:rPr>
              <a:t>Mengkomunikasikan</a:t>
            </a:r>
            <a:r>
              <a:rPr lang="en-US" sz="1600" dirty="0" smtClean="0">
                <a:sym typeface="Wingdings" pitchFamily="2" charset="2"/>
              </a:rPr>
              <a:t> </a:t>
            </a:r>
            <a:r>
              <a:rPr lang="en-US" sz="1600" dirty="0" err="1" smtClean="0">
                <a:sym typeface="Wingdings" pitchFamily="2" charset="2"/>
              </a:rPr>
              <a:t>pesanan</a:t>
            </a:r>
            <a:r>
              <a:rPr lang="en-US" sz="1600" dirty="0" smtClean="0">
                <a:sym typeface="Wingdings" pitchFamily="2" charset="2"/>
              </a:rPr>
              <a:t> </a:t>
            </a:r>
            <a:r>
              <a:rPr lang="en-US" sz="1600" dirty="0" err="1" smtClean="0">
                <a:sym typeface="Wingdings" pitchFamily="2" charset="2"/>
              </a:rPr>
              <a:t>dengan</a:t>
            </a:r>
            <a:r>
              <a:rPr lang="en-US" sz="1600" dirty="0" smtClean="0">
                <a:sym typeface="Wingdings" pitchFamily="2" charset="2"/>
              </a:rPr>
              <a:t> </a:t>
            </a:r>
            <a:r>
              <a:rPr lang="en-US" sz="1600" dirty="0" err="1" smtClean="0">
                <a:sym typeface="Wingdings" pitchFamily="2" charset="2"/>
              </a:rPr>
              <a:t>cepat</a:t>
            </a:r>
            <a:endParaRPr lang="en-US" sz="1600" dirty="0" smtClean="0">
              <a:sym typeface="Wingdings" pitchFamily="2" charset="2"/>
            </a:endParaRPr>
          </a:p>
          <a:p>
            <a:pPr marL="174625" indent="0" algn="just" fontAlgn="auto">
              <a:lnSpc>
                <a:spcPct val="150000"/>
              </a:lnSpc>
              <a:spcAft>
                <a:spcPts val="0"/>
              </a:spcAft>
              <a:buFont typeface="Wingdings" pitchFamily="2" charset="2"/>
              <a:buChar char="Ø"/>
              <a:defRPr/>
            </a:pPr>
            <a:r>
              <a:rPr lang="en-US" sz="1600" dirty="0" err="1" smtClean="0">
                <a:sym typeface="Wingdings" pitchFamily="2" charset="2"/>
              </a:rPr>
              <a:t>Melacak</a:t>
            </a:r>
            <a:r>
              <a:rPr lang="en-US" sz="1600" dirty="0" smtClean="0">
                <a:sym typeface="Wingdings" pitchFamily="2" charset="2"/>
              </a:rPr>
              <a:t> status </a:t>
            </a:r>
            <a:r>
              <a:rPr lang="en-US" sz="1600" dirty="0" err="1" smtClean="0">
                <a:sym typeface="Wingdings" pitchFamily="2" charset="2"/>
              </a:rPr>
              <a:t>pesanan</a:t>
            </a:r>
            <a:endParaRPr lang="en-US" sz="1600" dirty="0" smtClean="0">
              <a:sym typeface="Wingdings" pitchFamily="2" charset="2"/>
            </a:endParaRPr>
          </a:p>
          <a:p>
            <a:pPr marL="174625" indent="0" algn="just" fontAlgn="auto">
              <a:lnSpc>
                <a:spcPct val="150000"/>
              </a:lnSpc>
              <a:spcAft>
                <a:spcPts val="0"/>
              </a:spcAft>
              <a:buFont typeface="Wingdings" pitchFamily="2" charset="2"/>
              <a:buChar char="Ø"/>
              <a:defRPr/>
            </a:pPr>
            <a:r>
              <a:rPr lang="en-US" sz="1600" dirty="0" err="1" smtClean="0">
                <a:sym typeface="Wingdings" pitchFamily="2" charset="2"/>
              </a:rPr>
              <a:t>Mengecek</a:t>
            </a:r>
            <a:r>
              <a:rPr lang="en-US" sz="1600" dirty="0" smtClean="0">
                <a:sym typeface="Wingdings" pitchFamily="2" charset="2"/>
              </a:rPr>
              <a:t> </a:t>
            </a:r>
            <a:r>
              <a:rPr lang="en-US" sz="1600" dirty="0" err="1" smtClean="0">
                <a:sym typeface="Wingdings" pitchFamily="2" charset="2"/>
              </a:rPr>
              <a:t>ketersediaan</a:t>
            </a:r>
            <a:r>
              <a:rPr lang="en-US" sz="1600" dirty="0" smtClean="0">
                <a:sym typeface="Wingdings" pitchFamily="2" charset="2"/>
              </a:rPr>
              <a:t> </a:t>
            </a:r>
            <a:r>
              <a:rPr lang="en-US" sz="1600" dirty="0" err="1" smtClean="0">
                <a:sym typeface="Wingdings" pitchFamily="2" charset="2"/>
              </a:rPr>
              <a:t>persediaan</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mengawasi</a:t>
            </a:r>
            <a:r>
              <a:rPr lang="en-US" sz="1600" dirty="0" smtClean="0">
                <a:sym typeface="Wingdings" pitchFamily="2" charset="2"/>
              </a:rPr>
              <a:t> </a:t>
            </a:r>
            <a:r>
              <a:rPr lang="en-US" sz="1600" dirty="0" err="1" smtClean="0">
                <a:sym typeface="Wingdings" pitchFamily="2" charset="2"/>
              </a:rPr>
              <a:t>tingkat</a:t>
            </a:r>
            <a:r>
              <a:rPr lang="en-US" sz="1600" dirty="0" smtClean="0">
                <a:sym typeface="Wingdings" pitchFamily="2" charset="2"/>
              </a:rPr>
              <a:t> </a:t>
            </a:r>
            <a:r>
              <a:rPr lang="en-US" sz="1600" dirty="0" err="1" smtClean="0">
                <a:sym typeface="Wingdings" pitchFamily="2" charset="2"/>
              </a:rPr>
              <a:t>persediaan</a:t>
            </a:r>
            <a:endParaRPr lang="en-US" sz="1600" dirty="0" smtClean="0">
              <a:sym typeface="Wingdings" pitchFamily="2" charset="2"/>
            </a:endParaRPr>
          </a:p>
          <a:p>
            <a:pPr marL="174625" indent="0" algn="just" fontAlgn="auto">
              <a:lnSpc>
                <a:spcPct val="150000"/>
              </a:lnSpc>
              <a:spcAft>
                <a:spcPts val="0"/>
              </a:spcAft>
              <a:buFont typeface="Wingdings" pitchFamily="2" charset="2"/>
              <a:buChar char="Ø"/>
              <a:defRPr/>
            </a:pPr>
            <a:r>
              <a:rPr lang="en-US" sz="1600" dirty="0" err="1" smtClean="0">
                <a:sym typeface="Wingdings" pitchFamily="2" charset="2"/>
              </a:rPr>
              <a:t>Mengurangi</a:t>
            </a:r>
            <a:r>
              <a:rPr lang="en-US" sz="1600" dirty="0" smtClean="0">
                <a:sym typeface="Wingdings" pitchFamily="2" charset="2"/>
              </a:rPr>
              <a:t> </a:t>
            </a:r>
            <a:r>
              <a:rPr lang="en-US" sz="1600" dirty="0" err="1" smtClean="0">
                <a:sym typeface="Wingdings" pitchFamily="2" charset="2"/>
              </a:rPr>
              <a:t>biaya</a:t>
            </a:r>
            <a:r>
              <a:rPr lang="en-US" sz="1600" dirty="0" smtClean="0">
                <a:sym typeface="Wingdings" pitchFamily="2" charset="2"/>
              </a:rPr>
              <a:t> </a:t>
            </a:r>
            <a:r>
              <a:rPr lang="en-US" sz="1600" dirty="0" err="1" smtClean="0">
                <a:sym typeface="Wingdings" pitchFamily="2" charset="2"/>
              </a:rPr>
              <a:t>persediaan</a:t>
            </a:r>
            <a:r>
              <a:rPr lang="en-US" sz="1600" dirty="0" smtClean="0">
                <a:sym typeface="Wingdings" pitchFamily="2" charset="2"/>
              </a:rPr>
              <a:t> , </a:t>
            </a:r>
            <a:r>
              <a:rPr lang="en-US" sz="1600" dirty="0" err="1" smtClean="0">
                <a:sym typeface="Wingdings" pitchFamily="2" charset="2"/>
              </a:rPr>
              <a:t>transportasi</a:t>
            </a:r>
            <a:r>
              <a:rPr lang="en-US" sz="1600" dirty="0" smtClean="0">
                <a:sym typeface="Wingdings" pitchFamily="2" charset="2"/>
              </a:rPr>
              <a:t> </a:t>
            </a:r>
            <a:r>
              <a:rPr lang="en-US" sz="1600" dirty="0" err="1" smtClean="0">
                <a:sym typeface="Wingdings" pitchFamily="2" charset="2"/>
              </a:rPr>
              <a:t>dan</a:t>
            </a:r>
            <a:r>
              <a:rPr lang="en-US" sz="1600" dirty="0" smtClean="0">
                <a:sym typeface="Wingdings" pitchFamily="2" charset="2"/>
              </a:rPr>
              <a:t> </a:t>
            </a:r>
            <a:r>
              <a:rPr lang="en-US" sz="1600" dirty="0" err="1" smtClean="0">
                <a:sym typeface="Wingdings" pitchFamily="2" charset="2"/>
              </a:rPr>
              <a:t>pergudangan</a:t>
            </a:r>
            <a:endParaRPr lang="en-US" sz="1600" dirty="0" smtClean="0">
              <a:sym typeface="Wingdings" pitchFamily="2" charset="2"/>
            </a:endParaRPr>
          </a:p>
          <a:p>
            <a:pPr marL="174625" indent="0" algn="just" fontAlgn="auto">
              <a:lnSpc>
                <a:spcPct val="150000"/>
              </a:lnSpc>
              <a:spcAft>
                <a:spcPts val="0"/>
              </a:spcAft>
              <a:buFont typeface="Wingdings" pitchFamily="2" charset="2"/>
              <a:buChar char="Ø"/>
              <a:defRPr/>
            </a:pPr>
            <a:r>
              <a:rPr lang="en-US" sz="1600" dirty="0" err="1" smtClean="0">
                <a:sym typeface="Wingdings" pitchFamily="2" charset="2"/>
              </a:rPr>
              <a:t>Melacak</a:t>
            </a:r>
            <a:r>
              <a:rPr lang="en-US" sz="1600" dirty="0" smtClean="0">
                <a:sym typeface="Wingdings" pitchFamily="2" charset="2"/>
              </a:rPr>
              <a:t> </a:t>
            </a:r>
            <a:r>
              <a:rPr lang="en-US" sz="1600" dirty="0" err="1" smtClean="0">
                <a:sym typeface="Wingdings" pitchFamily="2" charset="2"/>
              </a:rPr>
              <a:t>pengiriman</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381000"/>
            <a:ext cx="8229600" cy="5943600"/>
          </a:xfrm>
        </p:spPr>
        <p:txBody>
          <a:bodyPr/>
          <a:lstStyle/>
          <a:p>
            <a:pPr marL="115888" indent="0">
              <a:lnSpc>
                <a:spcPct val="150000"/>
              </a:lnSpc>
              <a:buFont typeface="Wingdings" pitchFamily="2" charset="2"/>
              <a:buChar char="Ø"/>
            </a:pPr>
            <a:r>
              <a:rPr lang="en-US" sz="1600" smtClean="0"/>
              <a:t>Merencanakan produksi berdasarkan permintaan sebenarnya pelanggan</a:t>
            </a:r>
          </a:p>
          <a:p>
            <a:pPr marL="115888" indent="0">
              <a:lnSpc>
                <a:spcPct val="150000"/>
              </a:lnSpc>
              <a:buFont typeface="Wingdings" pitchFamily="2" charset="2"/>
              <a:buChar char="Ø"/>
            </a:pPr>
            <a:r>
              <a:rPr lang="en-US" sz="1600" smtClean="0"/>
              <a:t>Mengkomunikasikan perubahan pada rancangan produk dengan cepat</a:t>
            </a:r>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endParaRPr lang="en-US" sz="1600" smtClean="0"/>
          </a:p>
          <a:p>
            <a:pPr marL="115888" indent="0">
              <a:lnSpc>
                <a:spcPct val="150000"/>
              </a:lnSpc>
              <a:buFont typeface="Arial" charset="0"/>
              <a:buNone/>
            </a:pPr>
            <a:r>
              <a:rPr lang="en-US" sz="1600" smtClean="0"/>
              <a:t>Ket : WMS : Sistem manajemen gudang</a:t>
            </a:r>
          </a:p>
          <a:p>
            <a:pPr marL="115888" indent="0">
              <a:lnSpc>
                <a:spcPct val="150000"/>
              </a:lnSpc>
              <a:buFont typeface="Arial" charset="0"/>
              <a:buNone/>
            </a:pPr>
            <a:r>
              <a:rPr lang="en-US" sz="1600" smtClean="0"/>
              <a:t>          TMS : Sistem manajemen transportasi</a:t>
            </a:r>
          </a:p>
        </p:txBody>
      </p:sp>
      <p:sp>
        <p:nvSpPr>
          <p:cNvPr id="4" name="Rectangle 3"/>
          <p:cNvSpPr/>
          <p:nvPr/>
        </p:nvSpPr>
        <p:spPr>
          <a:xfrm>
            <a:off x="6553200" y="2133600"/>
            <a:ext cx="1752600" cy="289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err="1">
                <a:solidFill>
                  <a:schemeClr val="tx1"/>
                </a:solidFill>
              </a:rPr>
              <a:t>Sistem</a:t>
            </a:r>
            <a:r>
              <a:rPr lang="en-US" sz="1400" b="1" dirty="0">
                <a:solidFill>
                  <a:schemeClr val="tx1"/>
                </a:solidFill>
              </a:rPr>
              <a:t> Perusahaan</a:t>
            </a: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r>
              <a:rPr lang="en-US" sz="1400" dirty="0" err="1">
                <a:solidFill>
                  <a:schemeClr val="tx1"/>
                </a:solidFill>
              </a:rPr>
              <a:t>Sistem</a:t>
            </a:r>
            <a:r>
              <a:rPr lang="en-US" sz="1400" dirty="0">
                <a:solidFill>
                  <a:schemeClr val="tx1"/>
                </a:solidFill>
              </a:rPr>
              <a:t> </a:t>
            </a:r>
            <a:r>
              <a:rPr lang="en-US" sz="1400" dirty="0" err="1">
                <a:solidFill>
                  <a:schemeClr val="tx1"/>
                </a:solidFill>
              </a:rPr>
              <a:t>pencatatan</a:t>
            </a:r>
            <a:r>
              <a:rPr lang="en-US" sz="1400" dirty="0">
                <a:solidFill>
                  <a:schemeClr val="tx1"/>
                </a:solidFill>
              </a:rPr>
              <a:t> </a:t>
            </a:r>
            <a:r>
              <a:rPr lang="en-US" sz="1400" dirty="0" err="1">
                <a:solidFill>
                  <a:schemeClr val="tx1"/>
                </a:solidFill>
              </a:rPr>
              <a:t>pesanan</a:t>
            </a:r>
            <a:endParaRPr lang="en-US" sz="1400" dirty="0">
              <a:solidFill>
                <a:schemeClr val="tx1"/>
              </a:solidFill>
            </a:endParaRP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r>
              <a:rPr lang="en-US" sz="1400" dirty="0" err="1">
                <a:solidFill>
                  <a:schemeClr val="tx1"/>
                </a:solidFill>
              </a:rPr>
              <a:t>Sistem</a:t>
            </a:r>
            <a:r>
              <a:rPr lang="en-US" sz="1400" dirty="0">
                <a:solidFill>
                  <a:schemeClr val="tx1"/>
                </a:solidFill>
              </a:rPr>
              <a:t> </a:t>
            </a:r>
            <a:r>
              <a:rPr lang="en-US" sz="1400" dirty="0" err="1">
                <a:solidFill>
                  <a:schemeClr val="tx1"/>
                </a:solidFill>
              </a:rPr>
              <a:t>perencanaan</a:t>
            </a:r>
            <a:r>
              <a:rPr lang="en-US" sz="1400" dirty="0">
                <a:solidFill>
                  <a:schemeClr val="tx1"/>
                </a:solidFill>
              </a:rPr>
              <a:t> </a:t>
            </a:r>
            <a:r>
              <a:rPr lang="en-US" sz="1400" dirty="0" err="1">
                <a:solidFill>
                  <a:schemeClr val="tx1"/>
                </a:solidFill>
              </a:rPr>
              <a:t>manufaktur</a:t>
            </a:r>
            <a:endParaRPr lang="en-US" sz="1400" dirty="0">
              <a:solidFill>
                <a:schemeClr val="tx1"/>
              </a:solidFill>
            </a:endParaRP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r>
              <a:rPr lang="en-US" sz="1400" dirty="0" err="1">
                <a:solidFill>
                  <a:schemeClr val="tx1"/>
                </a:solidFill>
              </a:rPr>
              <a:t>Sistem</a:t>
            </a:r>
            <a:r>
              <a:rPr lang="en-US" sz="1400" dirty="0">
                <a:solidFill>
                  <a:schemeClr val="tx1"/>
                </a:solidFill>
              </a:rPr>
              <a:t> </a:t>
            </a:r>
            <a:r>
              <a:rPr lang="en-US" sz="1400" dirty="0" err="1">
                <a:solidFill>
                  <a:schemeClr val="tx1"/>
                </a:solidFill>
              </a:rPr>
              <a:t>pengiriman</a:t>
            </a:r>
            <a:endParaRPr lang="en-US" sz="1400" dirty="0">
              <a:solidFill>
                <a:schemeClr val="tx1"/>
              </a:solidFill>
            </a:endParaRPr>
          </a:p>
        </p:txBody>
      </p:sp>
      <p:sp>
        <p:nvSpPr>
          <p:cNvPr id="5" name="Rectangle 4"/>
          <p:cNvSpPr/>
          <p:nvPr/>
        </p:nvSpPr>
        <p:spPr>
          <a:xfrm>
            <a:off x="457200" y="4724400"/>
            <a:ext cx="1219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Pengangkut</a:t>
            </a:r>
            <a:endParaRPr lang="en-US" sz="1400" dirty="0">
              <a:solidFill>
                <a:schemeClr val="tx1"/>
              </a:solidFill>
            </a:endParaRPr>
          </a:p>
        </p:txBody>
      </p:sp>
      <p:sp>
        <p:nvSpPr>
          <p:cNvPr id="6" name="Rectangle 5"/>
          <p:cNvSpPr/>
          <p:nvPr/>
        </p:nvSpPr>
        <p:spPr>
          <a:xfrm>
            <a:off x="2057400" y="1524000"/>
            <a:ext cx="1219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WMS</a:t>
            </a:r>
          </a:p>
        </p:txBody>
      </p:sp>
      <p:sp>
        <p:nvSpPr>
          <p:cNvPr id="7" name="Rectangle 6"/>
          <p:cNvSpPr/>
          <p:nvPr/>
        </p:nvSpPr>
        <p:spPr>
          <a:xfrm>
            <a:off x="2057400" y="4724400"/>
            <a:ext cx="1219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TMS</a:t>
            </a:r>
          </a:p>
        </p:txBody>
      </p:sp>
      <p:sp>
        <p:nvSpPr>
          <p:cNvPr id="8" name="Oval 7"/>
          <p:cNvSpPr/>
          <p:nvPr/>
        </p:nvSpPr>
        <p:spPr>
          <a:xfrm>
            <a:off x="3657600" y="2667000"/>
            <a:ext cx="1524000" cy="152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Middleware</a:t>
            </a:r>
          </a:p>
        </p:txBody>
      </p:sp>
      <p:sp>
        <p:nvSpPr>
          <p:cNvPr id="9" name="Rectangle 8"/>
          <p:cNvSpPr/>
          <p:nvPr/>
        </p:nvSpPr>
        <p:spPr>
          <a:xfrm>
            <a:off x="457200" y="1524000"/>
            <a:ext cx="1219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tx1"/>
                </a:solidFill>
              </a:rPr>
              <a:t>Pusat</a:t>
            </a:r>
            <a:r>
              <a:rPr lang="en-US" sz="1400" dirty="0">
                <a:solidFill>
                  <a:schemeClr val="tx1"/>
                </a:solidFill>
              </a:rPr>
              <a:t> </a:t>
            </a:r>
            <a:r>
              <a:rPr lang="en-US" sz="1400" dirty="0" err="1">
                <a:solidFill>
                  <a:schemeClr val="tx1"/>
                </a:solidFill>
              </a:rPr>
              <a:t>Distribusi</a:t>
            </a:r>
            <a:endParaRPr lang="en-US" sz="1400" dirty="0">
              <a:solidFill>
                <a:schemeClr val="tx1"/>
              </a:solidFill>
            </a:endParaRPr>
          </a:p>
        </p:txBody>
      </p:sp>
      <p:cxnSp>
        <p:nvCxnSpPr>
          <p:cNvPr id="11" name="Straight Arrow Connector 10"/>
          <p:cNvCxnSpPr>
            <a:stCxn id="9" idx="3"/>
            <a:endCxn id="6" idx="1"/>
          </p:cNvCxnSpPr>
          <p:nvPr/>
        </p:nvCxnSpPr>
        <p:spPr>
          <a:xfrm>
            <a:off x="1676400" y="1828800"/>
            <a:ext cx="381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3"/>
            <a:endCxn id="7" idx="1"/>
          </p:cNvCxnSpPr>
          <p:nvPr/>
        </p:nvCxnSpPr>
        <p:spPr>
          <a:xfrm>
            <a:off x="1676400" y="5029200"/>
            <a:ext cx="3810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251" name="TextBox 13"/>
          <p:cNvSpPr txBox="1">
            <a:spLocks noChangeArrowheads="1"/>
          </p:cNvSpPr>
          <p:nvPr/>
        </p:nvSpPr>
        <p:spPr bwMode="auto">
          <a:xfrm>
            <a:off x="3505200" y="1600200"/>
            <a:ext cx="167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Pemberitahuan pengiriman</a:t>
            </a:r>
          </a:p>
        </p:txBody>
      </p:sp>
      <p:sp>
        <p:nvSpPr>
          <p:cNvPr id="10252" name="TextBox 14"/>
          <p:cNvSpPr txBox="1">
            <a:spLocks noChangeArrowheads="1"/>
          </p:cNvSpPr>
          <p:nvPr/>
        </p:nvSpPr>
        <p:spPr bwMode="auto">
          <a:xfrm>
            <a:off x="2743200" y="2390775"/>
            <a:ext cx="1066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pengiriman</a:t>
            </a:r>
          </a:p>
        </p:txBody>
      </p:sp>
      <p:sp>
        <p:nvSpPr>
          <p:cNvPr id="10253" name="TextBox 15"/>
          <p:cNvSpPr txBox="1">
            <a:spLocks noChangeArrowheads="1"/>
          </p:cNvSpPr>
          <p:nvPr/>
        </p:nvSpPr>
        <p:spPr bwMode="auto">
          <a:xfrm>
            <a:off x="3505200" y="4953000"/>
            <a:ext cx="1676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Pesanan</a:t>
            </a:r>
          </a:p>
        </p:txBody>
      </p:sp>
      <p:sp>
        <p:nvSpPr>
          <p:cNvPr id="10254" name="TextBox 16"/>
          <p:cNvSpPr txBox="1">
            <a:spLocks noChangeArrowheads="1"/>
          </p:cNvSpPr>
          <p:nvPr/>
        </p:nvSpPr>
        <p:spPr bwMode="auto">
          <a:xfrm>
            <a:off x="5105400" y="1944688"/>
            <a:ext cx="144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Pemberitahuan pesanan dan pengiriman</a:t>
            </a:r>
          </a:p>
        </p:txBody>
      </p:sp>
      <p:sp>
        <p:nvSpPr>
          <p:cNvPr id="10255" name="TextBox 17"/>
          <p:cNvSpPr txBox="1">
            <a:spLocks noChangeArrowheads="1"/>
          </p:cNvSpPr>
          <p:nvPr/>
        </p:nvSpPr>
        <p:spPr bwMode="auto">
          <a:xfrm>
            <a:off x="5181600" y="3581400"/>
            <a:ext cx="167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Rencana dan pengiriman</a:t>
            </a:r>
          </a:p>
        </p:txBody>
      </p:sp>
      <p:cxnSp>
        <p:nvCxnSpPr>
          <p:cNvPr id="20" name="Shape 19"/>
          <p:cNvCxnSpPr>
            <a:stCxn id="6" idx="2"/>
          </p:cNvCxnSpPr>
          <p:nvPr/>
        </p:nvCxnSpPr>
        <p:spPr>
          <a:xfrm rot="16200000" flipH="1">
            <a:off x="2743200" y="2057400"/>
            <a:ext cx="914400" cy="10668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0"/>
          </p:cNvCxnSpPr>
          <p:nvPr/>
        </p:nvCxnSpPr>
        <p:spPr>
          <a:xfrm rot="16200000" flipV="1">
            <a:off x="3505200" y="1752600"/>
            <a:ext cx="76200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8" idx="7"/>
          </p:cNvCxnSpPr>
          <p:nvPr/>
        </p:nvCxnSpPr>
        <p:spPr>
          <a:xfrm rot="10800000" flipV="1">
            <a:off x="4957763" y="2438400"/>
            <a:ext cx="1519237" cy="452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181600" y="3429000"/>
            <a:ext cx="13716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flipH="1" flipV="1">
            <a:off x="3276600" y="4114800"/>
            <a:ext cx="7620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3352800" y="4191000"/>
            <a:ext cx="838200"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729</Words>
  <Application>Microsoft Office PowerPoint</Application>
  <PresentationFormat>On-screen Show (4:3)</PresentationFormat>
  <Paragraphs>124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Arial</vt:lpstr>
      <vt:lpstr>Wingdings</vt:lpstr>
      <vt:lpstr>Office Theme</vt:lpstr>
      <vt:lpstr>BAB II  E-BUSINESS GLOBAL: BAGAIMANA BISNIS MENGGUNAKAN 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  E-BUSINESS GLOBAL: BAGAIMANA BISNIS MENGGUNAKAN SI</dc:title>
  <dc:creator>Naufal</dc:creator>
  <cp:lastModifiedBy>Phantom Assassin</cp:lastModifiedBy>
  <cp:revision>1</cp:revision>
  <dcterms:created xsi:type="dcterms:W3CDTF">2009-11-18T04:36:07Z</dcterms:created>
  <dcterms:modified xsi:type="dcterms:W3CDTF">2012-11-03T03:53:35Z</dcterms:modified>
</cp:coreProperties>
</file>