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24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0B1D1E-19A4-4A43-94F8-A2591B70224B}" type="datetimeFigureOut">
              <a:rPr lang="en-US" smtClean="0"/>
              <a:t>11/3/2012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56D0B7-5C54-4825-9D75-1DA259763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707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057AC0-A198-4F23-8BD9-63445EE2B9D4}" type="datetimeFigureOut">
              <a:rPr lang="en-US" smtClean="0"/>
              <a:t>11/3/2012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31F969-0AB0-4C75-B7D6-FBEE41649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435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31F969-0AB0-4C75-B7D6-FBEE416498D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960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31F969-0AB0-4C75-B7D6-FBEE416498D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8280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31F969-0AB0-4C75-B7D6-FBEE416498D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888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31F969-0AB0-4C75-B7D6-FBEE416498D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039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31F969-0AB0-4C75-B7D6-FBEE416498D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0478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31F969-0AB0-4C75-B7D6-FBEE416498D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3986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31F969-0AB0-4C75-B7D6-FBEE416498D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053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016F5-5462-44A6-AC04-4999D894A115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3A23B-64D8-4DB4-A3D3-0743316E42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319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BEEE8-A3F3-411D-856D-49467A41A2DA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966A9-8736-4B66-8ED0-5D975AED08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080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B4AD5-6C95-4662-AF11-197C96D2AE0C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E5E46-7886-4C35-A7C0-BDDCECA97C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491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483022-3792-42F4-AF69-EB9DFB21B0E1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5BE6B-FF88-48C9-939E-01F3DF70DE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584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49E07-9947-40DA-A52E-8AA72CD74F6C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04C5C-75C9-4D80-8E42-B8AFCA386C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592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BB0E7-7025-4499-8E5C-F697DEC9CFCC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50CF7-8E29-416D-8F80-FAA09BCF67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700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4135C-CA15-4891-8D0D-264BBD3AE298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4BFFD-B1A9-4DF6-A27A-FE72E9931A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563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198DC-2D64-4535-B743-AF8C4208192A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C8344D-3230-4C27-BBBE-BAA84A61D3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191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2EC18-BA90-4007-9030-D179E3E53004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E9FBCF-CCE1-4E3C-87E1-00708C6B7E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498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19AFB-3644-4DA4-9018-DFAAD5CF5DDC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4D227-956E-4F45-A4C5-DAA3E06A7D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01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B05D3-330A-4E8B-B131-86F854D44DBD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4C737-A365-4B35-AE16-5474A596CE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788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BE90D85-535D-4339-BFB7-2E18CB0A1258}" type="datetimeFigureOut">
              <a:rPr lang="en-US"/>
              <a:pPr>
                <a:defRPr/>
              </a:pPr>
              <a:t>11/3/2012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949FF0E-B8C1-4B36-9E34-5FD2591908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z="1800" b="1" smtClean="0"/>
              <a:t>BAB IV</a:t>
            </a:r>
            <a:br>
              <a:rPr lang="en-US" sz="1800" b="1" smtClean="0"/>
            </a:br>
            <a:r>
              <a:rPr lang="en-US" sz="1800" b="1" smtClean="0"/>
              <a:t>ISU SOSIAL DAN ETIKA DALAM SI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 rtlCol="0">
            <a:normAutofit/>
          </a:bodyPr>
          <a:lstStyle/>
          <a:p>
            <a:pPr algn="just" fontAlgn="auto">
              <a:lnSpc>
                <a:spcPct val="15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/>
              <a:t>4.1 ISU ETIKA DAN SOSIAL TERKAIT DENGAN SI</a:t>
            </a:r>
          </a:p>
          <a:p>
            <a:pPr marL="174625" indent="-174625" algn="just" fontAlgn="auto">
              <a:lnSpc>
                <a:spcPct val="150000"/>
              </a:lnSpc>
              <a:spcAft>
                <a:spcPts val="0"/>
              </a:spcAft>
              <a:buFontTx/>
              <a:buChar char="-"/>
              <a:defRPr/>
            </a:pPr>
            <a:r>
              <a:rPr lang="en-US" sz="1600" dirty="0" err="1" smtClean="0"/>
              <a:t>Etika</a:t>
            </a:r>
            <a:r>
              <a:rPr lang="en-US" sz="1600" dirty="0" smtClean="0"/>
              <a:t> ??</a:t>
            </a:r>
            <a:endParaRPr lang="en-US" sz="1600" dirty="0" smtClean="0">
              <a:solidFill>
                <a:srgbClr val="FF0000"/>
              </a:solidFill>
              <a:sym typeface="Wingdings" pitchFamily="2" charset="2"/>
            </a:endParaRPr>
          </a:p>
          <a:p>
            <a:pPr marL="174625" indent="-174625" algn="just" fontAlgn="auto">
              <a:lnSpc>
                <a:spcPct val="150000"/>
              </a:lnSpc>
              <a:spcAft>
                <a:spcPts val="0"/>
              </a:spcAft>
              <a:buFontTx/>
              <a:buChar char="-"/>
              <a:defRPr/>
            </a:pPr>
            <a:r>
              <a:rPr lang="en-US" sz="1600" dirty="0" err="1" smtClean="0">
                <a:sym typeface="Wingdings" pitchFamily="2" charset="2"/>
              </a:rPr>
              <a:t>Permasalahan</a:t>
            </a:r>
            <a:r>
              <a:rPr lang="en-US" sz="1600" dirty="0" smtClean="0">
                <a:sym typeface="Wingdings" pitchFamily="2" charset="2"/>
              </a:rPr>
              <a:t>  </a:t>
            </a:r>
            <a:r>
              <a:rPr lang="en-US" sz="1600" dirty="0" err="1" smtClean="0">
                <a:sym typeface="Wingdings" pitchFamily="2" charset="2"/>
              </a:rPr>
              <a:t>etika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dalam</a:t>
            </a:r>
            <a:r>
              <a:rPr lang="en-US" sz="1600" dirty="0" smtClean="0">
                <a:sym typeface="Wingdings" pitchFamily="2" charset="2"/>
              </a:rPr>
              <a:t> SI ??</a:t>
            </a:r>
            <a:endParaRPr lang="en-US" sz="1600" dirty="0" smtClean="0">
              <a:solidFill>
                <a:srgbClr val="FF0000"/>
              </a:solidFill>
              <a:sym typeface="Wingdings" pitchFamily="2" charset="2"/>
            </a:endParaRPr>
          </a:p>
          <a:p>
            <a:pPr marL="174625" indent="-174625" algn="just" fontAlgn="auto">
              <a:lnSpc>
                <a:spcPct val="150000"/>
              </a:lnSpc>
              <a:spcAft>
                <a:spcPts val="0"/>
              </a:spcAft>
              <a:buFontTx/>
              <a:buChar char="-"/>
              <a:defRPr/>
            </a:pPr>
            <a:r>
              <a:rPr lang="en-US" sz="1600" dirty="0" err="1" smtClean="0">
                <a:sym typeface="Wingdings" pitchFamily="2" charset="2"/>
              </a:rPr>
              <a:t>Permasalahan</a:t>
            </a:r>
            <a:r>
              <a:rPr lang="en-US" sz="1600" dirty="0" smtClean="0">
                <a:sym typeface="Wingdings" pitchFamily="2" charset="2"/>
              </a:rPr>
              <a:t> </a:t>
            </a:r>
            <a:r>
              <a:rPr lang="en-US" sz="1600" dirty="0" err="1" smtClean="0">
                <a:sym typeface="Wingdings" pitchFamily="2" charset="2"/>
              </a:rPr>
              <a:t>etika</a:t>
            </a:r>
            <a:r>
              <a:rPr lang="en-US" sz="1600" dirty="0" smtClean="0">
                <a:sym typeface="Wingdings" pitchFamily="2" charset="2"/>
              </a:rPr>
              <a:t> yang lain ?? 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198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Arial" charset="0"/>
              <a:buNone/>
            </a:pPr>
            <a:r>
              <a:rPr lang="en-US" sz="1600" b="1" smtClean="0"/>
              <a:t>LIMA DIMENSI MORAL INFORMASI</a:t>
            </a:r>
          </a:p>
        </p:txBody>
      </p:sp>
      <p:sp>
        <p:nvSpPr>
          <p:cNvPr id="4" name="Oval 3"/>
          <p:cNvSpPr/>
          <p:nvPr/>
        </p:nvSpPr>
        <p:spPr>
          <a:xfrm>
            <a:off x="1676400" y="1143000"/>
            <a:ext cx="5029200" cy="472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209800" y="1676400"/>
            <a:ext cx="3962400" cy="3733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667000" y="2133600"/>
            <a:ext cx="2971800" cy="2819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124200" y="2590800"/>
            <a:ext cx="2057400" cy="1905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err="1">
                <a:solidFill>
                  <a:schemeClr val="tx1"/>
                </a:solidFill>
              </a:rPr>
              <a:t>Sistem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dan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Teknologi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Informasi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079" name="TextBox 7"/>
          <p:cNvSpPr txBox="1">
            <a:spLocks noChangeArrowheads="1"/>
          </p:cNvSpPr>
          <p:nvPr/>
        </p:nvSpPr>
        <p:spPr bwMode="auto">
          <a:xfrm>
            <a:off x="3276600" y="1295400"/>
            <a:ext cx="1752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1400"/>
              <a:t>Isu politis</a:t>
            </a:r>
          </a:p>
        </p:txBody>
      </p:sp>
      <p:sp>
        <p:nvSpPr>
          <p:cNvPr id="3080" name="TextBox 8"/>
          <p:cNvSpPr txBox="1">
            <a:spLocks noChangeArrowheads="1"/>
          </p:cNvSpPr>
          <p:nvPr/>
        </p:nvSpPr>
        <p:spPr bwMode="auto">
          <a:xfrm>
            <a:off x="3276600" y="1828800"/>
            <a:ext cx="1752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1400"/>
              <a:t>Isu sosial</a:t>
            </a:r>
          </a:p>
        </p:txBody>
      </p:sp>
      <p:sp>
        <p:nvSpPr>
          <p:cNvPr id="3081" name="TextBox 9"/>
          <p:cNvSpPr txBox="1">
            <a:spLocks noChangeArrowheads="1"/>
          </p:cNvSpPr>
          <p:nvPr/>
        </p:nvSpPr>
        <p:spPr bwMode="auto">
          <a:xfrm>
            <a:off x="3276600" y="5410200"/>
            <a:ext cx="1752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1400"/>
              <a:t>Negara</a:t>
            </a:r>
          </a:p>
        </p:txBody>
      </p:sp>
      <p:sp>
        <p:nvSpPr>
          <p:cNvPr id="3082" name="TextBox 10"/>
          <p:cNvSpPr txBox="1">
            <a:spLocks noChangeArrowheads="1"/>
          </p:cNvSpPr>
          <p:nvPr/>
        </p:nvSpPr>
        <p:spPr bwMode="auto">
          <a:xfrm>
            <a:off x="3276600" y="2286000"/>
            <a:ext cx="1752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1400"/>
              <a:t>Isu etika</a:t>
            </a:r>
          </a:p>
        </p:txBody>
      </p:sp>
      <p:sp>
        <p:nvSpPr>
          <p:cNvPr id="3083" name="TextBox 11"/>
          <p:cNvSpPr txBox="1">
            <a:spLocks noChangeArrowheads="1"/>
          </p:cNvSpPr>
          <p:nvPr/>
        </p:nvSpPr>
        <p:spPr bwMode="auto">
          <a:xfrm>
            <a:off x="3276600" y="4495800"/>
            <a:ext cx="1752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1400"/>
              <a:t>Individu</a:t>
            </a:r>
          </a:p>
        </p:txBody>
      </p:sp>
      <p:sp>
        <p:nvSpPr>
          <p:cNvPr id="3084" name="TextBox 12"/>
          <p:cNvSpPr txBox="1">
            <a:spLocks noChangeArrowheads="1"/>
          </p:cNvSpPr>
          <p:nvPr/>
        </p:nvSpPr>
        <p:spPr bwMode="auto">
          <a:xfrm>
            <a:off x="3276600" y="4953000"/>
            <a:ext cx="1752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1400"/>
              <a:t>Masyarakat</a:t>
            </a:r>
          </a:p>
        </p:txBody>
      </p:sp>
      <p:sp>
        <p:nvSpPr>
          <p:cNvPr id="3085" name="TextBox 14"/>
          <p:cNvSpPr txBox="1">
            <a:spLocks noChangeArrowheads="1"/>
          </p:cNvSpPr>
          <p:nvPr/>
        </p:nvSpPr>
        <p:spPr bwMode="auto">
          <a:xfrm>
            <a:off x="1066800" y="1228725"/>
            <a:ext cx="1828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1400"/>
              <a:t>Akuntabilitas dan Pengendalian</a:t>
            </a:r>
          </a:p>
        </p:txBody>
      </p:sp>
      <p:sp>
        <p:nvSpPr>
          <p:cNvPr id="3086" name="TextBox 15"/>
          <p:cNvSpPr txBox="1">
            <a:spLocks noChangeArrowheads="1"/>
          </p:cNvSpPr>
          <p:nvPr/>
        </p:nvSpPr>
        <p:spPr bwMode="auto">
          <a:xfrm>
            <a:off x="6019800" y="1143000"/>
            <a:ext cx="1828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1400"/>
              <a:t>Hak dan Kewajiban Kepemilikan</a:t>
            </a:r>
          </a:p>
        </p:txBody>
      </p:sp>
      <p:sp>
        <p:nvSpPr>
          <p:cNvPr id="3087" name="TextBox 16"/>
          <p:cNvSpPr txBox="1">
            <a:spLocks noChangeArrowheads="1"/>
          </p:cNvSpPr>
          <p:nvPr/>
        </p:nvSpPr>
        <p:spPr bwMode="auto">
          <a:xfrm>
            <a:off x="381000" y="4648200"/>
            <a:ext cx="1828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1400"/>
              <a:t>Hak dan kewajiban Informasi</a:t>
            </a:r>
          </a:p>
        </p:txBody>
      </p:sp>
      <p:sp>
        <p:nvSpPr>
          <p:cNvPr id="3088" name="TextBox 17"/>
          <p:cNvSpPr txBox="1">
            <a:spLocks noChangeArrowheads="1"/>
          </p:cNvSpPr>
          <p:nvPr/>
        </p:nvSpPr>
        <p:spPr bwMode="auto">
          <a:xfrm>
            <a:off x="3352800" y="5943600"/>
            <a:ext cx="1828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1400"/>
              <a:t>Kualitas hidup</a:t>
            </a:r>
          </a:p>
        </p:txBody>
      </p:sp>
      <p:sp>
        <p:nvSpPr>
          <p:cNvPr id="3089" name="TextBox 18"/>
          <p:cNvSpPr txBox="1">
            <a:spLocks noChangeArrowheads="1"/>
          </p:cNvSpPr>
          <p:nvPr/>
        </p:nvSpPr>
        <p:spPr bwMode="auto">
          <a:xfrm>
            <a:off x="6248400" y="4648200"/>
            <a:ext cx="1828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1400"/>
              <a:t>Kualitas Sistem</a:t>
            </a:r>
          </a:p>
        </p:txBody>
      </p:sp>
      <p:cxnSp>
        <p:nvCxnSpPr>
          <p:cNvPr id="21" name="Straight Connector 20"/>
          <p:cNvCxnSpPr>
            <a:stCxn id="4" idx="0"/>
            <a:endCxn id="3082" idx="2"/>
          </p:cNvCxnSpPr>
          <p:nvPr/>
        </p:nvCxnSpPr>
        <p:spPr>
          <a:xfrm rot="16200000" flipH="1" flipV="1">
            <a:off x="3446462" y="1849438"/>
            <a:ext cx="1450975" cy="381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905000" y="2590800"/>
            <a:ext cx="1295400" cy="609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5105400" y="2590800"/>
            <a:ext cx="1371600" cy="609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7" idx="3"/>
          </p:cNvCxnSpPr>
          <p:nvPr/>
        </p:nvCxnSpPr>
        <p:spPr>
          <a:xfrm rot="5400000">
            <a:off x="2449513" y="4129087"/>
            <a:ext cx="889000" cy="10636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7" idx="5"/>
          </p:cNvCxnSpPr>
          <p:nvPr/>
        </p:nvCxnSpPr>
        <p:spPr>
          <a:xfrm rot="16200000" flipH="1">
            <a:off x="4852988" y="4243387"/>
            <a:ext cx="1041400" cy="9874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674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Arial" charset="0"/>
              <a:buNone/>
            </a:pPr>
            <a:r>
              <a:rPr lang="en-US" sz="1600" smtClean="0"/>
              <a:t>4.2 ETIKA DALAM MASYARAKAT INFORMASI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1600" smtClean="0"/>
              <a:t>Tanggung jawab ?? </a:t>
            </a:r>
            <a:endParaRPr lang="en-US" sz="1600" smtClean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1600" smtClean="0"/>
              <a:t>Akuntabilitas ?? </a:t>
            </a:r>
            <a:endParaRPr lang="en-US" sz="1600" smtClean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1600" smtClean="0"/>
              <a:t>Liabilitas ?? </a:t>
            </a:r>
            <a:endParaRPr lang="en-US" sz="1600" smtClean="0">
              <a:solidFill>
                <a:srgbClr val="FF0000"/>
              </a:solidFill>
              <a:sym typeface="Wingdings" pitchFamily="2" charset="2"/>
            </a:endParaRP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1600" smtClean="0">
                <a:sym typeface="Wingdings" pitchFamily="2" charset="2"/>
              </a:rPr>
              <a:t>Proses wajib (due process) ?? </a:t>
            </a:r>
            <a:endParaRPr lang="en-US" sz="160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91200"/>
          </a:xfrm>
        </p:spPr>
        <p:txBody>
          <a:bodyPr/>
          <a:lstStyle/>
          <a:p>
            <a:pPr>
              <a:buFont typeface="Arial" charset="0"/>
              <a:buNone/>
            </a:pPr>
            <a:endParaRPr lang="en-US" sz="1400" smtClean="0"/>
          </a:p>
        </p:txBody>
      </p:sp>
      <p:sp>
        <p:nvSpPr>
          <p:cNvPr id="5123" name="TextBox 3"/>
          <p:cNvSpPr txBox="1">
            <a:spLocks noChangeArrowheads="1"/>
          </p:cNvSpPr>
          <p:nvPr/>
        </p:nvSpPr>
        <p:spPr bwMode="auto">
          <a:xfrm>
            <a:off x="762000" y="849313"/>
            <a:ext cx="1600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1400"/>
              <a:t>Tanggung jawab</a:t>
            </a:r>
          </a:p>
        </p:txBody>
      </p:sp>
      <p:sp>
        <p:nvSpPr>
          <p:cNvPr id="5124" name="TextBox 4"/>
          <p:cNvSpPr txBox="1">
            <a:spLocks noChangeArrowheads="1"/>
          </p:cNvSpPr>
          <p:nvPr/>
        </p:nvSpPr>
        <p:spPr bwMode="auto">
          <a:xfrm>
            <a:off x="2743200" y="838200"/>
            <a:ext cx="1447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1400"/>
              <a:t>Akuntabilitas </a:t>
            </a:r>
          </a:p>
        </p:txBody>
      </p:sp>
      <p:sp>
        <p:nvSpPr>
          <p:cNvPr id="5125" name="TextBox 5"/>
          <p:cNvSpPr txBox="1">
            <a:spLocks noChangeArrowheads="1"/>
          </p:cNvSpPr>
          <p:nvPr/>
        </p:nvSpPr>
        <p:spPr bwMode="auto">
          <a:xfrm>
            <a:off x="4648200" y="838200"/>
            <a:ext cx="1447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1400"/>
              <a:t>Liabilitas </a:t>
            </a:r>
          </a:p>
        </p:txBody>
      </p:sp>
      <p:sp>
        <p:nvSpPr>
          <p:cNvPr id="5126" name="TextBox 6"/>
          <p:cNvSpPr txBox="1">
            <a:spLocks noChangeArrowheads="1"/>
          </p:cNvSpPr>
          <p:nvPr/>
        </p:nvSpPr>
        <p:spPr bwMode="auto">
          <a:xfrm>
            <a:off x="6400800" y="838200"/>
            <a:ext cx="1447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1400"/>
              <a:t>Proses wajib</a:t>
            </a:r>
          </a:p>
        </p:txBody>
      </p:sp>
      <p:sp>
        <p:nvSpPr>
          <p:cNvPr id="5127" name="TextBox 7"/>
          <p:cNvSpPr txBox="1">
            <a:spLocks noChangeArrowheads="1"/>
          </p:cNvSpPr>
          <p:nvPr/>
        </p:nvSpPr>
        <p:spPr bwMode="auto">
          <a:xfrm>
            <a:off x="838200" y="1981200"/>
            <a:ext cx="7467600" cy="231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28600" indent="-2286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buFontTx/>
              <a:buAutoNum type="arabicPeriod"/>
            </a:pPr>
            <a:r>
              <a:rPr lang="en-US" sz="1400"/>
              <a:t>TI disaring melalui institusi sosial, organisasi dan individu. Apapun pengaruh SI yang terjadi merupakan hasil dari tindakan dan perilaku institusi, organisasi dan individu</a:t>
            </a:r>
          </a:p>
          <a:p>
            <a:pPr>
              <a:lnSpc>
                <a:spcPct val="150000"/>
              </a:lnSpc>
              <a:buFontTx/>
              <a:buAutoNum type="arabicPeriod"/>
            </a:pPr>
            <a:r>
              <a:rPr lang="en-US" sz="1400"/>
              <a:t>Tanggung jawab atas konsekuensi teknologi jelas jatuh pada manajer institusi, organisasi dan individu yang memilih untuk menggunakan teknologi tersebut</a:t>
            </a:r>
          </a:p>
          <a:p>
            <a:pPr>
              <a:lnSpc>
                <a:spcPct val="150000"/>
              </a:lnSpc>
              <a:buFontTx/>
              <a:buAutoNum type="arabicPeriod"/>
            </a:pPr>
            <a:r>
              <a:rPr lang="en-US" sz="1400"/>
              <a:t>Dalam sebuah masyarakat politis yang beretika, orang-orang dapat pulih dari kerusakan yang dilakukan terhadap mereka melalui seperangkat undang-undang yang dicirikan oleh proses wajib.</a:t>
            </a:r>
          </a:p>
        </p:txBody>
      </p:sp>
      <p:cxnSp>
        <p:nvCxnSpPr>
          <p:cNvPr id="9" name="Straight Arrow Connector 8"/>
          <p:cNvCxnSpPr>
            <a:stCxn id="5123" idx="2"/>
          </p:cNvCxnSpPr>
          <p:nvPr/>
        </p:nvCxnSpPr>
        <p:spPr>
          <a:xfrm rot="16200000" flipH="1">
            <a:off x="1816894" y="902494"/>
            <a:ext cx="823912" cy="13335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2933701" y="1562100"/>
            <a:ext cx="838200" cy="31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>
            <a:off x="4305300" y="1257300"/>
            <a:ext cx="914400" cy="685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0800000" flipV="1">
            <a:off x="5334000" y="1066800"/>
            <a:ext cx="1676400" cy="914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 rtlCol="0">
            <a:normAutofit/>
          </a:bodyPr>
          <a:lstStyle/>
          <a:p>
            <a:pPr algn="just" fontAlgn="auto">
              <a:lnSpc>
                <a:spcPct val="15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/>
              <a:t>ANALISIS ETIKA</a:t>
            </a:r>
          </a:p>
          <a:p>
            <a:pPr marL="0" indent="0" algn="just" fontAlgn="auto">
              <a:lnSpc>
                <a:spcPct val="15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err="1" smtClean="0"/>
              <a:t>Ketika</a:t>
            </a:r>
            <a:r>
              <a:rPr lang="en-US" sz="1600" dirty="0" smtClean="0"/>
              <a:t> </a:t>
            </a:r>
            <a:r>
              <a:rPr lang="en-US" sz="1600" dirty="0" err="1" smtClean="0"/>
              <a:t>kita</a:t>
            </a:r>
            <a:r>
              <a:rPr lang="en-US" sz="1600" dirty="0" smtClean="0"/>
              <a:t> </a:t>
            </a:r>
            <a:r>
              <a:rPr lang="en-US" sz="1600" dirty="0" err="1" smtClean="0"/>
              <a:t>berhadapan</a:t>
            </a:r>
            <a:r>
              <a:rPr lang="en-US" sz="1600" dirty="0" smtClean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suatu</a:t>
            </a:r>
            <a:r>
              <a:rPr lang="en-US" sz="1600" dirty="0" smtClean="0"/>
              <a:t> </a:t>
            </a:r>
            <a:r>
              <a:rPr lang="en-US" sz="1600" dirty="0" err="1" smtClean="0"/>
              <a:t>situasi</a:t>
            </a:r>
            <a:r>
              <a:rPr lang="en-US" sz="1600" dirty="0" smtClean="0"/>
              <a:t>  yang </a:t>
            </a:r>
            <a:r>
              <a:rPr lang="en-US" sz="1600" dirty="0" err="1" smtClean="0"/>
              <a:t>dapat</a:t>
            </a:r>
            <a:r>
              <a:rPr lang="en-US" sz="1600" dirty="0" smtClean="0"/>
              <a:t> </a:t>
            </a:r>
            <a:r>
              <a:rPr lang="en-US" sz="1600" dirty="0" err="1" smtClean="0"/>
              <a:t>memunculkan</a:t>
            </a:r>
            <a:r>
              <a:rPr lang="en-US" sz="1600" dirty="0" smtClean="0"/>
              <a:t> </a:t>
            </a:r>
            <a:r>
              <a:rPr lang="en-US" sz="1600" dirty="0" err="1" smtClean="0"/>
              <a:t>isu</a:t>
            </a:r>
            <a:r>
              <a:rPr lang="en-US" sz="1600" dirty="0" smtClean="0"/>
              <a:t> </a:t>
            </a:r>
            <a:r>
              <a:rPr lang="en-US" sz="1600" dirty="0" err="1" smtClean="0"/>
              <a:t>etika</a:t>
            </a:r>
            <a:r>
              <a:rPr lang="en-US" sz="1600" dirty="0" smtClean="0"/>
              <a:t>, </a:t>
            </a:r>
            <a:r>
              <a:rPr lang="en-US" sz="1600" dirty="0" err="1" smtClean="0"/>
              <a:t>maka</a:t>
            </a:r>
            <a:r>
              <a:rPr lang="en-US" sz="1600" dirty="0" smtClean="0"/>
              <a:t> </a:t>
            </a:r>
            <a:r>
              <a:rPr lang="en-US" sz="1600" dirty="0" err="1" smtClean="0"/>
              <a:t>kita</a:t>
            </a:r>
            <a:r>
              <a:rPr lang="en-US" sz="1600" dirty="0" smtClean="0"/>
              <a:t> </a:t>
            </a:r>
            <a:r>
              <a:rPr lang="en-US" sz="1600" dirty="0" err="1" smtClean="0"/>
              <a:t>mengikuti</a:t>
            </a:r>
            <a:r>
              <a:rPr lang="en-US" sz="1600" dirty="0" smtClean="0"/>
              <a:t> 5 </a:t>
            </a:r>
            <a:r>
              <a:rPr lang="en-US" sz="1600" dirty="0" err="1" smtClean="0"/>
              <a:t>proses</a:t>
            </a:r>
            <a:r>
              <a:rPr lang="en-US" sz="1600" dirty="0" smtClean="0"/>
              <a:t> yang </a:t>
            </a:r>
            <a:r>
              <a:rPr lang="en-US" sz="1600" dirty="0" err="1" smtClean="0"/>
              <a:t>dapat</a:t>
            </a:r>
            <a:r>
              <a:rPr lang="en-US" sz="1600" dirty="0" smtClean="0"/>
              <a:t> </a:t>
            </a:r>
            <a:r>
              <a:rPr lang="en-US" sz="1600" dirty="0" err="1" smtClean="0"/>
              <a:t>membantu</a:t>
            </a:r>
            <a:r>
              <a:rPr lang="en-US" sz="1600" dirty="0" smtClean="0"/>
              <a:t> </a:t>
            </a:r>
            <a:r>
              <a:rPr lang="en-US" sz="1600" dirty="0" err="1" smtClean="0"/>
              <a:t>hal</a:t>
            </a:r>
            <a:r>
              <a:rPr lang="en-US" sz="1600" dirty="0" smtClean="0"/>
              <a:t> </a:t>
            </a:r>
            <a:r>
              <a:rPr lang="en-US" sz="1600" dirty="0" err="1" smtClean="0"/>
              <a:t>tersebut</a:t>
            </a:r>
            <a:r>
              <a:rPr lang="en-US" sz="1600" dirty="0" smtClean="0"/>
              <a:t> </a:t>
            </a:r>
            <a:r>
              <a:rPr lang="en-US" sz="1600" dirty="0" err="1" smtClean="0"/>
              <a:t>yaitu</a:t>
            </a:r>
            <a:r>
              <a:rPr lang="en-US" sz="1600" dirty="0" smtClean="0"/>
              <a:t> :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Arial" charset="0"/>
              <a:buAutoNum type="arabicPeriod"/>
              <a:defRPr/>
            </a:pPr>
            <a:r>
              <a:rPr lang="en-US" sz="1600" dirty="0" err="1" smtClean="0"/>
              <a:t>Identifikasi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jelaskan</a:t>
            </a:r>
            <a:r>
              <a:rPr lang="en-US" sz="1600" dirty="0" smtClean="0"/>
              <a:t> </a:t>
            </a:r>
            <a:r>
              <a:rPr lang="en-US" sz="1600" dirty="0" err="1" smtClean="0"/>
              <a:t>faktanya</a:t>
            </a:r>
            <a:r>
              <a:rPr lang="en-US" sz="1600" dirty="0" smtClean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jelas</a:t>
            </a:r>
            <a:endParaRPr lang="en-US" sz="1600" dirty="0" smtClean="0"/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Arial" charset="0"/>
              <a:buAutoNum type="arabicPeriod"/>
              <a:defRPr/>
            </a:pPr>
            <a:r>
              <a:rPr lang="en-US" sz="1600" dirty="0" err="1" smtClean="0"/>
              <a:t>Definisikan</a:t>
            </a:r>
            <a:r>
              <a:rPr lang="en-US" sz="1600" dirty="0" smtClean="0"/>
              <a:t> </a:t>
            </a:r>
            <a:r>
              <a:rPr lang="en-US" sz="1600" dirty="0" err="1" smtClean="0"/>
              <a:t>konflik</a:t>
            </a:r>
            <a:r>
              <a:rPr lang="en-US" sz="1600" dirty="0" smtClean="0"/>
              <a:t>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dilemanya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identifikasi</a:t>
            </a:r>
            <a:r>
              <a:rPr lang="en-US" sz="1600" dirty="0" smtClean="0"/>
              <a:t> </a:t>
            </a:r>
            <a:r>
              <a:rPr lang="en-US" sz="1600" dirty="0" err="1" smtClean="0"/>
              <a:t>nilai-nilai</a:t>
            </a:r>
            <a:r>
              <a:rPr lang="en-US" sz="1600" dirty="0" smtClean="0"/>
              <a:t> </a:t>
            </a:r>
            <a:r>
              <a:rPr lang="en-US" sz="1600" dirty="0" err="1" smtClean="0"/>
              <a:t>luhur</a:t>
            </a:r>
            <a:r>
              <a:rPr lang="en-US" sz="1600" dirty="0" smtClean="0"/>
              <a:t> yang </a:t>
            </a:r>
            <a:r>
              <a:rPr lang="en-US" sz="1600" dirty="0" err="1" smtClean="0"/>
              <a:t>terlibat</a:t>
            </a:r>
            <a:endParaRPr lang="en-US" sz="1600" dirty="0" smtClean="0"/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Arial" charset="0"/>
              <a:buAutoNum type="arabicPeriod"/>
              <a:defRPr/>
            </a:pPr>
            <a:r>
              <a:rPr lang="en-US" sz="1600" dirty="0" err="1" smtClean="0"/>
              <a:t>Identifikasi</a:t>
            </a:r>
            <a:r>
              <a:rPr lang="en-US" sz="1600" dirty="0" smtClean="0"/>
              <a:t> </a:t>
            </a:r>
            <a:r>
              <a:rPr lang="en-US" sz="1600" dirty="0" err="1" smtClean="0"/>
              <a:t>pihak-pihak</a:t>
            </a:r>
            <a:r>
              <a:rPr lang="en-US" sz="1600" dirty="0" smtClean="0"/>
              <a:t> yang </a:t>
            </a:r>
            <a:r>
              <a:rPr lang="en-US" sz="1600" dirty="0" err="1" smtClean="0"/>
              <a:t>berkepentingan</a:t>
            </a:r>
            <a:endParaRPr lang="en-US" sz="1600" dirty="0" smtClean="0"/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Arial" charset="0"/>
              <a:buAutoNum type="arabicPeriod"/>
              <a:defRPr/>
            </a:pPr>
            <a:r>
              <a:rPr lang="en-US" sz="1600" dirty="0" err="1" smtClean="0"/>
              <a:t>Identifikasi</a:t>
            </a:r>
            <a:r>
              <a:rPr lang="en-US" sz="1600" dirty="0" smtClean="0"/>
              <a:t> </a:t>
            </a:r>
            <a:r>
              <a:rPr lang="en-US" sz="1600" dirty="0" err="1" smtClean="0"/>
              <a:t>pilihan</a:t>
            </a:r>
            <a:r>
              <a:rPr lang="en-US" sz="1600" dirty="0" smtClean="0"/>
              <a:t> yang </a:t>
            </a:r>
            <a:r>
              <a:rPr lang="en-US" sz="1600" dirty="0" err="1" smtClean="0"/>
              <a:t>dapat</a:t>
            </a:r>
            <a:r>
              <a:rPr lang="en-US" sz="1600" dirty="0" smtClean="0"/>
              <a:t> </a:t>
            </a:r>
            <a:r>
              <a:rPr lang="en-US" sz="1600" dirty="0" err="1" smtClean="0"/>
              <a:t>diambil</a:t>
            </a:r>
            <a:r>
              <a:rPr lang="en-US" sz="1600" dirty="0" smtClean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alasannya</a:t>
            </a:r>
            <a:endParaRPr lang="en-US" sz="1600" dirty="0" smtClean="0"/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Arial" charset="0"/>
              <a:buAutoNum type="arabicPeriod"/>
              <a:defRPr/>
            </a:pPr>
            <a:r>
              <a:rPr lang="en-US" sz="1600" dirty="0" err="1" smtClean="0"/>
              <a:t>Identifikasi</a:t>
            </a:r>
            <a:r>
              <a:rPr lang="en-US" sz="1600" dirty="0" smtClean="0"/>
              <a:t> </a:t>
            </a:r>
            <a:r>
              <a:rPr lang="en-US" sz="1600" dirty="0" err="1" smtClean="0"/>
              <a:t>konsekuensi</a:t>
            </a:r>
            <a:r>
              <a:rPr lang="en-US" sz="1600" dirty="0" smtClean="0"/>
              <a:t> </a:t>
            </a:r>
            <a:r>
              <a:rPr lang="en-US" sz="1600" dirty="0" err="1" smtClean="0"/>
              <a:t>dari</a:t>
            </a:r>
            <a:r>
              <a:rPr lang="en-US" sz="1600" dirty="0" smtClean="0"/>
              <a:t> </a:t>
            </a:r>
            <a:r>
              <a:rPr lang="en-US" sz="1600" dirty="0" err="1" smtClean="0"/>
              <a:t>pilihan</a:t>
            </a:r>
            <a:r>
              <a:rPr lang="en-US" sz="1600" dirty="0" smtClean="0"/>
              <a:t> yang </a:t>
            </a:r>
            <a:r>
              <a:rPr lang="en-US" sz="1600" dirty="0" err="1" smtClean="0"/>
              <a:t>diambil</a:t>
            </a:r>
            <a:endParaRPr lang="en-US" sz="1600" dirty="0" smtClean="0"/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/>
              <a:t> </a:t>
            </a:r>
          </a:p>
          <a:p>
            <a:pPr algn="just" fontAlgn="auto">
              <a:lnSpc>
                <a:spcPct val="15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en-US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198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Arial" charset="0"/>
              <a:buNone/>
            </a:pPr>
            <a:r>
              <a:rPr lang="en-US" sz="1600" smtClean="0"/>
              <a:t>Setelah menganalisis etika, maka ada suatu aturan yang bisa digunakan untuk membuat suatu keputusan :</a:t>
            </a:r>
          </a:p>
          <a:p>
            <a:pPr algn="just">
              <a:lnSpc>
                <a:spcPct val="150000"/>
              </a:lnSpc>
              <a:buFont typeface="Arial" charset="0"/>
              <a:buAutoNum type="arabicPeriod"/>
            </a:pPr>
            <a:r>
              <a:rPr lang="en-US" sz="1600" smtClean="0"/>
              <a:t>Perlakukan orang lain seperti apa yang anda harapkan orang lain perlakukan anda (golden rule). </a:t>
            </a:r>
            <a:endParaRPr lang="en-US" sz="1600" smtClean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  <a:buFont typeface="Arial" charset="0"/>
              <a:buAutoNum type="arabicPeriod"/>
            </a:pPr>
            <a:r>
              <a:rPr lang="en-US" sz="1600" smtClean="0"/>
              <a:t>Jika sebuah tindakan tidak baik dilakukan oleh semua orang, tindakan itu baik untuk dilakukan oleh siapapun.</a:t>
            </a:r>
          </a:p>
          <a:p>
            <a:pPr algn="just">
              <a:lnSpc>
                <a:spcPct val="150000"/>
              </a:lnSpc>
              <a:buFont typeface="Arial" charset="0"/>
              <a:buAutoNum type="arabicPeriod"/>
            </a:pPr>
            <a:r>
              <a:rPr lang="en-US" sz="1600" smtClean="0"/>
              <a:t>Jika sebuah tindakan tidak dapat dilakukan berulang-ulang, tindakan ini tidak tepat untuk diambil</a:t>
            </a:r>
          </a:p>
          <a:p>
            <a:pPr algn="just">
              <a:lnSpc>
                <a:spcPct val="150000"/>
              </a:lnSpc>
              <a:buFont typeface="Arial" charset="0"/>
              <a:buAutoNum type="arabicPeriod"/>
            </a:pPr>
            <a:r>
              <a:rPr lang="en-US" sz="1600" smtClean="0"/>
              <a:t>Ambil tindakan yang dapat mencapai sebuah nilai yang lebih besar. </a:t>
            </a:r>
            <a:endParaRPr lang="en-US" sz="1600" smtClean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  <a:buFont typeface="Arial" charset="0"/>
              <a:buAutoNum type="arabicPeriod"/>
            </a:pPr>
            <a:r>
              <a:rPr lang="en-US" sz="1600" smtClean="0"/>
              <a:t>Ambil sebuah tindakan yang mempunyai resiko kecil</a:t>
            </a:r>
          </a:p>
          <a:p>
            <a:pPr algn="just">
              <a:lnSpc>
                <a:spcPct val="150000"/>
              </a:lnSpc>
              <a:buFont typeface="Arial" charset="0"/>
              <a:buAutoNum type="arabicPeriod"/>
            </a:pPr>
            <a:r>
              <a:rPr lang="en-US" sz="1600" smtClean="0"/>
              <a:t>Asumsikan bahwa sebenarnya semua obyek nyata dan tidak nyata dimiliki oleh seseorang kecuali  jika ada pernyataan khusus yang lain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1722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Arial" charset="0"/>
              <a:buNone/>
            </a:pPr>
            <a:r>
              <a:rPr lang="en-US" sz="1600" smtClean="0"/>
              <a:t>4.3 DIMENSI MORAL DARI SI</a:t>
            </a:r>
          </a:p>
          <a:p>
            <a:pPr algn="just">
              <a:lnSpc>
                <a:spcPct val="150000"/>
              </a:lnSpc>
              <a:buFont typeface="Arial" charset="0"/>
              <a:buNone/>
            </a:pPr>
            <a:r>
              <a:rPr lang="en-US" sz="1600" b="1" smtClean="0"/>
              <a:t>Hak informasi : privasi dan kebebasan di era internet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1600" smtClean="0"/>
              <a:t>Privasi ?? </a:t>
            </a:r>
            <a:endParaRPr lang="en-US" sz="1600" smtClean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1600" smtClean="0"/>
              <a:t>Tantangan internet terhadap privasi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endParaRPr lang="en-US" sz="1600" smtClean="0"/>
          </a:p>
          <a:p>
            <a:pPr algn="just">
              <a:lnSpc>
                <a:spcPct val="150000"/>
              </a:lnSpc>
              <a:buFont typeface="Arial" charset="0"/>
              <a:buNone/>
            </a:pPr>
            <a:r>
              <a:rPr lang="en-US" sz="1600" b="1" smtClean="0"/>
              <a:t>Hak Kekayaan : kekayaan intelektual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1600" smtClean="0"/>
              <a:t>Rahasia dagang ??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1600" smtClean="0"/>
              <a:t>Hak cipta ?? </a:t>
            </a:r>
            <a:endParaRPr lang="en-US" sz="1600" smtClean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1600" smtClean="0"/>
              <a:t>Hak paten ?? </a:t>
            </a:r>
            <a:endParaRPr lang="en-US" sz="1600" smtClean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en-US" sz="1600" smtClean="0"/>
              <a:t>Tantangan bagi hak kekayaan intelektual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357</Words>
  <Application>Microsoft Office PowerPoint</Application>
  <PresentationFormat>On-screen Show (4:3)</PresentationFormat>
  <Paragraphs>62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BAB IV ISU SOSIAL DAN ETIKA DALAM SI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BAB IV ISU SOSIAL DAN ETIKA DALAM SI </dc:title>
  <dc:creator>Naufal</dc:creator>
  <cp:lastModifiedBy>Phantom Assassin</cp:lastModifiedBy>
  <cp:revision>1</cp:revision>
  <dcterms:created xsi:type="dcterms:W3CDTF">2009-11-18T04:39:55Z</dcterms:created>
  <dcterms:modified xsi:type="dcterms:W3CDTF">2012-11-03T03:55:03Z</dcterms:modified>
</cp:coreProperties>
</file>