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BFE9D-D969-47A4-861B-8713961CF31B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78904-B0A2-46CC-BE3B-258B25482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91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B9795-B37C-4BE1-A92A-1115854B9E35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C1907-3894-430D-A07B-82188CC4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99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C1907-3894-430D-A07B-82188CC485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6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C1907-3894-430D-A07B-82188CC485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19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C1907-3894-430D-A07B-82188CC485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37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C1907-3894-430D-A07B-82188CC485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78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C1907-3894-430D-A07B-82188CC485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76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C1907-3894-430D-A07B-82188CC485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7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7DF65-4262-4952-8A05-8C5CF16FC97B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FD17A-8D16-4D8F-802B-279070A62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6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3A2D7-0486-4093-A281-E6BFC5E74E51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7C78B-A5C7-4EB4-B616-EF9C32425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5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BE902-178C-4FD1-A742-7C946FF70775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E1C3E-B61B-478C-B306-A425884AE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4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7B84D-DBE2-43F2-865A-8ABF6295F664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03634-90E7-49AF-B620-CFE72C0F5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9C95D-D886-4C7D-9581-D3F28CE00C7B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D8052-AD66-4B4E-B811-DE276B21C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7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F1CC4-E13E-4AD4-8EC5-F4E793FA8A4E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2986E-E3DA-467B-BD83-F7AD446DC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0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3AC57-88A4-4CBE-B4C6-CA8AC360C231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7BBB-B2AD-4DD2-BA53-ABBC8E11C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59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951FA-6BAB-4769-9AA9-3BB927760EC0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ABC4F-471D-4FC4-B2F2-7E45C80B5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5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B03DD-DF72-4B2A-832F-8AB5FE37DA25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6460D-986A-4D04-801F-897A8BE8A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6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A8E85-F02C-4064-ADAD-8E35FE6B8B2F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D02D2-6343-4CCC-B18E-1DC5F47B1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5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FD9DA-8F67-45C5-9884-5DE7B6A15E04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229DC-8B32-410F-B66E-610787089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5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28338F-DBAF-4C11-808D-483B27CCD3D0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840D67-A849-49A8-84D9-F8A60CA97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1800" b="1" smtClean="0"/>
              <a:t>BAB 5 </a:t>
            </a:r>
            <a:br>
              <a:rPr lang="en-US" sz="1800" b="1" smtClean="0"/>
            </a:br>
            <a:r>
              <a:rPr lang="en-US" sz="1800" b="1" smtClean="0"/>
              <a:t>INFRASTRUKTUR TI DAN TEKNOLOGI BARU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5.1 INFRASTRUKTUR TI</a:t>
            </a:r>
            <a:endParaRPr lang="en-US" sz="1600" smtClean="0">
              <a:solidFill>
                <a:srgbClr val="FF0000"/>
              </a:solidFill>
              <a:sym typeface="Wingdings" pitchFamily="2" charset="2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>
                <a:sym typeface="Wingdings" pitchFamily="2" charset="2"/>
              </a:rPr>
              <a:t>Mendefinisikan infrastruktur TI</a:t>
            </a:r>
            <a:endParaRPr lang="en-US" sz="1600" smtClean="0">
              <a:solidFill>
                <a:srgbClr val="FF0000"/>
              </a:solidFill>
              <a:sym typeface="Wingdings" pitchFamily="2" charset="2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>
                <a:sym typeface="Wingdings" pitchFamily="2" charset="2"/>
              </a:rPr>
              <a:t>Berhubungan dengan perkembangan (evolusi) infrastruktur TI dari generasi ke generasi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>
                <a:sym typeface="Wingdings" pitchFamily="2" charset="2"/>
              </a:rPr>
              <a:t>Penggerak teknologi dari evolusi infrastruktur</a:t>
            </a:r>
            <a:endParaRPr lang="en-US" sz="160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  <a:buFont typeface="Arial" charset="0"/>
              <a:buNone/>
            </a:pPr>
            <a:endParaRPr lang="en-US" sz="16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8674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5.2 KOMPONEN INFRASTRUKTUR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- Terdapat 7 komponen</a:t>
            </a:r>
          </a:p>
        </p:txBody>
      </p:sp>
      <p:sp>
        <p:nvSpPr>
          <p:cNvPr id="4" name="Oval 3"/>
          <p:cNvSpPr/>
          <p:nvPr/>
        </p:nvSpPr>
        <p:spPr>
          <a:xfrm>
            <a:off x="3886200" y="1143000"/>
            <a:ext cx="1371600" cy="1219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Platform internet</a:t>
            </a:r>
          </a:p>
        </p:txBody>
      </p:sp>
      <p:sp>
        <p:nvSpPr>
          <p:cNvPr id="5" name="Oval 4"/>
          <p:cNvSpPr/>
          <p:nvPr/>
        </p:nvSpPr>
        <p:spPr>
          <a:xfrm>
            <a:off x="5867400" y="1600200"/>
            <a:ext cx="1371600" cy="1219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Platform </a:t>
            </a:r>
            <a:r>
              <a:rPr lang="en-US" sz="1200" dirty="0" err="1">
                <a:solidFill>
                  <a:schemeClr val="tx1"/>
                </a:solidFill>
              </a:rPr>
              <a:t>perangkat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keras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komputer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066800" y="3276600"/>
            <a:ext cx="1371600" cy="1219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</a:rPr>
              <a:t>Konsultan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dan</a:t>
            </a:r>
            <a:r>
              <a:rPr lang="en-US" sz="1200" dirty="0">
                <a:solidFill>
                  <a:schemeClr val="tx1"/>
                </a:solidFill>
              </a:rPr>
              <a:t> integrator </a:t>
            </a:r>
            <a:r>
              <a:rPr lang="en-US" sz="1200" dirty="0" err="1">
                <a:solidFill>
                  <a:schemeClr val="tx1"/>
                </a:solidFill>
              </a:rPr>
              <a:t>sistem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752600" y="1447800"/>
            <a:ext cx="1524000" cy="137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</a:rPr>
              <a:t>Manajemen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dan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penyimpanan</a:t>
            </a:r>
            <a:r>
              <a:rPr lang="en-US" sz="1200" dirty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8" name="Oval 7"/>
          <p:cNvSpPr/>
          <p:nvPr/>
        </p:nvSpPr>
        <p:spPr>
          <a:xfrm>
            <a:off x="6400800" y="3352800"/>
            <a:ext cx="1371600" cy="1219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</a:rPr>
              <a:t>Platform </a:t>
            </a:r>
            <a:r>
              <a:rPr lang="en-US" sz="1200" dirty="0" err="1">
                <a:solidFill>
                  <a:schemeClr val="tx1"/>
                </a:solidFill>
              </a:rPr>
              <a:t>sistem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operasi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590800" y="4495800"/>
            <a:ext cx="1524000" cy="137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err="1">
                <a:solidFill>
                  <a:schemeClr val="tx1"/>
                </a:solidFill>
              </a:rPr>
              <a:t>Jaringan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telekomunikasi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876800" y="4572000"/>
            <a:ext cx="1371600" cy="1219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</a:rPr>
              <a:t>Aplikasi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perangkat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lunak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perusahaan</a:t>
            </a:r>
            <a:r>
              <a:rPr lang="en-US" sz="1200" dirty="0">
                <a:solidFill>
                  <a:schemeClr val="tx1"/>
                </a:solidFill>
              </a:rPr>
              <a:t> (SAP, Oracle </a:t>
            </a:r>
            <a:r>
              <a:rPr lang="en-US" sz="1200" dirty="0" err="1">
                <a:solidFill>
                  <a:schemeClr val="tx1"/>
                </a:solidFill>
              </a:rPr>
              <a:t>dll</a:t>
            </a:r>
            <a:r>
              <a:rPr lang="en-US" sz="120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3124200" y="1600200"/>
            <a:ext cx="762000" cy="1524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6"/>
          </p:cNvCxnSpPr>
          <p:nvPr/>
        </p:nvCxnSpPr>
        <p:spPr>
          <a:xfrm>
            <a:off x="5257800" y="1752600"/>
            <a:ext cx="685800" cy="1524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8" idx="0"/>
          </p:cNvCxnSpPr>
          <p:nvPr/>
        </p:nvCxnSpPr>
        <p:spPr>
          <a:xfrm rot="16200000" flipH="1">
            <a:off x="6667500" y="2933700"/>
            <a:ext cx="609600" cy="2286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6172200" y="4495800"/>
            <a:ext cx="609600" cy="4572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4114800" y="5334000"/>
            <a:ext cx="762000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3"/>
            <a:endCxn id="6" idx="0"/>
          </p:cNvCxnSpPr>
          <p:nvPr/>
        </p:nvCxnSpPr>
        <p:spPr>
          <a:xfrm rot="5400000">
            <a:off x="1535113" y="2835275"/>
            <a:ext cx="658812" cy="22383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57400" y="4419600"/>
            <a:ext cx="609600" cy="5334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5.3 TREN PLATFORM PERANGKAT KERAS DAN TEKNOLOGI BARU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Berkaitan dengan biaya yang digunakan untuk membangun infrastruktur baru. </a:t>
            </a:r>
            <a:endParaRPr lang="en-US" sz="160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Komputasi grid</a:t>
            </a:r>
            <a:endParaRPr lang="en-US" sz="1600" smtClean="0">
              <a:solidFill>
                <a:srgbClr val="FF0000"/>
              </a:solidFill>
              <a:sym typeface="Wingdings" pitchFamily="2" charset="2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>
                <a:sym typeface="Wingdings" pitchFamily="2" charset="2"/>
              </a:rPr>
              <a:t>Komputasi berdasar permintaan</a:t>
            </a:r>
            <a:endParaRPr lang="en-US" sz="1600" smtClean="0">
              <a:solidFill>
                <a:srgbClr val="FF0000"/>
              </a:solidFill>
              <a:sym typeface="Wingdings" pitchFamily="2" charset="2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>
                <a:sym typeface="Wingdings" pitchFamily="2" charset="2"/>
              </a:rPr>
              <a:t>Komputasi otonom</a:t>
            </a:r>
            <a:endParaRPr lang="en-US" sz="1600" smtClean="0">
              <a:solidFill>
                <a:srgbClr val="FF0000"/>
              </a:solidFill>
              <a:sym typeface="Wingdings" pitchFamily="2" charset="2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>
                <a:sym typeface="Wingdings" pitchFamily="2" charset="2"/>
              </a:rPr>
              <a:t>Komputasi edge</a:t>
            </a:r>
            <a:endParaRPr lang="en-US" sz="16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Virtualisasi</a:t>
            </a:r>
            <a:endParaRPr lang="en-US" sz="1600" smtClean="0">
              <a:solidFill>
                <a:srgbClr val="FF0000"/>
              </a:solidFill>
              <a:sym typeface="Wingdings" pitchFamily="2" charset="2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>
                <a:sym typeface="Wingdings" pitchFamily="2" charset="2"/>
              </a:rPr>
              <a:t>Processor multicore  sirkuit gabungan yang memiliki dua processor atau lebih. Teknologi ini memungkinkan dua mesin pemrosesan dengan kebutuhan daya dan pengurangan panas yang lebih sedikit untuk menjalankan tugas-tugas lebih cepat daripada sebuah chip yang membutuhkan sumber daya besar dengan sebuah  satu core pemrosesan.</a:t>
            </a:r>
            <a:endParaRPr lang="en-US" sz="16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 rtlCol="0">
            <a:norm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5.4 TREN PLATFORM PERANGKAT LUNAK DAN TEKNOLOGI BARU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/>
              <a:t>Terdiri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6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: 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	1. Linux </a:t>
            </a:r>
            <a:r>
              <a:rPr lang="en-US" sz="1600" dirty="0" err="1" smtClean="0"/>
              <a:t>dan</a:t>
            </a:r>
            <a:r>
              <a:rPr lang="en-US" sz="1600" dirty="0" smtClean="0"/>
              <a:t> s/w open source</a:t>
            </a:r>
            <a:endParaRPr lang="en-US" sz="1600" dirty="0" smtClean="0">
              <a:solidFill>
                <a:srgbClr val="FF0000"/>
              </a:solidFill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	2. Java</a:t>
            </a:r>
            <a:endParaRPr lang="en-US" sz="1600" dirty="0" smtClean="0">
              <a:solidFill>
                <a:srgbClr val="FF0000"/>
              </a:solidFill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	3. S/w </a:t>
            </a:r>
            <a:r>
              <a:rPr lang="en-US" sz="1600" dirty="0" err="1" smtClean="0"/>
              <a:t>perusahaan</a:t>
            </a:r>
            <a:endParaRPr lang="en-US" sz="1600" dirty="0" smtClean="0"/>
          </a:p>
          <a:p>
            <a:pPr marL="347663" indent="-347663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	4. </a:t>
            </a:r>
            <a:r>
              <a:rPr lang="en-US" sz="1600" dirty="0" err="1" smtClean="0"/>
              <a:t>Layanan</a:t>
            </a:r>
            <a:r>
              <a:rPr lang="en-US" sz="1600" dirty="0" smtClean="0"/>
              <a:t> web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arsitektur</a:t>
            </a:r>
            <a:r>
              <a:rPr lang="en-US" sz="1600" dirty="0" smtClean="0"/>
              <a:t> </a:t>
            </a:r>
            <a:r>
              <a:rPr lang="en-US" sz="1600" dirty="0" err="1" smtClean="0"/>
              <a:t>berorientasi</a:t>
            </a:r>
            <a:r>
              <a:rPr lang="en-US" sz="1600" dirty="0" smtClean="0"/>
              <a:t> </a:t>
            </a:r>
            <a:r>
              <a:rPr lang="en-US" sz="1600" dirty="0" err="1" smtClean="0"/>
              <a:t>layanan</a:t>
            </a:r>
            <a:endParaRPr lang="en-US" sz="1600" dirty="0" smtClean="0"/>
          </a:p>
          <a:p>
            <a:pPr marL="347663" indent="-347663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	5. </a:t>
            </a:r>
            <a:r>
              <a:rPr lang="en-US" sz="1600" dirty="0" err="1" smtClean="0"/>
              <a:t>Mashup</a:t>
            </a:r>
            <a:r>
              <a:rPr lang="en-US" sz="1600" dirty="0" smtClean="0"/>
              <a:t> / s/w </a:t>
            </a:r>
            <a:r>
              <a:rPr lang="en-US" sz="1600" dirty="0" err="1" smtClean="0"/>
              <a:t>aplikasi</a:t>
            </a:r>
            <a:r>
              <a:rPr lang="en-US" sz="1600" dirty="0" smtClean="0"/>
              <a:t> </a:t>
            </a:r>
            <a:r>
              <a:rPr lang="en-US" sz="1600" dirty="0" err="1" smtClean="0"/>
              <a:t>berbasis</a:t>
            </a:r>
            <a:r>
              <a:rPr lang="en-US" sz="1600" dirty="0" smtClean="0"/>
              <a:t> web</a:t>
            </a:r>
          </a:p>
          <a:p>
            <a:pPr marL="347663" indent="-347663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smtClean="0"/>
              <a:t>	6</a:t>
            </a:r>
            <a:r>
              <a:rPr lang="en-US" sz="1600" dirty="0" smtClean="0"/>
              <a:t>. Outsourcing s/w 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err="1" smtClean="0">
                <a:sym typeface="Wingdings" pitchFamily="2" charset="2"/>
              </a:rPr>
              <a:t>dimana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perusahaan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menyewa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pengembang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untuk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membuat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atau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memelihara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aplikasi</a:t>
            </a:r>
            <a:r>
              <a:rPr lang="en-US" sz="1600" dirty="0" smtClean="0">
                <a:sym typeface="Wingdings" pitchFamily="2" charset="2"/>
              </a:rPr>
              <a:t> yang </a:t>
            </a:r>
            <a:r>
              <a:rPr lang="en-US" sz="1600" dirty="0" err="1" smtClean="0">
                <a:sym typeface="Wingdings" pitchFamily="2" charset="2"/>
              </a:rPr>
              <a:t>sudah</a:t>
            </a:r>
            <a:r>
              <a:rPr lang="en-US" sz="1600" dirty="0" smtClean="0">
                <a:sym typeface="Wingdings" pitchFamily="2" charset="2"/>
              </a:rPr>
              <a:t>/</a:t>
            </a:r>
            <a:r>
              <a:rPr lang="en-US" sz="1600" dirty="0" err="1" smtClean="0">
                <a:sym typeface="Wingdings" pitchFamily="2" charset="2"/>
              </a:rPr>
              <a:t>akan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dibuat</a:t>
            </a:r>
            <a:r>
              <a:rPr lang="en-US" sz="1600" dirty="0" smtClean="0">
                <a:sym typeface="Wingdings" pitchFamily="2" charset="2"/>
              </a:rPr>
              <a:t>.</a:t>
            </a:r>
            <a:r>
              <a:rPr lang="en-US" sz="1600" dirty="0" smtClean="0"/>
              <a:t> 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1600" dirty="0" smtClean="0">
              <a:solidFill>
                <a:srgbClr val="FF0000"/>
              </a:solidFill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5.5 ISU MANAJEMEN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Menangani perubahan infrastruktur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Manajemen dan tata kelola (governance)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Melakukan investasi infrastruktur secara bijak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On-screen Show (4:3)</PresentationFormat>
  <Paragraphs>42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Arial</vt:lpstr>
      <vt:lpstr>Wingdings</vt:lpstr>
      <vt:lpstr>Office Theme</vt:lpstr>
      <vt:lpstr>BAB 5  INFRASTRUKTUR TI DAN TEKNOLOGI BARU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5  INFRASTRUKTUR TI DAN TEKNOLOGI BARU</dc:title>
  <dc:creator>Naufal</dc:creator>
  <cp:lastModifiedBy>Phantom Assassin</cp:lastModifiedBy>
  <cp:revision>1</cp:revision>
  <dcterms:created xsi:type="dcterms:W3CDTF">2009-11-18T04:40:22Z</dcterms:created>
  <dcterms:modified xsi:type="dcterms:W3CDTF">2012-11-03T03:55:25Z</dcterms:modified>
</cp:coreProperties>
</file>