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5" r:id="rId1"/>
  </p:sldMasterIdLst>
  <p:notesMasterIdLst>
    <p:notesMasterId r:id="rId33"/>
  </p:notesMasterIdLst>
  <p:sldIdLst>
    <p:sldId id="279" r:id="rId2"/>
    <p:sldId id="280" r:id="rId3"/>
    <p:sldId id="281" r:id="rId4"/>
    <p:sldId id="282" r:id="rId5"/>
    <p:sldId id="283" r:id="rId6"/>
    <p:sldId id="284" r:id="rId7"/>
    <p:sldId id="285" r:id="rId8"/>
    <p:sldId id="286" r:id="rId9"/>
    <p:sldId id="287" r:id="rId10"/>
    <p:sldId id="288" r:id="rId11"/>
    <p:sldId id="289" r:id="rId12"/>
    <p:sldId id="290" r:id="rId13"/>
    <p:sldId id="302" r:id="rId14"/>
    <p:sldId id="303" r:id="rId15"/>
    <p:sldId id="304" r:id="rId16"/>
    <p:sldId id="305" r:id="rId17"/>
    <p:sldId id="306" r:id="rId18"/>
    <p:sldId id="307" r:id="rId19"/>
    <p:sldId id="308" r:id="rId20"/>
    <p:sldId id="309" r:id="rId21"/>
    <p:sldId id="310" r:id="rId22"/>
    <p:sldId id="311" r:id="rId23"/>
    <p:sldId id="312" r:id="rId24"/>
    <p:sldId id="313" r:id="rId25"/>
    <p:sldId id="314" r:id="rId26"/>
    <p:sldId id="319" r:id="rId27"/>
    <p:sldId id="320" r:id="rId28"/>
    <p:sldId id="321" r:id="rId29"/>
    <p:sldId id="322" r:id="rId30"/>
    <p:sldId id="323" r:id="rId31"/>
    <p:sldId id="324" r:id="rId3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5" d="100"/>
          <a:sy n="55" d="100"/>
        </p:scale>
        <p:origin x="-85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46412B-1169-469D-8FDE-59F56DFFFE28}" type="datetimeFigureOut">
              <a:rPr lang="en-US" smtClean="0"/>
              <a:t>3/21/2013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FE491B-F6D1-4707-B911-CBDAF791C4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50089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FE491B-F6D1-4707-B911-CBDAF791C49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3278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FE491B-F6D1-4707-B911-CBDAF791C492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20506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FE491B-F6D1-4707-B911-CBDAF791C492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879978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FE491B-F6D1-4707-B911-CBDAF791C492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62743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FE491B-F6D1-4707-B911-CBDAF791C492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063085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FE491B-F6D1-4707-B911-CBDAF791C492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729859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FE491B-F6D1-4707-B911-CBDAF791C492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031587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FE491B-F6D1-4707-B911-CBDAF791C492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301414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FE491B-F6D1-4707-B911-CBDAF791C492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166774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FE491B-F6D1-4707-B911-CBDAF791C492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542509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FE491B-F6D1-4707-B911-CBDAF791C492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51503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FE491B-F6D1-4707-B911-CBDAF791C49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376409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FE491B-F6D1-4707-B911-CBDAF791C492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369025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FE491B-F6D1-4707-B911-CBDAF791C492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137306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FE491B-F6D1-4707-B911-CBDAF791C492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43514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FE491B-F6D1-4707-B911-CBDAF791C492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678542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FE491B-F6D1-4707-B911-CBDAF791C492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81137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FE491B-F6D1-4707-B911-CBDAF791C492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0477636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FE491B-F6D1-4707-B911-CBDAF791C492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04083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FE491B-F6D1-4707-B911-CBDAF791C492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692424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FE491B-F6D1-4707-B911-CBDAF791C492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2627014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FE491B-F6D1-4707-B911-CBDAF791C492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90275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FE491B-F6D1-4707-B911-CBDAF791C49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8997206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FE491B-F6D1-4707-B911-CBDAF791C492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244427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FE491B-F6D1-4707-B911-CBDAF791C492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4940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FE491B-F6D1-4707-B911-CBDAF791C49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86227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FE491B-F6D1-4707-B911-CBDAF791C49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45065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FE491B-F6D1-4707-B911-CBDAF791C49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5059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FE491B-F6D1-4707-B911-CBDAF791C49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105005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FE491B-F6D1-4707-B911-CBDAF791C49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550690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FE491B-F6D1-4707-B911-CBDAF791C49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06863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7"/>
          <p:cNvSpPr>
            <a:spLocks noChangeArrowheads="1"/>
          </p:cNvSpPr>
          <p:nvPr/>
        </p:nvSpPr>
        <p:spPr bwMode="auto">
          <a:xfrm>
            <a:off x="685800" y="2393950"/>
            <a:ext cx="7772400" cy="109538"/>
          </a:xfrm>
          <a:custGeom>
            <a:avLst/>
            <a:gdLst>
              <a:gd name="G0" fmla="+- 618 0 0"/>
            </a:gdLst>
            <a:ahLst/>
            <a:cxnLst>
              <a:cxn ang="0">
                <a:pos x="0" y="0"/>
              </a:cxn>
              <a:cxn ang="0">
                <a:pos x="618" y="0"/>
              </a:cxn>
              <a:cxn ang="0">
                <a:pos x="618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en-GB" sz="2400">
              <a:latin typeface="Times New Roman" pitchFamily="18" charset="0"/>
            </a:endParaRPr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3716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29000"/>
            <a:ext cx="7010400" cy="16002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5BB015-F5F2-4C85-97A0-C67827DDBE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81154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6A0845-7FC0-46B9-B206-E97D4042C9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08950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3838" y="304800"/>
            <a:ext cx="2001837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66738" y="304800"/>
            <a:ext cx="585470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A84FF2-438B-46CE-8345-7EE1BD0D78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53328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969C47-9072-4F35-A7CA-0F537BB090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49534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1CE706-7116-4B60-B194-49809C3ED4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3093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A97AD5-E858-4023-8EAF-94D8F3A47C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6698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4111FD-BC1B-490E-9709-6DF968AFE5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21521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5B6101-A6BA-4096-80EA-3C6119C9EE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4789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0160EC-BCAB-457F-ABBE-02C800CB08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69412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39E9DB-9A11-4147-A3F1-20F2CA2AC6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88012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7ABB77-3D15-4BD2-AE71-5416019DD2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78564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t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304800"/>
            <a:ext cx="8001000" cy="1216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752600"/>
            <a:ext cx="8001000" cy="426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1508" name="AutoShape 4"/>
          <p:cNvSpPr>
            <a:spLocks noChangeArrowheads="1"/>
          </p:cNvSpPr>
          <p:nvPr/>
        </p:nvSpPr>
        <p:spPr bwMode="auto">
          <a:xfrm>
            <a:off x="609600" y="1566863"/>
            <a:ext cx="7958138" cy="109537"/>
          </a:xfrm>
          <a:custGeom>
            <a:avLst/>
            <a:gdLst>
              <a:gd name="G0" fmla="+- 585 0 0"/>
            </a:gdLst>
            <a:ahLst/>
            <a:cxnLst>
              <a:cxn ang="0">
                <a:pos x="0" y="0"/>
              </a:cxn>
              <a:cxn ang="0">
                <a:pos x="585" y="0"/>
              </a:cxn>
              <a:cxn ang="0">
                <a:pos x="585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en-GB" sz="2400">
              <a:latin typeface="Times New Roman" pitchFamily="18" charset="0"/>
            </a:endParaRPr>
          </a:p>
        </p:txBody>
      </p:sp>
      <p:sp>
        <p:nvSpPr>
          <p:cNvPr id="21509" name="Line 5"/>
          <p:cNvSpPr>
            <a:spLocks noChangeShapeType="1"/>
          </p:cNvSpPr>
          <p:nvPr/>
        </p:nvSpPr>
        <p:spPr bwMode="auto">
          <a:xfrm flipV="1">
            <a:off x="609600" y="617220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11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12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4815BD25-627F-4F67-B9DA-DD64E839BC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0" r:id="rId1"/>
    <p:sldLayoutId id="2147483750" r:id="rId2"/>
    <p:sldLayoutId id="2147483751" r:id="rId3"/>
    <p:sldLayoutId id="2147483752" r:id="rId4"/>
    <p:sldLayoutId id="2147483753" r:id="rId5"/>
    <p:sldLayoutId id="2147483754" r:id="rId6"/>
    <p:sldLayoutId id="2147483755" r:id="rId7"/>
    <p:sldLayoutId id="2147483756" r:id="rId8"/>
    <p:sldLayoutId id="2147483757" r:id="rId9"/>
    <p:sldLayoutId id="2147483758" r:id="rId10"/>
    <p:sldLayoutId id="2147483759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304925" indent="-3952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2300">
          <a:solidFill>
            <a:schemeClr val="tx1"/>
          </a:solidFill>
          <a:latin typeface="+mn-lt"/>
        </a:defRPr>
      </a:lvl3pPr>
      <a:lvl4pPr marL="1693863" indent="-3873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93913" indent="-398463" algn="l" rtl="0" eaLnBrk="0" fontAlgn="base" hangingPunct="0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511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30083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655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9227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z="3400" smtClean="0"/>
              <a:t>Telekomunikasi dan Jaringan</a:t>
            </a:r>
            <a:br>
              <a:rPr lang="en-US" sz="3400" smtClean="0"/>
            </a:br>
            <a:endParaRPr lang="en-US" sz="340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600" b="1" smtClean="0"/>
              <a:t>Sistem Telekomunikasi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200" smtClean="0"/>
              <a:t>Perangkat Keras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sz="2200" smtClean="0">
                <a:ea typeface="SimSun" pitchFamily="2" charset="-122"/>
              </a:rPr>
              <a:t>Media Komunikasi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sz="2200" smtClean="0">
                <a:ea typeface="SimSun" pitchFamily="2" charset="-122"/>
              </a:rPr>
              <a:t>Jaringan Komunikasi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sz="2200" smtClean="0">
                <a:ea typeface="SimSun" pitchFamily="2" charset="-122"/>
              </a:rPr>
              <a:t>Perangkat Lunak Komunikasi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sz="2200" smtClean="0">
                <a:ea typeface="SimSun" pitchFamily="2" charset="-122"/>
              </a:rPr>
              <a:t>Penyedia Komunikasi Data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sz="2200" smtClean="0">
                <a:ea typeface="SimSun" pitchFamily="2" charset="-122"/>
              </a:rPr>
              <a:t>Protokol Komunikasi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sz="2200" smtClean="0">
                <a:ea typeface="SimSun" pitchFamily="2" charset="-122"/>
              </a:rPr>
              <a:t>Aplikasi Komunikasi</a:t>
            </a:r>
          </a:p>
          <a:p>
            <a:pPr eaLnBrk="1" hangingPunct="1">
              <a:lnSpc>
                <a:spcPct val="90000"/>
              </a:lnSpc>
            </a:pPr>
            <a:r>
              <a:rPr lang="en-US" sz="2600" b="1" smtClean="0"/>
              <a:t>Dua Sisi Sistem Telekomunikasi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sz="2200" smtClean="0">
                <a:ea typeface="SimSun" pitchFamily="2" charset="-122"/>
              </a:rPr>
              <a:t>Pengirim Informasi (</a:t>
            </a:r>
            <a:r>
              <a:rPr lang="en-US" altLang="zh-CN" sz="2200" i="1" smtClean="0">
                <a:ea typeface="SimSun" pitchFamily="2" charset="-122"/>
              </a:rPr>
              <a:t>Tansmitter of Information</a:t>
            </a:r>
            <a:r>
              <a:rPr lang="en-US" altLang="zh-CN" sz="2200" smtClean="0">
                <a:ea typeface="SimSun" pitchFamily="2" charset="-122"/>
              </a:rPr>
              <a:t>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sz="2200" smtClean="0">
                <a:ea typeface="SimSun" pitchFamily="2" charset="-122"/>
              </a:rPr>
              <a:t>Penerima Informasi (</a:t>
            </a:r>
            <a:r>
              <a:rPr lang="en-US" altLang="zh-CN" sz="2200" i="1" smtClean="0">
                <a:ea typeface="SimSun" pitchFamily="2" charset="-122"/>
              </a:rPr>
              <a:t>Receiver of Information</a:t>
            </a:r>
            <a:r>
              <a:rPr lang="en-US" altLang="zh-CN" sz="2200" smtClean="0">
                <a:ea typeface="SimSun" pitchFamily="2" charset="-122"/>
              </a:rPr>
              <a:t>)</a:t>
            </a:r>
            <a:endParaRPr lang="en-US" sz="2200" smtClean="0"/>
          </a:p>
          <a:p>
            <a:pPr lvl="1" eaLnBrk="1" hangingPunct="1">
              <a:lnSpc>
                <a:spcPct val="90000"/>
              </a:lnSpc>
            </a:pPr>
            <a:endParaRPr lang="en-US" sz="22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z="3400" smtClean="0"/>
              <a:t>Internet, Intranet, Ekstranet</a:t>
            </a:r>
            <a:br>
              <a:rPr lang="en-US" sz="3400" smtClean="0"/>
            </a:br>
            <a:r>
              <a:rPr lang="en-US" sz="3400" smtClean="0"/>
              <a:t>(</a:t>
            </a:r>
            <a:r>
              <a:rPr lang="en-US" sz="3400" i="1" smtClean="0"/>
              <a:t>cont.</a:t>
            </a:r>
            <a:r>
              <a:rPr lang="en-US" sz="3400" smtClean="0"/>
              <a:t>)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6738" y="1752600"/>
            <a:ext cx="8120062" cy="4495800"/>
          </a:xfrm>
        </p:spPr>
        <p:txBody>
          <a:bodyPr/>
          <a:lstStyle/>
          <a:p>
            <a:pPr marL="571500" indent="-571500" eaLnBrk="1" hangingPunct="1">
              <a:lnSpc>
                <a:spcPct val="80000"/>
              </a:lnSpc>
            </a:pPr>
            <a:r>
              <a:rPr lang="en-US" altLang="zh-CN" sz="2600" b="1" smtClean="0">
                <a:ea typeface="SimSun" pitchFamily="2" charset="-122"/>
              </a:rPr>
              <a:t>Layanan yang Disediakan oleh Internet</a:t>
            </a:r>
            <a:r>
              <a:rPr lang="en-US" altLang="zh-CN" sz="2600" smtClean="0">
                <a:ea typeface="SimSun" pitchFamily="2" charset="-122"/>
              </a:rPr>
              <a:t> :</a:t>
            </a:r>
          </a:p>
          <a:p>
            <a:pPr marL="966788" lvl="1" indent="-495300" eaLnBrk="1" hangingPunct="1">
              <a:lnSpc>
                <a:spcPct val="80000"/>
              </a:lnSpc>
            </a:pPr>
            <a:r>
              <a:rPr lang="en-US" altLang="zh-CN" sz="2200" smtClean="0">
                <a:ea typeface="SimSun" pitchFamily="2" charset="-122"/>
              </a:rPr>
              <a:t>Layanan Komunikasi </a:t>
            </a:r>
          </a:p>
          <a:p>
            <a:pPr marL="1347788" lvl="2" indent="-438150" eaLnBrk="1" hangingPunct="1">
              <a:lnSpc>
                <a:spcPct val="80000"/>
              </a:lnSpc>
            </a:pPr>
            <a:r>
              <a:rPr lang="en-US" altLang="zh-CN" sz="2100" i="1" smtClean="0">
                <a:ea typeface="SimSun" pitchFamily="2" charset="-122"/>
              </a:rPr>
              <a:t>e-mail</a:t>
            </a:r>
            <a:r>
              <a:rPr lang="en-US" altLang="zh-CN" sz="2100" smtClean="0">
                <a:ea typeface="SimSun" pitchFamily="2" charset="-122"/>
              </a:rPr>
              <a:t> </a:t>
            </a:r>
          </a:p>
          <a:p>
            <a:pPr marL="1347788" lvl="2" indent="-438150" algn="just" eaLnBrk="1" hangingPunct="1">
              <a:lnSpc>
                <a:spcPct val="80000"/>
              </a:lnSpc>
            </a:pPr>
            <a:r>
              <a:rPr lang="en-US" altLang="zh-CN" sz="2100" smtClean="0">
                <a:ea typeface="SimSun" pitchFamily="2" charset="-122"/>
              </a:rPr>
              <a:t>USENET </a:t>
            </a:r>
            <a:r>
              <a:rPr lang="en-US" altLang="zh-CN" sz="2100" i="1" smtClean="0">
                <a:ea typeface="SimSun" pitchFamily="2" charset="-122"/>
              </a:rPr>
              <a:t>Newsgroup</a:t>
            </a:r>
            <a:r>
              <a:rPr lang="en-US" altLang="zh-CN" sz="2100" smtClean="0">
                <a:ea typeface="SimSun" pitchFamily="2" charset="-122"/>
              </a:rPr>
              <a:t>(</a:t>
            </a:r>
            <a:r>
              <a:rPr lang="en-US" altLang="zh-CN" sz="2100" i="1" smtClean="0">
                <a:ea typeface="SimSun" pitchFamily="2" charset="-122"/>
              </a:rPr>
              <a:t>Forums</a:t>
            </a:r>
            <a:r>
              <a:rPr lang="en-US" altLang="zh-CN" sz="2100" smtClean="0">
                <a:ea typeface="SimSun" pitchFamily="2" charset="-122"/>
              </a:rPr>
              <a:t>)</a:t>
            </a:r>
          </a:p>
          <a:p>
            <a:pPr marL="1347788" lvl="2" indent="-438150" algn="just" eaLnBrk="1" hangingPunct="1">
              <a:lnSpc>
                <a:spcPct val="80000"/>
              </a:lnSpc>
            </a:pPr>
            <a:r>
              <a:rPr lang="en-US" altLang="zh-CN" sz="2100" smtClean="0">
                <a:ea typeface="SimSun" pitchFamily="2" charset="-122"/>
              </a:rPr>
              <a:t>LISTSERV</a:t>
            </a:r>
          </a:p>
          <a:p>
            <a:pPr marL="1347788" lvl="2" indent="-438150" algn="just" eaLnBrk="1" hangingPunct="1">
              <a:lnSpc>
                <a:spcPct val="80000"/>
              </a:lnSpc>
            </a:pPr>
            <a:r>
              <a:rPr lang="en-US" altLang="zh-CN" sz="2100" i="1" smtClean="0">
                <a:ea typeface="SimSun" pitchFamily="2" charset="-122"/>
              </a:rPr>
              <a:t>Chatting</a:t>
            </a:r>
            <a:r>
              <a:rPr lang="en-US" altLang="zh-CN" sz="2100" smtClean="0">
                <a:ea typeface="SimSun" pitchFamily="2" charset="-122"/>
              </a:rPr>
              <a:t> </a:t>
            </a:r>
          </a:p>
          <a:p>
            <a:pPr marL="1347788" lvl="2" indent="-438150" algn="just" eaLnBrk="1" hangingPunct="1">
              <a:lnSpc>
                <a:spcPct val="80000"/>
              </a:lnSpc>
            </a:pPr>
            <a:r>
              <a:rPr lang="en-US" altLang="zh-CN" sz="2100" i="1" smtClean="0">
                <a:ea typeface="SimSun" pitchFamily="2" charset="-122"/>
              </a:rPr>
              <a:t>Instant Messaging</a:t>
            </a:r>
          </a:p>
          <a:p>
            <a:pPr marL="1347788" lvl="2" indent="-438150" algn="just" eaLnBrk="1" hangingPunct="1">
              <a:lnSpc>
                <a:spcPct val="80000"/>
              </a:lnSpc>
            </a:pPr>
            <a:r>
              <a:rPr lang="en-US" altLang="zh-CN" sz="2100" i="1" smtClean="0">
                <a:ea typeface="SimSun" pitchFamily="2" charset="-122"/>
              </a:rPr>
              <a:t>Telnet</a:t>
            </a:r>
          </a:p>
          <a:p>
            <a:pPr marL="1347788" lvl="2" indent="-438150" algn="just" eaLnBrk="1" hangingPunct="1">
              <a:lnSpc>
                <a:spcPct val="80000"/>
              </a:lnSpc>
            </a:pPr>
            <a:r>
              <a:rPr lang="en-US" altLang="zh-CN" sz="2100" i="1" smtClean="0">
                <a:ea typeface="SimSun" pitchFamily="2" charset="-122"/>
              </a:rPr>
              <a:t>Internet Telephony</a:t>
            </a:r>
            <a:endParaRPr lang="en-US" altLang="zh-CN" sz="2100" smtClean="0">
              <a:ea typeface="SimSun" pitchFamily="2" charset="-122"/>
            </a:endParaRPr>
          </a:p>
          <a:p>
            <a:pPr marL="1347788" lvl="2" indent="-438150" algn="just" eaLnBrk="1" hangingPunct="1">
              <a:lnSpc>
                <a:spcPct val="80000"/>
              </a:lnSpc>
            </a:pPr>
            <a:r>
              <a:rPr lang="en-US" altLang="zh-CN" sz="2100" i="1" smtClean="0">
                <a:ea typeface="SimSun" pitchFamily="2" charset="-122"/>
              </a:rPr>
              <a:t>Internet Fax</a:t>
            </a:r>
            <a:endParaRPr lang="en-US" altLang="zh-CN" sz="2100" smtClean="0">
              <a:ea typeface="SimSun" pitchFamily="2" charset="-122"/>
            </a:endParaRPr>
          </a:p>
          <a:p>
            <a:pPr marL="1347788" lvl="2" indent="-438150" algn="just" eaLnBrk="1" hangingPunct="1">
              <a:lnSpc>
                <a:spcPct val="80000"/>
              </a:lnSpc>
            </a:pPr>
            <a:r>
              <a:rPr lang="en-US" altLang="zh-CN" sz="2100" i="1" smtClean="0">
                <a:ea typeface="SimSun" pitchFamily="2" charset="-122"/>
              </a:rPr>
              <a:t>Streaming Audio dan Video</a:t>
            </a:r>
            <a:endParaRPr lang="en-US" altLang="zh-CN" sz="2100" smtClean="0">
              <a:ea typeface="SimSun" pitchFamily="2" charset="-122"/>
            </a:endParaRPr>
          </a:p>
          <a:p>
            <a:pPr marL="1347788" lvl="2" indent="-438150" algn="just" eaLnBrk="1" hangingPunct="1">
              <a:lnSpc>
                <a:spcPct val="80000"/>
              </a:lnSpc>
            </a:pPr>
            <a:r>
              <a:rPr lang="en-US" altLang="zh-CN" sz="2100" i="1" smtClean="0">
                <a:ea typeface="SimSun" pitchFamily="2" charset="-122"/>
              </a:rPr>
              <a:t>Real-time Audio dan Video</a:t>
            </a:r>
            <a:r>
              <a:rPr lang="en-US" altLang="zh-CN" sz="2100" smtClean="0">
                <a:ea typeface="SimSun" pitchFamily="2" charset="-122"/>
              </a:rPr>
              <a:t> </a:t>
            </a:r>
          </a:p>
          <a:p>
            <a:pPr marL="1347788" lvl="2" indent="-438150" algn="just" eaLnBrk="1" hangingPunct="1">
              <a:lnSpc>
                <a:spcPct val="80000"/>
              </a:lnSpc>
            </a:pPr>
            <a:endParaRPr lang="en-US" altLang="zh-CN" sz="2100" smtClean="0">
              <a:ea typeface="SimSun" pitchFamily="2" charset="-122"/>
            </a:endParaRPr>
          </a:p>
          <a:p>
            <a:pPr marL="1347788" lvl="2" indent="-438150" algn="just" eaLnBrk="1" hangingPunct="1">
              <a:lnSpc>
                <a:spcPct val="80000"/>
              </a:lnSpc>
            </a:pPr>
            <a:endParaRPr lang="en-US" altLang="zh-CN" sz="2100" smtClean="0">
              <a:ea typeface="SimSun" pitchFamily="2" charset="-122"/>
            </a:endParaRPr>
          </a:p>
          <a:p>
            <a:pPr marL="1347788" lvl="2" indent="-438150" algn="just" eaLnBrk="1" hangingPunct="1">
              <a:lnSpc>
                <a:spcPct val="80000"/>
              </a:lnSpc>
            </a:pPr>
            <a:endParaRPr lang="en-US" altLang="zh-CN" sz="2100" smtClean="0">
              <a:ea typeface="SimSun" pitchFamily="2" charset="-122"/>
            </a:endParaRPr>
          </a:p>
          <a:p>
            <a:pPr marL="1347788" lvl="2" indent="-438150" eaLnBrk="1" hangingPunct="1">
              <a:lnSpc>
                <a:spcPct val="80000"/>
              </a:lnSpc>
            </a:pPr>
            <a:endParaRPr lang="en-US" altLang="zh-CN" sz="2100" smtClean="0">
              <a:ea typeface="SimSun" pitchFamily="2" charset="-122"/>
            </a:endParaRPr>
          </a:p>
          <a:p>
            <a:pPr marL="571500" indent="-571500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500" smtClean="0"/>
          </a:p>
          <a:p>
            <a:pPr marL="1347788" lvl="2" indent="-438150" algn="just" eaLnBrk="1" hangingPunct="1">
              <a:lnSpc>
                <a:spcPct val="80000"/>
              </a:lnSpc>
            </a:pPr>
            <a:endParaRPr lang="en-US" altLang="zh-CN" sz="2100" smtClean="0">
              <a:ea typeface="SimSun" pitchFamily="2" charset="-122"/>
            </a:endParaRPr>
          </a:p>
          <a:p>
            <a:pPr marL="966788" lvl="1" indent="-495300" algn="just" eaLnBrk="1" hangingPunct="1">
              <a:lnSpc>
                <a:spcPct val="80000"/>
              </a:lnSpc>
            </a:pPr>
            <a:endParaRPr lang="en-US" altLang="zh-CN" sz="2200" smtClean="0">
              <a:ea typeface="SimSun" pitchFamily="2" charset="-122"/>
            </a:endParaRPr>
          </a:p>
          <a:p>
            <a:pPr marL="966788" lvl="1" indent="-495300" algn="just" eaLnBrk="1" hangingPunct="1">
              <a:lnSpc>
                <a:spcPct val="80000"/>
              </a:lnSpc>
            </a:pPr>
            <a:endParaRPr lang="en-US" altLang="zh-CN" sz="2200" smtClean="0">
              <a:ea typeface="SimSun" pitchFamily="2" charset="-122"/>
            </a:endParaRPr>
          </a:p>
          <a:p>
            <a:pPr marL="1347788" lvl="2" indent="-438150" eaLnBrk="1" hangingPunct="1">
              <a:lnSpc>
                <a:spcPct val="80000"/>
              </a:lnSpc>
            </a:pPr>
            <a:endParaRPr lang="en-US" sz="1900" smtClean="0"/>
          </a:p>
          <a:p>
            <a:pPr marL="966788" lvl="1" indent="-495300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000" i="1" smtClean="0"/>
          </a:p>
          <a:p>
            <a:pPr marL="966788" lvl="1" indent="-495300" eaLnBrk="1" hangingPunct="1">
              <a:lnSpc>
                <a:spcPct val="80000"/>
              </a:lnSpc>
            </a:pPr>
            <a:endParaRPr lang="en-US" sz="22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z="3400" smtClean="0"/>
              <a:t>Internet, Intranet, Ekstranet</a:t>
            </a:r>
            <a:br>
              <a:rPr lang="en-US" sz="3400" smtClean="0"/>
            </a:br>
            <a:r>
              <a:rPr lang="en-US" sz="3400" smtClean="0"/>
              <a:t>(</a:t>
            </a:r>
            <a:r>
              <a:rPr lang="en-US" sz="3400" i="1" smtClean="0"/>
              <a:t>cont.</a:t>
            </a:r>
            <a:r>
              <a:rPr lang="en-US" sz="3400" smtClean="0"/>
              <a:t>)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6738" y="1752600"/>
            <a:ext cx="8120062" cy="4724400"/>
          </a:xfrm>
        </p:spPr>
        <p:txBody>
          <a:bodyPr/>
          <a:lstStyle/>
          <a:p>
            <a:pPr marL="966788" lvl="1" indent="-495300" algn="just" eaLnBrk="1" hangingPunct="1"/>
            <a:r>
              <a:rPr lang="en-US" altLang="zh-CN" smtClean="0">
                <a:ea typeface="SimSun" pitchFamily="2" charset="-122"/>
              </a:rPr>
              <a:t>Layanan Perolehan  Informasi (</a:t>
            </a:r>
            <a:r>
              <a:rPr lang="en-US" altLang="zh-CN" i="1" smtClean="0">
                <a:ea typeface="SimSun" pitchFamily="2" charset="-122"/>
              </a:rPr>
              <a:t>Information Retrieval Services</a:t>
            </a:r>
            <a:r>
              <a:rPr lang="en-US" altLang="zh-CN" smtClean="0">
                <a:ea typeface="SimSun" pitchFamily="2" charset="-122"/>
              </a:rPr>
              <a:t>)</a:t>
            </a:r>
          </a:p>
          <a:p>
            <a:pPr marL="1347788" lvl="2" indent="-438150" algn="just" eaLnBrk="1" hangingPunct="1"/>
            <a:r>
              <a:rPr lang="en-US" altLang="zh-CN" sz="2400" i="1" smtClean="0">
                <a:ea typeface="SimSun" pitchFamily="2" charset="-122"/>
              </a:rPr>
              <a:t>File Transfer Protocol</a:t>
            </a:r>
            <a:r>
              <a:rPr lang="en-US" altLang="zh-CN" sz="2400" smtClean="0">
                <a:ea typeface="SimSun" pitchFamily="2" charset="-122"/>
              </a:rPr>
              <a:t> (FTP)</a:t>
            </a:r>
          </a:p>
          <a:p>
            <a:pPr lvl="3" algn="just" eaLnBrk="1" hangingPunct="1"/>
            <a:r>
              <a:rPr lang="en-US" altLang="zh-CN" sz="2200" i="1" smtClean="0">
                <a:ea typeface="SimSun" pitchFamily="2" charset="-122"/>
              </a:rPr>
              <a:t>Archie</a:t>
            </a:r>
          </a:p>
          <a:p>
            <a:pPr lvl="3" algn="just" eaLnBrk="1" hangingPunct="1"/>
            <a:r>
              <a:rPr lang="en-US" altLang="zh-CN" sz="2200" i="1" smtClean="0">
                <a:ea typeface="SimSun" pitchFamily="2" charset="-122"/>
              </a:rPr>
              <a:t>Gophers</a:t>
            </a:r>
            <a:r>
              <a:rPr lang="en-US" altLang="zh-CN" sz="2200" smtClean="0">
                <a:ea typeface="SimSun" pitchFamily="2" charset="-122"/>
              </a:rPr>
              <a:t> </a:t>
            </a:r>
          </a:p>
          <a:p>
            <a:pPr lvl="3" algn="just" eaLnBrk="1" hangingPunct="1"/>
            <a:r>
              <a:rPr lang="en-US" altLang="zh-CN" sz="2200" i="1" smtClean="0">
                <a:ea typeface="SimSun" pitchFamily="2" charset="-122"/>
              </a:rPr>
              <a:t>Veronica</a:t>
            </a:r>
            <a:r>
              <a:rPr lang="en-US" altLang="zh-CN" sz="2200" smtClean="0">
                <a:ea typeface="SimSun" pitchFamily="2" charset="-122"/>
              </a:rPr>
              <a:t> (Very Easy Rodent Oriental Netwide Index to Computer)</a:t>
            </a:r>
          </a:p>
          <a:p>
            <a:pPr lvl="3" algn="just" eaLnBrk="1" hangingPunct="1"/>
            <a:r>
              <a:rPr lang="en-US" altLang="zh-CN" sz="2200" i="1" smtClean="0">
                <a:ea typeface="SimSun" pitchFamily="2" charset="-122"/>
              </a:rPr>
              <a:t>Wide Area Information Server</a:t>
            </a:r>
            <a:r>
              <a:rPr lang="en-US" altLang="zh-CN" sz="2200" smtClean="0">
                <a:ea typeface="SimSun" pitchFamily="2" charset="-122"/>
              </a:rPr>
              <a:t> (WAIS)</a:t>
            </a:r>
          </a:p>
          <a:p>
            <a:pPr marL="1347788" lvl="2" indent="-438150" algn="just" eaLnBrk="1" hangingPunct="1"/>
            <a:r>
              <a:rPr lang="en-US" altLang="zh-CN" sz="2400" i="1" smtClean="0">
                <a:ea typeface="SimSun" pitchFamily="2" charset="-122"/>
              </a:rPr>
              <a:t>Web Services</a:t>
            </a:r>
          </a:p>
          <a:p>
            <a:pPr marL="1347788" lvl="2" indent="-438150" eaLnBrk="1" hangingPunct="1"/>
            <a:endParaRPr lang="en-US" altLang="zh-CN" sz="2400" smtClean="0">
              <a:ea typeface="SimSun" pitchFamily="2" charset="-122"/>
            </a:endParaRPr>
          </a:p>
          <a:p>
            <a:pPr marL="571500" indent="-571500" eaLnBrk="1" hangingPunct="1">
              <a:buFont typeface="Wingdings" pitchFamily="2" charset="2"/>
              <a:buNone/>
            </a:pPr>
            <a:endParaRPr lang="en-US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z="3400" smtClean="0"/>
              <a:t>Internet, Intranet, Ekstranet</a:t>
            </a:r>
            <a:br>
              <a:rPr lang="en-US" sz="3400" smtClean="0"/>
            </a:br>
            <a:r>
              <a:rPr lang="en-US" sz="3400" smtClean="0"/>
              <a:t>(</a:t>
            </a:r>
            <a:r>
              <a:rPr lang="en-US" sz="3400" i="1" smtClean="0"/>
              <a:t>cont.</a:t>
            </a:r>
            <a:r>
              <a:rPr lang="en-US" sz="3400" smtClean="0"/>
              <a:t>)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6738" y="1752600"/>
            <a:ext cx="8001000" cy="4953000"/>
          </a:xfrm>
        </p:spPr>
        <p:txBody>
          <a:bodyPr/>
          <a:lstStyle/>
          <a:p>
            <a:pPr algn="just" eaLnBrk="1" hangingPunct="1">
              <a:lnSpc>
                <a:spcPct val="80000"/>
              </a:lnSpc>
            </a:pPr>
            <a:r>
              <a:rPr lang="en-US" altLang="zh-CN" sz="2400" b="1" i="1" smtClean="0">
                <a:ea typeface="SimSun" pitchFamily="2" charset="-122"/>
              </a:rPr>
              <a:t>World Wide Web</a:t>
            </a:r>
          </a:p>
          <a:p>
            <a:pPr lvl="1" algn="just" eaLnBrk="1" hangingPunct="1">
              <a:lnSpc>
                <a:spcPct val="80000"/>
              </a:lnSpc>
            </a:pPr>
            <a:r>
              <a:rPr lang="en-US" altLang="zh-CN" sz="2000" i="1" smtClean="0">
                <a:ea typeface="SimSun" pitchFamily="2" charset="-122"/>
              </a:rPr>
              <a:t>Browser</a:t>
            </a:r>
            <a:r>
              <a:rPr lang="en-US" altLang="zh-CN" sz="2000" smtClean="0">
                <a:ea typeface="SimSun" pitchFamily="2" charset="-122"/>
              </a:rPr>
              <a:t> </a:t>
            </a:r>
          </a:p>
          <a:p>
            <a:pPr lvl="1" algn="just" eaLnBrk="1" hangingPunct="1">
              <a:lnSpc>
                <a:spcPct val="80000"/>
              </a:lnSpc>
            </a:pPr>
            <a:r>
              <a:rPr lang="en-US" altLang="zh-CN" sz="2000" i="1" smtClean="0">
                <a:ea typeface="SimSun" pitchFamily="2" charset="-122"/>
              </a:rPr>
              <a:t>Offline Browser</a:t>
            </a:r>
          </a:p>
          <a:p>
            <a:pPr lvl="1" algn="just" eaLnBrk="1" hangingPunct="1">
              <a:lnSpc>
                <a:spcPct val="80000"/>
              </a:lnSpc>
            </a:pPr>
            <a:r>
              <a:rPr lang="en-US" altLang="zh-CN" sz="2000" i="1" smtClean="0">
                <a:ea typeface="SimSun" pitchFamily="2" charset="-122"/>
              </a:rPr>
              <a:t>Mesin Pencari (Search Engine)</a:t>
            </a:r>
          </a:p>
          <a:p>
            <a:pPr lvl="1" algn="just" eaLnBrk="1" hangingPunct="1">
              <a:lnSpc>
                <a:spcPct val="80000"/>
              </a:lnSpc>
            </a:pPr>
            <a:r>
              <a:rPr lang="en-US" altLang="zh-CN" sz="2000" i="1" smtClean="0">
                <a:ea typeface="SimSun" pitchFamily="2" charset="-122"/>
              </a:rPr>
              <a:t>Push Technology</a:t>
            </a:r>
          </a:p>
          <a:p>
            <a:pPr lvl="1" algn="just" eaLnBrk="1" hangingPunct="1">
              <a:lnSpc>
                <a:spcPct val="80000"/>
              </a:lnSpc>
            </a:pPr>
            <a:r>
              <a:rPr lang="en-US" altLang="zh-CN" sz="2000" i="1" smtClean="0">
                <a:ea typeface="SimSun" pitchFamily="2" charset="-122"/>
              </a:rPr>
              <a:t>Penyaring Informasi</a:t>
            </a:r>
          </a:p>
          <a:p>
            <a:pPr lvl="1" algn="just" eaLnBrk="1" hangingPunct="1">
              <a:lnSpc>
                <a:spcPct val="80000"/>
              </a:lnSpc>
            </a:pPr>
            <a:r>
              <a:rPr lang="en-US" altLang="zh-CN" sz="2000" i="1" smtClean="0">
                <a:ea typeface="SimSun" pitchFamily="2" charset="-122"/>
              </a:rPr>
              <a:t>Clipping Services</a:t>
            </a:r>
          </a:p>
          <a:p>
            <a:pPr lvl="1" algn="just" eaLnBrk="1" hangingPunct="1">
              <a:lnSpc>
                <a:spcPct val="80000"/>
              </a:lnSpc>
            </a:pPr>
            <a:r>
              <a:rPr lang="en-US" altLang="zh-CN" sz="2000" i="1" smtClean="0">
                <a:ea typeface="SimSun" pitchFamily="2" charset="-122"/>
              </a:rPr>
              <a:t>Personalized Web Service</a:t>
            </a:r>
            <a:r>
              <a:rPr lang="en-US" altLang="zh-CN" sz="2000" smtClean="0">
                <a:ea typeface="SimSun" pitchFamily="2" charset="-122"/>
              </a:rPr>
              <a:t> </a:t>
            </a:r>
          </a:p>
          <a:p>
            <a:pPr lvl="1" algn="just" eaLnBrk="1" hangingPunct="1">
              <a:lnSpc>
                <a:spcPct val="80000"/>
              </a:lnSpc>
            </a:pPr>
            <a:r>
              <a:rPr lang="en-US" altLang="zh-CN" sz="2000" i="1" smtClean="0">
                <a:ea typeface="SimSun" pitchFamily="2" charset="-122"/>
              </a:rPr>
              <a:t>Web Authoring 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CN" sz="2400" b="1" smtClean="0">
                <a:ea typeface="SimSun" pitchFamily="2" charset="-122"/>
              </a:rPr>
              <a:t>Tantangan-tantangan Internet</a:t>
            </a:r>
          </a:p>
          <a:p>
            <a:pPr lvl="1" algn="just" eaLnBrk="1" hangingPunct="1">
              <a:lnSpc>
                <a:spcPct val="80000"/>
              </a:lnSpc>
            </a:pPr>
            <a:r>
              <a:rPr lang="en-US" altLang="zh-CN" sz="2000" smtClean="0">
                <a:ea typeface="SimSun" pitchFamily="2" charset="-122"/>
              </a:rPr>
              <a:t>Teknologi-Teknologi Baru</a:t>
            </a:r>
          </a:p>
          <a:p>
            <a:pPr lvl="1" algn="just" eaLnBrk="1" hangingPunct="1">
              <a:lnSpc>
                <a:spcPct val="80000"/>
              </a:lnSpc>
            </a:pPr>
            <a:r>
              <a:rPr lang="en-US" altLang="zh-CN" sz="2000" smtClean="0">
                <a:ea typeface="SimSun" pitchFamily="2" charset="-122"/>
              </a:rPr>
              <a:t>Peraturan Internet</a:t>
            </a:r>
          </a:p>
          <a:p>
            <a:pPr lvl="1" algn="just" eaLnBrk="1" hangingPunct="1">
              <a:lnSpc>
                <a:spcPct val="80000"/>
              </a:lnSpc>
            </a:pPr>
            <a:r>
              <a:rPr lang="en-US" altLang="zh-CN" sz="2000" smtClean="0">
                <a:ea typeface="SimSun" pitchFamily="2" charset="-122"/>
              </a:rPr>
              <a:t>Ekspansi Internet</a:t>
            </a:r>
          </a:p>
          <a:p>
            <a:pPr lvl="1" algn="just" eaLnBrk="1" hangingPunct="1">
              <a:lnSpc>
                <a:spcPct val="80000"/>
              </a:lnSpc>
            </a:pPr>
            <a:r>
              <a:rPr lang="en-US" altLang="zh-CN" sz="2000" smtClean="0">
                <a:ea typeface="SimSun" pitchFamily="2" charset="-122"/>
              </a:rPr>
              <a:t>Internet </a:t>
            </a:r>
            <a:r>
              <a:rPr lang="en-US" altLang="zh-CN" sz="2000" i="1" smtClean="0">
                <a:ea typeface="SimSun" pitchFamily="2" charset="-122"/>
              </a:rPr>
              <a:t>Privacy</a:t>
            </a:r>
            <a:endParaRPr lang="en-US" altLang="zh-CN" sz="2000" smtClean="0">
              <a:ea typeface="SimSun" pitchFamily="2" charset="-122"/>
            </a:endParaRP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30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zh-CN" sz="3400" i="1" smtClean="0">
                <a:ea typeface="SimSun" pitchFamily="2" charset="-122"/>
              </a:rPr>
              <a:t>Electronic Commerce</a:t>
            </a:r>
            <a:r>
              <a:rPr lang="en-US" altLang="zh-CN" sz="3400" smtClean="0">
                <a:ea typeface="SimSun" pitchFamily="2" charset="-122"/>
              </a:rPr>
              <a:t/>
            </a:r>
            <a:br>
              <a:rPr lang="en-US" altLang="zh-CN" sz="3400" smtClean="0">
                <a:ea typeface="SimSun" pitchFamily="2" charset="-122"/>
              </a:rPr>
            </a:br>
            <a:endParaRPr lang="en-US" sz="3400" smtClean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6738" y="1752600"/>
            <a:ext cx="8001000" cy="4572000"/>
          </a:xfrm>
        </p:spPr>
        <p:txBody>
          <a:bodyPr/>
          <a:lstStyle/>
          <a:p>
            <a:pPr marL="571500" indent="-571500" eaLnBrk="1" hangingPunct="1"/>
            <a:r>
              <a:rPr lang="en-US" altLang="zh-CN" sz="2600" b="1" smtClean="0">
                <a:ea typeface="SimSun" pitchFamily="2" charset="-122"/>
              </a:rPr>
              <a:t>Pengertian </a:t>
            </a:r>
            <a:r>
              <a:rPr lang="en-US" altLang="zh-CN" sz="2600" b="1" i="1" smtClean="0">
                <a:ea typeface="SimSun" pitchFamily="2" charset="-122"/>
              </a:rPr>
              <a:t>E-Commerce</a:t>
            </a:r>
            <a:r>
              <a:rPr lang="en-US" altLang="zh-CN" sz="2600" b="1" smtClean="0">
                <a:ea typeface="SimSun" pitchFamily="2" charset="-122"/>
              </a:rPr>
              <a:t> </a:t>
            </a:r>
          </a:p>
          <a:p>
            <a:pPr marL="966788" lvl="1" indent="-495300" eaLnBrk="1" hangingPunct="1"/>
            <a:r>
              <a:rPr lang="en-US" altLang="zh-CN" sz="2200" smtClean="0">
                <a:ea typeface="SimSun" pitchFamily="2" charset="-122"/>
              </a:rPr>
              <a:t>Pembelian, penjualan, pertukaran barang atau layanan secara elektronik</a:t>
            </a:r>
          </a:p>
          <a:p>
            <a:pPr marL="571500" indent="-571500" algn="just" eaLnBrk="1" hangingPunct="1"/>
            <a:r>
              <a:rPr lang="en-US" altLang="zh-CN" sz="2600" b="1" smtClean="0">
                <a:ea typeface="SimSun" pitchFamily="2" charset="-122"/>
              </a:rPr>
              <a:t>Jenis-Jenis </a:t>
            </a:r>
            <a:r>
              <a:rPr lang="en-US" altLang="zh-CN" sz="2600" b="1" i="1" smtClean="0">
                <a:ea typeface="SimSun" pitchFamily="2" charset="-122"/>
              </a:rPr>
              <a:t>E-Commerce</a:t>
            </a:r>
            <a:endParaRPr lang="en-US" altLang="zh-CN" sz="2600" b="1" smtClean="0">
              <a:ea typeface="SimSun" pitchFamily="2" charset="-122"/>
            </a:endParaRPr>
          </a:p>
          <a:p>
            <a:pPr marL="966788" lvl="1" indent="-495300" eaLnBrk="1" hangingPunct="1"/>
            <a:r>
              <a:rPr lang="en-US" altLang="zh-CN" sz="2200" i="1" smtClean="0">
                <a:ea typeface="SimSun" pitchFamily="2" charset="-122"/>
              </a:rPr>
              <a:t>Collaborative Commerce </a:t>
            </a:r>
            <a:r>
              <a:rPr lang="en-US" altLang="zh-CN" sz="2200" smtClean="0">
                <a:ea typeface="SimSun" pitchFamily="2" charset="-122"/>
              </a:rPr>
              <a:t>(</a:t>
            </a:r>
            <a:r>
              <a:rPr lang="en-US" altLang="zh-CN" sz="2200" i="1" smtClean="0">
                <a:ea typeface="SimSun" pitchFamily="2" charset="-122"/>
              </a:rPr>
              <a:t>C-Commerce</a:t>
            </a:r>
            <a:r>
              <a:rPr lang="en-US" altLang="zh-CN" sz="2200" smtClean="0">
                <a:ea typeface="SimSun" pitchFamily="2" charset="-122"/>
              </a:rPr>
              <a:t>)</a:t>
            </a:r>
          </a:p>
          <a:p>
            <a:pPr marL="966788" lvl="1" indent="-495300" eaLnBrk="1" hangingPunct="1"/>
            <a:r>
              <a:rPr lang="en-US" altLang="zh-CN" sz="2200" i="1" smtClean="0">
                <a:ea typeface="SimSun" pitchFamily="2" charset="-122"/>
              </a:rPr>
              <a:t>Business-to-Consumers </a:t>
            </a:r>
            <a:r>
              <a:rPr lang="en-US" altLang="zh-CN" sz="2200" smtClean="0">
                <a:ea typeface="SimSun" pitchFamily="2" charset="-122"/>
              </a:rPr>
              <a:t>(B2C)</a:t>
            </a:r>
          </a:p>
          <a:p>
            <a:pPr marL="966788" lvl="1" indent="-495300" eaLnBrk="1" hangingPunct="1"/>
            <a:r>
              <a:rPr lang="en-US" altLang="zh-CN" sz="2200" i="1" smtClean="0">
                <a:ea typeface="SimSun" pitchFamily="2" charset="-122"/>
              </a:rPr>
              <a:t>Consumer-to-Business </a:t>
            </a:r>
            <a:r>
              <a:rPr lang="en-US" altLang="zh-CN" sz="2200" smtClean="0">
                <a:ea typeface="SimSun" pitchFamily="2" charset="-122"/>
              </a:rPr>
              <a:t>(C2B)</a:t>
            </a:r>
          </a:p>
          <a:p>
            <a:pPr marL="966788" lvl="1" indent="-495300" eaLnBrk="1" hangingPunct="1"/>
            <a:r>
              <a:rPr lang="en-US" altLang="zh-CN" sz="2200" i="1" smtClean="0">
                <a:ea typeface="SimSun" pitchFamily="2" charset="-122"/>
              </a:rPr>
              <a:t>Consumer-to-Business </a:t>
            </a:r>
            <a:r>
              <a:rPr lang="en-US" altLang="zh-CN" sz="2200" smtClean="0">
                <a:ea typeface="SimSun" pitchFamily="2" charset="-122"/>
              </a:rPr>
              <a:t>(C2B)</a:t>
            </a:r>
          </a:p>
          <a:p>
            <a:pPr marL="966788" lvl="1" indent="-495300" eaLnBrk="1" hangingPunct="1"/>
            <a:r>
              <a:rPr lang="en-US" altLang="zh-CN" sz="2200" i="1" smtClean="0">
                <a:ea typeface="SimSun" pitchFamily="2" charset="-122"/>
              </a:rPr>
              <a:t>Intrabusiness</a:t>
            </a:r>
            <a:r>
              <a:rPr lang="en-US" altLang="zh-CN" sz="2200" smtClean="0">
                <a:ea typeface="SimSun" pitchFamily="2" charset="-122"/>
              </a:rPr>
              <a:t>(</a:t>
            </a:r>
            <a:r>
              <a:rPr lang="en-US" altLang="zh-CN" sz="2200" i="1" smtClean="0">
                <a:ea typeface="SimSun" pitchFamily="2" charset="-122"/>
              </a:rPr>
              <a:t>Intraorganizational</a:t>
            </a:r>
            <a:r>
              <a:rPr lang="en-US" altLang="zh-CN" sz="2200" smtClean="0">
                <a:ea typeface="SimSun" pitchFamily="2" charset="-122"/>
              </a:rPr>
              <a:t>)</a:t>
            </a:r>
            <a:r>
              <a:rPr lang="en-US" altLang="zh-CN" sz="2200" i="1" smtClean="0">
                <a:ea typeface="SimSun" pitchFamily="2" charset="-122"/>
              </a:rPr>
              <a:t>Commerce</a:t>
            </a:r>
          </a:p>
          <a:p>
            <a:pPr marL="966788" lvl="1" indent="-495300" eaLnBrk="1" hangingPunct="1"/>
            <a:r>
              <a:rPr lang="en-US" altLang="zh-CN" sz="2200" i="1" smtClean="0">
                <a:ea typeface="SimSun" pitchFamily="2" charset="-122"/>
              </a:rPr>
              <a:t>Government-to-Citizens (G2C) and to others</a:t>
            </a:r>
          </a:p>
          <a:p>
            <a:pPr marL="966788" lvl="1" indent="-495300" eaLnBrk="1" hangingPunct="1"/>
            <a:r>
              <a:rPr lang="en-US" altLang="zh-CN" sz="2200" i="1" smtClean="0">
                <a:ea typeface="SimSun" pitchFamily="2" charset="-122"/>
              </a:rPr>
              <a:t>Mobile Commerce (m-Commerce)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zh-CN" sz="3400" i="1" smtClean="0">
                <a:ea typeface="SimSun" pitchFamily="2" charset="-122"/>
              </a:rPr>
              <a:t>Electronic Commerce</a:t>
            </a:r>
            <a:r>
              <a:rPr lang="en-US" altLang="zh-CN" sz="3400" smtClean="0">
                <a:ea typeface="SimSun" pitchFamily="2" charset="-122"/>
              </a:rPr>
              <a:t/>
            </a:r>
            <a:br>
              <a:rPr lang="en-US" altLang="zh-CN" sz="3400" smtClean="0">
                <a:ea typeface="SimSun" pitchFamily="2" charset="-122"/>
              </a:rPr>
            </a:br>
            <a:r>
              <a:rPr lang="en-US" altLang="zh-CN" sz="3400" smtClean="0">
                <a:ea typeface="SimSun" pitchFamily="2" charset="-122"/>
              </a:rPr>
              <a:t>(</a:t>
            </a:r>
            <a:r>
              <a:rPr lang="en-US" altLang="zh-CN" sz="3400" i="1" smtClean="0">
                <a:ea typeface="SimSun" pitchFamily="2" charset="-122"/>
              </a:rPr>
              <a:t>cont.</a:t>
            </a:r>
            <a:r>
              <a:rPr lang="en-US" altLang="zh-CN" sz="3400" smtClean="0">
                <a:ea typeface="SimSun" pitchFamily="2" charset="-122"/>
              </a:rPr>
              <a:t>)</a:t>
            </a:r>
            <a:endParaRPr lang="en-US" sz="3400" smtClean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6738" y="1752600"/>
            <a:ext cx="8001000" cy="4572000"/>
          </a:xfrm>
        </p:spPr>
        <p:txBody>
          <a:bodyPr/>
          <a:lstStyle/>
          <a:p>
            <a:pPr marL="571500" indent="-571500" algn="just" eaLnBrk="1" hangingPunct="1"/>
            <a:r>
              <a:rPr lang="en-US" altLang="zh-CN" sz="2600" b="1" smtClean="0">
                <a:ea typeface="SimSun" pitchFamily="2" charset="-122"/>
              </a:rPr>
              <a:t>Sejarah dan Ruang Lingkup (</a:t>
            </a:r>
            <a:r>
              <a:rPr lang="en-US" altLang="zh-CN" sz="2600" b="1" i="1" smtClean="0">
                <a:ea typeface="SimSun" pitchFamily="2" charset="-122"/>
              </a:rPr>
              <a:t>Scope</a:t>
            </a:r>
            <a:r>
              <a:rPr lang="en-US" altLang="zh-CN" sz="2600" b="1" smtClean="0">
                <a:ea typeface="SimSun" pitchFamily="2" charset="-122"/>
              </a:rPr>
              <a:t>) </a:t>
            </a:r>
            <a:r>
              <a:rPr lang="en-US" altLang="zh-CN" sz="2600" b="1" i="1" smtClean="0">
                <a:ea typeface="SimSun" pitchFamily="2" charset="-122"/>
              </a:rPr>
              <a:t>E-Commerce</a:t>
            </a:r>
          </a:p>
          <a:p>
            <a:pPr marL="571500" indent="-571500" algn="just" eaLnBrk="1" hangingPunct="1"/>
            <a:r>
              <a:rPr lang="en-US" altLang="zh-CN" sz="2600" b="1" i="1" smtClean="0">
                <a:ea typeface="SimSun" pitchFamily="2" charset="-122"/>
              </a:rPr>
              <a:t>Keuntungan  E-Commerce</a:t>
            </a:r>
            <a:r>
              <a:rPr lang="en-US" altLang="zh-CN" sz="2600" smtClean="0">
                <a:ea typeface="SimSun" pitchFamily="2" charset="-122"/>
              </a:rPr>
              <a:t> </a:t>
            </a:r>
          </a:p>
          <a:p>
            <a:pPr marL="966788" lvl="1" indent="-495300" algn="just" eaLnBrk="1" hangingPunct="1"/>
            <a:r>
              <a:rPr lang="en-US" altLang="zh-CN" smtClean="0">
                <a:ea typeface="SimSun" pitchFamily="2" charset="-122"/>
              </a:rPr>
              <a:t>Untuk Organisasi</a:t>
            </a:r>
          </a:p>
          <a:p>
            <a:pPr marL="966788" lvl="1" indent="-495300" algn="just" eaLnBrk="1" hangingPunct="1"/>
            <a:r>
              <a:rPr lang="en-US" altLang="zh-CN" smtClean="0">
                <a:ea typeface="SimSun" pitchFamily="2" charset="-122"/>
              </a:rPr>
              <a:t>Untuk Pelanggan</a:t>
            </a:r>
          </a:p>
          <a:p>
            <a:pPr marL="966788" lvl="1" indent="-495300" algn="just" eaLnBrk="1" hangingPunct="1"/>
            <a:r>
              <a:rPr lang="en-US" altLang="zh-CN" smtClean="0">
                <a:ea typeface="SimSun" pitchFamily="2" charset="-122"/>
              </a:rPr>
              <a:t>Untuk Masyarakat</a:t>
            </a:r>
            <a:endParaRPr lang="en-US" altLang="zh-CN" sz="2200" smtClean="0">
              <a:ea typeface="SimSun" pitchFamily="2" charset="-122"/>
            </a:endParaRPr>
          </a:p>
          <a:p>
            <a:pPr marL="571500" indent="-571500" algn="just" eaLnBrk="1" hangingPunct="1"/>
            <a:r>
              <a:rPr lang="en-US" altLang="zh-CN" sz="2600" b="1" smtClean="0">
                <a:ea typeface="SimSun" pitchFamily="2" charset="-122"/>
              </a:rPr>
              <a:t>Batasan dan Kegagalan  </a:t>
            </a:r>
            <a:r>
              <a:rPr lang="en-US" altLang="zh-CN" sz="2600" b="1" i="1" smtClean="0">
                <a:ea typeface="SimSun" pitchFamily="2" charset="-122"/>
              </a:rPr>
              <a:t>E-Commerce</a:t>
            </a:r>
            <a:endParaRPr lang="en-US" altLang="zh-CN" sz="2600" b="1" smtClean="0">
              <a:ea typeface="SimSun" pitchFamily="2" charset="-122"/>
            </a:endParaRPr>
          </a:p>
          <a:p>
            <a:pPr marL="966788" lvl="1" indent="-495300" algn="just" eaLnBrk="1" hangingPunct="1"/>
            <a:r>
              <a:rPr lang="en-US" altLang="zh-CN" smtClean="0">
                <a:ea typeface="SimSun" pitchFamily="2" charset="-122"/>
              </a:rPr>
              <a:t>Batasan Teknis</a:t>
            </a:r>
          </a:p>
          <a:p>
            <a:pPr marL="966788" lvl="1" indent="-495300" algn="just" eaLnBrk="1" hangingPunct="1"/>
            <a:r>
              <a:rPr lang="en-US" altLang="zh-CN" smtClean="0">
                <a:ea typeface="SimSun" pitchFamily="2" charset="-122"/>
              </a:rPr>
              <a:t>Batasan Non Teknis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zh-CN" sz="3400" i="1" smtClean="0">
                <a:ea typeface="SimSun" pitchFamily="2" charset="-122"/>
              </a:rPr>
              <a:t>Electronic Commerce</a:t>
            </a:r>
            <a:r>
              <a:rPr lang="en-US" altLang="zh-CN" sz="3400" smtClean="0">
                <a:ea typeface="SimSun" pitchFamily="2" charset="-122"/>
              </a:rPr>
              <a:t/>
            </a:r>
            <a:br>
              <a:rPr lang="en-US" altLang="zh-CN" sz="3400" smtClean="0">
                <a:ea typeface="SimSun" pitchFamily="2" charset="-122"/>
              </a:rPr>
            </a:br>
            <a:r>
              <a:rPr lang="en-US" altLang="zh-CN" sz="3400" smtClean="0">
                <a:ea typeface="SimSun" pitchFamily="2" charset="-122"/>
              </a:rPr>
              <a:t>(</a:t>
            </a:r>
            <a:r>
              <a:rPr lang="en-US" altLang="zh-CN" sz="3400" i="1" smtClean="0">
                <a:ea typeface="SimSun" pitchFamily="2" charset="-122"/>
              </a:rPr>
              <a:t>cont.</a:t>
            </a:r>
            <a:r>
              <a:rPr lang="en-US" altLang="zh-CN" sz="3400" smtClean="0">
                <a:ea typeface="SimSun" pitchFamily="2" charset="-122"/>
              </a:rPr>
              <a:t>)</a:t>
            </a:r>
            <a:endParaRPr lang="en-US" sz="3400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6738" y="1752600"/>
            <a:ext cx="8001000" cy="4572000"/>
          </a:xfrm>
        </p:spPr>
        <p:txBody>
          <a:bodyPr/>
          <a:lstStyle/>
          <a:p>
            <a:pPr marL="571500" indent="-571500" algn="just" eaLnBrk="1" hangingPunct="1"/>
            <a:r>
              <a:rPr lang="en-US" altLang="zh-CN" b="1" i="1" smtClean="0">
                <a:ea typeface="SimSun" pitchFamily="2" charset="-122"/>
              </a:rPr>
              <a:t>Aplikasi Business-to-Consumer</a:t>
            </a:r>
          </a:p>
          <a:p>
            <a:pPr marL="966788" lvl="1" indent="-495300" algn="just" eaLnBrk="1" hangingPunct="1"/>
            <a:r>
              <a:rPr lang="en-US" altLang="zh-CN" b="1" smtClean="0">
                <a:ea typeface="SimSun" pitchFamily="2" charset="-122"/>
              </a:rPr>
              <a:t>Perdagangan Elektronik, Toko dan </a:t>
            </a:r>
            <a:r>
              <a:rPr lang="en-US" altLang="zh-CN" b="1" i="1" smtClean="0">
                <a:ea typeface="SimSun" pitchFamily="2" charset="-122"/>
              </a:rPr>
              <a:t>Mall</a:t>
            </a:r>
            <a:endParaRPr lang="en-US" altLang="zh-CN" b="1" smtClean="0">
              <a:ea typeface="SimSun" pitchFamily="2" charset="-122"/>
            </a:endParaRPr>
          </a:p>
          <a:p>
            <a:pPr marL="966788" lvl="1" indent="-495300" algn="just" eaLnBrk="1" hangingPunct="1"/>
            <a:r>
              <a:rPr lang="en-US" altLang="zh-CN" b="1" smtClean="0">
                <a:ea typeface="SimSun" pitchFamily="2" charset="-122"/>
              </a:rPr>
              <a:t>Industri Layanan </a:t>
            </a:r>
            <a:r>
              <a:rPr lang="en-US" altLang="zh-CN" b="1" i="1" smtClean="0">
                <a:ea typeface="SimSun" pitchFamily="2" charset="-122"/>
              </a:rPr>
              <a:t>Online</a:t>
            </a:r>
            <a:endParaRPr lang="en-US" altLang="zh-CN" b="1" smtClean="0">
              <a:ea typeface="SimSun" pitchFamily="2" charset="-122"/>
            </a:endParaRPr>
          </a:p>
          <a:p>
            <a:pPr marL="966788" lvl="1" indent="-495300" algn="just" eaLnBrk="1" hangingPunct="1"/>
            <a:r>
              <a:rPr lang="en-US" altLang="zh-CN" b="1" smtClean="0">
                <a:ea typeface="SimSun" pitchFamily="2" charset="-122"/>
              </a:rPr>
              <a:t>Lelang (</a:t>
            </a:r>
            <a:r>
              <a:rPr lang="en-US" altLang="zh-CN" b="1" i="1" smtClean="0">
                <a:ea typeface="SimSun" pitchFamily="2" charset="-122"/>
              </a:rPr>
              <a:t>Auctions</a:t>
            </a:r>
            <a:r>
              <a:rPr lang="en-US" altLang="zh-CN" b="1" smtClean="0">
                <a:ea typeface="SimSun" pitchFamily="2" charset="-122"/>
              </a:rPr>
              <a:t>)</a:t>
            </a:r>
          </a:p>
          <a:p>
            <a:pPr marL="1347788" lvl="2" indent="-438150" algn="just" eaLnBrk="1" hangingPunct="1"/>
            <a:r>
              <a:rPr lang="en-US" altLang="zh-CN" i="1" smtClean="0">
                <a:ea typeface="SimSun" pitchFamily="2" charset="-122"/>
              </a:rPr>
              <a:t>Forward Auction</a:t>
            </a:r>
          </a:p>
          <a:p>
            <a:pPr lvl="3" algn="just" eaLnBrk="1" hangingPunct="1"/>
            <a:r>
              <a:rPr lang="en-US" altLang="zh-CN" i="1" smtClean="0">
                <a:ea typeface="SimSun" pitchFamily="2" charset="-122"/>
              </a:rPr>
              <a:t>English Auctions</a:t>
            </a:r>
          </a:p>
          <a:p>
            <a:pPr lvl="3" algn="just" eaLnBrk="1" hangingPunct="1"/>
            <a:r>
              <a:rPr lang="en-US" altLang="zh-CN" i="1" smtClean="0">
                <a:ea typeface="SimSun" pitchFamily="2" charset="-122"/>
              </a:rPr>
              <a:t>Yankee Auctions</a:t>
            </a:r>
          </a:p>
          <a:p>
            <a:pPr lvl="3" algn="just" eaLnBrk="1" hangingPunct="1"/>
            <a:r>
              <a:rPr lang="en-US" altLang="zh-CN" i="1" smtClean="0">
                <a:ea typeface="SimSun" pitchFamily="2" charset="-122"/>
              </a:rPr>
              <a:t>Dutch Auctions</a:t>
            </a:r>
          </a:p>
          <a:p>
            <a:pPr marL="1347788" lvl="2" indent="-438150" algn="just" eaLnBrk="1" hangingPunct="1"/>
            <a:r>
              <a:rPr lang="en-US" altLang="zh-CN" i="1" smtClean="0">
                <a:ea typeface="SimSun" pitchFamily="2" charset="-122"/>
              </a:rPr>
              <a:t>Reverse Auction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zh-CN" sz="3400" i="1" smtClean="0">
                <a:ea typeface="SimSun" pitchFamily="2" charset="-122"/>
              </a:rPr>
              <a:t>Electronic Commerce</a:t>
            </a:r>
            <a:r>
              <a:rPr lang="en-US" altLang="zh-CN" sz="3400" smtClean="0">
                <a:ea typeface="SimSun" pitchFamily="2" charset="-122"/>
              </a:rPr>
              <a:t/>
            </a:r>
            <a:br>
              <a:rPr lang="en-US" altLang="zh-CN" sz="3400" smtClean="0">
                <a:ea typeface="SimSun" pitchFamily="2" charset="-122"/>
              </a:rPr>
            </a:br>
            <a:r>
              <a:rPr lang="en-US" altLang="zh-CN" sz="3400" smtClean="0">
                <a:ea typeface="SimSun" pitchFamily="2" charset="-122"/>
              </a:rPr>
              <a:t>(</a:t>
            </a:r>
            <a:r>
              <a:rPr lang="en-US" altLang="zh-CN" sz="3400" i="1" smtClean="0">
                <a:ea typeface="SimSun" pitchFamily="2" charset="-122"/>
              </a:rPr>
              <a:t>cont.</a:t>
            </a:r>
            <a:r>
              <a:rPr lang="en-US" altLang="zh-CN" sz="3400" smtClean="0">
                <a:ea typeface="SimSun" pitchFamily="2" charset="-122"/>
              </a:rPr>
              <a:t>)</a:t>
            </a:r>
            <a:endParaRPr lang="en-US" sz="3400" smtClean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6738" y="1752600"/>
            <a:ext cx="8001000" cy="4572000"/>
          </a:xfrm>
        </p:spPr>
        <p:txBody>
          <a:bodyPr/>
          <a:lstStyle/>
          <a:p>
            <a:pPr marL="571500" indent="-571500" algn="just" eaLnBrk="1" hangingPunct="1"/>
            <a:r>
              <a:rPr lang="en-US" altLang="zh-CN" sz="2600" b="1" smtClean="0">
                <a:ea typeface="SimSun" pitchFamily="2" charset="-122"/>
              </a:rPr>
              <a:t>Penelitian Pasar, Periklanan dan Layanan terhadap Pelanggan</a:t>
            </a:r>
          </a:p>
          <a:p>
            <a:pPr marL="966788" lvl="1" indent="-495300" algn="just" eaLnBrk="1" hangingPunct="1"/>
            <a:r>
              <a:rPr lang="en-US" altLang="zh-CN" smtClean="0">
                <a:ea typeface="SimSun" pitchFamily="2" charset="-122"/>
              </a:rPr>
              <a:t>Konsumen dan Prilakunya </a:t>
            </a:r>
          </a:p>
          <a:p>
            <a:pPr marL="966788" lvl="1" indent="-495300" algn="just" eaLnBrk="1" hangingPunct="1"/>
            <a:r>
              <a:rPr lang="en-US" altLang="zh-CN" smtClean="0">
                <a:ea typeface="SimSun" pitchFamily="2" charset="-122"/>
              </a:rPr>
              <a:t>Penelitian Pasar</a:t>
            </a:r>
          </a:p>
          <a:p>
            <a:pPr marL="966788" lvl="1" indent="-495300" algn="just" eaLnBrk="1" hangingPunct="1"/>
            <a:r>
              <a:rPr lang="en-US" altLang="zh-CN" i="1" smtClean="0">
                <a:ea typeface="SimSun" pitchFamily="2" charset="-122"/>
              </a:rPr>
              <a:t>E-Commerce Intelligent Agents</a:t>
            </a:r>
          </a:p>
          <a:p>
            <a:pPr marL="966788" lvl="1" indent="-495300" algn="just" eaLnBrk="1" hangingPunct="1"/>
            <a:r>
              <a:rPr lang="en-US" altLang="zh-CN" smtClean="0">
                <a:ea typeface="SimSun" pitchFamily="2" charset="-122"/>
              </a:rPr>
              <a:t>Pengiklanan</a:t>
            </a:r>
            <a:r>
              <a:rPr lang="en-US" altLang="zh-CN" i="1" smtClean="0">
                <a:ea typeface="SimSun" pitchFamily="2" charset="-122"/>
              </a:rPr>
              <a:t> Online</a:t>
            </a:r>
            <a:r>
              <a:rPr lang="en-US" altLang="zh-CN" smtClean="0">
                <a:ea typeface="SimSun" pitchFamily="2" charset="-122"/>
              </a:rPr>
              <a:t> </a:t>
            </a:r>
          </a:p>
          <a:p>
            <a:pPr marL="1347788" lvl="2" indent="-438150" algn="just" eaLnBrk="1" hangingPunct="1"/>
            <a:r>
              <a:rPr lang="en-US" altLang="zh-CN" i="1" smtClean="0">
                <a:ea typeface="SimSun" pitchFamily="2" charset="-122"/>
              </a:rPr>
              <a:t>Banners</a:t>
            </a:r>
          </a:p>
          <a:p>
            <a:pPr lvl="3" algn="just" eaLnBrk="1" hangingPunct="1"/>
            <a:r>
              <a:rPr lang="en-US" altLang="zh-CN" i="1" smtClean="0">
                <a:ea typeface="SimSun" pitchFamily="2" charset="-122"/>
              </a:rPr>
              <a:t>Keyword Banners</a:t>
            </a:r>
          </a:p>
          <a:p>
            <a:pPr lvl="3" algn="just" eaLnBrk="1" hangingPunct="1"/>
            <a:r>
              <a:rPr lang="en-US" altLang="zh-CN" i="1" smtClean="0">
                <a:ea typeface="SimSun" pitchFamily="2" charset="-122"/>
              </a:rPr>
              <a:t>Random Banners</a:t>
            </a:r>
          </a:p>
          <a:p>
            <a:pPr marL="1347788" lvl="2" indent="-438150" algn="just" eaLnBrk="1" hangingPunct="1"/>
            <a:r>
              <a:rPr lang="en-US" altLang="zh-CN" smtClean="0">
                <a:ea typeface="SimSun" pitchFamily="2" charset="-122"/>
              </a:rPr>
              <a:t>Pengiklanan melalui</a:t>
            </a:r>
            <a:r>
              <a:rPr lang="en-US" altLang="zh-CN" i="1" smtClean="0">
                <a:ea typeface="SimSun" pitchFamily="2" charset="-122"/>
              </a:rPr>
              <a:t> e-mail</a:t>
            </a:r>
          </a:p>
          <a:p>
            <a:pPr marL="1347788" lvl="2" indent="-438150" algn="just" eaLnBrk="1" hangingPunct="1">
              <a:buFont typeface="Wingdings" pitchFamily="2" charset="2"/>
              <a:buNone/>
            </a:pPr>
            <a:endParaRPr lang="en-US" altLang="zh-CN" sz="2100" smtClean="0">
              <a:ea typeface="SimSun" pitchFamily="2" charset="-122"/>
            </a:endParaRPr>
          </a:p>
          <a:p>
            <a:pPr marL="571500" indent="-571500" algn="just" eaLnBrk="1" hangingPunct="1">
              <a:buFont typeface="Wingdings" pitchFamily="2" charset="2"/>
              <a:buNone/>
            </a:pPr>
            <a:endParaRPr lang="en-US" altLang="zh-CN" sz="2600" b="1" smtClean="0">
              <a:ea typeface="SimSun" pitchFamily="2" charset="-122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zh-CN" sz="3400" i="1" smtClean="0">
                <a:ea typeface="SimSun" pitchFamily="2" charset="-122"/>
              </a:rPr>
              <a:t>Electronic Commerce</a:t>
            </a:r>
            <a:r>
              <a:rPr lang="en-US" altLang="zh-CN" sz="3400" smtClean="0">
                <a:ea typeface="SimSun" pitchFamily="2" charset="-122"/>
              </a:rPr>
              <a:t/>
            </a:r>
            <a:br>
              <a:rPr lang="en-US" altLang="zh-CN" sz="3400" smtClean="0">
                <a:ea typeface="SimSun" pitchFamily="2" charset="-122"/>
              </a:rPr>
            </a:br>
            <a:r>
              <a:rPr lang="en-US" altLang="zh-CN" sz="3400" smtClean="0">
                <a:ea typeface="SimSun" pitchFamily="2" charset="-122"/>
              </a:rPr>
              <a:t>(</a:t>
            </a:r>
            <a:r>
              <a:rPr lang="en-US" altLang="zh-CN" sz="3400" i="1" smtClean="0">
                <a:ea typeface="SimSun" pitchFamily="2" charset="-122"/>
              </a:rPr>
              <a:t>cont.</a:t>
            </a:r>
            <a:r>
              <a:rPr lang="en-US" altLang="zh-CN" sz="3400" smtClean="0">
                <a:ea typeface="SimSun" pitchFamily="2" charset="-122"/>
              </a:rPr>
              <a:t>)</a:t>
            </a:r>
            <a:endParaRPr lang="en-US" sz="3400" smtClean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6738" y="1752600"/>
            <a:ext cx="8001000" cy="4572000"/>
          </a:xfrm>
        </p:spPr>
        <p:txBody>
          <a:bodyPr/>
          <a:lstStyle/>
          <a:p>
            <a:pPr marL="571500" indent="-571500" eaLnBrk="1" hangingPunct="1">
              <a:lnSpc>
                <a:spcPct val="80000"/>
              </a:lnSpc>
            </a:pPr>
            <a:r>
              <a:rPr lang="en-US" altLang="zh-CN" sz="2400" b="1" smtClean="0">
                <a:ea typeface="SimSun" pitchFamily="2" charset="-122"/>
              </a:rPr>
              <a:t>Permasalahan Periklanan dan Pendekatan-pendekatan :</a:t>
            </a:r>
          </a:p>
          <a:p>
            <a:pPr marL="966788" lvl="1" indent="-495300" algn="just" eaLnBrk="1" hangingPunct="1">
              <a:lnSpc>
                <a:spcPct val="80000"/>
              </a:lnSpc>
            </a:pPr>
            <a:r>
              <a:rPr lang="en-US" altLang="zh-CN" sz="2200" i="1" smtClean="0">
                <a:ea typeface="SimSun" pitchFamily="2" charset="-122"/>
              </a:rPr>
              <a:t>Permission Marketing</a:t>
            </a:r>
          </a:p>
          <a:p>
            <a:pPr marL="966788" lvl="1" indent="-495300" algn="just" eaLnBrk="1" hangingPunct="1">
              <a:lnSpc>
                <a:spcPct val="80000"/>
              </a:lnSpc>
            </a:pPr>
            <a:r>
              <a:rPr lang="en-US" altLang="zh-CN" sz="2200" i="1" smtClean="0">
                <a:ea typeface="SimSun" pitchFamily="2" charset="-122"/>
              </a:rPr>
              <a:t>Viral Marketing</a:t>
            </a:r>
          </a:p>
          <a:p>
            <a:pPr marL="966788" lvl="1" indent="-495300" algn="just" eaLnBrk="1" hangingPunct="1">
              <a:lnSpc>
                <a:spcPct val="80000"/>
              </a:lnSpc>
            </a:pPr>
            <a:r>
              <a:rPr lang="en-US" altLang="zh-CN" sz="2200" i="1" smtClean="0">
                <a:ea typeface="SimSun" pitchFamily="2" charset="-122"/>
              </a:rPr>
              <a:t>Customizing ads</a:t>
            </a:r>
          </a:p>
          <a:p>
            <a:pPr marL="966788" lvl="1" indent="-495300" algn="just" eaLnBrk="1" hangingPunct="1">
              <a:lnSpc>
                <a:spcPct val="80000"/>
              </a:lnSpc>
            </a:pPr>
            <a:r>
              <a:rPr lang="en-US" altLang="zh-CN" sz="2200" smtClean="0">
                <a:ea typeface="SimSun" pitchFamily="2" charset="-122"/>
              </a:rPr>
              <a:t>Periklanan dan Pemasaran Interaktif</a:t>
            </a:r>
          </a:p>
          <a:p>
            <a:pPr marL="966788" lvl="1" indent="-495300" algn="just" eaLnBrk="1" hangingPunct="1">
              <a:lnSpc>
                <a:spcPct val="80000"/>
              </a:lnSpc>
            </a:pPr>
            <a:r>
              <a:rPr lang="en-US" altLang="zh-CN" sz="2200" i="1" smtClean="0">
                <a:ea typeface="SimSun" pitchFamily="2" charset="-122"/>
              </a:rPr>
              <a:t>Customized Catalog</a:t>
            </a:r>
          </a:p>
          <a:p>
            <a:pPr marL="966788" lvl="1" indent="-495300" algn="just" eaLnBrk="1" hangingPunct="1">
              <a:lnSpc>
                <a:spcPct val="80000"/>
              </a:lnSpc>
            </a:pPr>
            <a:r>
              <a:rPr lang="en-US" altLang="zh-CN" sz="2200" smtClean="0">
                <a:ea typeface="SimSun" pitchFamily="2" charset="-122"/>
              </a:rPr>
              <a:t>Kupon</a:t>
            </a:r>
            <a:r>
              <a:rPr lang="en-US" altLang="zh-CN" sz="2200" i="1" smtClean="0">
                <a:ea typeface="SimSun" pitchFamily="2" charset="-122"/>
              </a:rPr>
              <a:t> Online</a:t>
            </a:r>
          </a:p>
          <a:p>
            <a:pPr marL="571500" indent="-571500" algn="just" eaLnBrk="1" hangingPunct="1">
              <a:lnSpc>
                <a:spcPct val="80000"/>
              </a:lnSpc>
            </a:pPr>
            <a:r>
              <a:rPr lang="en-US" altLang="zh-CN" sz="2400" b="1" smtClean="0">
                <a:ea typeface="SimSun" pitchFamily="2" charset="-122"/>
              </a:rPr>
              <a:t>Layanan terhadap Pelanggan</a:t>
            </a:r>
            <a:r>
              <a:rPr lang="en-US" altLang="zh-CN" sz="2600" smtClean="0">
                <a:ea typeface="SimSun" pitchFamily="2" charset="-122"/>
              </a:rPr>
              <a:t> </a:t>
            </a:r>
          </a:p>
          <a:p>
            <a:pPr marL="966788" lvl="1" indent="-495300" algn="just" eaLnBrk="1" hangingPunct="1">
              <a:lnSpc>
                <a:spcPct val="80000"/>
              </a:lnSpc>
            </a:pPr>
            <a:r>
              <a:rPr lang="en-US" altLang="zh-CN" sz="2200" smtClean="0">
                <a:ea typeface="SimSun" pitchFamily="2" charset="-122"/>
              </a:rPr>
              <a:t>Kebutuhan </a:t>
            </a:r>
          </a:p>
          <a:p>
            <a:pPr marL="966788" lvl="1" indent="-495300" algn="just" eaLnBrk="1" hangingPunct="1">
              <a:lnSpc>
                <a:spcPct val="80000"/>
              </a:lnSpc>
            </a:pPr>
            <a:r>
              <a:rPr lang="en-US" altLang="zh-CN" sz="2200" smtClean="0">
                <a:ea typeface="SimSun" pitchFamily="2" charset="-122"/>
              </a:rPr>
              <a:t>Mendapatkan barang </a:t>
            </a:r>
          </a:p>
          <a:p>
            <a:pPr marL="966788" lvl="1" indent="-495300" algn="just" eaLnBrk="1" hangingPunct="1">
              <a:lnSpc>
                <a:spcPct val="80000"/>
              </a:lnSpc>
            </a:pPr>
            <a:r>
              <a:rPr lang="en-US" altLang="zh-CN" sz="2200" i="1" smtClean="0">
                <a:ea typeface="SimSun" pitchFamily="2" charset="-122"/>
              </a:rPr>
              <a:t>Ownership</a:t>
            </a:r>
            <a:r>
              <a:rPr lang="en-US" altLang="zh-CN" sz="2200" smtClean="0">
                <a:ea typeface="SimSun" pitchFamily="2" charset="-122"/>
              </a:rPr>
              <a:t> </a:t>
            </a:r>
          </a:p>
          <a:p>
            <a:pPr marL="966788" lvl="1" indent="-495300" algn="just" eaLnBrk="1" hangingPunct="1">
              <a:lnSpc>
                <a:spcPct val="80000"/>
              </a:lnSpc>
            </a:pPr>
            <a:r>
              <a:rPr lang="en-US" altLang="zh-CN" sz="2200" i="1" smtClean="0">
                <a:ea typeface="SimSun" pitchFamily="2" charset="-122"/>
              </a:rPr>
              <a:t>Retirement</a:t>
            </a:r>
            <a:r>
              <a:rPr lang="en-US" altLang="zh-CN" sz="2200" smtClean="0">
                <a:ea typeface="SimSun" pitchFamily="2" charset="-122"/>
              </a:rPr>
              <a:t> </a:t>
            </a:r>
            <a:endParaRPr lang="en-US" altLang="zh-CN" sz="2000" smtClean="0">
              <a:ea typeface="SimSun" pitchFamily="2" charset="-122"/>
            </a:endParaRPr>
          </a:p>
          <a:p>
            <a:pPr marL="1347788" lvl="2" indent="-438150" algn="just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altLang="zh-CN" sz="1900" smtClean="0">
              <a:ea typeface="SimSun" pitchFamily="2" charset="-122"/>
            </a:endParaRPr>
          </a:p>
          <a:p>
            <a:pPr marL="571500" indent="-571500" algn="just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altLang="zh-CN" sz="2200" b="1" smtClean="0">
              <a:ea typeface="SimSun" pitchFamily="2" charset="-122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zh-CN" sz="3400" i="1" smtClean="0">
                <a:ea typeface="SimSun" pitchFamily="2" charset="-122"/>
              </a:rPr>
              <a:t>Electronic Commerce</a:t>
            </a:r>
            <a:r>
              <a:rPr lang="en-US" altLang="zh-CN" sz="3400" smtClean="0">
                <a:ea typeface="SimSun" pitchFamily="2" charset="-122"/>
              </a:rPr>
              <a:t/>
            </a:r>
            <a:br>
              <a:rPr lang="en-US" altLang="zh-CN" sz="3400" smtClean="0">
                <a:ea typeface="SimSun" pitchFamily="2" charset="-122"/>
              </a:rPr>
            </a:br>
            <a:r>
              <a:rPr lang="en-US" altLang="zh-CN" sz="3400" smtClean="0">
                <a:ea typeface="SimSun" pitchFamily="2" charset="-122"/>
              </a:rPr>
              <a:t>(</a:t>
            </a:r>
            <a:r>
              <a:rPr lang="en-US" altLang="zh-CN" sz="3400" i="1" smtClean="0">
                <a:ea typeface="SimSun" pitchFamily="2" charset="-122"/>
              </a:rPr>
              <a:t>cont.</a:t>
            </a:r>
            <a:r>
              <a:rPr lang="en-US" altLang="zh-CN" sz="3400" smtClean="0">
                <a:ea typeface="SimSun" pitchFamily="2" charset="-122"/>
              </a:rPr>
              <a:t>)</a:t>
            </a:r>
            <a:endParaRPr lang="en-US" sz="3400" smtClean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6738" y="1752600"/>
            <a:ext cx="7891462" cy="4495800"/>
          </a:xfrm>
        </p:spPr>
        <p:txBody>
          <a:bodyPr/>
          <a:lstStyle/>
          <a:p>
            <a:pPr marL="571500" indent="-571500" eaLnBrk="1" hangingPunct="1">
              <a:lnSpc>
                <a:spcPct val="80000"/>
              </a:lnSpc>
            </a:pPr>
            <a:r>
              <a:rPr lang="en-US" altLang="zh-CN" sz="2600" b="1" smtClean="0">
                <a:ea typeface="SimSun" pitchFamily="2" charset="-122"/>
              </a:rPr>
              <a:t>B2B</a:t>
            </a:r>
            <a:r>
              <a:rPr lang="en-US" altLang="zh-CN" sz="2600" b="1" i="1" smtClean="0">
                <a:ea typeface="SimSun" pitchFamily="2" charset="-122"/>
              </a:rPr>
              <a:t> </a:t>
            </a:r>
            <a:r>
              <a:rPr lang="en-US" altLang="zh-CN" sz="2600" b="1" smtClean="0">
                <a:ea typeface="SimSun" pitchFamily="2" charset="-122"/>
              </a:rPr>
              <a:t>dan Aplikasi Kerjasama Perdagangan</a:t>
            </a:r>
          </a:p>
          <a:p>
            <a:pPr marL="966788" lvl="1" indent="-495300" algn="just" eaLnBrk="1" hangingPunct="1">
              <a:lnSpc>
                <a:spcPct val="80000"/>
              </a:lnSpc>
            </a:pPr>
            <a:r>
              <a:rPr lang="en-US" altLang="zh-CN" sz="2200" i="1" smtClean="0">
                <a:ea typeface="SimSun" pitchFamily="2" charset="-122"/>
              </a:rPr>
              <a:t>Sell-Side Marketplace</a:t>
            </a:r>
          </a:p>
          <a:p>
            <a:pPr marL="966788" lvl="1" indent="-495300" eaLnBrk="1" hangingPunct="1">
              <a:lnSpc>
                <a:spcPct val="80000"/>
              </a:lnSpc>
            </a:pPr>
            <a:r>
              <a:rPr lang="en-US" altLang="zh-CN" sz="2200" i="1" smtClean="0">
                <a:ea typeface="SimSun" pitchFamily="2" charset="-122"/>
              </a:rPr>
              <a:t>Buy-Side Marketplace</a:t>
            </a:r>
            <a:r>
              <a:rPr lang="en-US" altLang="zh-CN" sz="2200" smtClean="0">
                <a:ea typeface="SimSun" pitchFamily="2" charset="-122"/>
              </a:rPr>
              <a:t> </a:t>
            </a:r>
          </a:p>
          <a:p>
            <a:pPr marL="966788" lvl="1" indent="-495300" algn="just" eaLnBrk="1" hangingPunct="1">
              <a:lnSpc>
                <a:spcPct val="80000"/>
              </a:lnSpc>
            </a:pPr>
            <a:r>
              <a:rPr lang="en-US" altLang="zh-CN" sz="2200" smtClean="0">
                <a:ea typeface="SimSun" pitchFamily="2" charset="-122"/>
              </a:rPr>
              <a:t>Pertukaran Elektronik (</a:t>
            </a:r>
            <a:r>
              <a:rPr lang="en-US" altLang="zh-CN" sz="2200" i="1" smtClean="0">
                <a:ea typeface="SimSun" pitchFamily="2" charset="-122"/>
              </a:rPr>
              <a:t>Electronic Exchanges</a:t>
            </a:r>
            <a:r>
              <a:rPr lang="en-US" altLang="zh-CN" sz="2200" smtClean="0">
                <a:ea typeface="SimSun" pitchFamily="2" charset="-122"/>
              </a:rPr>
              <a:t>)</a:t>
            </a:r>
          </a:p>
          <a:p>
            <a:pPr marL="1347788" lvl="2" indent="-438150" eaLnBrk="1" hangingPunct="1">
              <a:lnSpc>
                <a:spcPct val="80000"/>
              </a:lnSpc>
            </a:pPr>
            <a:r>
              <a:rPr lang="en-US" altLang="zh-CN" sz="1800" i="1" smtClean="0">
                <a:ea typeface="SimSun" pitchFamily="2" charset="-122"/>
              </a:rPr>
              <a:t>Vertical Distributors</a:t>
            </a:r>
          </a:p>
          <a:p>
            <a:pPr marL="1347788" lvl="2" indent="-438150" eaLnBrk="1" hangingPunct="1">
              <a:lnSpc>
                <a:spcPct val="80000"/>
              </a:lnSpc>
            </a:pPr>
            <a:r>
              <a:rPr lang="en-US" altLang="zh-CN" sz="1800" i="1" smtClean="0">
                <a:ea typeface="SimSun" pitchFamily="2" charset="-122"/>
              </a:rPr>
              <a:t>Vertical Exchanges</a:t>
            </a:r>
          </a:p>
          <a:p>
            <a:pPr marL="1347788" lvl="2" indent="-438150" eaLnBrk="1" hangingPunct="1">
              <a:lnSpc>
                <a:spcPct val="80000"/>
              </a:lnSpc>
            </a:pPr>
            <a:r>
              <a:rPr lang="en-US" altLang="zh-CN" sz="1800" i="1" smtClean="0">
                <a:ea typeface="SimSun" pitchFamily="2" charset="-122"/>
              </a:rPr>
              <a:t>Horizontal Distributors</a:t>
            </a:r>
          </a:p>
          <a:p>
            <a:pPr marL="1347788" lvl="2" indent="-438150" eaLnBrk="1" hangingPunct="1">
              <a:lnSpc>
                <a:spcPct val="80000"/>
              </a:lnSpc>
            </a:pPr>
            <a:r>
              <a:rPr lang="en-US" altLang="zh-CN" sz="1800" i="1" smtClean="0">
                <a:ea typeface="SimSun" pitchFamily="2" charset="-122"/>
              </a:rPr>
              <a:t>Pertukaran fungsional (Functional Exchanges)</a:t>
            </a:r>
          </a:p>
          <a:p>
            <a:pPr marL="966788" lvl="1" indent="-495300" algn="just" eaLnBrk="1" hangingPunct="1">
              <a:lnSpc>
                <a:spcPct val="80000"/>
              </a:lnSpc>
            </a:pPr>
            <a:r>
              <a:rPr lang="en-US" altLang="zh-CN" sz="2200" smtClean="0">
                <a:ea typeface="SimSun" pitchFamily="2" charset="-122"/>
              </a:rPr>
              <a:t>Perdagangan Kerjasama</a:t>
            </a:r>
          </a:p>
          <a:p>
            <a:pPr marL="1347788" lvl="2" indent="-438150" algn="just" eaLnBrk="1" hangingPunct="1">
              <a:lnSpc>
                <a:spcPct val="80000"/>
              </a:lnSpc>
            </a:pPr>
            <a:r>
              <a:rPr lang="en-US" altLang="zh-CN" sz="1800" i="1" smtClean="0">
                <a:ea typeface="SimSun" pitchFamily="2" charset="-122"/>
              </a:rPr>
              <a:t>Retailer-Suppliers</a:t>
            </a:r>
          </a:p>
          <a:p>
            <a:pPr marL="1347788" lvl="2" indent="-438150" algn="just" eaLnBrk="1" hangingPunct="1">
              <a:lnSpc>
                <a:spcPct val="80000"/>
              </a:lnSpc>
            </a:pPr>
            <a:r>
              <a:rPr lang="en-US" altLang="zh-CN" sz="1800" i="1" smtClean="0">
                <a:ea typeface="SimSun" pitchFamily="2" charset="-122"/>
              </a:rPr>
              <a:t>Vendor-managed Inventory</a:t>
            </a:r>
          </a:p>
          <a:p>
            <a:pPr marL="1347788" lvl="2" indent="-438150" algn="just" eaLnBrk="1" hangingPunct="1">
              <a:lnSpc>
                <a:spcPct val="80000"/>
              </a:lnSpc>
            </a:pPr>
            <a:r>
              <a:rPr lang="en-US" altLang="zh-CN" sz="1800" i="1" smtClean="0">
                <a:ea typeface="SimSun" pitchFamily="2" charset="-122"/>
              </a:rPr>
              <a:t>Product design</a:t>
            </a:r>
          </a:p>
          <a:p>
            <a:pPr marL="1347788" lvl="2" indent="-438150" algn="just" eaLnBrk="1" hangingPunct="1">
              <a:lnSpc>
                <a:spcPct val="80000"/>
              </a:lnSpc>
            </a:pPr>
            <a:r>
              <a:rPr lang="en-US" altLang="zh-CN" sz="1800" i="1" smtClean="0">
                <a:ea typeface="SimSun" pitchFamily="2" charset="-122"/>
              </a:rPr>
              <a:t>Collaborative Manufacturing</a:t>
            </a:r>
            <a:endParaRPr lang="en-US" altLang="zh-CN" sz="1800" smtClean="0">
              <a:ea typeface="SimSun" pitchFamily="2" charset="-122"/>
            </a:endParaRPr>
          </a:p>
          <a:p>
            <a:pPr marL="966788" lvl="1" indent="-495300" eaLnBrk="1" hangingPunct="1">
              <a:lnSpc>
                <a:spcPct val="80000"/>
              </a:lnSpc>
            </a:pPr>
            <a:endParaRPr lang="en-US" altLang="zh-CN" sz="1800" i="1" smtClean="0">
              <a:ea typeface="SimSun" pitchFamily="2" charset="-122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zh-CN" sz="3400" i="1" smtClean="0">
                <a:ea typeface="SimSun" pitchFamily="2" charset="-122"/>
              </a:rPr>
              <a:t>Electronic Commerce</a:t>
            </a:r>
            <a:r>
              <a:rPr lang="en-US" altLang="zh-CN" sz="3400" smtClean="0">
                <a:ea typeface="SimSun" pitchFamily="2" charset="-122"/>
              </a:rPr>
              <a:t/>
            </a:r>
            <a:br>
              <a:rPr lang="en-US" altLang="zh-CN" sz="3400" smtClean="0">
                <a:ea typeface="SimSun" pitchFamily="2" charset="-122"/>
              </a:rPr>
            </a:br>
            <a:r>
              <a:rPr lang="en-US" altLang="zh-CN" sz="3400" smtClean="0">
                <a:ea typeface="SimSun" pitchFamily="2" charset="-122"/>
              </a:rPr>
              <a:t>(</a:t>
            </a:r>
            <a:r>
              <a:rPr lang="en-US" altLang="zh-CN" sz="3400" i="1" smtClean="0">
                <a:ea typeface="SimSun" pitchFamily="2" charset="-122"/>
              </a:rPr>
              <a:t>cont.</a:t>
            </a:r>
            <a:r>
              <a:rPr lang="en-US" altLang="zh-CN" sz="3400" smtClean="0">
                <a:ea typeface="SimSun" pitchFamily="2" charset="-122"/>
              </a:rPr>
              <a:t>)</a:t>
            </a:r>
            <a:endParaRPr lang="en-US" sz="3400" smtClean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6738" y="1752600"/>
            <a:ext cx="7891462" cy="4495800"/>
          </a:xfrm>
        </p:spPr>
        <p:txBody>
          <a:bodyPr/>
          <a:lstStyle/>
          <a:p>
            <a:pPr marL="571500" indent="-571500" eaLnBrk="1" hangingPunct="1"/>
            <a:r>
              <a:rPr lang="en-US" altLang="zh-CN" sz="2600" b="1" smtClean="0">
                <a:ea typeface="SimSun" pitchFamily="2" charset="-122"/>
              </a:rPr>
              <a:t>Aplikasi Inovatif dari </a:t>
            </a:r>
            <a:r>
              <a:rPr lang="en-US" altLang="zh-CN" sz="2600" b="1" i="1" smtClean="0">
                <a:ea typeface="SimSun" pitchFamily="2" charset="-122"/>
              </a:rPr>
              <a:t>E-Commerce</a:t>
            </a:r>
          </a:p>
          <a:p>
            <a:pPr marL="966788" lvl="1" indent="-495300" algn="just" eaLnBrk="1" hangingPunct="1"/>
            <a:r>
              <a:rPr lang="en-US" altLang="zh-CN" sz="2200" i="1" smtClean="0">
                <a:ea typeface="SimSun" pitchFamily="2" charset="-122"/>
              </a:rPr>
              <a:t>E-Government</a:t>
            </a:r>
          </a:p>
          <a:p>
            <a:pPr marL="966788" lvl="1" indent="-495300" eaLnBrk="1" hangingPunct="1"/>
            <a:r>
              <a:rPr lang="en-US" altLang="zh-CN" sz="2200" i="1" smtClean="0">
                <a:ea typeface="SimSun" pitchFamily="2" charset="-122"/>
              </a:rPr>
              <a:t>M-Commerce</a:t>
            </a:r>
            <a:r>
              <a:rPr lang="en-US" altLang="zh-CN" sz="2200" smtClean="0">
                <a:ea typeface="SimSun" pitchFamily="2" charset="-122"/>
              </a:rPr>
              <a:t> </a:t>
            </a:r>
          </a:p>
          <a:p>
            <a:pPr marL="966788" lvl="1" indent="-495300" algn="just" eaLnBrk="1" hangingPunct="1"/>
            <a:r>
              <a:rPr lang="en-US" altLang="zh-CN" sz="2200" i="1" smtClean="0">
                <a:ea typeface="SimSun" pitchFamily="2" charset="-122"/>
              </a:rPr>
              <a:t>Consumer-to-Consumer E-commerce</a:t>
            </a:r>
            <a:endParaRPr lang="en-US" altLang="zh-CN" sz="2200" smtClean="0">
              <a:ea typeface="SimSun" pitchFamily="2" charset="-122"/>
            </a:endParaRPr>
          </a:p>
          <a:p>
            <a:pPr marL="966788" lvl="1" indent="-495300" eaLnBrk="1" hangingPunct="1"/>
            <a:r>
              <a:rPr lang="en-US" altLang="zh-CN" sz="2200" smtClean="0">
                <a:ea typeface="SimSun" pitchFamily="2" charset="-122"/>
              </a:rPr>
              <a:t>Intrabisnis dan </a:t>
            </a:r>
            <a:r>
              <a:rPr lang="en-US" altLang="zh-CN" sz="2200" i="1" smtClean="0">
                <a:ea typeface="SimSun" pitchFamily="2" charset="-122"/>
              </a:rPr>
              <a:t>Business-to-Employees          E-Commerce</a:t>
            </a:r>
          </a:p>
          <a:p>
            <a:pPr marL="1347788" lvl="2" indent="-438150" eaLnBrk="1" hangingPunct="1"/>
            <a:r>
              <a:rPr lang="en-US" altLang="zh-CN" sz="2000" i="1" smtClean="0">
                <a:ea typeface="SimSun" pitchFamily="2" charset="-122"/>
              </a:rPr>
              <a:t>Business to its Employess (B2E) Commerce</a:t>
            </a:r>
            <a:r>
              <a:rPr lang="en-US" altLang="zh-CN" sz="2000" smtClean="0">
                <a:ea typeface="SimSun" pitchFamily="2" charset="-122"/>
              </a:rPr>
              <a:t> </a:t>
            </a:r>
          </a:p>
          <a:p>
            <a:pPr marL="1347788" lvl="2" indent="-438150" algn="just" eaLnBrk="1" hangingPunct="1"/>
            <a:r>
              <a:rPr lang="en-US" altLang="zh-CN" sz="2000" i="1" smtClean="0">
                <a:ea typeface="SimSun" pitchFamily="2" charset="-122"/>
              </a:rPr>
              <a:t>E-Commerce </a:t>
            </a:r>
            <a:r>
              <a:rPr lang="en-US" altLang="zh-CN" sz="2000" smtClean="0">
                <a:ea typeface="SimSun" pitchFamily="2" charset="-122"/>
              </a:rPr>
              <a:t>Diantara Unit Bisnis dalam suatu Organisasi</a:t>
            </a:r>
          </a:p>
          <a:p>
            <a:pPr marL="1347788" lvl="2" indent="-438150" algn="just" eaLnBrk="1" hangingPunct="1"/>
            <a:r>
              <a:rPr lang="en-US" altLang="zh-CN" sz="2000" i="1" smtClean="0">
                <a:ea typeface="SimSun" pitchFamily="2" charset="-122"/>
              </a:rPr>
              <a:t>E-Learning</a:t>
            </a:r>
            <a:endParaRPr lang="en-US" altLang="zh-CN" sz="2000" smtClean="0">
              <a:ea typeface="SimSun" pitchFamily="2" charset="-122"/>
            </a:endParaRPr>
          </a:p>
          <a:p>
            <a:pPr marL="1347788" lvl="2" indent="-438150" eaLnBrk="1" hangingPunct="1"/>
            <a:endParaRPr lang="en-US" altLang="zh-CN" sz="2000" smtClean="0">
              <a:ea typeface="SimSun" pitchFamily="2" charset="-122"/>
            </a:endParaRPr>
          </a:p>
          <a:p>
            <a:pPr marL="966788" lvl="1" indent="-495300" eaLnBrk="1" hangingPunct="1"/>
            <a:endParaRPr lang="en-US" altLang="zh-CN" sz="2200" smtClean="0">
              <a:ea typeface="SimSun" pitchFamily="2" charset="-12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z="3400" smtClean="0"/>
              <a:t>Telekomunikasi dan Jaringan</a:t>
            </a:r>
            <a:br>
              <a:rPr lang="en-US" sz="3400" smtClean="0"/>
            </a:br>
            <a:r>
              <a:rPr lang="en-US" sz="3400" i="1" smtClean="0"/>
              <a:t>(cont.)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600" b="1" smtClean="0"/>
              <a:t>Fungsi Sistem Telekomunikasi</a:t>
            </a:r>
            <a:r>
              <a:rPr lang="en-US" b="1" smtClean="0"/>
              <a:t> </a:t>
            </a:r>
          </a:p>
          <a:p>
            <a:pPr eaLnBrk="1" hangingPunct="1"/>
            <a:r>
              <a:rPr lang="en-US" sz="2600" b="1" smtClean="0"/>
              <a:t>Media Telekomunikasi</a:t>
            </a:r>
          </a:p>
          <a:p>
            <a:pPr lvl="1" eaLnBrk="1" hangingPunct="1"/>
            <a:r>
              <a:rPr lang="en-US" sz="2400" smtClean="0"/>
              <a:t>Sinyal Analog</a:t>
            </a:r>
          </a:p>
          <a:p>
            <a:pPr lvl="1" eaLnBrk="1" hangingPunct="1"/>
            <a:r>
              <a:rPr lang="en-US" sz="2400" smtClean="0"/>
              <a:t>Sinyal Digital</a:t>
            </a:r>
          </a:p>
          <a:p>
            <a:pPr eaLnBrk="1" hangingPunct="1"/>
            <a:r>
              <a:rPr lang="en-US" sz="2600" b="1" smtClean="0"/>
              <a:t>Prosesor Komunikasi </a:t>
            </a:r>
            <a:r>
              <a:rPr lang="en-US" sz="2600" b="1" i="1" smtClean="0"/>
              <a:t>(Communication Processor)</a:t>
            </a:r>
          </a:p>
          <a:p>
            <a:pPr lvl="1" eaLnBrk="1" hangingPunct="1"/>
            <a:r>
              <a:rPr lang="en-US" sz="2400" i="1" smtClean="0"/>
              <a:t>Modem</a:t>
            </a:r>
          </a:p>
          <a:p>
            <a:pPr lvl="1" eaLnBrk="1" hangingPunct="1"/>
            <a:r>
              <a:rPr lang="en-US" sz="2400" i="1" smtClean="0"/>
              <a:t>Multiplexer</a:t>
            </a:r>
          </a:p>
          <a:p>
            <a:pPr lvl="1" eaLnBrk="1" hangingPunct="1"/>
            <a:r>
              <a:rPr lang="en-US" sz="2400" i="1" smtClean="0"/>
              <a:t>Front-end Processor</a:t>
            </a:r>
          </a:p>
          <a:p>
            <a:pPr lvl="1" eaLnBrk="1" hangingPunct="1">
              <a:buFont typeface="Wingdings" pitchFamily="2" charset="2"/>
              <a:buNone/>
            </a:pPr>
            <a:endParaRPr lang="en-US" sz="2400" i="1" smtClean="0"/>
          </a:p>
          <a:p>
            <a:pPr lvl="1"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zh-CN" sz="3400" i="1" smtClean="0">
                <a:ea typeface="SimSun" pitchFamily="2" charset="-122"/>
              </a:rPr>
              <a:t>Electronic Commerce</a:t>
            </a:r>
            <a:r>
              <a:rPr lang="en-US" altLang="zh-CN" sz="3400" smtClean="0">
                <a:ea typeface="SimSun" pitchFamily="2" charset="-122"/>
              </a:rPr>
              <a:t/>
            </a:r>
            <a:br>
              <a:rPr lang="en-US" altLang="zh-CN" sz="3400" smtClean="0">
                <a:ea typeface="SimSun" pitchFamily="2" charset="-122"/>
              </a:rPr>
            </a:br>
            <a:r>
              <a:rPr lang="en-US" altLang="zh-CN" sz="3400" smtClean="0">
                <a:ea typeface="SimSun" pitchFamily="2" charset="-122"/>
              </a:rPr>
              <a:t>(</a:t>
            </a:r>
            <a:r>
              <a:rPr lang="en-US" altLang="zh-CN" sz="3400" i="1" smtClean="0">
                <a:ea typeface="SimSun" pitchFamily="2" charset="-122"/>
              </a:rPr>
              <a:t>cont.</a:t>
            </a:r>
            <a:r>
              <a:rPr lang="en-US" altLang="zh-CN" sz="3400" smtClean="0">
                <a:ea typeface="SimSun" pitchFamily="2" charset="-122"/>
              </a:rPr>
              <a:t>)</a:t>
            </a:r>
            <a:endParaRPr lang="en-US" sz="3400" smtClean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6738" y="1752600"/>
            <a:ext cx="7891462" cy="4495800"/>
          </a:xfrm>
        </p:spPr>
        <p:txBody>
          <a:bodyPr/>
          <a:lstStyle/>
          <a:p>
            <a:pPr marL="571500" indent="-571500" eaLnBrk="1" hangingPunct="1">
              <a:lnSpc>
                <a:spcPct val="90000"/>
              </a:lnSpc>
            </a:pPr>
            <a:r>
              <a:rPr lang="en-US" altLang="zh-CN" sz="2600" b="1" smtClean="0">
                <a:ea typeface="SimSun" pitchFamily="2" charset="-122"/>
              </a:rPr>
              <a:t>Layanan Dukungan</a:t>
            </a:r>
            <a:r>
              <a:rPr lang="en-US" altLang="zh-CN" sz="2600" b="1" i="1" smtClean="0">
                <a:ea typeface="SimSun" pitchFamily="2" charset="-122"/>
              </a:rPr>
              <a:t> E-Commerce</a:t>
            </a:r>
          </a:p>
          <a:p>
            <a:pPr marL="966788" lvl="1" indent="-495300" algn="just" eaLnBrk="1" hangingPunct="1">
              <a:lnSpc>
                <a:spcPct val="90000"/>
              </a:lnSpc>
            </a:pPr>
            <a:r>
              <a:rPr lang="en-US" altLang="zh-CN" sz="2400" smtClean="0">
                <a:ea typeface="SimSun" pitchFamily="2" charset="-122"/>
              </a:rPr>
              <a:t>Infrastruktur </a:t>
            </a:r>
            <a:r>
              <a:rPr lang="en-US" altLang="zh-CN" sz="2400" i="1" smtClean="0">
                <a:ea typeface="SimSun" pitchFamily="2" charset="-122"/>
              </a:rPr>
              <a:t>E-Commerce</a:t>
            </a:r>
            <a:endParaRPr lang="en-US" altLang="zh-CN" sz="2400" smtClean="0">
              <a:ea typeface="SimSun" pitchFamily="2" charset="-122"/>
            </a:endParaRPr>
          </a:p>
          <a:p>
            <a:pPr marL="966788" lvl="1" indent="-495300" algn="just" eaLnBrk="1" hangingPunct="1">
              <a:lnSpc>
                <a:spcPct val="90000"/>
              </a:lnSpc>
            </a:pPr>
            <a:r>
              <a:rPr lang="en-US" altLang="zh-CN" sz="2400" smtClean="0">
                <a:ea typeface="SimSun" pitchFamily="2" charset="-122"/>
              </a:rPr>
              <a:t>Pembayaran Elektronik</a:t>
            </a:r>
          </a:p>
          <a:p>
            <a:pPr marL="1347788" lvl="2" indent="-438150" algn="just" eaLnBrk="1" hangingPunct="1">
              <a:lnSpc>
                <a:spcPct val="90000"/>
              </a:lnSpc>
            </a:pPr>
            <a:r>
              <a:rPr lang="en-US" altLang="zh-CN" sz="2200" i="1" smtClean="0">
                <a:ea typeface="SimSun" pitchFamily="2" charset="-122"/>
              </a:rPr>
              <a:t>Check </a:t>
            </a:r>
            <a:r>
              <a:rPr lang="en-US" altLang="zh-CN" sz="2200" smtClean="0">
                <a:ea typeface="SimSun" pitchFamily="2" charset="-122"/>
              </a:rPr>
              <a:t>Elektronik</a:t>
            </a:r>
          </a:p>
          <a:p>
            <a:pPr marL="1347788" lvl="2" indent="-438150" eaLnBrk="1" hangingPunct="1">
              <a:lnSpc>
                <a:spcPct val="90000"/>
              </a:lnSpc>
            </a:pPr>
            <a:r>
              <a:rPr lang="en-US" altLang="zh-CN" sz="2200" smtClean="0">
                <a:ea typeface="SimSun" pitchFamily="2" charset="-122"/>
              </a:rPr>
              <a:t>Kartu Kredit Elektronik </a:t>
            </a:r>
          </a:p>
          <a:p>
            <a:pPr marL="1347788" lvl="2" indent="-438150" algn="just" eaLnBrk="1" hangingPunct="1">
              <a:lnSpc>
                <a:spcPct val="90000"/>
              </a:lnSpc>
            </a:pPr>
            <a:r>
              <a:rPr lang="en-US" altLang="zh-CN" sz="2200" smtClean="0">
                <a:ea typeface="SimSun" pitchFamily="2" charset="-122"/>
              </a:rPr>
              <a:t>Pembayaran Tunai Elektronik</a:t>
            </a:r>
          </a:p>
          <a:p>
            <a:pPr marL="1347788" lvl="2" indent="-438150" eaLnBrk="1" hangingPunct="1">
              <a:lnSpc>
                <a:spcPct val="90000"/>
              </a:lnSpc>
            </a:pPr>
            <a:r>
              <a:rPr lang="en-US" altLang="zh-CN" sz="2200" i="1" smtClean="0">
                <a:ea typeface="SimSun" pitchFamily="2" charset="-122"/>
              </a:rPr>
              <a:t>Smart Cards</a:t>
            </a:r>
            <a:r>
              <a:rPr lang="en-US" altLang="zh-CN" sz="2200" smtClean="0">
                <a:ea typeface="SimSun" pitchFamily="2" charset="-122"/>
              </a:rPr>
              <a:t> </a:t>
            </a:r>
          </a:p>
          <a:p>
            <a:pPr marL="1347788" lvl="2" indent="-438150" algn="just" eaLnBrk="1" hangingPunct="1">
              <a:lnSpc>
                <a:spcPct val="90000"/>
              </a:lnSpc>
            </a:pPr>
            <a:r>
              <a:rPr lang="en-US" altLang="zh-CN" sz="2200" smtClean="0">
                <a:ea typeface="SimSun" pitchFamily="2" charset="-122"/>
              </a:rPr>
              <a:t>Pembayaran </a:t>
            </a:r>
            <a:r>
              <a:rPr lang="en-US" altLang="zh-CN" sz="2200" i="1" smtClean="0">
                <a:ea typeface="SimSun" pitchFamily="2" charset="-122"/>
              </a:rPr>
              <a:t>Person-to-Person </a:t>
            </a:r>
            <a:r>
              <a:rPr lang="en-US" altLang="zh-CN" sz="2200" smtClean="0">
                <a:ea typeface="SimSun" pitchFamily="2" charset="-122"/>
              </a:rPr>
              <a:t>(P2P)</a:t>
            </a:r>
          </a:p>
          <a:p>
            <a:pPr marL="1347788" lvl="2" indent="-438150" algn="just" eaLnBrk="1" hangingPunct="1">
              <a:lnSpc>
                <a:spcPct val="90000"/>
              </a:lnSpc>
            </a:pPr>
            <a:r>
              <a:rPr lang="en-US" altLang="zh-CN" sz="2200" smtClean="0">
                <a:ea typeface="SimSun" pitchFamily="2" charset="-122"/>
              </a:rPr>
              <a:t>Transfer Dana Secara Elektronik</a:t>
            </a:r>
          </a:p>
          <a:p>
            <a:pPr marL="1347788" lvl="2" indent="-438150" algn="just" eaLnBrk="1" hangingPunct="1">
              <a:lnSpc>
                <a:spcPct val="90000"/>
              </a:lnSpc>
            </a:pPr>
            <a:r>
              <a:rPr lang="en-US" altLang="zh-CN" sz="2200" i="1" smtClean="0">
                <a:ea typeface="SimSun" pitchFamily="2" charset="-122"/>
              </a:rPr>
              <a:t>Electronic Wallets</a:t>
            </a:r>
            <a:endParaRPr lang="en-US" altLang="zh-CN" sz="2200" smtClean="0">
              <a:ea typeface="SimSun" pitchFamily="2" charset="-122"/>
            </a:endParaRPr>
          </a:p>
          <a:p>
            <a:pPr marL="1347788" lvl="2" indent="-438150" algn="just" eaLnBrk="1" hangingPunct="1">
              <a:lnSpc>
                <a:spcPct val="90000"/>
              </a:lnSpc>
            </a:pPr>
            <a:r>
              <a:rPr lang="en-US" altLang="zh-CN" sz="2200" smtClean="0">
                <a:ea typeface="SimSun" pitchFamily="2" charset="-122"/>
              </a:rPr>
              <a:t>Kartu Pembelian (</a:t>
            </a:r>
            <a:r>
              <a:rPr lang="en-US" altLang="zh-CN" sz="2200" i="1" smtClean="0">
                <a:ea typeface="SimSun" pitchFamily="2" charset="-122"/>
              </a:rPr>
              <a:t>Purchasing Card</a:t>
            </a:r>
            <a:r>
              <a:rPr lang="en-US" altLang="zh-CN" sz="2200" smtClean="0">
                <a:ea typeface="SimSun" pitchFamily="2" charset="-122"/>
              </a:rPr>
              <a:t>)</a:t>
            </a:r>
          </a:p>
          <a:p>
            <a:pPr marL="1347788" lvl="2" indent="-438150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zh-CN" sz="2200" smtClean="0">
              <a:ea typeface="SimSun" pitchFamily="2" charset="-122"/>
            </a:endParaRPr>
          </a:p>
          <a:p>
            <a:pPr marL="966788" lvl="1" indent="-495300" eaLnBrk="1" hangingPunct="1">
              <a:lnSpc>
                <a:spcPct val="90000"/>
              </a:lnSpc>
            </a:pPr>
            <a:endParaRPr lang="en-US" altLang="zh-CN" sz="2200" smtClean="0">
              <a:ea typeface="SimSun" pitchFamily="2" charset="-122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zh-CN" sz="3400" i="1" smtClean="0">
                <a:ea typeface="SimSun" pitchFamily="2" charset="-122"/>
              </a:rPr>
              <a:t>Electronic Commerce</a:t>
            </a:r>
            <a:r>
              <a:rPr lang="en-US" altLang="zh-CN" sz="3400" smtClean="0">
                <a:ea typeface="SimSun" pitchFamily="2" charset="-122"/>
              </a:rPr>
              <a:t/>
            </a:r>
            <a:br>
              <a:rPr lang="en-US" altLang="zh-CN" sz="3400" smtClean="0">
                <a:ea typeface="SimSun" pitchFamily="2" charset="-122"/>
              </a:rPr>
            </a:br>
            <a:r>
              <a:rPr lang="en-US" altLang="zh-CN" sz="3400" smtClean="0">
                <a:ea typeface="SimSun" pitchFamily="2" charset="-122"/>
              </a:rPr>
              <a:t>(</a:t>
            </a:r>
            <a:r>
              <a:rPr lang="en-US" altLang="zh-CN" sz="3400" i="1" smtClean="0">
                <a:ea typeface="SimSun" pitchFamily="2" charset="-122"/>
              </a:rPr>
              <a:t>cont.</a:t>
            </a:r>
            <a:r>
              <a:rPr lang="en-US" altLang="zh-CN" sz="3400" smtClean="0">
                <a:ea typeface="SimSun" pitchFamily="2" charset="-122"/>
              </a:rPr>
              <a:t>)</a:t>
            </a:r>
            <a:endParaRPr lang="en-US" sz="3400" smtClean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6738" y="1600200"/>
            <a:ext cx="7891462" cy="4495800"/>
          </a:xfrm>
        </p:spPr>
        <p:txBody>
          <a:bodyPr/>
          <a:lstStyle/>
          <a:p>
            <a:pPr marL="571500" indent="-571500" eaLnBrk="1" hangingPunct="1"/>
            <a:r>
              <a:rPr lang="en-US" altLang="zh-CN" b="1" smtClean="0">
                <a:ea typeface="SimSun" pitchFamily="2" charset="-122"/>
              </a:rPr>
              <a:t>Permasalahan Legal dan Etis pada </a:t>
            </a:r>
            <a:r>
              <a:rPr lang="en-US" altLang="zh-CN" b="1" i="1" smtClean="0">
                <a:ea typeface="SimSun" pitchFamily="2" charset="-122"/>
              </a:rPr>
              <a:t>E-Commerce </a:t>
            </a:r>
            <a:r>
              <a:rPr lang="en-US" altLang="zh-CN" b="1" smtClean="0">
                <a:ea typeface="SimSun" pitchFamily="2" charset="-122"/>
              </a:rPr>
              <a:t>:</a:t>
            </a:r>
          </a:p>
          <a:p>
            <a:pPr marL="966788" lvl="1" indent="-495300" eaLnBrk="1" hangingPunct="1"/>
            <a:r>
              <a:rPr lang="en-US" altLang="zh-CN" smtClean="0">
                <a:ea typeface="SimSun" pitchFamily="2" charset="-122"/>
              </a:rPr>
              <a:t>Permasalahan Etis</a:t>
            </a:r>
            <a:r>
              <a:rPr lang="en-US" altLang="zh-CN" i="1" smtClean="0">
                <a:ea typeface="SimSun" pitchFamily="2" charset="-122"/>
              </a:rPr>
              <a:t>	</a:t>
            </a:r>
            <a:r>
              <a:rPr lang="en-US" altLang="zh-CN" smtClean="0">
                <a:ea typeface="SimSun" pitchFamily="2" charset="-122"/>
              </a:rPr>
              <a:t> </a:t>
            </a:r>
          </a:p>
          <a:p>
            <a:pPr marL="1347788" lvl="2" indent="-438150" eaLnBrk="1" hangingPunct="1"/>
            <a:r>
              <a:rPr lang="en-US" altLang="zh-CN" smtClean="0">
                <a:ea typeface="SimSun" pitchFamily="2" charset="-122"/>
              </a:rPr>
              <a:t>Privasi (</a:t>
            </a:r>
            <a:r>
              <a:rPr lang="en-US" altLang="zh-CN" i="1" smtClean="0">
                <a:ea typeface="SimSun" pitchFamily="2" charset="-122"/>
              </a:rPr>
              <a:t>Privacy</a:t>
            </a:r>
            <a:r>
              <a:rPr lang="en-US" altLang="zh-CN" smtClean="0">
                <a:ea typeface="SimSun" pitchFamily="2" charset="-122"/>
              </a:rPr>
              <a:t>)</a:t>
            </a:r>
          </a:p>
          <a:p>
            <a:pPr marL="1347788" lvl="2" indent="-438150" eaLnBrk="1" hangingPunct="1"/>
            <a:r>
              <a:rPr lang="en-US" altLang="zh-CN" i="1" smtClean="0">
                <a:ea typeface="SimSun" pitchFamily="2" charset="-122"/>
              </a:rPr>
              <a:t>Web Tracking</a:t>
            </a:r>
          </a:p>
          <a:p>
            <a:pPr marL="1347788" lvl="2" indent="-438150" eaLnBrk="1" hangingPunct="1"/>
            <a:r>
              <a:rPr lang="en-US" altLang="zh-CN" i="1" smtClean="0">
                <a:ea typeface="SimSun" pitchFamily="2" charset="-122"/>
              </a:rPr>
              <a:t>Disintermediation</a:t>
            </a:r>
          </a:p>
          <a:p>
            <a:pPr marL="966788" lvl="1" indent="-495300" algn="just" eaLnBrk="1" hangingPunct="1"/>
            <a:r>
              <a:rPr lang="en-US" altLang="zh-CN" b="1" smtClean="0">
                <a:ea typeface="SimSun" pitchFamily="2" charset="-122"/>
              </a:rPr>
              <a:t>Permasalahan Legal</a:t>
            </a:r>
            <a:r>
              <a:rPr lang="en-US" altLang="zh-CN" b="1" i="1" smtClean="0">
                <a:ea typeface="SimSun" pitchFamily="2" charset="-122"/>
              </a:rPr>
              <a:t> di E-Commerce</a:t>
            </a:r>
          </a:p>
          <a:p>
            <a:pPr marL="1347788" lvl="2" indent="-438150" algn="just" eaLnBrk="1" hangingPunct="1"/>
            <a:r>
              <a:rPr lang="en-US" altLang="zh-CN" smtClean="0">
                <a:ea typeface="SimSun" pitchFamily="2" charset="-122"/>
              </a:rPr>
              <a:t>Perebutan nama domain </a:t>
            </a:r>
          </a:p>
          <a:p>
            <a:pPr marL="1347788" lvl="2" indent="-438150" algn="just" eaLnBrk="1" hangingPunct="1"/>
            <a:r>
              <a:rPr lang="en-US" altLang="zh-CN" smtClean="0">
                <a:ea typeface="SimSun" pitchFamily="2" charset="-122"/>
              </a:rPr>
              <a:t>Penentuan biaya pajak</a:t>
            </a:r>
          </a:p>
          <a:p>
            <a:pPr marL="1347788" lvl="2" indent="-438150" algn="just" eaLnBrk="1" hangingPunct="1"/>
            <a:r>
              <a:rPr lang="en-US" altLang="zh-CN" i="1" smtClean="0">
                <a:ea typeface="SimSun" pitchFamily="2" charset="-122"/>
              </a:rPr>
              <a:t>Copyright</a:t>
            </a:r>
            <a:r>
              <a:rPr lang="en-US" altLang="zh-CN" smtClean="0">
                <a:ea typeface="SimSun" pitchFamily="2" charset="-122"/>
              </a:rPr>
              <a:t> </a:t>
            </a:r>
            <a:endParaRPr lang="en-US" altLang="zh-CN" b="1" i="1" smtClean="0">
              <a:ea typeface="SimSun" pitchFamily="2" charset="-122"/>
            </a:endParaRPr>
          </a:p>
          <a:p>
            <a:pPr marL="966788" lvl="1" indent="-495300" eaLnBrk="1" hangingPunct="1"/>
            <a:endParaRPr lang="en-US" altLang="zh-CN" i="1" smtClean="0">
              <a:ea typeface="SimSun" pitchFamily="2" charset="-122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zh-CN" sz="3400" i="1" smtClean="0">
                <a:ea typeface="SimSun" pitchFamily="2" charset="-122"/>
              </a:rPr>
              <a:t>Supply Chain Mangement </a:t>
            </a:r>
            <a:r>
              <a:rPr lang="en-US" altLang="zh-CN" sz="3400" smtClean="0">
                <a:ea typeface="SimSun" pitchFamily="2" charset="-122"/>
              </a:rPr>
              <a:t> dan </a:t>
            </a:r>
            <a:br>
              <a:rPr lang="en-US" altLang="zh-CN" sz="3400" smtClean="0">
                <a:ea typeface="SimSun" pitchFamily="2" charset="-122"/>
              </a:rPr>
            </a:br>
            <a:r>
              <a:rPr lang="en-US" altLang="zh-CN" sz="3400" smtClean="0">
                <a:ea typeface="SimSun" pitchFamily="2" charset="-122"/>
              </a:rPr>
              <a:t>Sistem Informasi Terintegrasi</a:t>
            </a:r>
            <a:endParaRPr lang="en-US" sz="3400" smtClean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6738" y="1600200"/>
            <a:ext cx="7891462" cy="4495800"/>
          </a:xfrm>
        </p:spPr>
        <p:txBody>
          <a:bodyPr/>
          <a:lstStyle/>
          <a:p>
            <a:pPr marL="571500" indent="-571500" eaLnBrk="1" hangingPunct="1"/>
            <a:r>
              <a:rPr lang="en-US" altLang="zh-CN" sz="2200" b="1" smtClean="0">
                <a:ea typeface="SimSun" pitchFamily="2" charset="-122"/>
              </a:rPr>
              <a:t>Pengertian </a:t>
            </a:r>
            <a:r>
              <a:rPr lang="en-US" altLang="zh-CN" sz="2200" b="1" i="1" smtClean="0">
                <a:ea typeface="SimSun" pitchFamily="2" charset="-122"/>
              </a:rPr>
              <a:t>Supply Chain Management</a:t>
            </a:r>
          </a:p>
          <a:p>
            <a:pPr marL="966788" lvl="1" indent="-495300" eaLnBrk="1" hangingPunct="1"/>
            <a:r>
              <a:rPr lang="en-US" altLang="zh-CN" sz="2200" smtClean="0">
                <a:ea typeface="SimSun" pitchFamily="2" charset="-122"/>
              </a:rPr>
              <a:t>perpindahan barang, informasi, pembayaran, layanan, dari perusahaan penyedia barang mentah (</a:t>
            </a:r>
            <a:r>
              <a:rPr lang="en-US" altLang="zh-CN" sz="2200" i="1" smtClean="0">
                <a:ea typeface="SimSun" pitchFamily="2" charset="-122"/>
              </a:rPr>
              <a:t>supplier</a:t>
            </a:r>
            <a:r>
              <a:rPr lang="en-US" altLang="zh-CN" sz="2200" smtClean="0">
                <a:ea typeface="SimSun" pitchFamily="2" charset="-122"/>
              </a:rPr>
              <a:t>) melalui suatu perusahaan, kepada pelanggan </a:t>
            </a:r>
            <a:endParaRPr lang="en-US" altLang="zh-CN" sz="2000" smtClean="0">
              <a:ea typeface="SimSun" pitchFamily="2" charset="-122"/>
            </a:endParaRPr>
          </a:p>
          <a:p>
            <a:pPr marL="571500" indent="-571500" eaLnBrk="1" hangingPunct="1"/>
            <a:r>
              <a:rPr lang="en-US" altLang="zh-CN" sz="2200" b="1" smtClean="0">
                <a:ea typeface="SimSun" pitchFamily="2" charset="-122"/>
              </a:rPr>
              <a:t>Komponen</a:t>
            </a:r>
            <a:r>
              <a:rPr lang="en-US" altLang="zh-CN" sz="2200" b="1" i="1" smtClean="0">
                <a:ea typeface="SimSun" pitchFamily="2" charset="-122"/>
              </a:rPr>
              <a:t> Supply Chain Management</a:t>
            </a:r>
          </a:p>
          <a:p>
            <a:pPr marL="966788" lvl="1" indent="-495300" eaLnBrk="1" hangingPunct="1"/>
            <a:r>
              <a:rPr lang="en-US" altLang="zh-CN" sz="2000" i="1" smtClean="0">
                <a:ea typeface="SimSun" pitchFamily="2" charset="-122"/>
              </a:rPr>
              <a:t>Plan</a:t>
            </a:r>
          </a:p>
          <a:p>
            <a:pPr marL="966788" lvl="1" indent="-495300" eaLnBrk="1" hangingPunct="1"/>
            <a:r>
              <a:rPr lang="en-US" altLang="zh-CN" sz="2000" i="1" smtClean="0">
                <a:ea typeface="SimSun" pitchFamily="2" charset="-122"/>
              </a:rPr>
              <a:t>Source</a:t>
            </a:r>
          </a:p>
          <a:p>
            <a:pPr marL="966788" lvl="1" indent="-495300" eaLnBrk="1" hangingPunct="1"/>
            <a:r>
              <a:rPr lang="en-US" altLang="zh-CN" sz="2000" i="1" smtClean="0">
                <a:ea typeface="SimSun" pitchFamily="2" charset="-122"/>
              </a:rPr>
              <a:t>Make</a:t>
            </a:r>
          </a:p>
          <a:p>
            <a:pPr marL="966788" lvl="1" indent="-495300" eaLnBrk="1" hangingPunct="1"/>
            <a:r>
              <a:rPr lang="en-US" altLang="zh-CN" sz="2000" i="1" smtClean="0">
                <a:ea typeface="SimSun" pitchFamily="2" charset="-122"/>
              </a:rPr>
              <a:t>Deliver</a:t>
            </a:r>
          </a:p>
          <a:p>
            <a:pPr marL="966788" lvl="1" indent="-495300" eaLnBrk="1" hangingPunct="1"/>
            <a:r>
              <a:rPr lang="en-US" altLang="zh-CN" sz="2000" i="1" smtClean="0">
                <a:ea typeface="SimSun" pitchFamily="2" charset="-122"/>
              </a:rPr>
              <a:t>Return</a:t>
            </a:r>
          </a:p>
          <a:p>
            <a:pPr marL="571500" indent="-571500" eaLnBrk="1" hangingPunct="1"/>
            <a:endParaRPr lang="en-US" altLang="zh-CN" sz="2200" i="1" smtClean="0">
              <a:ea typeface="SimSun" pitchFamily="2" charset="-122"/>
            </a:endParaRPr>
          </a:p>
          <a:p>
            <a:pPr marL="571500" indent="-571500" eaLnBrk="1" hangingPunct="1"/>
            <a:endParaRPr lang="en-US" altLang="zh-CN" sz="2000" i="1" smtClean="0">
              <a:ea typeface="SimSun" pitchFamily="2" charset="-122"/>
            </a:endParaRPr>
          </a:p>
          <a:p>
            <a:pPr marL="966788" lvl="1" indent="-495300" eaLnBrk="1" hangingPunct="1">
              <a:buFont typeface="Wingdings" pitchFamily="2" charset="2"/>
              <a:buNone/>
            </a:pPr>
            <a:endParaRPr lang="en-US" altLang="zh-CN" sz="2200" i="1" smtClean="0">
              <a:ea typeface="SimSun" pitchFamily="2" charset="-122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zh-CN" sz="3400" i="1" smtClean="0">
                <a:ea typeface="SimSun" pitchFamily="2" charset="-122"/>
              </a:rPr>
              <a:t>Supply Chain Mangement </a:t>
            </a:r>
            <a:r>
              <a:rPr lang="en-US" altLang="zh-CN" sz="3400" smtClean="0">
                <a:ea typeface="SimSun" pitchFamily="2" charset="-122"/>
              </a:rPr>
              <a:t> dan </a:t>
            </a:r>
            <a:br>
              <a:rPr lang="en-US" altLang="zh-CN" sz="3400" smtClean="0">
                <a:ea typeface="SimSun" pitchFamily="2" charset="-122"/>
              </a:rPr>
            </a:br>
            <a:r>
              <a:rPr lang="en-US" altLang="zh-CN" sz="3400" smtClean="0">
                <a:ea typeface="SimSun" pitchFamily="2" charset="-122"/>
              </a:rPr>
              <a:t>Sistem Informasi Terintegrasi(</a:t>
            </a:r>
            <a:r>
              <a:rPr lang="en-US" altLang="zh-CN" sz="3400" i="1" smtClean="0">
                <a:ea typeface="SimSun" pitchFamily="2" charset="-122"/>
              </a:rPr>
              <a:t>cont.</a:t>
            </a:r>
            <a:r>
              <a:rPr lang="en-US" altLang="zh-CN" sz="3400" smtClean="0">
                <a:ea typeface="SimSun" pitchFamily="2" charset="-122"/>
              </a:rPr>
              <a:t>)</a:t>
            </a:r>
            <a:endParaRPr lang="en-US" sz="3400" smtClean="0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6738" y="1828800"/>
            <a:ext cx="7891462" cy="4495800"/>
          </a:xfrm>
        </p:spPr>
        <p:txBody>
          <a:bodyPr/>
          <a:lstStyle/>
          <a:p>
            <a:pPr marL="571500" indent="-571500" algn="just" eaLnBrk="1" hangingPunct="1">
              <a:lnSpc>
                <a:spcPct val="90000"/>
              </a:lnSpc>
            </a:pPr>
            <a:r>
              <a:rPr lang="en-US" altLang="zh-CN" sz="2600" b="1" smtClean="0">
                <a:ea typeface="SimSun" pitchFamily="2" charset="-122"/>
              </a:rPr>
              <a:t>Jenis-Jenis</a:t>
            </a:r>
            <a:r>
              <a:rPr lang="en-US" altLang="zh-CN" sz="2600" b="1" i="1" smtClean="0">
                <a:ea typeface="SimSun" pitchFamily="2" charset="-122"/>
              </a:rPr>
              <a:t> Supply Chain :</a:t>
            </a:r>
          </a:p>
          <a:p>
            <a:pPr marL="966788" lvl="1" indent="-495300" algn="just" eaLnBrk="1" hangingPunct="1">
              <a:lnSpc>
                <a:spcPct val="90000"/>
              </a:lnSpc>
            </a:pPr>
            <a:r>
              <a:rPr lang="en-US" altLang="zh-CN" sz="2200" i="1" smtClean="0">
                <a:ea typeface="SimSun" pitchFamily="2" charset="-122"/>
              </a:rPr>
              <a:t>Integrated make-to-stock</a:t>
            </a:r>
          </a:p>
          <a:p>
            <a:pPr marL="966788" lvl="1" indent="-495300" algn="just" eaLnBrk="1" hangingPunct="1">
              <a:lnSpc>
                <a:spcPct val="90000"/>
              </a:lnSpc>
            </a:pPr>
            <a:r>
              <a:rPr lang="en-US" altLang="zh-CN" sz="2200" i="1" smtClean="0">
                <a:ea typeface="SimSun" pitchFamily="2" charset="-122"/>
              </a:rPr>
              <a:t>Continuous Replenishment</a:t>
            </a:r>
            <a:r>
              <a:rPr lang="en-US" altLang="zh-CN" sz="2200" smtClean="0">
                <a:ea typeface="SimSun" pitchFamily="2" charset="-122"/>
              </a:rPr>
              <a:t> </a:t>
            </a:r>
          </a:p>
          <a:p>
            <a:pPr marL="966788" lvl="1" indent="-495300" algn="just" eaLnBrk="1" hangingPunct="1">
              <a:lnSpc>
                <a:spcPct val="90000"/>
              </a:lnSpc>
            </a:pPr>
            <a:r>
              <a:rPr lang="en-US" altLang="zh-CN" sz="2200" i="1" smtClean="0">
                <a:ea typeface="SimSun" pitchFamily="2" charset="-122"/>
              </a:rPr>
              <a:t>Build-to-order</a:t>
            </a:r>
          </a:p>
          <a:p>
            <a:pPr marL="966788" lvl="1" indent="-495300" algn="just" eaLnBrk="1" hangingPunct="1">
              <a:lnSpc>
                <a:spcPct val="90000"/>
              </a:lnSpc>
            </a:pPr>
            <a:r>
              <a:rPr lang="en-US" altLang="zh-CN" sz="2200" i="1" smtClean="0">
                <a:ea typeface="SimSun" pitchFamily="2" charset="-122"/>
              </a:rPr>
              <a:t>Channel Assembly</a:t>
            </a:r>
          </a:p>
          <a:p>
            <a:pPr marL="571500" indent="-571500" algn="just" eaLnBrk="1" hangingPunct="1">
              <a:lnSpc>
                <a:spcPct val="90000"/>
              </a:lnSpc>
            </a:pPr>
            <a:r>
              <a:rPr lang="en-US" altLang="zh-CN" sz="2600" b="1" smtClean="0">
                <a:ea typeface="SimSun" pitchFamily="2" charset="-122"/>
              </a:rPr>
              <a:t>Permasalahan</a:t>
            </a:r>
            <a:r>
              <a:rPr lang="en-US" altLang="zh-CN" sz="2600" b="1" i="1" smtClean="0">
                <a:ea typeface="SimSun" pitchFamily="2" charset="-122"/>
              </a:rPr>
              <a:t> Supply Chain dan </a:t>
            </a:r>
            <a:r>
              <a:rPr lang="en-US" altLang="zh-CN" sz="2600" b="1" smtClean="0">
                <a:ea typeface="SimSun" pitchFamily="2" charset="-122"/>
              </a:rPr>
              <a:t>Solusinya</a:t>
            </a:r>
            <a:r>
              <a:rPr lang="en-US" altLang="zh-CN" sz="2600" smtClean="0">
                <a:ea typeface="SimSun" pitchFamily="2" charset="-122"/>
              </a:rPr>
              <a:t> </a:t>
            </a:r>
          </a:p>
          <a:p>
            <a:pPr marL="966788" lvl="1" indent="-495300" algn="just" eaLnBrk="1" hangingPunct="1">
              <a:lnSpc>
                <a:spcPct val="90000"/>
              </a:lnSpc>
            </a:pPr>
            <a:r>
              <a:rPr lang="en-US" altLang="zh-CN" sz="2200" smtClean="0">
                <a:ea typeface="SimSun" pitchFamily="2" charset="-122"/>
              </a:rPr>
              <a:t>Permasalahan</a:t>
            </a:r>
          </a:p>
          <a:p>
            <a:pPr marL="1347788" lvl="2" indent="-438150" algn="just" eaLnBrk="1" hangingPunct="1">
              <a:lnSpc>
                <a:spcPct val="90000"/>
              </a:lnSpc>
            </a:pPr>
            <a:r>
              <a:rPr lang="en-US" altLang="zh-CN" sz="2100" smtClean="0">
                <a:ea typeface="SimSun" pitchFamily="2" charset="-122"/>
              </a:rPr>
              <a:t>Ketidakpastian</a:t>
            </a:r>
          </a:p>
          <a:p>
            <a:pPr marL="1347788" lvl="2" indent="-438150" algn="just" eaLnBrk="1" hangingPunct="1">
              <a:lnSpc>
                <a:spcPct val="90000"/>
              </a:lnSpc>
            </a:pPr>
            <a:r>
              <a:rPr lang="en-US" altLang="zh-CN" sz="2100" smtClean="0">
                <a:ea typeface="SimSun" pitchFamily="2" charset="-122"/>
              </a:rPr>
              <a:t>Kebutuhan koordinasi</a:t>
            </a:r>
          </a:p>
          <a:p>
            <a:pPr marL="966788" lvl="1" indent="-495300" algn="just" eaLnBrk="1" hangingPunct="1">
              <a:lnSpc>
                <a:spcPct val="90000"/>
              </a:lnSpc>
            </a:pPr>
            <a:r>
              <a:rPr lang="en-US" altLang="zh-CN" sz="2200" smtClean="0">
                <a:ea typeface="SimSun" pitchFamily="2" charset="-122"/>
              </a:rPr>
              <a:t>Solusi </a:t>
            </a:r>
          </a:p>
          <a:p>
            <a:pPr marL="966788" lvl="1" indent="-495300" algn="just" eaLnBrk="1" hangingPunct="1">
              <a:lnSpc>
                <a:spcPct val="90000"/>
              </a:lnSpc>
            </a:pPr>
            <a:endParaRPr lang="en-US" altLang="zh-CN" sz="2200" i="1" smtClean="0">
              <a:ea typeface="SimSun" pitchFamily="2" charset="-122"/>
            </a:endParaRPr>
          </a:p>
          <a:p>
            <a:pPr marL="571500" indent="-571500" eaLnBrk="1" hangingPunct="1">
              <a:lnSpc>
                <a:spcPct val="90000"/>
              </a:lnSpc>
            </a:pPr>
            <a:endParaRPr lang="en-US" altLang="zh-CN" sz="2200" i="1" smtClean="0">
              <a:ea typeface="SimSun" pitchFamily="2" charset="-122"/>
            </a:endParaRPr>
          </a:p>
          <a:p>
            <a:pPr marL="571500" indent="-571500" eaLnBrk="1" hangingPunct="1">
              <a:lnSpc>
                <a:spcPct val="90000"/>
              </a:lnSpc>
            </a:pPr>
            <a:endParaRPr lang="en-US" altLang="zh-CN" sz="2000" i="1" smtClean="0">
              <a:ea typeface="SimSun" pitchFamily="2" charset="-122"/>
            </a:endParaRPr>
          </a:p>
          <a:p>
            <a:pPr marL="966788" lvl="1" indent="-495300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zh-CN" sz="2200" i="1" smtClean="0">
              <a:ea typeface="SimSun" pitchFamily="2" charset="-122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zh-CN" sz="3400" i="1" smtClean="0">
                <a:ea typeface="SimSun" pitchFamily="2" charset="-122"/>
              </a:rPr>
              <a:t>Supply Chain Mangement </a:t>
            </a:r>
            <a:r>
              <a:rPr lang="en-US" altLang="zh-CN" sz="3400" smtClean="0">
                <a:ea typeface="SimSun" pitchFamily="2" charset="-122"/>
              </a:rPr>
              <a:t> dan </a:t>
            </a:r>
            <a:br>
              <a:rPr lang="en-US" altLang="zh-CN" sz="3400" smtClean="0">
                <a:ea typeface="SimSun" pitchFamily="2" charset="-122"/>
              </a:rPr>
            </a:br>
            <a:r>
              <a:rPr lang="en-US" altLang="zh-CN" sz="3400" smtClean="0">
                <a:ea typeface="SimSun" pitchFamily="2" charset="-122"/>
              </a:rPr>
              <a:t>Sistem Informasi Terintegrasi(</a:t>
            </a:r>
            <a:r>
              <a:rPr lang="en-US" altLang="zh-CN" sz="3400" i="1" smtClean="0">
                <a:ea typeface="SimSun" pitchFamily="2" charset="-122"/>
              </a:rPr>
              <a:t>cont.</a:t>
            </a:r>
            <a:r>
              <a:rPr lang="en-US" altLang="zh-CN" sz="3400" smtClean="0">
                <a:ea typeface="SimSun" pitchFamily="2" charset="-122"/>
              </a:rPr>
              <a:t>)</a:t>
            </a:r>
            <a:endParaRPr lang="en-US" sz="3400" smtClean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6738" y="1828800"/>
            <a:ext cx="7891462" cy="4495800"/>
          </a:xfrm>
        </p:spPr>
        <p:txBody>
          <a:bodyPr/>
          <a:lstStyle/>
          <a:p>
            <a:pPr marL="571500" indent="-571500" eaLnBrk="1" hangingPunct="1"/>
            <a:r>
              <a:rPr lang="en-US" altLang="zh-CN" sz="2600" b="1" smtClean="0">
                <a:ea typeface="SimSun" pitchFamily="2" charset="-122"/>
              </a:rPr>
              <a:t>Dukungan Teknologi Informasi terhadap </a:t>
            </a:r>
            <a:r>
              <a:rPr lang="en-US" altLang="zh-CN" sz="2600" b="1" i="1" smtClean="0">
                <a:ea typeface="SimSun" pitchFamily="2" charset="-122"/>
              </a:rPr>
              <a:t>Supply Chain</a:t>
            </a:r>
            <a:r>
              <a:rPr lang="en-US" altLang="zh-CN" sz="2600" b="1" smtClean="0">
                <a:ea typeface="SimSun" pitchFamily="2" charset="-122"/>
              </a:rPr>
              <a:t> dan Integrasi Sistem	</a:t>
            </a:r>
          </a:p>
          <a:p>
            <a:pPr marL="966788" lvl="1" indent="-495300" eaLnBrk="1" hangingPunct="1"/>
            <a:r>
              <a:rPr lang="en-US" altLang="zh-CN" sz="2200" smtClean="0">
                <a:ea typeface="SimSun" pitchFamily="2" charset="-122"/>
              </a:rPr>
              <a:t>Dukungan Teknologi Informasi</a:t>
            </a:r>
            <a:r>
              <a:rPr lang="en-US" altLang="zh-CN" sz="2200" b="1" smtClean="0">
                <a:ea typeface="SimSun" pitchFamily="2" charset="-122"/>
              </a:rPr>
              <a:t>	</a:t>
            </a:r>
          </a:p>
          <a:p>
            <a:pPr marL="1347788" lvl="2" indent="-438150" eaLnBrk="1" hangingPunct="1"/>
            <a:r>
              <a:rPr lang="en-US" altLang="zh-CN" sz="2100" i="1" smtClean="0">
                <a:ea typeface="SimSun" pitchFamily="2" charset="-122"/>
              </a:rPr>
              <a:t>Material Requirement Planning</a:t>
            </a:r>
            <a:r>
              <a:rPr lang="en-US" altLang="zh-CN" sz="2100" smtClean="0">
                <a:ea typeface="SimSun" pitchFamily="2" charset="-122"/>
              </a:rPr>
              <a:t> (MRP)	</a:t>
            </a:r>
          </a:p>
          <a:p>
            <a:pPr marL="1347788" lvl="2" indent="-438150" eaLnBrk="1" hangingPunct="1"/>
            <a:r>
              <a:rPr lang="en-US" altLang="zh-CN" sz="2100" i="1" smtClean="0">
                <a:ea typeface="SimSun" pitchFamily="2" charset="-122"/>
              </a:rPr>
              <a:t>Manufacturing Resource Planning</a:t>
            </a:r>
            <a:r>
              <a:rPr lang="en-US" altLang="zh-CN" sz="2100" smtClean="0">
                <a:ea typeface="SimSun" pitchFamily="2" charset="-122"/>
              </a:rPr>
              <a:t> (MRP II)</a:t>
            </a:r>
          </a:p>
          <a:p>
            <a:pPr marL="966788" lvl="1" indent="-495300" eaLnBrk="1" hangingPunct="1"/>
            <a:r>
              <a:rPr lang="en-US" altLang="zh-CN" sz="2200" smtClean="0">
                <a:ea typeface="SimSun" pitchFamily="2" charset="-122"/>
              </a:rPr>
              <a:t>Integrasi Sistem	</a:t>
            </a:r>
          </a:p>
          <a:p>
            <a:pPr marL="966788" lvl="1" indent="-495300" eaLnBrk="1" hangingPunct="1"/>
            <a:r>
              <a:rPr lang="en-US" altLang="zh-CN" sz="2200" smtClean="0">
                <a:ea typeface="SimSun" pitchFamily="2" charset="-122"/>
              </a:rPr>
              <a:t>Integrasi </a:t>
            </a:r>
            <a:r>
              <a:rPr lang="en-US" altLang="zh-CN" sz="2200" i="1" smtClean="0">
                <a:ea typeface="SimSun" pitchFamily="2" charset="-122"/>
              </a:rPr>
              <a:t>Supply Chain</a:t>
            </a:r>
            <a:r>
              <a:rPr lang="en-US" altLang="zh-CN" sz="2200" smtClean="0">
                <a:ea typeface="SimSun" pitchFamily="2" charset="-122"/>
              </a:rPr>
              <a:t> dan </a:t>
            </a:r>
            <a:r>
              <a:rPr lang="en-US" altLang="zh-CN" sz="2200" i="1" smtClean="0">
                <a:ea typeface="SimSun" pitchFamily="2" charset="-122"/>
              </a:rPr>
              <a:t>Value Chain</a:t>
            </a:r>
            <a:r>
              <a:rPr lang="en-US" altLang="zh-CN" sz="2200" b="1" smtClean="0">
                <a:ea typeface="SimSun" pitchFamily="2" charset="-122"/>
              </a:rPr>
              <a:t>	</a:t>
            </a:r>
          </a:p>
          <a:p>
            <a:pPr marL="571500" indent="-571500" eaLnBrk="1" hangingPunct="1"/>
            <a:r>
              <a:rPr lang="en-US" altLang="zh-CN" sz="2600" b="1" i="1" smtClean="0">
                <a:ea typeface="SimSun" pitchFamily="2" charset="-122"/>
              </a:rPr>
              <a:t>Enterprise Resource Planning</a:t>
            </a:r>
            <a:r>
              <a:rPr lang="en-US" altLang="zh-CN" sz="2600" b="1" smtClean="0">
                <a:ea typeface="SimSun" pitchFamily="2" charset="-122"/>
              </a:rPr>
              <a:t> (ERP)	</a:t>
            </a:r>
          </a:p>
          <a:p>
            <a:pPr marL="966788" lvl="1" indent="-495300" eaLnBrk="1" hangingPunct="1"/>
            <a:r>
              <a:rPr lang="en-US" altLang="zh-CN" sz="2200" smtClean="0">
                <a:ea typeface="SimSun" pitchFamily="2" charset="-122"/>
              </a:rPr>
              <a:t>ERP Generasi Kedua</a:t>
            </a:r>
            <a:r>
              <a:rPr lang="en-US" altLang="zh-CN" sz="2200" b="1" smtClean="0">
                <a:ea typeface="SimSun" pitchFamily="2" charset="-122"/>
              </a:rPr>
              <a:t>	</a:t>
            </a:r>
          </a:p>
          <a:p>
            <a:pPr marL="966788" lvl="1" indent="-495300" algn="just" eaLnBrk="1" hangingPunct="1"/>
            <a:endParaRPr lang="en-US" altLang="zh-CN" sz="2200" smtClean="0">
              <a:ea typeface="SimSun" pitchFamily="2" charset="-122"/>
            </a:endParaRPr>
          </a:p>
          <a:p>
            <a:pPr marL="571500" indent="-571500" eaLnBrk="1" hangingPunct="1"/>
            <a:endParaRPr lang="en-US" altLang="zh-CN" sz="2200" i="1" smtClean="0">
              <a:ea typeface="SimSun" pitchFamily="2" charset="-122"/>
            </a:endParaRPr>
          </a:p>
          <a:p>
            <a:pPr marL="571500" indent="-571500" eaLnBrk="1" hangingPunct="1"/>
            <a:endParaRPr lang="en-US" altLang="zh-CN" sz="2000" i="1" smtClean="0">
              <a:ea typeface="SimSun" pitchFamily="2" charset="-122"/>
            </a:endParaRPr>
          </a:p>
          <a:p>
            <a:pPr marL="966788" lvl="1" indent="-495300" eaLnBrk="1" hangingPunct="1">
              <a:buFont typeface="Wingdings" pitchFamily="2" charset="2"/>
              <a:buNone/>
            </a:pPr>
            <a:endParaRPr lang="en-US" altLang="zh-CN" sz="2200" i="1" smtClean="0">
              <a:ea typeface="SimSun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zh-CN" sz="3400" i="1" smtClean="0">
                <a:ea typeface="SimSun" pitchFamily="2" charset="-122"/>
              </a:rPr>
              <a:t>Supply Chain Mangement </a:t>
            </a:r>
            <a:r>
              <a:rPr lang="en-US" altLang="zh-CN" sz="3400" smtClean="0">
                <a:ea typeface="SimSun" pitchFamily="2" charset="-122"/>
              </a:rPr>
              <a:t> dan </a:t>
            </a:r>
            <a:br>
              <a:rPr lang="en-US" altLang="zh-CN" sz="3400" smtClean="0">
                <a:ea typeface="SimSun" pitchFamily="2" charset="-122"/>
              </a:rPr>
            </a:br>
            <a:r>
              <a:rPr lang="en-US" altLang="zh-CN" sz="3400" smtClean="0">
                <a:ea typeface="SimSun" pitchFamily="2" charset="-122"/>
              </a:rPr>
              <a:t>Sistem Informasi Terintegrasi(</a:t>
            </a:r>
            <a:r>
              <a:rPr lang="en-US" altLang="zh-CN" sz="3400" i="1" smtClean="0">
                <a:ea typeface="SimSun" pitchFamily="2" charset="-122"/>
              </a:rPr>
              <a:t>cont.</a:t>
            </a:r>
            <a:r>
              <a:rPr lang="en-US" altLang="zh-CN" sz="3400" smtClean="0">
                <a:ea typeface="SimSun" pitchFamily="2" charset="-122"/>
              </a:rPr>
              <a:t>)</a:t>
            </a:r>
            <a:endParaRPr lang="en-US" sz="3400" smtClean="0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CN" sz="2600" b="1" smtClean="0">
                <a:ea typeface="SimSun" pitchFamily="2" charset="-122"/>
              </a:rPr>
              <a:t>Manajemen </a:t>
            </a:r>
            <a:r>
              <a:rPr lang="en-US" altLang="zh-CN" sz="2600" b="1" i="1" smtClean="0">
                <a:ea typeface="SimSun" pitchFamily="2" charset="-122"/>
              </a:rPr>
              <a:t>E-Commerce</a:t>
            </a:r>
            <a:r>
              <a:rPr lang="en-US" altLang="zh-CN" sz="2600" b="1" smtClean="0">
                <a:ea typeface="SimSun" pitchFamily="2" charset="-122"/>
              </a:rPr>
              <a:t> dan </a:t>
            </a:r>
            <a:r>
              <a:rPr lang="en-US" altLang="zh-CN" sz="2600" b="1" i="1" smtClean="0">
                <a:ea typeface="SimSun" pitchFamily="2" charset="-122"/>
              </a:rPr>
              <a:t>Supply Chain</a:t>
            </a:r>
          </a:p>
          <a:p>
            <a:pPr lvl="1" eaLnBrk="1" hangingPunct="1"/>
            <a:r>
              <a:rPr lang="en-US" altLang="zh-CN" sz="2200" smtClean="0">
                <a:ea typeface="SimSun" pitchFamily="2" charset="-122"/>
              </a:rPr>
              <a:t>Aktivitas EC pada </a:t>
            </a:r>
            <a:r>
              <a:rPr lang="en-US" altLang="zh-CN" sz="2200" i="1" smtClean="0">
                <a:ea typeface="SimSun" pitchFamily="2" charset="-122"/>
              </a:rPr>
              <a:t>Supply Chain</a:t>
            </a:r>
            <a:r>
              <a:rPr lang="en-US" altLang="zh-CN" sz="2200" smtClean="0">
                <a:ea typeface="SimSun" pitchFamily="2" charset="-122"/>
              </a:rPr>
              <a:t>	</a:t>
            </a:r>
          </a:p>
          <a:p>
            <a:pPr lvl="1" eaLnBrk="1" hangingPunct="1"/>
            <a:r>
              <a:rPr lang="en-US" altLang="zh-CN" sz="2200" smtClean="0">
                <a:ea typeface="SimSun" pitchFamily="2" charset="-122"/>
              </a:rPr>
              <a:t>Penyusunan Ulang </a:t>
            </a:r>
            <a:r>
              <a:rPr lang="en-US" altLang="zh-CN" sz="2200" i="1" smtClean="0">
                <a:ea typeface="SimSun" pitchFamily="2" charset="-122"/>
              </a:rPr>
              <a:t>Supply Chain</a:t>
            </a:r>
            <a:r>
              <a:rPr lang="en-US" altLang="zh-CN" sz="2200" smtClean="0">
                <a:ea typeface="SimSun" pitchFamily="2" charset="-122"/>
              </a:rPr>
              <a:t>	</a:t>
            </a:r>
          </a:p>
          <a:p>
            <a:pPr lvl="1" eaLnBrk="1" hangingPunct="1"/>
            <a:r>
              <a:rPr lang="en-US" altLang="zh-CN" sz="2200" smtClean="0">
                <a:ea typeface="SimSun" pitchFamily="2" charset="-122"/>
              </a:rPr>
              <a:t>Integrasi EC dan ERP	</a:t>
            </a:r>
          </a:p>
          <a:p>
            <a:pPr eaLnBrk="1" hangingPunct="1"/>
            <a:r>
              <a:rPr lang="en-US" altLang="zh-CN" sz="2600" b="1" i="1" smtClean="0">
                <a:ea typeface="SimSun" pitchFamily="2" charset="-122"/>
              </a:rPr>
              <a:t>Order Fulfillment</a:t>
            </a:r>
            <a:r>
              <a:rPr lang="en-US" altLang="zh-CN" sz="2600" b="1" smtClean="0">
                <a:ea typeface="SimSun" pitchFamily="2" charset="-122"/>
              </a:rPr>
              <a:t> pada E-Commerce	</a:t>
            </a:r>
          </a:p>
          <a:p>
            <a:pPr lvl="1" eaLnBrk="1" hangingPunct="1"/>
            <a:r>
              <a:rPr lang="en-US" altLang="zh-CN" sz="2200" smtClean="0">
                <a:ea typeface="SimSun" pitchFamily="2" charset="-122"/>
              </a:rPr>
              <a:t>Pengertian </a:t>
            </a:r>
            <a:r>
              <a:rPr lang="en-US" altLang="zh-CN" sz="2200" i="1" smtClean="0">
                <a:ea typeface="SimSun" pitchFamily="2" charset="-122"/>
              </a:rPr>
              <a:t>Order Fulfillment	</a:t>
            </a:r>
          </a:p>
          <a:p>
            <a:pPr lvl="1" eaLnBrk="1" hangingPunct="1"/>
            <a:r>
              <a:rPr lang="en-US" altLang="zh-CN" sz="2200" smtClean="0">
                <a:ea typeface="SimSun" pitchFamily="2" charset="-122"/>
              </a:rPr>
              <a:t>Solusi yang Inovatif Terhadap Permasalahan </a:t>
            </a:r>
            <a:r>
              <a:rPr lang="en-US" altLang="zh-CN" sz="2200" i="1" smtClean="0">
                <a:ea typeface="SimSun" pitchFamily="2" charset="-122"/>
              </a:rPr>
              <a:t>Order Fulfillment</a:t>
            </a:r>
            <a:r>
              <a:rPr lang="en-US" altLang="zh-CN" sz="2200" smtClean="0">
                <a:ea typeface="SimSun" pitchFamily="2" charset="-122"/>
              </a:rPr>
              <a:t>	</a:t>
            </a:r>
          </a:p>
          <a:p>
            <a:pPr eaLnBrk="1" hangingPunct="1"/>
            <a:endParaRPr lang="en-US" sz="2600" smtClean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zh-CN" sz="3400" i="1" smtClean="0">
                <a:ea typeface="SimSun" pitchFamily="2" charset="-122"/>
              </a:rPr>
              <a:t>Intelligent Systems</a:t>
            </a:r>
            <a:br>
              <a:rPr lang="en-US" altLang="zh-CN" sz="3400" i="1" smtClean="0">
                <a:ea typeface="SimSun" pitchFamily="2" charset="-122"/>
              </a:rPr>
            </a:br>
            <a:endParaRPr lang="en-US" sz="3400" i="1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CN" sz="2600" b="1" i="1" smtClean="0">
                <a:ea typeface="SimSun" pitchFamily="2" charset="-122"/>
              </a:rPr>
              <a:t>Artificial Intelligence</a:t>
            </a:r>
            <a:r>
              <a:rPr lang="en-US" altLang="zh-CN" sz="2600" b="1" smtClean="0">
                <a:ea typeface="SimSun" pitchFamily="2" charset="-122"/>
              </a:rPr>
              <a:t> (AI)	</a:t>
            </a:r>
          </a:p>
          <a:p>
            <a:pPr lvl="1" eaLnBrk="1" hangingPunct="1"/>
            <a:r>
              <a:rPr lang="en-US" altLang="zh-CN" sz="2400" smtClean="0">
                <a:ea typeface="SimSun" pitchFamily="2" charset="-122"/>
              </a:rPr>
              <a:t>Perbandingan </a:t>
            </a:r>
            <a:r>
              <a:rPr lang="en-US" altLang="zh-CN" sz="2400" i="1" smtClean="0">
                <a:ea typeface="SimSun" pitchFamily="2" charset="-122"/>
              </a:rPr>
              <a:t>Artificial Intelligence</a:t>
            </a:r>
            <a:r>
              <a:rPr lang="en-US" altLang="zh-CN" sz="2400" smtClean="0">
                <a:ea typeface="SimSun" pitchFamily="2" charset="-122"/>
              </a:rPr>
              <a:t> dengan </a:t>
            </a:r>
            <a:r>
              <a:rPr lang="en-US" altLang="zh-CN" sz="2400" i="1" smtClean="0">
                <a:ea typeface="SimSun" pitchFamily="2" charset="-122"/>
              </a:rPr>
              <a:t>Natural Intelligence</a:t>
            </a:r>
            <a:r>
              <a:rPr lang="en-US" altLang="zh-CN" sz="2400" smtClean="0">
                <a:ea typeface="SimSun" pitchFamily="2" charset="-122"/>
              </a:rPr>
              <a:t>	</a:t>
            </a:r>
          </a:p>
          <a:p>
            <a:pPr lvl="1" eaLnBrk="1" hangingPunct="1"/>
            <a:r>
              <a:rPr lang="en-US" altLang="zh-CN" sz="2400" smtClean="0">
                <a:ea typeface="SimSun" pitchFamily="2" charset="-122"/>
              </a:rPr>
              <a:t>Sistem </a:t>
            </a:r>
            <a:r>
              <a:rPr lang="en-US" altLang="zh-CN" sz="2400" i="1" smtClean="0">
                <a:ea typeface="SimSun" pitchFamily="2" charset="-122"/>
              </a:rPr>
              <a:t>Artificial Intelligence</a:t>
            </a:r>
            <a:r>
              <a:rPr lang="en-US" altLang="zh-CN" b="1" smtClean="0">
                <a:ea typeface="SimSun" pitchFamily="2" charset="-122"/>
              </a:rPr>
              <a:t>	</a:t>
            </a:r>
          </a:p>
          <a:p>
            <a:pPr eaLnBrk="1" hangingPunct="1"/>
            <a:r>
              <a:rPr lang="en-US" altLang="zh-CN" sz="2600" b="1" i="1" smtClean="0">
                <a:ea typeface="SimSun" pitchFamily="2" charset="-122"/>
              </a:rPr>
              <a:t>Expert Systems</a:t>
            </a:r>
            <a:r>
              <a:rPr lang="en-US" altLang="zh-CN" b="1" smtClean="0">
                <a:ea typeface="SimSun" pitchFamily="2" charset="-122"/>
              </a:rPr>
              <a:t>	</a:t>
            </a:r>
          </a:p>
          <a:p>
            <a:pPr lvl="1" eaLnBrk="1" hangingPunct="1"/>
            <a:r>
              <a:rPr lang="en-US" altLang="zh-CN" sz="2400" smtClean="0">
                <a:ea typeface="SimSun" pitchFamily="2" charset="-122"/>
              </a:rPr>
              <a:t>Kelebihan  dan Keterbatasan </a:t>
            </a:r>
            <a:r>
              <a:rPr lang="en-US" altLang="zh-CN" sz="2400" i="1" smtClean="0">
                <a:ea typeface="SimSun" pitchFamily="2" charset="-122"/>
              </a:rPr>
              <a:t>Expert Systems	</a:t>
            </a:r>
          </a:p>
          <a:p>
            <a:pPr lvl="1" eaLnBrk="1" hangingPunct="1"/>
            <a:r>
              <a:rPr lang="en-US" altLang="zh-CN" sz="2400" smtClean="0">
                <a:ea typeface="SimSun" pitchFamily="2" charset="-122"/>
              </a:rPr>
              <a:t>Proses dari </a:t>
            </a:r>
            <a:r>
              <a:rPr lang="en-US" altLang="zh-CN" sz="2400" i="1" smtClean="0">
                <a:ea typeface="SimSun" pitchFamily="2" charset="-122"/>
              </a:rPr>
              <a:t>Expert System</a:t>
            </a:r>
            <a:r>
              <a:rPr lang="en-US" altLang="zh-CN" sz="2400" smtClean="0">
                <a:ea typeface="SimSun" pitchFamily="2" charset="-122"/>
              </a:rPr>
              <a:t>	</a:t>
            </a:r>
          </a:p>
          <a:p>
            <a:pPr lvl="1" eaLnBrk="1" hangingPunct="1"/>
            <a:r>
              <a:rPr lang="en-US" altLang="zh-CN" sz="2400" smtClean="0">
                <a:ea typeface="SimSun" pitchFamily="2" charset="-122"/>
              </a:rPr>
              <a:t>Komponen </a:t>
            </a:r>
            <a:r>
              <a:rPr lang="en-US" altLang="zh-CN" sz="2400" i="1" smtClean="0">
                <a:ea typeface="SimSun" pitchFamily="2" charset="-122"/>
              </a:rPr>
              <a:t>Expert System</a:t>
            </a:r>
            <a:r>
              <a:rPr lang="en-US" altLang="zh-CN" b="1" smtClean="0">
                <a:ea typeface="SimSun" pitchFamily="2" charset="-122"/>
              </a:rPr>
              <a:t>	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zh-CN" sz="3400" i="1" smtClean="0">
                <a:ea typeface="SimSun" pitchFamily="2" charset="-122"/>
              </a:rPr>
              <a:t>Intelligent Systems</a:t>
            </a:r>
            <a:br>
              <a:rPr lang="en-US" altLang="zh-CN" sz="3400" i="1" smtClean="0">
                <a:ea typeface="SimSun" pitchFamily="2" charset="-122"/>
              </a:rPr>
            </a:br>
            <a:r>
              <a:rPr lang="en-US" altLang="zh-CN" sz="3400" smtClean="0">
                <a:ea typeface="SimSun" pitchFamily="2" charset="-122"/>
              </a:rPr>
              <a:t>(</a:t>
            </a:r>
            <a:r>
              <a:rPr lang="en-US" altLang="zh-CN" sz="3400" i="1" smtClean="0">
                <a:ea typeface="SimSun" pitchFamily="2" charset="-122"/>
              </a:rPr>
              <a:t>cont</a:t>
            </a:r>
            <a:r>
              <a:rPr lang="en-US" altLang="zh-CN" sz="3400" smtClean="0">
                <a:ea typeface="SimSun" pitchFamily="2" charset="-122"/>
              </a:rPr>
              <a:t>.)</a:t>
            </a:r>
            <a:endParaRPr lang="en-US" sz="3400" smtClean="0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zh-CN" sz="2600" b="1" i="1" smtClean="0">
                <a:ea typeface="SimSun" pitchFamily="2" charset="-122"/>
              </a:rPr>
              <a:t>Intelligent System</a:t>
            </a:r>
            <a:r>
              <a:rPr lang="en-US" altLang="zh-CN" sz="2600" b="1" smtClean="0">
                <a:ea typeface="SimSun" pitchFamily="2" charset="-122"/>
              </a:rPr>
              <a:t> Lainnya	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CN" sz="2200" i="1" smtClean="0">
                <a:ea typeface="SimSun" pitchFamily="2" charset="-122"/>
              </a:rPr>
              <a:t>Natural Language Processing and Voice Technology</a:t>
            </a:r>
            <a:r>
              <a:rPr lang="en-US" altLang="zh-CN" sz="2200" smtClean="0">
                <a:ea typeface="SimSun" pitchFamily="2" charset="-122"/>
              </a:rPr>
              <a:t>	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CN" sz="2200" i="1" smtClean="0">
                <a:ea typeface="SimSun" pitchFamily="2" charset="-122"/>
              </a:rPr>
              <a:t>Neural Computing	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CN" sz="2200" i="1" smtClean="0">
                <a:ea typeface="SimSun" pitchFamily="2" charset="-122"/>
              </a:rPr>
              <a:t>Case-Based Reasoning	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CN" sz="2200" i="1" smtClean="0">
                <a:ea typeface="SimSun" pitchFamily="2" charset="-122"/>
              </a:rPr>
              <a:t>Fuzzy Logic	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CN" sz="2600" b="1" i="1" smtClean="0">
                <a:ea typeface="SimSun" pitchFamily="2" charset="-122"/>
              </a:rPr>
              <a:t>Intelligent Agents</a:t>
            </a:r>
            <a:r>
              <a:rPr lang="en-US" altLang="zh-CN" sz="2600" b="1" smtClean="0">
                <a:ea typeface="SimSun" pitchFamily="2" charset="-122"/>
              </a:rPr>
              <a:t>	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CN" sz="2600" b="1" i="1" smtClean="0">
                <a:ea typeface="SimSun" pitchFamily="2" charset="-122"/>
              </a:rPr>
              <a:t>Virtual Reality</a:t>
            </a:r>
            <a:r>
              <a:rPr lang="en-US" altLang="zh-CN" sz="2600" b="1" smtClean="0">
                <a:ea typeface="SimSun" pitchFamily="2" charset="-122"/>
              </a:rPr>
              <a:t>	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CN" sz="2600" b="1" smtClean="0">
                <a:ea typeface="SimSun" pitchFamily="2" charset="-122"/>
              </a:rPr>
              <a:t>Permasalahan Etika dan Global	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CN" sz="2200" i="1" smtClean="0">
                <a:ea typeface="SimSun" pitchFamily="2" charset="-122"/>
              </a:rPr>
              <a:t>Permasalahan Etika	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CN" sz="2200" i="1" smtClean="0">
                <a:ea typeface="SimSun" pitchFamily="2" charset="-122"/>
              </a:rPr>
              <a:t>Permasalahan Legal (Legal Issues)</a:t>
            </a:r>
            <a:r>
              <a:rPr lang="en-US" altLang="zh-CN" sz="2200" b="1" smtClean="0">
                <a:ea typeface="SimSun" pitchFamily="2" charset="-122"/>
              </a:rPr>
              <a:t>	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z="3400" i="1" smtClean="0"/>
              <a:t>Strategic Systems and Reorganization	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600" b="1" i="1" smtClean="0"/>
              <a:t>Strategic Information System</a:t>
            </a:r>
            <a:r>
              <a:rPr lang="en-US" smtClean="0"/>
              <a:t>	</a:t>
            </a:r>
          </a:p>
          <a:p>
            <a:pPr lvl="1" eaLnBrk="1" hangingPunct="1"/>
            <a:r>
              <a:rPr lang="en-US" sz="2400" i="1" smtClean="0"/>
              <a:t>Competitive Intelligence</a:t>
            </a:r>
            <a:r>
              <a:rPr lang="en-US" smtClean="0"/>
              <a:t>	</a:t>
            </a:r>
          </a:p>
          <a:p>
            <a:pPr eaLnBrk="1" hangingPunct="1"/>
            <a:r>
              <a:rPr lang="en-US" sz="2600" b="1" i="1" smtClean="0"/>
              <a:t>Porter’s Competitive Forces Model</a:t>
            </a:r>
          </a:p>
          <a:p>
            <a:pPr lvl="1" eaLnBrk="1" hangingPunct="1"/>
            <a:r>
              <a:rPr lang="en-US" sz="2400" smtClean="0"/>
              <a:t>Penggunaan </a:t>
            </a:r>
            <a:r>
              <a:rPr lang="en-US" sz="2400" i="1" smtClean="0"/>
              <a:t>Forces Model</a:t>
            </a:r>
            <a:r>
              <a:rPr lang="en-US" sz="2400" smtClean="0"/>
              <a:t>	</a:t>
            </a:r>
          </a:p>
          <a:p>
            <a:pPr lvl="1" eaLnBrk="1" hangingPunct="1"/>
            <a:r>
              <a:rPr lang="en-US" sz="2400" smtClean="0"/>
              <a:t>Peranan Teknologi Informasi pada </a:t>
            </a:r>
            <a:r>
              <a:rPr lang="en-US" sz="2400" i="1" smtClean="0"/>
              <a:t>Competitive Forces</a:t>
            </a:r>
            <a:r>
              <a:rPr lang="en-US" smtClean="0"/>
              <a:t>	</a:t>
            </a:r>
          </a:p>
          <a:p>
            <a:pPr eaLnBrk="1" hangingPunct="1"/>
            <a:r>
              <a:rPr lang="en-US" sz="2600" b="1" i="1" smtClean="0"/>
              <a:t>Business Process Reengineering (BPR)</a:t>
            </a:r>
          </a:p>
          <a:p>
            <a:pPr lvl="1" eaLnBrk="1" hangingPunct="1"/>
            <a:r>
              <a:rPr lang="en-US" sz="2400" smtClean="0"/>
              <a:t>Prinsip-Prinsip BPR	</a:t>
            </a:r>
          </a:p>
          <a:p>
            <a:pPr eaLnBrk="1" hangingPunct="1"/>
            <a:endParaRPr lang="en-US" sz="2400" smtClean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z="3400" smtClean="0"/>
              <a:t>Pembangunan Sistem Informasi	 (</a:t>
            </a:r>
            <a:r>
              <a:rPr lang="en-US" sz="3400" i="1" smtClean="0"/>
              <a:t>Information System development</a:t>
            </a:r>
            <a:r>
              <a:rPr lang="en-US" sz="3400" smtClean="0"/>
              <a:t>)</a:t>
            </a:r>
            <a:endParaRPr lang="en-US" sz="3400" i="1" smtClean="0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200" b="1" smtClean="0"/>
              <a:t>Perencanaan Sistem Informasi (</a:t>
            </a:r>
            <a:r>
              <a:rPr lang="en-US" sz="2200" b="1" i="1" smtClean="0"/>
              <a:t>Information Systems Planning</a:t>
            </a:r>
            <a:r>
              <a:rPr lang="en-US" sz="2200" b="1" smtClean="0"/>
              <a:t>)	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smtClean="0"/>
              <a:t>Perencanaan Strategis Sistem Informasi	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smtClean="0"/>
              <a:t>Perencanaan Operasional Sistem Informasi (</a:t>
            </a:r>
            <a:r>
              <a:rPr lang="en-US" sz="2000" i="1" smtClean="0"/>
              <a:t>The IS Operational Plan</a:t>
            </a:r>
            <a:r>
              <a:rPr lang="en-US" sz="2000" smtClean="0"/>
              <a:t>)	</a:t>
            </a:r>
          </a:p>
          <a:p>
            <a:pPr eaLnBrk="1" hangingPunct="1">
              <a:lnSpc>
                <a:spcPct val="80000"/>
              </a:lnSpc>
            </a:pPr>
            <a:r>
              <a:rPr lang="en-US" sz="2200" b="1" i="1" smtClean="0"/>
              <a:t>The Traditional Systems Development Life Cycle</a:t>
            </a:r>
            <a:r>
              <a:rPr lang="en-US" sz="2200" b="1" smtClean="0"/>
              <a:t> (SDLC)</a:t>
            </a:r>
            <a:r>
              <a:rPr lang="en-US" sz="2100" smtClean="0"/>
              <a:t>	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i="1" smtClean="0"/>
              <a:t>System Investigation</a:t>
            </a:r>
            <a:r>
              <a:rPr lang="en-US" sz="2000" smtClean="0"/>
              <a:t>	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smtClean="0"/>
              <a:t>Analisis Sistem (</a:t>
            </a:r>
            <a:r>
              <a:rPr lang="en-US" sz="2000" i="1" smtClean="0"/>
              <a:t>System Analysis</a:t>
            </a:r>
            <a:r>
              <a:rPr lang="en-US" sz="2000" smtClean="0"/>
              <a:t>)	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smtClean="0"/>
              <a:t>Perancangan Sistem (</a:t>
            </a:r>
            <a:r>
              <a:rPr lang="en-US" sz="2000" i="1" smtClean="0"/>
              <a:t>Systems Design</a:t>
            </a:r>
            <a:r>
              <a:rPr lang="en-US" sz="2000" smtClean="0"/>
              <a:t>)	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i="1" smtClean="0"/>
              <a:t>Programming	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i="1" smtClean="0"/>
              <a:t>Testing	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i="1" smtClean="0"/>
              <a:t>Implementation	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i="1" smtClean="0"/>
              <a:t>Operation dan Maintenance	</a:t>
            </a:r>
          </a:p>
          <a:p>
            <a:pPr eaLnBrk="1" hangingPunct="1">
              <a:lnSpc>
                <a:spcPct val="80000"/>
              </a:lnSpc>
            </a:pPr>
            <a:endParaRPr lang="en-US" sz="2100" i="1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z="3400" smtClean="0"/>
              <a:t>Telekomunikasi dan Jaringan</a:t>
            </a:r>
            <a:br>
              <a:rPr lang="en-US" sz="3400" smtClean="0"/>
            </a:br>
            <a:r>
              <a:rPr lang="en-US" sz="3400" i="1" smtClean="0"/>
              <a:t>(cont.)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600" b="1" i="1" smtClean="0"/>
              <a:t>Channel </a:t>
            </a:r>
            <a:r>
              <a:rPr lang="en-US" sz="2600" b="1" smtClean="0"/>
              <a:t>dan Media Komunikasi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200" smtClean="0"/>
              <a:t>Media Kabel </a:t>
            </a:r>
            <a:r>
              <a:rPr lang="en-US" sz="2200" i="1" smtClean="0"/>
              <a:t>(Cable Media)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100" i="1" smtClean="0"/>
              <a:t>Twisted Pair Wire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CN" i="1" smtClean="0">
                <a:ea typeface="SimSun" pitchFamily="2" charset="-122"/>
              </a:rPr>
              <a:t>Kabel Koaksial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CN" i="1" smtClean="0">
                <a:ea typeface="SimSun" pitchFamily="2" charset="-122"/>
              </a:rPr>
              <a:t>Kabel Fiber optic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CN" i="1" smtClean="0">
                <a:ea typeface="SimSun" pitchFamily="2" charset="-122"/>
              </a:rPr>
              <a:t>Radio Selular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CN" i="1" smtClean="0">
                <a:ea typeface="SimSun" pitchFamily="2" charset="-122"/>
              </a:rPr>
              <a:t>Infra Red</a:t>
            </a:r>
            <a:endParaRPr lang="en-US" sz="2100" i="1" smtClean="0"/>
          </a:p>
          <a:p>
            <a:pPr lvl="1" eaLnBrk="1" hangingPunct="1">
              <a:lnSpc>
                <a:spcPct val="90000"/>
              </a:lnSpc>
            </a:pPr>
            <a:r>
              <a:rPr lang="en-US" sz="2200" smtClean="0"/>
              <a:t>Media Penyaringan </a:t>
            </a:r>
            <a:r>
              <a:rPr lang="en-US" sz="2200" i="1" smtClean="0"/>
              <a:t>(Broadcast Media)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CN" i="1" smtClean="0">
                <a:ea typeface="SimSun" pitchFamily="2" charset="-122"/>
              </a:rPr>
              <a:t>Microwave Transmission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CN" i="1" smtClean="0">
                <a:ea typeface="SimSun" pitchFamily="2" charset="-122"/>
              </a:rPr>
              <a:t>Satellite Transmission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CN" smtClean="0">
                <a:ea typeface="SimSun" pitchFamily="2" charset="-122"/>
              </a:rPr>
              <a:t>Radio</a:t>
            </a:r>
            <a:endParaRPr lang="en-US" sz="2100" smtClean="0"/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400" i="1" smtClean="0"/>
          </a:p>
          <a:p>
            <a:pPr lvl="1" eaLnBrk="1" hangingPunct="1">
              <a:lnSpc>
                <a:spcPct val="90000"/>
              </a:lnSpc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z="2800" smtClean="0"/>
              <a:t>Pembangunan Sistem Informasi	 (</a:t>
            </a:r>
            <a:r>
              <a:rPr lang="en-US" sz="2800" i="1" smtClean="0"/>
              <a:t>Information System development</a:t>
            </a:r>
            <a:r>
              <a:rPr lang="en-US" sz="2800" smtClean="0"/>
              <a:t>) (</a:t>
            </a:r>
            <a:r>
              <a:rPr lang="en-US" sz="2800" i="1" smtClean="0"/>
              <a:t>cont</a:t>
            </a:r>
            <a:r>
              <a:rPr lang="en-US" sz="2800" smtClean="0"/>
              <a:t>.)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600" b="1" smtClean="0"/>
              <a:t>Metode Lain untuk Pengembangan Sistem</a:t>
            </a:r>
          </a:p>
          <a:p>
            <a:pPr lvl="1" eaLnBrk="1" hangingPunct="1"/>
            <a:r>
              <a:rPr lang="en-US" sz="2400" i="1" smtClean="0"/>
              <a:t>Prototyping	</a:t>
            </a:r>
          </a:p>
          <a:p>
            <a:pPr lvl="1" eaLnBrk="1" hangingPunct="1"/>
            <a:r>
              <a:rPr lang="en-US" sz="2400" i="1" smtClean="0"/>
              <a:t>Joint Application Design</a:t>
            </a:r>
            <a:r>
              <a:rPr lang="en-US" sz="2400" smtClean="0"/>
              <a:t> (JAD)	</a:t>
            </a:r>
          </a:p>
          <a:p>
            <a:pPr lvl="1" eaLnBrk="1" hangingPunct="1"/>
            <a:r>
              <a:rPr lang="en-US" sz="2400" i="1" smtClean="0"/>
              <a:t>Rapid Application Development</a:t>
            </a:r>
            <a:r>
              <a:rPr lang="en-US" sz="2400" smtClean="0"/>
              <a:t> (RAD)	</a:t>
            </a:r>
          </a:p>
          <a:p>
            <a:pPr lvl="1" eaLnBrk="1" hangingPunct="1"/>
            <a:r>
              <a:rPr lang="en-US" sz="2400" i="1" smtClean="0"/>
              <a:t>Integrated Computer-Assisted Software Engineering</a:t>
            </a:r>
            <a:r>
              <a:rPr lang="en-US" sz="2400" smtClean="0"/>
              <a:t> (ICASE) </a:t>
            </a:r>
            <a:r>
              <a:rPr lang="en-US" sz="2400" i="1" smtClean="0"/>
              <a:t>Tools</a:t>
            </a:r>
            <a:r>
              <a:rPr lang="en-US" sz="2400" smtClean="0"/>
              <a:t>	</a:t>
            </a:r>
          </a:p>
          <a:p>
            <a:pPr lvl="1" eaLnBrk="1" hangingPunct="1"/>
            <a:r>
              <a:rPr lang="en-US" sz="2400" i="1" smtClean="0"/>
              <a:t>Object-Oriented Development</a:t>
            </a:r>
            <a:r>
              <a:rPr lang="en-US" sz="2400" smtClean="0"/>
              <a:t>	</a:t>
            </a:r>
          </a:p>
          <a:p>
            <a:pPr lvl="2" eaLnBrk="1" hangingPunct="1"/>
            <a:r>
              <a:rPr lang="en-US" sz="2200" i="1" smtClean="0"/>
              <a:t>Object-Oriented Analysis and Design</a:t>
            </a:r>
            <a:r>
              <a:rPr lang="en-US" sz="2200" smtClean="0"/>
              <a:t> (OOA&amp;D)	</a:t>
            </a:r>
          </a:p>
          <a:p>
            <a:pPr eaLnBrk="1" hangingPunct="1"/>
            <a:endParaRPr lang="en-US" sz="2200" smtClean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z="2800" smtClean="0"/>
              <a:t>Pembangunan Sistem Informasi	 (</a:t>
            </a:r>
            <a:r>
              <a:rPr lang="en-US" sz="2800" i="1" smtClean="0"/>
              <a:t>Information System development</a:t>
            </a:r>
            <a:r>
              <a:rPr lang="en-US" sz="2800" smtClean="0"/>
              <a:t>) (</a:t>
            </a:r>
            <a:r>
              <a:rPr lang="en-US" sz="2800" i="1" smtClean="0"/>
              <a:t>cont</a:t>
            </a:r>
            <a:r>
              <a:rPr lang="en-US" sz="2800" smtClean="0"/>
              <a:t>.)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600" b="1" smtClean="0"/>
              <a:t>Pengembangan Sistem di Luar Departemen Sistem Informasi</a:t>
            </a:r>
            <a:r>
              <a:rPr lang="en-US" sz="2600" smtClean="0"/>
              <a:t>	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i="1" smtClean="0"/>
              <a:t>End-User Development	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i="1" smtClean="0"/>
              <a:t>External Acquisition of Software	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i="1" smtClean="0"/>
              <a:t>Application Service Providers </a:t>
            </a:r>
            <a:r>
              <a:rPr lang="en-US" sz="2400" smtClean="0"/>
              <a:t>(ASP)	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i="1" smtClean="0"/>
              <a:t>Outsourcing</a:t>
            </a:r>
            <a:r>
              <a:rPr lang="en-US" sz="2200" smtClean="0"/>
              <a:t>	</a:t>
            </a:r>
          </a:p>
          <a:p>
            <a:pPr eaLnBrk="1" hangingPunct="1">
              <a:lnSpc>
                <a:spcPct val="80000"/>
              </a:lnSpc>
            </a:pPr>
            <a:r>
              <a:rPr lang="en-US" sz="2600" b="1" smtClean="0"/>
              <a:t>Membangun Aplikasi Internet dan Intranet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Strategi Pengembangan Intranet dan Internet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Java	</a:t>
            </a:r>
          </a:p>
          <a:p>
            <a:pPr eaLnBrk="1" hangingPunct="1">
              <a:lnSpc>
                <a:spcPct val="80000"/>
              </a:lnSpc>
            </a:pPr>
            <a:endParaRPr lang="en-US" sz="240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z="3400" smtClean="0"/>
              <a:t>Telekomunikasi dan Jaringan</a:t>
            </a:r>
            <a:br>
              <a:rPr lang="en-US" sz="3400" smtClean="0"/>
            </a:br>
            <a:r>
              <a:rPr lang="en-US" sz="3400" i="1" smtClean="0"/>
              <a:t>(cont.)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752600"/>
            <a:ext cx="8001000" cy="4800600"/>
          </a:xfrm>
        </p:spPr>
        <p:txBody>
          <a:bodyPr/>
          <a:lstStyle/>
          <a:p>
            <a:pPr eaLnBrk="1" hangingPunct="1"/>
            <a:r>
              <a:rPr lang="en-US" sz="2800" b="1" smtClean="0"/>
              <a:t>Karakter Media Komunikasi</a:t>
            </a:r>
          </a:p>
          <a:p>
            <a:pPr lvl="1" eaLnBrk="1" hangingPunct="1"/>
            <a:r>
              <a:rPr lang="en-US" altLang="zh-CN" sz="2200" smtClean="0">
                <a:ea typeface="SimSun" pitchFamily="2" charset="-122"/>
              </a:rPr>
              <a:t>Kecepatan Pengiriman </a:t>
            </a:r>
          </a:p>
          <a:p>
            <a:pPr lvl="1" eaLnBrk="1" hangingPunct="1"/>
            <a:r>
              <a:rPr lang="en-US" altLang="zh-CN" sz="2200" smtClean="0">
                <a:ea typeface="SimSun" pitchFamily="2" charset="-122"/>
              </a:rPr>
              <a:t>Cara Pengiriman</a:t>
            </a:r>
            <a:r>
              <a:rPr lang="en-US" altLang="zh-CN" sz="2200" i="1" smtClean="0">
                <a:ea typeface="SimSun" pitchFamily="2" charset="-122"/>
              </a:rPr>
              <a:t> (Transmission Mode)</a:t>
            </a:r>
            <a:r>
              <a:rPr lang="en-US" altLang="zh-CN" sz="2200" smtClean="0">
                <a:ea typeface="SimSun" pitchFamily="2" charset="-122"/>
              </a:rPr>
              <a:t> </a:t>
            </a:r>
          </a:p>
          <a:p>
            <a:pPr lvl="2" eaLnBrk="1" hangingPunct="1"/>
            <a:r>
              <a:rPr lang="en-US" altLang="zh-CN" sz="2000" i="1" smtClean="0">
                <a:ea typeface="SimSun" pitchFamily="2" charset="-122"/>
              </a:rPr>
              <a:t>Asynchronous</a:t>
            </a:r>
            <a:r>
              <a:rPr lang="en-US" altLang="zh-CN" sz="2000" smtClean="0">
                <a:ea typeface="SimSun" pitchFamily="2" charset="-122"/>
              </a:rPr>
              <a:t> </a:t>
            </a:r>
          </a:p>
          <a:p>
            <a:pPr lvl="2" eaLnBrk="1" hangingPunct="1"/>
            <a:r>
              <a:rPr lang="en-US" altLang="zh-CN" sz="2000" i="1" smtClean="0">
                <a:ea typeface="SimSun" pitchFamily="2" charset="-122"/>
              </a:rPr>
              <a:t>Synchronous</a:t>
            </a:r>
            <a:r>
              <a:rPr lang="en-US" altLang="zh-CN" sz="2000" smtClean="0">
                <a:ea typeface="SimSun" pitchFamily="2" charset="-122"/>
              </a:rPr>
              <a:t> </a:t>
            </a:r>
          </a:p>
          <a:p>
            <a:pPr lvl="1" algn="just" eaLnBrk="1" hangingPunct="1"/>
            <a:r>
              <a:rPr lang="en-US" altLang="zh-CN" sz="2200" smtClean="0">
                <a:ea typeface="SimSun" pitchFamily="2" charset="-122"/>
              </a:rPr>
              <a:t>Ketepatan Pengiriman (</a:t>
            </a:r>
            <a:r>
              <a:rPr lang="en-US" altLang="zh-CN" sz="2200" i="1" smtClean="0">
                <a:ea typeface="SimSun" pitchFamily="2" charset="-122"/>
              </a:rPr>
              <a:t>Transmission Accuracy</a:t>
            </a:r>
            <a:r>
              <a:rPr lang="en-US" altLang="zh-CN" sz="2200" smtClean="0">
                <a:ea typeface="SimSun" pitchFamily="2" charset="-122"/>
              </a:rPr>
              <a:t>)</a:t>
            </a:r>
          </a:p>
          <a:p>
            <a:pPr lvl="1" algn="just" eaLnBrk="1" hangingPunct="1"/>
            <a:r>
              <a:rPr lang="en-US" altLang="zh-CN" sz="2200" smtClean="0">
                <a:ea typeface="SimSun" pitchFamily="2" charset="-122"/>
              </a:rPr>
              <a:t>Pengangkut dan Pelayanan Telekomunikasi (</a:t>
            </a:r>
            <a:r>
              <a:rPr lang="en-US" altLang="zh-CN" sz="2200" i="1" smtClean="0">
                <a:ea typeface="SimSun" pitchFamily="2" charset="-122"/>
              </a:rPr>
              <a:t>Tellecomunication Carriers and Services</a:t>
            </a:r>
            <a:r>
              <a:rPr lang="en-US" altLang="zh-CN" sz="2200" smtClean="0">
                <a:ea typeface="SimSun" pitchFamily="2" charset="-122"/>
              </a:rPr>
              <a:t>)</a:t>
            </a:r>
          </a:p>
          <a:p>
            <a:pPr lvl="2" algn="just" eaLnBrk="1" hangingPunct="1"/>
            <a:r>
              <a:rPr lang="en-US" altLang="zh-CN" sz="2000" i="1" smtClean="0">
                <a:ea typeface="SimSun" pitchFamily="2" charset="-122"/>
              </a:rPr>
              <a:t>Switched and Dedicated Lines</a:t>
            </a:r>
            <a:r>
              <a:rPr lang="en-US" altLang="zh-CN" sz="2000" smtClean="0">
                <a:ea typeface="SimSun" pitchFamily="2" charset="-122"/>
              </a:rPr>
              <a:t> </a:t>
            </a:r>
          </a:p>
          <a:p>
            <a:pPr lvl="2" algn="just" eaLnBrk="1" hangingPunct="1"/>
            <a:r>
              <a:rPr lang="en-US" altLang="zh-CN" sz="2000" i="1" smtClean="0">
                <a:ea typeface="SimSun" pitchFamily="2" charset="-122"/>
              </a:rPr>
              <a:t>Wide-Area Telecomunication (WATS)</a:t>
            </a:r>
            <a:r>
              <a:rPr lang="en-US" altLang="zh-CN" sz="2000" smtClean="0">
                <a:ea typeface="SimSun" pitchFamily="2" charset="-122"/>
              </a:rPr>
              <a:t> </a:t>
            </a:r>
          </a:p>
          <a:p>
            <a:pPr lvl="2" algn="just" eaLnBrk="1" hangingPunct="1"/>
            <a:r>
              <a:rPr lang="en-US" altLang="zh-CN" sz="2000" smtClean="0">
                <a:ea typeface="SimSun" pitchFamily="2" charset="-122"/>
              </a:rPr>
              <a:t>Telepon dan Layanan Hubungan Telepon (</a:t>
            </a:r>
            <a:r>
              <a:rPr lang="en-US" altLang="zh-CN" sz="2000" i="1" smtClean="0">
                <a:ea typeface="SimSun" pitchFamily="2" charset="-122"/>
              </a:rPr>
              <a:t>Telephone and Dialing Services</a:t>
            </a:r>
            <a:r>
              <a:rPr lang="en-US" altLang="zh-CN" sz="2000" smtClean="0">
                <a:ea typeface="SimSun" pitchFamily="2" charset="-122"/>
              </a:rPr>
              <a:t>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z="3400" smtClean="0"/>
              <a:t>Telekomunikasi dan Jaringan</a:t>
            </a:r>
            <a:br>
              <a:rPr lang="en-US" sz="3400" smtClean="0"/>
            </a:br>
            <a:r>
              <a:rPr lang="en-US" sz="3400" i="1" smtClean="0"/>
              <a:t>(cont.)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2" algn="just" eaLnBrk="1" hangingPunct="1"/>
            <a:r>
              <a:rPr lang="en-US" altLang="zh-CN" sz="2000" smtClean="0">
                <a:ea typeface="SimSun" pitchFamily="2" charset="-122"/>
              </a:rPr>
              <a:t>Layanan Yang Terintegrasi Jaringan Digital (</a:t>
            </a:r>
            <a:r>
              <a:rPr lang="en-US" altLang="zh-CN" sz="2000" i="1" smtClean="0">
                <a:ea typeface="SimSun" pitchFamily="2" charset="-122"/>
              </a:rPr>
              <a:t>Integrated Services Digital Network / </a:t>
            </a:r>
            <a:r>
              <a:rPr lang="en-US" altLang="zh-CN" sz="2000" smtClean="0">
                <a:ea typeface="SimSun" pitchFamily="2" charset="-122"/>
              </a:rPr>
              <a:t>ISDN) </a:t>
            </a:r>
          </a:p>
          <a:p>
            <a:pPr lvl="2" algn="just" eaLnBrk="1" hangingPunct="1"/>
            <a:r>
              <a:rPr lang="en-US" altLang="zh-CN" sz="2000" smtClean="0">
                <a:ea typeface="SimSun" pitchFamily="2" charset="-122"/>
              </a:rPr>
              <a:t>Jalur Langganan Digital (</a:t>
            </a:r>
            <a:r>
              <a:rPr lang="en-US" altLang="zh-CN" sz="2000" i="1" smtClean="0">
                <a:ea typeface="SimSun" pitchFamily="2" charset="-122"/>
              </a:rPr>
              <a:t>Digital Subscriber Line</a:t>
            </a:r>
            <a:r>
              <a:rPr lang="en-US" altLang="zh-CN" sz="2000" smtClean="0">
                <a:ea typeface="SimSun" pitchFamily="2" charset="-122"/>
              </a:rPr>
              <a:t>) </a:t>
            </a:r>
            <a:endParaRPr lang="en-US" sz="2000" b="1" smtClean="0"/>
          </a:p>
          <a:p>
            <a:pPr eaLnBrk="1" hangingPunct="1"/>
            <a:r>
              <a:rPr lang="en-US" sz="2200" b="1" smtClean="0"/>
              <a:t>Jaringan</a:t>
            </a:r>
          </a:p>
          <a:p>
            <a:pPr lvl="1" algn="just" eaLnBrk="1" hangingPunct="1"/>
            <a:r>
              <a:rPr lang="en-US" altLang="zh-CN" sz="2200" smtClean="0">
                <a:ea typeface="SimSun" pitchFamily="2" charset="-122"/>
              </a:rPr>
              <a:t>Jaringan Area Lokal (</a:t>
            </a:r>
            <a:r>
              <a:rPr lang="en-US" altLang="zh-CN" sz="2200" i="1" smtClean="0">
                <a:ea typeface="SimSun" pitchFamily="2" charset="-122"/>
              </a:rPr>
              <a:t>Local Area Network / </a:t>
            </a:r>
            <a:r>
              <a:rPr lang="en-US" altLang="zh-CN" sz="2200" smtClean="0">
                <a:ea typeface="SimSun" pitchFamily="2" charset="-122"/>
              </a:rPr>
              <a:t>LAN)</a:t>
            </a:r>
          </a:p>
          <a:p>
            <a:pPr lvl="2" algn="just" eaLnBrk="1" hangingPunct="1"/>
            <a:r>
              <a:rPr lang="en-US" altLang="zh-CN" sz="2100" i="1" smtClean="0">
                <a:ea typeface="SimSun" pitchFamily="2" charset="-122"/>
              </a:rPr>
              <a:t>Wireless Local Area Networks</a:t>
            </a:r>
            <a:r>
              <a:rPr lang="en-US" altLang="zh-CN" sz="2100" smtClean="0">
                <a:ea typeface="SimSun" pitchFamily="2" charset="-122"/>
              </a:rPr>
              <a:t> (WLANs)</a:t>
            </a:r>
          </a:p>
          <a:p>
            <a:pPr lvl="2" algn="just" eaLnBrk="1" hangingPunct="1"/>
            <a:r>
              <a:rPr lang="en-US" altLang="zh-CN" sz="2100" smtClean="0">
                <a:ea typeface="SimSun" pitchFamily="2" charset="-122"/>
              </a:rPr>
              <a:t>Teknologi </a:t>
            </a:r>
            <a:r>
              <a:rPr lang="en-US" altLang="zh-CN" sz="2100" i="1" smtClean="0">
                <a:ea typeface="SimSun" pitchFamily="2" charset="-122"/>
              </a:rPr>
              <a:t>Bluetooth</a:t>
            </a:r>
            <a:r>
              <a:rPr lang="en-US" altLang="zh-CN" sz="2100" b="1" i="1" smtClean="0">
                <a:ea typeface="SimSun" pitchFamily="2" charset="-122"/>
              </a:rPr>
              <a:t> </a:t>
            </a:r>
            <a:endParaRPr lang="en-US" altLang="zh-CN" sz="2100" b="1" smtClean="0">
              <a:ea typeface="SimSun" pitchFamily="2" charset="-122"/>
            </a:endParaRPr>
          </a:p>
          <a:p>
            <a:pPr lvl="2" algn="just" eaLnBrk="1" hangingPunct="1"/>
            <a:r>
              <a:rPr lang="en-US" altLang="zh-CN" sz="2100" i="1" smtClean="0">
                <a:ea typeface="SimSun" pitchFamily="2" charset="-122"/>
              </a:rPr>
              <a:t>Private Branch Excanges</a:t>
            </a:r>
            <a:r>
              <a:rPr lang="en-US" altLang="zh-CN" sz="2100" smtClean="0">
                <a:ea typeface="SimSun" pitchFamily="2" charset="-122"/>
              </a:rPr>
              <a:t> (PBX)</a:t>
            </a:r>
          </a:p>
          <a:p>
            <a:pPr lvl="1" algn="just" eaLnBrk="1" hangingPunct="1"/>
            <a:r>
              <a:rPr lang="en-US" altLang="zh-CN" sz="2200" i="1" smtClean="0">
                <a:ea typeface="SimSun" pitchFamily="2" charset="-122"/>
              </a:rPr>
              <a:t>Wide Area Networks</a:t>
            </a:r>
          </a:p>
          <a:p>
            <a:pPr lvl="2" algn="just" eaLnBrk="1" hangingPunct="1"/>
            <a:r>
              <a:rPr lang="en-US" altLang="zh-CN" sz="2100" i="1" smtClean="0">
                <a:ea typeface="SimSun" pitchFamily="2" charset="-122"/>
              </a:rPr>
              <a:t>Value Added Networks</a:t>
            </a:r>
            <a:r>
              <a:rPr lang="en-US" altLang="zh-CN" sz="2100" smtClean="0">
                <a:ea typeface="SimSun" pitchFamily="2" charset="-122"/>
              </a:rPr>
              <a:t> 	</a:t>
            </a:r>
          </a:p>
          <a:p>
            <a:pPr lvl="2" algn="just" eaLnBrk="1" hangingPunct="1"/>
            <a:r>
              <a:rPr lang="en-US" altLang="zh-CN" sz="2100" i="1" smtClean="0">
                <a:ea typeface="SimSun" pitchFamily="2" charset="-122"/>
              </a:rPr>
              <a:t>Virtual Private Networks</a:t>
            </a:r>
            <a:r>
              <a:rPr lang="en-US" altLang="zh-CN" sz="2100" smtClean="0">
                <a:ea typeface="SimSun" pitchFamily="2" charset="-122"/>
              </a:rPr>
              <a:t> (VPNs)</a:t>
            </a:r>
          </a:p>
          <a:p>
            <a:pPr lvl="2" algn="just" eaLnBrk="1" hangingPunct="1"/>
            <a:endParaRPr lang="en-US" altLang="zh-CN" sz="2100" smtClean="0">
              <a:ea typeface="SimSun" pitchFamily="2" charset="-122"/>
            </a:endParaRPr>
          </a:p>
          <a:p>
            <a:pPr lvl="1" algn="just" eaLnBrk="1" hangingPunct="1"/>
            <a:endParaRPr lang="en-US" altLang="zh-CN" sz="2200" smtClean="0">
              <a:ea typeface="SimSun" pitchFamily="2" charset="-122"/>
            </a:endParaRPr>
          </a:p>
          <a:p>
            <a:pPr lvl="2" eaLnBrk="1" hangingPunct="1"/>
            <a:endParaRPr lang="en-US" sz="1900" smtClean="0"/>
          </a:p>
          <a:p>
            <a:pPr lvl="1" eaLnBrk="1" hangingPunct="1">
              <a:buFont typeface="Wingdings" pitchFamily="2" charset="2"/>
              <a:buNone/>
            </a:pPr>
            <a:endParaRPr lang="en-US" sz="2000" i="1" smtClean="0"/>
          </a:p>
          <a:p>
            <a:pPr lvl="1" eaLnBrk="1" hangingPunct="1"/>
            <a:endParaRPr lang="en-US" sz="22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z="3400" smtClean="0"/>
              <a:t>Telekomunikasi dan Jaringan</a:t>
            </a:r>
            <a:br>
              <a:rPr lang="en-US" sz="3400" smtClean="0"/>
            </a:br>
            <a:r>
              <a:rPr lang="en-US" sz="3400" i="1" smtClean="0"/>
              <a:t>(cont.)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6738" y="1752600"/>
            <a:ext cx="8120062" cy="4495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b="1" smtClean="0"/>
              <a:t>Sistem Operasi Jaringan</a:t>
            </a:r>
          </a:p>
          <a:p>
            <a:pPr lvl="1" algn="just" eaLnBrk="1" hangingPunct="1">
              <a:lnSpc>
                <a:spcPct val="90000"/>
              </a:lnSpc>
            </a:pPr>
            <a:r>
              <a:rPr lang="en-US" altLang="zh-CN" sz="2200" smtClean="0">
                <a:ea typeface="SimSun" pitchFamily="2" charset="-122"/>
              </a:rPr>
              <a:t>Perangkat Lunak Manajemen Jaringan</a:t>
            </a:r>
          </a:p>
          <a:p>
            <a:pPr lvl="1" algn="just" eaLnBrk="1" hangingPunct="1">
              <a:lnSpc>
                <a:spcPct val="90000"/>
              </a:lnSpc>
            </a:pPr>
            <a:r>
              <a:rPr lang="en-US" altLang="zh-CN" sz="2200" smtClean="0">
                <a:ea typeface="SimSun" pitchFamily="2" charset="-122"/>
              </a:rPr>
              <a:t>Protokol </a:t>
            </a:r>
          </a:p>
          <a:p>
            <a:pPr lvl="2" algn="just" eaLnBrk="1" hangingPunct="1">
              <a:lnSpc>
                <a:spcPct val="90000"/>
              </a:lnSpc>
            </a:pPr>
            <a:r>
              <a:rPr lang="en-US" altLang="zh-CN" sz="2100" i="1" smtClean="0">
                <a:ea typeface="SimSun" pitchFamily="2" charset="-122"/>
              </a:rPr>
              <a:t>Ethernet</a:t>
            </a:r>
            <a:r>
              <a:rPr lang="en-US" altLang="zh-CN" sz="2100" smtClean="0">
                <a:ea typeface="SimSun" pitchFamily="2" charset="-122"/>
              </a:rPr>
              <a:t> </a:t>
            </a:r>
          </a:p>
          <a:p>
            <a:pPr lvl="2" algn="just" eaLnBrk="1" hangingPunct="1">
              <a:lnSpc>
                <a:spcPct val="90000"/>
              </a:lnSpc>
            </a:pPr>
            <a:r>
              <a:rPr lang="en-US" altLang="zh-CN" sz="2100" i="1" smtClean="0">
                <a:ea typeface="SimSun" pitchFamily="2" charset="-122"/>
              </a:rPr>
              <a:t>TCP/IP</a:t>
            </a:r>
          </a:p>
          <a:p>
            <a:pPr lvl="2" algn="just" eaLnBrk="1" hangingPunct="1">
              <a:lnSpc>
                <a:spcPct val="90000"/>
              </a:lnSpc>
            </a:pPr>
            <a:r>
              <a:rPr lang="en-US" altLang="zh-CN" sz="2100" i="1" smtClean="0">
                <a:ea typeface="SimSun" pitchFamily="2" charset="-122"/>
              </a:rPr>
              <a:t>Komunikasi diantara Protocol </a:t>
            </a:r>
          </a:p>
          <a:p>
            <a:pPr lvl="1" algn="just" eaLnBrk="1" hangingPunct="1">
              <a:lnSpc>
                <a:spcPct val="90000"/>
              </a:lnSpc>
            </a:pPr>
            <a:r>
              <a:rPr lang="en-US" altLang="zh-CN" sz="2200" smtClean="0">
                <a:ea typeface="SimSun" pitchFamily="2" charset="-122"/>
              </a:rPr>
              <a:t>Tipe Transmisi Data</a:t>
            </a:r>
          </a:p>
          <a:p>
            <a:pPr lvl="2" algn="just" eaLnBrk="1" hangingPunct="1">
              <a:lnSpc>
                <a:spcPct val="90000"/>
              </a:lnSpc>
            </a:pPr>
            <a:r>
              <a:rPr lang="en-US" altLang="zh-CN" sz="2100" i="1" smtClean="0">
                <a:ea typeface="SimSun" pitchFamily="2" charset="-122"/>
              </a:rPr>
              <a:t>Packet Switching</a:t>
            </a:r>
            <a:r>
              <a:rPr lang="en-US" altLang="zh-CN" sz="2100" smtClean="0">
                <a:ea typeface="SimSun" pitchFamily="2" charset="-122"/>
              </a:rPr>
              <a:t> </a:t>
            </a:r>
          </a:p>
          <a:p>
            <a:pPr lvl="2" algn="just" eaLnBrk="1" hangingPunct="1">
              <a:lnSpc>
                <a:spcPct val="90000"/>
              </a:lnSpc>
            </a:pPr>
            <a:r>
              <a:rPr lang="en-US" altLang="zh-CN" sz="2100" i="1" smtClean="0">
                <a:ea typeface="SimSun" pitchFamily="2" charset="-122"/>
              </a:rPr>
              <a:t>Frame Relay</a:t>
            </a:r>
            <a:r>
              <a:rPr lang="en-US" altLang="zh-CN" sz="2100" smtClean="0">
                <a:ea typeface="SimSun" pitchFamily="2" charset="-122"/>
              </a:rPr>
              <a:t> </a:t>
            </a:r>
          </a:p>
          <a:p>
            <a:pPr lvl="2" algn="just" eaLnBrk="1" hangingPunct="1">
              <a:lnSpc>
                <a:spcPct val="90000"/>
              </a:lnSpc>
            </a:pPr>
            <a:r>
              <a:rPr lang="en-US" altLang="zh-CN" sz="2100" smtClean="0">
                <a:ea typeface="SimSun" pitchFamily="2" charset="-122"/>
              </a:rPr>
              <a:t>FDDI </a:t>
            </a:r>
          </a:p>
          <a:p>
            <a:pPr lvl="2" algn="just" eaLnBrk="1" hangingPunct="1">
              <a:lnSpc>
                <a:spcPct val="90000"/>
              </a:lnSpc>
            </a:pPr>
            <a:r>
              <a:rPr lang="en-US" altLang="zh-CN" sz="2100" smtClean="0">
                <a:ea typeface="SimSun" pitchFamily="2" charset="-122"/>
              </a:rPr>
              <a:t>ATM </a:t>
            </a:r>
          </a:p>
          <a:p>
            <a:pPr lvl="2" algn="just" eaLnBrk="1" hangingPunct="1">
              <a:lnSpc>
                <a:spcPct val="90000"/>
              </a:lnSpc>
            </a:pPr>
            <a:r>
              <a:rPr lang="en-US" altLang="zh-CN" sz="2100" smtClean="0">
                <a:ea typeface="SimSun" pitchFamily="2" charset="-122"/>
              </a:rPr>
              <a:t>dan lain-lain</a:t>
            </a:r>
          </a:p>
          <a:p>
            <a:pPr lvl="2" algn="just" eaLnBrk="1" hangingPunct="1">
              <a:lnSpc>
                <a:spcPct val="90000"/>
              </a:lnSpc>
            </a:pPr>
            <a:endParaRPr lang="en-US" altLang="zh-CN" sz="2100" i="1" smtClean="0">
              <a:ea typeface="SimSun" pitchFamily="2" charset="-122"/>
            </a:endParaRPr>
          </a:p>
          <a:p>
            <a:pPr lvl="2" algn="just" eaLnBrk="1" hangingPunct="1">
              <a:lnSpc>
                <a:spcPct val="90000"/>
              </a:lnSpc>
            </a:pPr>
            <a:endParaRPr lang="en-US" altLang="zh-CN" sz="2100" smtClean="0">
              <a:ea typeface="SimSun" pitchFamily="2" charset="-122"/>
            </a:endParaRPr>
          </a:p>
          <a:p>
            <a:pPr lvl="2" algn="just" eaLnBrk="1" hangingPunct="1">
              <a:lnSpc>
                <a:spcPct val="90000"/>
              </a:lnSpc>
            </a:pPr>
            <a:endParaRPr lang="en-US" altLang="zh-CN" sz="2100" smtClean="0">
              <a:ea typeface="SimSun" pitchFamily="2" charset="-122"/>
            </a:endParaRPr>
          </a:p>
          <a:p>
            <a:pPr lvl="1" algn="just" eaLnBrk="1" hangingPunct="1">
              <a:lnSpc>
                <a:spcPct val="90000"/>
              </a:lnSpc>
            </a:pPr>
            <a:endParaRPr lang="en-US" altLang="zh-CN" sz="2200" smtClean="0">
              <a:ea typeface="SimSun" pitchFamily="2" charset="-122"/>
            </a:endParaRPr>
          </a:p>
          <a:p>
            <a:pPr lvl="1" algn="just" eaLnBrk="1" hangingPunct="1">
              <a:lnSpc>
                <a:spcPct val="90000"/>
              </a:lnSpc>
            </a:pPr>
            <a:endParaRPr lang="en-US" altLang="zh-CN" sz="2200" smtClean="0">
              <a:ea typeface="SimSun" pitchFamily="2" charset="-122"/>
            </a:endParaRPr>
          </a:p>
          <a:p>
            <a:pPr lvl="2" eaLnBrk="1" hangingPunct="1">
              <a:lnSpc>
                <a:spcPct val="90000"/>
              </a:lnSpc>
            </a:pPr>
            <a:endParaRPr lang="en-US" sz="1900" smtClean="0"/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000" i="1" smtClean="0"/>
          </a:p>
          <a:p>
            <a:pPr lvl="1" eaLnBrk="1" hangingPunct="1">
              <a:lnSpc>
                <a:spcPct val="90000"/>
              </a:lnSpc>
            </a:pPr>
            <a:endParaRPr lang="en-US" sz="22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z="3400" smtClean="0"/>
              <a:t>Telekomunikasi dan Jaringan</a:t>
            </a:r>
            <a:br>
              <a:rPr lang="en-US" sz="3400" smtClean="0"/>
            </a:br>
            <a:r>
              <a:rPr lang="en-US" sz="3400" i="1" smtClean="0"/>
              <a:t>(cont.)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6738" y="1752600"/>
            <a:ext cx="8120062" cy="4495800"/>
          </a:xfrm>
        </p:spPr>
        <p:txBody>
          <a:bodyPr/>
          <a:lstStyle/>
          <a:p>
            <a:pPr eaLnBrk="1" hangingPunct="1"/>
            <a:r>
              <a:rPr lang="en-US" sz="2800" b="1" smtClean="0"/>
              <a:t>Proses Terdistribusi</a:t>
            </a:r>
          </a:p>
          <a:p>
            <a:pPr lvl="1" eaLnBrk="1" hangingPunct="1"/>
            <a:r>
              <a:rPr lang="en-US" altLang="zh-CN" i="1" smtClean="0">
                <a:ea typeface="SimSun" pitchFamily="2" charset="-122"/>
              </a:rPr>
              <a:t>Terminal to Host processing</a:t>
            </a:r>
            <a:r>
              <a:rPr lang="en-US" altLang="zh-CN" smtClean="0">
                <a:ea typeface="SimSun" pitchFamily="2" charset="-122"/>
              </a:rPr>
              <a:t> </a:t>
            </a:r>
          </a:p>
          <a:p>
            <a:pPr lvl="1" algn="just" eaLnBrk="1" hangingPunct="1"/>
            <a:r>
              <a:rPr lang="en-US" altLang="zh-CN" i="1" smtClean="0">
                <a:ea typeface="SimSun" pitchFamily="2" charset="-122"/>
              </a:rPr>
              <a:t>File Server Processing</a:t>
            </a:r>
            <a:endParaRPr lang="en-US" altLang="zh-CN" smtClean="0">
              <a:ea typeface="SimSun" pitchFamily="2" charset="-122"/>
            </a:endParaRPr>
          </a:p>
          <a:p>
            <a:pPr lvl="1" eaLnBrk="1" hangingPunct="1"/>
            <a:r>
              <a:rPr lang="en-US" altLang="zh-CN" i="1" smtClean="0">
                <a:ea typeface="SimSun" pitchFamily="2" charset="-122"/>
              </a:rPr>
              <a:t>Server Architecture and Processing</a:t>
            </a:r>
            <a:r>
              <a:rPr lang="en-US" altLang="zh-CN" smtClean="0">
                <a:ea typeface="SimSun" pitchFamily="2" charset="-122"/>
              </a:rPr>
              <a:t> </a:t>
            </a:r>
          </a:p>
          <a:p>
            <a:pPr lvl="2" eaLnBrk="1" hangingPunct="1"/>
            <a:r>
              <a:rPr lang="en-US" altLang="zh-CN" i="1" smtClean="0">
                <a:ea typeface="SimSun" pitchFamily="2" charset="-122"/>
              </a:rPr>
              <a:t>Distributed Presentation</a:t>
            </a:r>
            <a:r>
              <a:rPr lang="en-US" altLang="zh-CN" smtClean="0">
                <a:ea typeface="SimSun" pitchFamily="2" charset="-122"/>
              </a:rPr>
              <a:t> </a:t>
            </a:r>
          </a:p>
          <a:p>
            <a:pPr lvl="2" eaLnBrk="1" hangingPunct="1"/>
            <a:r>
              <a:rPr lang="en-US" altLang="zh-CN" i="1" smtClean="0">
                <a:ea typeface="SimSun" pitchFamily="2" charset="-122"/>
              </a:rPr>
              <a:t>Remote Presentation</a:t>
            </a:r>
          </a:p>
          <a:p>
            <a:pPr lvl="2" eaLnBrk="1" hangingPunct="1"/>
            <a:r>
              <a:rPr lang="en-US" altLang="zh-CN" i="1" smtClean="0">
                <a:ea typeface="SimSun" pitchFamily="2" charset="-122"/>
              </a:rPr>
              <a:t>Remote Data Management</a:t>
            </a:r>
          </a:p>
          <a:p>
            <a:pPr lvl="2" eaLnBrk="1" hangingPunct="1"/>
            <a:r>
              <a:rPr lang="en-US" altLang="zh-CN" i="1" smtClean="0">
                <a:ea typeface="SimSun" pitchFamily="2" charset="-122"/>
              </a:rPr>
              <a:t>Distributed Data Management</a:t>
            </a:r>
          </a:p>
          <a:p>
            <a:pPr lvl="1" eaLnBrk="1" hangingPunct="1"/>
            <a:r>
              <a:rPr lang="en-US" altLang="zh-CN" smtClean="0">
                <a:ea typeface="SimSun" pitchFamily="2" charset="-122"/>
              </a:rPr>
              <a:t>Pengolahan </a:t>
            </a:r>
            <a:r>
              <a:rPr lang="en-US" altLang="zh-CN" i="1" smtClean="0">
                <a:ea typeface="SimSun" pitchFamily="2" charset="-122"/>
              </a:rPr>
              <a:t>Peer-to-peer</a:t>
            </a:r>
            <a:endParaRPr lang="en-US" altLang="zh-CN" smtClean="0">
              <a:ea typeface="SimSun" pitchFamily="2" charset="-122"/>
            </a:endParaRPr>
          </a:p>
          <a:p>
            <a:pPr lvl="2" algn="just" eaLnBrk="1" hangingPunct="1"/>
            <a:endParaRPr lang="en-US" altLang="zh-CN" smtClean="0">
              <a:ea typeface="SimSun" pitchFamily="2" charset="-122"/>
            </a:endParaRPr>
          </a:p>
          <a:p>
            <a:pPr lvl="2" algn="just" eaLnBrk="1" hangingPunct="1"/>
            <a:endParaRPr lang="en-US" altLang="zh-CN" smtClean="0">
              <a:ea typeface="SimSun" pitchFamily="2" charset="-122"/>
            </a:endParaRPr>
          </a:p>
          <a:p>
            <a:pPr lvl="1" algn="just" eaLnBrk="1" hangingPunct="1"/>
            <a:endParaRPr lang="en-US" altLang="zh-CN" smtClean="0">
              <a:ea typeface="SimSun" pitchFamily="2" charset="-122"/>
            </a:endParaRPr>
          </a:p>
          <a:p>
            <a:pPr lvl="1" algn="just" eaLnBrk="1" hangingPunct="1"/>
            <a:endParaRPr lang="en-US" altLang="zh-CN" smtClean="0">
              <a:ea typeface="SimSun" pitchFamily="2" charset="-122"/>
            </a:endParaRPr>
          </a:p>
          <a:p>
            <a:pPr lvl="2" eaLnBrk="1" hangingPunct="1"/>
            <a:endParaRPr lang="en-US" sz="2100" smtClean="0"/>
          </a:p>
          <a:p>
            <a:pPr lvl="1" eaLnBrk="1" hangingPunct="1">
              <a:buFont typeface="Wingdings" pitchFamily="2" charset="2"/>
              <a:buNone/>
            </a:pPr>
            <a:endParaRPr lang="en-US" sz="2400" i="1" smtClean="0"/>
          </a:p>
          <a:p>
            <a:pPr lvl="1"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z="3400" smtClean="0"/>
              <a:t>Telekomunikasi dan Jaringan</a:t>
            </a:r>
            <a:br>
              <a:rPr lang="en-US" sz="3400" smtClean="0"/>
            </a:br>
            <a:r>
              <a:rPr lang="en-US" sz="3400" i="1" smtClean="0"/>
              <a:t>(cont.)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6738" y="1752600"/>
            <a:ext cx="8120062" cy="4495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b="1" smtClean="0"/>
              <a:t>Aplikasi Telekomunikasi </a:t>
            </a:r>
          </a:p>
          <a:p>
            <a:pPr lvl="1" algn="just" eaLnBrk="1" hangingPunct="1">
              <a:lnSpc>
                <a:spcPct val="90000"/>
              </a:lnSpc>
            </a:pPr>
            <a:r>
              <a:rPr lang="en-US" altLang="zh-CN" smtClean="0">
                <a:ea typeface="SimSun" pitchFamily="2" charset="-122"/>
              </a:rPr>
              <a:t>Pesan Elektronik</a:t>
            </a:r>
          </a:p>
          <a:p>
            <a:pPr lvl="1" algn="just" eaLnBrk="1" hangingPunct="1">
              <a:lnSpc>
                <a:spcPct val="90000"/>
              </a:lnSpc>
            </a:pPr>
            <a:r>
              <a:rPr lang="en-US" altLang="zh-CN" i="1" smtClean="0">
                <a:ea typeface="SimSun" pitchFamily="2" charset="-122"/>
              </a:rPr>
              <a:t>Videoconferencing</a:t>
            </a:r>
            <a:endParaRPr lang="en-US" altLang="zh-CN" smtClean="0">
              <a:ea typeface="SimSun" pitchFamily="2" charset="-122"/>
            </a:endParaRPr>
          </a:p>
          <a:p>
            <a:pPr lvl="1" algn="just" eaLnBrk="1" hangingPunct="1">
              <a:lnSpc>
                <a:spcPct val="90000"/>
              </a:lnSpc>
            </a:pPr>
            <a:r>
              <a:rPr lang="en-US" altLang="zh-CN" smtClean="0">
                <a:ea typeface="SimSun" pitchFamily="2" charset="-122"/>
              </a:rPr>
              <a:t>Pertukaran Data Elektronik (</a:t>
            </a:r>
            <a:r>
              <a:rPr lang="en-US" altLang="zh-CN" i="1" smtClean="0">
                <a:ea typeface="SimSun" pitchFamily="2" charset="-122"/>
              </a:rPr>
              <a:t>Electronic Data Interchange / </a:t>
            </a:r>
            <a:r>
              <a:rPr lang="en-US" altLang="zh-CN" smtClean="0">
                <a:ea typeface="SimSun" pitchFamily="2" charset="-122"/>
              </a:rPr>
              <a:t>EDI)</a:t>
            </a:r>
          </a:p>
          <a:p>
            <a:pPr lvl="1" algn="just" eaLnBrk="1" hangingPunct="1">
              <a:lnSpc>
                <a:spcPct val="90000"/>
              </a:lnSpc>
            </a:pPr>
            <a:r>
              <a:rPr lang="en-US" altLang="zh-CN" smtClean="0">
                <a:ea typeface="SimSun" pitchFamily="2" charset="-122"/>
              </a:rPr>
              <a:t>Transfer Dana Elektronik (</a:t>
            </a:r>
            <a:r>
              <a:rPr lang="en-US" altLang="zh-CN" i="1" smtClean="0">
                <a:ea typeface="SimSun" pitchFamily="2" charset="-122"/>
              </a:rPr>
              <a:t>Electronic Fund Transfer/ </a:t>
            </a:r>
            <a:r>
              <a:rPr lang="en-US" altLang="zh-CN" smtClean="0">
                <a:ea typeface="SimSun" pitchFamily="2" charset="-122"/>
              </a:rPr>
              <a:t>EFT)</a:t>
            </a:r>
          </a:p>
          <a:p>
            <a:pPr lvl="1" algn="just" eaLnBrk="1" hangingPunct="1">
              <a:lnSpc>
                <a:spcPct val="90000"/>
              </a:lnSpc>
            </a:pPr>
            <a:r>
              <a:rPr lang="en-US" altLang="zh-CN" i="1" smtClean="0">
                <a:ea typeface="SimSun" pitchFamily="2" charset="-122"/>
              </a:rPr>
              <a:t>Facsimiles</a:t>
            </a:r>
            <a:endParaRPr lang="en-US" altLang="zh-CN" smtClean="0">
              <a:ea typeface="SimSun" pitchFamily="2" charset="-122"/>
            </a:endParaRPr>
          </a:p>
          <a:p>
            <a:pPr lvl="1" algn="just" eaLnBrk="1" hangingPunct="1">
              <a:lnSpc>
                <a:spcPct val="90000"/>
              </a:lnSpc>
            </a:pPr>
            <a:r>
              <a:rPr lang="en-US" altLang="zh-CN" i="1" smtClean="0">
                <a:ea typeface="SimSun" pitchFamily="2" charset="-122"/>
              </a:rPr>
              <a:t>Telecommuting</a:t>
            </a:r>
          </a:p>
          <a:p>
            <a:pPr lvl="1" algn="just" eaLnBrk="1" hangingPunct="1">
              <a:lnSpc>
                <a:spcPct val="90000"/>
              </a:lnSpc>
            </a:pPr>
            <a:r>
              <a:rPr lang="en-US" altLang="zh-CN" i="1" smtClean="0">
                <a:ea typeface="SimSun" pitchFamily="2" charset="-122"/>
              </a:rPr>
              <a:t>Distance Learning</a:t>
            </a:r>
            <a:endParaRPr lang="en-US" altLang="zh-CN" smtClean="0">
              <a:ea typeface="SimSun" pitchFamily="2" charset="-122"/>
            </a:endParaRPr>
          </a:p>
          <a:p>
            <a:pPr lvl="1" algn="just" eaLnBrk="1" hangingPunct="1">
              <a:lnSpc>
                <a:spcPct val="90000"/>
              </a:lnSpc>
            </a:pPr>
            <a:endParaRPr lang="en-US" altLang="zh-CN" smtClean="0">
              <a:ea typeface="SimSun" pitchFamily="2" charset="-122"/>
            </a:endParaRPr>
          </a:p>
          <a:p>
            <a:pPr lvl="1" eaLnBrk="1" hangingPunct="1">
              <a:lnSpc>
                <a:spcPct val="90000"/>
              </a:lnSpc>
            </a:pPr>
            <a:endParaRPr lang="en-US" sz="2400" smtClean="0"/>
          </a:p>
          <a:p>
            <a:pPr lvl="2" algn="just" eaLnBrk="1" hangingPunct="1">
              <a:lnSpc>
                <a:spcPct val="90000"/>
              </a:lnSpc>
            </a:pPr>
            <a:endParaRPr lang="en-US" altLang="zh-CN" smtClean="0">
              <a:ea typeface="SimSun" pitchFamily="2" charset="-122"/>
            </a:endParaRPr>
          </a:p>
          <a:p>
            <a:pPr lvl="1" algn="just" eaLnBrk="1" hangingPunct="1">
              <a:lnSpc>
                <a:spcPct val="90000"/>
              </a:lnSpc>
            </a:pPr>
            <a:endParaRPr lang="en-US" altLang="zh-CN" smtClean="0">
              <a:ea typeface="SimSun" pitchFamily="2" charset="-122"/>
            </a:endParaRPr>
          </a:p>
          <a:p>
            <a:pPr lvl="1" algn="just" eaLnBrk="1" hangingPunct="1">
              <a:lnSpc>
                <a:spcPct val="90000"/>
              </a:lnSpc>
            </a:pPr>
            <a:endParaRPr lang="en-US" altLang="zh-CN" smtClean="0">
              <a:ea typeface="SimSun" pitchFamily="2" charset="-122"/>
            </a:endParaRPr>
          </a:p>
          <a:p>
            <a:pPr lvl="2" eaLnBrk="1" hangingPunct="1">
              <a:lnSpc>
                <a:spcPct val="90000"/>
              </a:lnSpc>
            </a:pPr>
            <a:endParaRPr lang="en-US" sz="2100" smtClean="0"/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400" i="1" smtClean="0"/>
          </a:p>
          <a:p>
            <a:pPr lvl="1" eaLnBrk="1" hangingPunct="1">
              <a:lnSpc>
                <a:spcPct val="90000"/>
              </a:lnSpc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z="3400" smtClean="0"/>
              <a:t>Internet, Intranet, Ekstranet</a:t>
            </a:r>
            <a:br>
              <a:rPr lang="en-US" sz="3400" smtClean="0"/>
            </a:br>
            <a:endParaRPr lang="en-US" sz="3400" i="1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6738" y="1676400"/>
            <a:ext cx="8120062" cy="4648200"/>
          </a:xfrm>
        </p:spPr>
        <p:txBody>
          <a:bodyPr/>
          <a:lstStyle/>
          <a:p>
            <a:pPr marL="571500" indent="-571500" eaLnBrk="1" hangingPunct="1">
              <a:lnSpc>
                <a:spcPct val="80000"/>
              </a:lnSpc>
            </a:pPr>
            <a:r>
              <a:rPr lang="en-US" altLang="zh-CN" sz="2400" b="1" smtClean="0">
                <a:ea typeface="SimSun" pitchFamily="2" charset="-122"/>
              </a:rPr>
              <a:t>Pengertian Internet</a:t>
            </a:r>
          </a:p>
          <a:p>
            <a:pPr marL="966788" lvl="1" indent="-495300" eaLnBrk="1" hangingPunct="1">
              <a:lnSpc>
                <a:spcPct val="80000"/>
              </a:lnSpc>
            </a:pPr>
            <a:r>
              <a:rPr lang="en-US" altLang="zh-CN" sz="2000" smtClean="0">
                <a:ea typeface="SimSun" pitchFamily="2" charset="-122"/>
              </a:rPr>
              <a:t>Jaringan komputer terbesar di dunia, kumpulan jaringan-jaringan</a:t>
            </a:r>
          </a:p>
          <a:p>
            <a:pPr marL="571500" indent="-571500" eaLnBrk="1" hangingPunct="1">
              <a:lnSpc>
                <a:spcPct val="80000"/>
              </a:lnSpc>
            </a:pPr>
            <a:r>
              <a:rPr lang="en-US" altLang="zh-CN" sz="2400" b="1" smtClean="0">
                <a:ea typeface="SimSun" pitchFamily="2" charset="-122"/>
              </a:rPr>
              <a:t>Evolusi Internet</a:t>
            </a:r>
          </a:p>
          <a:p>
            <a:pPr marL="571500" indent="-571500" algn="just" eaLnBrk="1" hangingPunct="1">
              <a:lnSpc>
                <a:spcPct val="80000"/>
              </a:lnSpc>
            </a:pPr>
            <a:r>
              <a:rPr lang="en-US" altLang="zh-CN" sz="2400" b="1" smtClean="0">
                <a:ea typeface="SimSun" pitchFamily="2" charset="-122"/>
              </a:rPr>
              <a:t>Infrastuktur dari Internet</a:t>
            </a:r>
          </a:p>
          <a:p>
            <a:pPr marL="571500" indent="-571500" algn="just" eaLnBrk="1" hangingPunct="1">
              <a:lnSpc>
                <a:spcPct val="80000"/>
              </a:lnSpc>
            </a:pPr>
            <a:r>
              <a:rPr lang="en-US" altLang="zh-CN" sz="2400" b="1" smtClean="0">
                <a:ea typeface="SimSun" pitchFamily="2" charset="-122"/>
              </a:rPr>
              <a:t>Penggunaan Internet</a:t>
            </a:r>
          </a:p>
          <a:p>
            <a:pPr marL="966788" lvl="1" indent="-495300" algn="just" eaLnBrk="1" hangingPunct="1">
              <a:lnSpc>
                <a:spcPct val="80000"/>
              </a:lnSpc>
            </a:pPr>
            <a:r>
              <a:rPr lang="en-US" altLang="zh-CN" sz="2000" smtClean="0">
                <a:ea typeface="SimSun" pitchFamily="2" charset="-122"/>
              </a:rPr>
              <a:t>Alamat di Internet</a:t>
            </a:r>
          </a:p>
          <a:p>
            <a:pPr marL="966788" lvl="1" indent="-495300" algn="just" eaLnBrk="1" hangingPunct="1">
              <a:lnSpc>
                <a:spcPct val="80000"/>
              </a:lnSpc>
            </a:pPr>
            <a:r>
              <a:rPr lang="en-US" altLang="zh-CN" sz="2000" smtClean="0">
                <a:ea typeface="SimSun" pitchFamily="2" charset="-122"/>
              </a:rPr>
              <a:t>Akses Internet</a:t>
            </a:r>
          </a:p>
          <a:p>
            <a:pPr marL="1347788" lvl="2" indent="-438150" algn="just" eaLnBrk="1" hangingPunct="1">
              <a:lnSpc>
                <a:spcPct val="80000"/>
              </a:lnSpc>
            </a:pPr>
            <a:r>
              <a:rPr lang="en-US" altLang="zh-CN" sz="1800" i="1" smtClean="0">
                <a:ea typeface="SimSun" pitchFamily="2" charset="-122"/>
              </a:rPr>
              <a:t>Dial-up</a:t>
            </a:r>
          </a:p>
          <a:p>
            <a:pPr marL="1347788" lvl="2" indent="-438150" algn="just" eaLnBrk="1" hangingPunct="1">
              <a:lnSpc>
                <a:spcPct val="80000"/>
              </a:lnSpc>
            </a:pPr>
            <a:r>
              <a:rPr lang="en-US" altLang="zh-CN" sz="1800" i="1" smtClean="0">
                <a:ea typeface="SimSun" pitchFamily="2" charset="-122"/>
              </a:rPr>
              <a:t>Landline Broadband</a:t>
            </a:r>
          </a:p>
          <a:p>
            <a:pPr lvl="3" algn="just" eaLnBrk="1" hangingPunct="1">
              <a:lnSpc>
                <a:spcPct val="80000"/>
              </a:lnSpc>
            </a:pPr>
            <a:r>
              <a:rPr lang="en-US" altLang="zh-CN" sz="1600" smtClean="0">
                <a:ea typeface="SimSun" pitchFamily="2" charset="-122"/>
              </a:rPr>
              <a:t>DSL</a:t>
            </a:r>
          </a:p>
          <a:p>
            <a:pPr lvl="3" algn="just" eaLnBrk="1" hangingPunct="1">
              <a:lnSpc>
                <a:spcPct val="80000"/>
              </a:lnSpc>
            </a:pPr>
            <a:r>
              <a:rPr lang="en-US" altLang="zh-CN" sz="1600" i="1" smtClean="0">
                <a:ea typeface="SimSun" pitchFamily="2" charset="-122"/>
              </a:rPr>
              <a:t>Cable Modem</a:t>
            </a:r>
          </a:p>
          <a:p>
            <a:pPr marL="1347788" lvl="2" indent="-438150" algn="just" eaLnBrk="1" hangingPunct="1">
              <a:lnSpc>
                <a:spcPct val="80000"/>
              </a:lnSpc>
            </a:pPr>
            <a:r>
              <a:rPr lang="en-US" altLang="zh-CN" sz="1800" i="1" smtClean="0">
                <a:ea typeface="SimSun" pitchFamily="2" charset="-122"/>
              </a:rPr>
              <a:t>Wi-Fi</a:t>
            </a:r>
          </a:p>
          <a:p>
            <a:pPr marL="1347788" lvl="2" indent="-438150" algn="just" eaLnBrk="1" hangingPunct="1">
              <a:lnSpc>
                <a:spcPct val="80000"/>
              </a:lnSpc>
            </a:pPr>
            <a:r>
              <a:rPr lang="en-US" altLang="zh-CN" sz="1800" i="1" smtClean="0">
                <a:ea typeface="SimSun" pitchFamily="2" charset="-122"/>
              </a:rPr>
              <a:t>Satellite</a:t>
            </a:r>
          </a:p>
          <a:p>
            <a:pPr marL="1347788" lvl="2" indent="-438150" algn="just" eaLnBrk="1" hangingPunct="1">
              <a:lnSpc>
                <a:spcPct val="80000"/>
              </a:lnSpc>
            </a:pPr>
            <a:r>
              <a:rPr lang="en-US" altLang="zh-CN" sz="1800" i="1" smtClean="0">
                <a:ea typeface="SimSun" pitchFamily="2" charset="-122"/>
              </a:rPr>
              <a:t>Cell Phones</a:t>
            </a:r>
            <a:endParaRPr lang="en-US" altLang="zh-CN" sz="1800" smtClean="0">
              <a:ea typeface="SimSun" pitchFamily="2" charset="-122"/>
            </a:endParaRPr>
          </a:p>
          <a:p>
            <a:pPr marL="966788" lvl="1" indent="-495300" algn="just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ofile">
  <a:themeElements>
    <a:clrScheme name="Profile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Profil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Profile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e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Profile</Template>
  <TotalTime>572</TotalTime>
  <Words>886</Words>
  <Application>Microsoft Office PowerPoint</Application>
  <PresentationFormat>On-screen Show (4:3)</PresentationFormat>
  <Paragraphs>394</Paragraphs>
  <Slides>31</Slides>
  <Notes>31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8" baseType="lpstr">
      <vt:lpstr>Verdana</vt:lpstr>
      <vt:lpstr>Arial</vt:lpstr>
      <vt:lpstr>Wingdings</vt:lpstr>
      <vt:lpstr>Calibri</vt:lpstr>
      <vt:lpstr>Times New Roman</vt:lpstr>
      <vt:lpstr>SimSun</vt:lpstr>
      <vt:lpstr>Profile</vt:lpstr>
      <vt:lpstr>Telekomunikasi dan Jaringan </vt:lpstr>
      <vt:lpstr>Telekomunikasi dan Jaringan (cont.)</vt:lpstr>
      <vt:lpstr>Telekomunikasi dan Jaringan (cont.)</vt:lpstr>
      <vt:lpstr>Telekomunikasi dan Jaringan (cont.)</vt:lpstr>
      <vt:lpstr>Telekomunikasi dan Jaringan (cont.)</vt:lpstr>
      <vt:lpstr>Telekomunikasi dan Jaringan (cont.)</vt:lpstr>
      <vt:lpstr>Telekomunikasi dan Jaringan (cont.)</vt:lpstr>
      <vt:lpstr>Telekomunikasi dan Jaringan (cont.)</vt:lpstr>
      <vt:lpstr>Internet, Intranet, Ekstranet </vt:lpstr>
      <vt:lpstr>Internet, Intranet, Ekstranet (cont.)</vt:lpstr>
      <vt:lpstr>Internet, Intranet, Ekstranet (cont.)</vt:lpstr>
      <vt:lpstr>Internet, Intranet, Ekstranet (cont.)</vt:lpstr>
      <vt:lpstr>Electronic Commerce </vt:lpstr>
      <vt:lpstr>Electronic Commerce (cont.)</vt:lpstr>
      <vt:lpstr>Electronic Commerce (cont.)</vt:lpstr>
      <vt:lpstr>Electronic Commerce (cont.)</vt:lpstr>
      <vt:lpstr>Electronic Commerce (cont.)</vt:lpstr>
      <vt:lpstr>Electronic Commerce (cont.)</vt:lpstr>
      <vt:lpstr>Electronic Commerce (cont.)</vt:lpstr>
      <vt:lpstr>Electronic Commerce (cont.)</vt:lpstr>
      <vt:lpstr>Electronic Commerce (cont.)</vt:lpstr>
      <vt:lpstr>Supply Chain Mangement  dan  Sistem Informasi Terintegrasi</vt:lpstr>
      <vt:lpstr>Supply Chain Mangement  dan  Sistem Informasi Terintegrasi(cont.)</vt:lpstr>
      <vt:lpstr>Supply Chain Mangement  dan  Sistem Informasi Terintegrasi(cont.)</vt:lpstr>
      <vt:lpstr>Supply Chain Mangement  dan  Sistem Informasi Terintegrasi(cont.)</vt:lpstr>
      <vt:lpstr>Intelligent Systems </vt:lpstr>
      <vt:lpstr>Intelligent Systems (cont.)</vt:lpstr>
      <vt:lpstr>Strategic Systems and Reorganization </vt:lpstr>
      <vt:lpstr>Pembangunan Sistem Informasi  (Information System development)</vt:lpstr>
      <vt:lpstr>Pembangunan Sistem Informasi  (Information System development) (cont.)</vt:lpstr>
      <vt:lpstr>Pembangunan Sistem Informasi  (Information System development) (cont.)</vt:lpstr>
    </vt:vector>
  </TitlesOfParts>
  <Company>Fasilkom UI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PENGANTAR TEKNOLOGI INFORMASI</dc:title>
  <dc:creator>Santhyne Esther</dc:creator>
  <cp:lastModifiedBy>Phantom Assassin</cp:lastModifiedBy>
  <cp:revision>96</cp:revision>
  <dcterms:created xsi:type="dcterms:W3CDTF">2006-05-09T12:39:50Z</dcterms:created>
  <dcterms:modified xsi:type="dcterms:W3CDTF">2013-03-21T04:17:39Z</dcterms:modified>
</cp:coreProperties>
</file>