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8"/>
  </p:notesMasterIdLst>
  <p:sldIdLst>
    <p:sldId id="256" r:id="rId2"/>
    <p:sldId id="274" r:id="rId3"/>
    <p:sldId id="258" r:id="rId4"/>
    <p:sldId id="290" r:id="rId5"/>
    <p:sldId id="291" r:id="rId6"/>
    <p:sldId id="275" r:id="rId7"/>
    <p:sldId id="288" r:id="rId8"/>
    <p:sldId id="263" r:id="rId9"/>
    <p:sldId id="265" r:id="rId10"/>
    <p:sldId id="279" r:id="rId11"/>
    <p:sldId id="276" r:id="rId12"/>
    <p:sldId id="277" r:id="rId13"/>
    <p:sldId id="259" r:id="rId14"/>
    <p:sldId id="278" r:id="rId15"/>
    <p:sldId id="297" r:id="rId16"/>
    <p:sldId id="299" r:id="rId17"/>
    <p:sldId id="280" r:id="rId18"/>
    <p:sldId id="281" r:id="rId19"/>
    <p:sldId id="282" r:id="rId20"/>
    <p:sldId id="283" r:id="rId21"/>
    <p:sldId id="285" r:id="rId22"/>
    <p:sldId id="286" r:id="rId23"/>
    <p:sldId id="287" r:id="rId24"/>
    <p:sldId id="272" r:id="rId25"/>
    <p:sldId id="292" r:id="rId26"/>
    <p:sldId id="260" r:id="rId27"/>
    <p:sldId id="266" r:id="rId28"/>
    <p:sldId id="269" r:id="rId29"/>
    <p:sldId id="267" r:id="rId30"/>
    <p:sldId id="268" r:id="rId31"/>
    <p:sldId id="270" r:id="rId32"/>
    <p:sldId id="271" r:id="rId33"/>
    <p:sldId id="293" r:id="rId34"/>
    <p:sldId id="294" r:id="rId35"/>
    <p:sldId id="295" r:id="rId36"/>
    <p:sldId id="296"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8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image" Target="../media/image22.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16.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30D7A7D-9F51-497C-9637-998BC6D083F3}" type="datetimeFigureOut">
              <a:rPr lang="en-US"/>
              <a:pPr>
                <a:defRPr/>
              </a:pPr>
              <a:t>3/21/2013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F44BEFC-3E61-4754-88EE-2D7B04E40F31}" type="slidenum">
              <a:rPr lang="en-US"/>
              <a:pPr>
                <a:defRPr/>
              </a:pPr>
              <a:t>‹#›</a:t>
            </a:fld>
            <a:endParaRPr lang="en-US"/>
          </a:p>
        </p:txBody>
      </p:sp>
    </p:spTree>
    <p:extLst>
      <p:ext uri="{BB962C8B-B14F-4D97-AF65-F5344CB8AC3E}">
        <p14:creationId xmlns:p14="http://schemas.microsoft.com/office/powerpoint/2010/main" val="977315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1</a:t>
            </a:fld>
            <a:endParaRPr lang="en-US"/>
          </a:p>
        </p:txBody>
      </p:sp>
    </p:spTree>
    <p:extLst>
      <p:ext uri="{BB962C8B-B14F-4D97-AF65-F5344CB8AC3E}">
        <p14:creationId xmlns:p14="http://schemas.microsoft.com/office/powerpoint/2010/main" val="390809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505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6083"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7107"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13</a:t>
            </a:fld>
            <a:endParaRPr lang="en-US"/>
          </a:p>
        </p:txBody>
      </p:sp>
    </p:spTree>
    <p:extLst>
      <p:ext uri="{BB962C8B-B14F-4D97-AF65-F5344CB8AC3E}">
        <p14:creationId xmlns:p14="http://schemas.microsoft.com/office/powerpoint/2010/main" val="16786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8131"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15</a:t>
            </a:fld>
            <a:endParaRPr lang="en-US"/>
          </a:p>
        </p:txBody>
      </p:sp>
    </p:spTree>
    <p:extLst>
      <p:ext uri="{BB962C8B-B14F-4D97-AF65-F5344CB8AC3E}">
        <p14:creationId xmlns:p14="http://schemas.microsoft.com/office/powerpoint/2010/main" val="283206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16</a:t>
            </a:fld>
            <a:endParaRPr lang="en-US"/>
          </a:p>
        </p:txBody>
      </p:sp>
    </p:spTree>
    <p:extLst>
      <p:ext uri="{BB962C8B-B14F-4D97-AF65-F5344CB8AC3E}">
        <p14:creationId xmlns:p14="http://schemas.microsoft.com/office/powerpoint/2010/main" val="4014520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9155"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017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1203"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3011"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2227"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3251"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4275"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5529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24</a:t>
            </a:fld>
            <a:endParaRPr lang="en-US"/>
          </a:p>
        </p:txBody>
      </p:sp>
    </p:spTree>
    <p:extLst>
      <p:ext uri="{BB962C8B-B14F-4D97-AF65-F5344CB8AC3E}">
        <p14:creationId xmlns:p14="http://schemas.microsoft.com/office/powerpoint/2010/main" val="3954928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25</a:t>
            </a:fld>
            <a:endParaRPr lang="en-US"/>
          </a:p>
        </p:txBody>
      </p:sp>
    </p:spTree>
    <p:extLst>
      <p:ext uri="{BB962C8B-B14F-4D97-AF65-F5344CB8AC3E}">
        <p14:creationId xmlns:p14="http://schemas.microsoft.com/office/powerpoint/2010/main" val="417075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26</a:t>
            </a:fld>
            <a:endParaRPr lang="en-US"/>
          </a:p>
        </p:txBody>
      </p:sp>
    </p:spTree>
    <p:extLst>
      <p:ext uri="{BB962C8B-B14F-4D97-AF65-F5344CB8AC3E}">
        <p14:creationId xmlns:p14="http://schemas.microsoft.com/office/powerpoint/2010/main" val="15748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27</a:t>
            </a:fld>
            <a:endParaRPr lang="en-US"/>
          </a:p>
        </p:txBody>
      </p:sp>
    </p:spTree>
    <p:extLst>
      <p:ext uri="{BB962C8B-B14F-4D97-AF65-F5344CB8AC3E}">
        <p14:creationId xmlns:p14="http://schemas.microsoft.com/office/powerpoint/2010/main" val="405383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28</a:t>
            </a:fld>
            <a:endParaRPr lang="en-US"/>
          </a:p>
        </p:txBody>
      </p:sp>
    </p:spTree>
    <p:extLst>
      <p:ext uri="{BB962C8B-B14F-4D97-AF65-F5344CB8AC3E}">
        <p14:creationId xmlns:p14="http://schemas.microsoft.com/office/powerpoint/2010/main" val="344721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29</a:t>
            </a:fld>
            <a:endParaRPr lang="en-US"/>
          </a:p>
        </p:txBody>
      </p:sp>
    </p:spTree>
    <p:extLst>
      <p:ext uri="{BB962C8B-B14F-4D97-AF65-F5344CB8AC3E}">
        <p14:creationId xmlns:p14="http://schemas.microsoft.com/office/powerpoint/2010/main" val="233275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a:t>
            </a:fld>
            <a:endParaRPr lang="en-US"/>
          </a:p>
        </p:txBody>
      </p:sp>
    </p:spTree>
    <p:extLst>
      <p:ext uri="{BB962C8B-B14F-4D97-AF65-F5344CB8AC3E}">
        <p14:creationId xmlns:p14="http://schemas.microsoft.com/office/powerpoint/2010/main" val="2069953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30</a:t>
            </a:fld>
            <a:endParaRPr lang="en-US"/>
          </a:p>
        </p:txBody>
      </p:sp>
    </p:spTree>
    <p:extLst>
      <p:ext uri="{BB962C8B-B14F-4D97-AF65-F5344CB8AC3E}">
        <p14:creationId xmlns:p14="http://schemas.microsoft.com/office/powerpoint/2010/main" val="347231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31</a:t>
            </a:fld>
            <a:endParaRPr lang="en-US"/>
          </a:p>
        </p:txBody>
      </p:sp>
    </p:spTree>
    <p:extLst>
      <p:ext uri="{BB962C8B-B14F-4D97-AF65-F5344CB8AC3E}">
        <p14:creationId xmlns:p14="http://schemas.microsoft.com/office/powerpoint/2010/main" val="3141462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32</a:t>
            </a:fld>
            <a:endParaRPr lang="en-US"/>
          </a:p>
        </p:txBody>
      </p:sp>
    </p:spTree>
    <p:extLst>
      <p:ext uri="{BB962C8B-B14F-4D97-AF65-F5344CB8AC3E}">
        <p14:creationId xmlns:p14="http://schemas.microsoft.com/office/powerpoint/2010/main" val="3532301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33</a:t>
            </a:fld>
            <a:endParaRPr lang="en-US"/>
          </a:p>
        </p:txBody>
      </p:sp>
    </p:spTree>
    <p:extLst>
      <p:ext uri="{BB962C8B-B14F-4D97-AF65-F5344CB8AC3E}">
        <p14:creationId xmlns:p14="http://schemas.microsoft.com/office/powerpoint/2010/main" val="740623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34</a:t>
            </a:fld>
            <a:endParaRPr lang="en-US"/>
          </a:p>
        </p:txBody>
      </p:sp>
    </p:spTree>
    <p:extLst>
      <p:ext uri="{BB962C8B-B14F-4D97-AF65-F5344CB8AC3E}">
        <p14:creationId xmlns:p14="http://schemas.microsoft.com/office/powerpoint/2010/main" val="1035209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35</a:t>
            </a:fld>
            <a:endParaRPr lang="en-US"/>
          </a:p>
        </p:txBody>
      </p:sp>
    </p:spTree>
    <p:extLst>
      <p:ext uri="{BB962C8B-B14F-4D97-AF65-F5344CB8AC3E}">
        <p14:creationId xmlns:p14="http://schemas.microsoft.com/office/powerpoint/2010/main" val="3282774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36</a:t>
            </a:fld>
            <a:endParaRPr lang="en-US"/>
          </a:p>
        </p:txBody>
      </p:sp>
    </p:spTree>
    <p:extLst>
      <p:ext uri="{BB962C8B-B14F-4D97-AF65-F5344CB8AC3E}">
        <p14:creationId xmlns:p14="http://schemas.microsoft.com/office/powerpoint/2010/main" val="17265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4</a:t>
            </a:fld>
            <a:endParaRPr lang="en-US"/>
          </a:p>
        </p:txBody>
      </p:sp>
    </p:spTree>
    <p:extLst>
      <p:ext uri="{BB962C8B-B14F-4D97-AF65-F5344CB8AC3E}">
        <p14:creationId xmlns:p14="http://schemas.microsoft.com/office/powerpoint/2010/main" val="324720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5</a:t>
            </a:fld>
            <a:endParaRPr lang="en-US"/>
          </a:p>
        </p:txBody>
      </p:sp>
    </p:spTree>
    <p:extLst>
      <p:ext uri="{BB962C8B-B14F-4D97-AF65-F5344CB8AC3E}">
        <p14:creationId xmlns:p14="http://schemas.microsoft.com/office/powerpoint/2010/main" val="235969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6</a:t>
            </a:fld>
            <a:endParaRPr lang="en-US"/>
          </a:p>
        </p:txBody>
      </p:sp>
    </p:spTree>
    <p:extLst>
      <p:ext uri="{BB962C8B-B14F-4D97-AF65-F5344CB8AC3E}">
        <p14:creationId xmlns:p14="http://schemas.microsoft.com/office/powerpoint/2010/main" val="2004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44035"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8</a:t>
            </a:fld>
            <a:endParaRPr lang="en-US"/>
          </a:p>
        </p:txBody>
      </p:sp>
    </p:spTree>
    <p:extLst>
      <p:ext uri="{BB962C8B-B14F-4D97-AF65-F5344CB8AC3E}">
        <p14:creationId xmlns:p14="http://schemas.microsoft.com/office/powerpoint/2010/main" val="9743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44BEFC-3E61-4754-88EE-2D7B04E40F31}" type="slidenum">
              <a:rPr lang="en-US" smtClean="0"/>
              <a:pPr>
                <a:defRPr/>
              </a:pPr>
              <a:t>9</a:t>
            </a:fld>
            <a:endParaRPr lang="en-US"/>
          </a:p>
        </p:txBody>
      </p:sp>
    </p:spTree>
    <p:extLst>
      <p:ext uri="{BB962C8B-B14F-4D97-AF65-F5344CB8AC3E}">
        <p14:creationId xmlns:p14="http://schemas.microsoft.com/office/powerpoint/2010/main" val="333971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A48EB-C46A-482F-98FE-5B5CE286A61D}" type="slidenum">
              <a:rPr lang="en-US"/>
              <a:pPr>
                <a:defRPr/>
              </a:pPr>
              <a:t>‹#›</a:t>
            </a:fld>
            <a:endParaRPr lang="en-US"/>
          </a:p>
        </p:txBody>
      </p:sp>
    </p:spTree>
    <p:extLst>
      <p:ext uri="{BB962C8B-B14F-4D97-AF65-F5344CB8AC3E}">
        <p14:creationId xmlns:p14="http://schemas.microsoft.com/office/powerpoint/2010/main" val="38735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4DC60E-C285-4C49-BBD0-8E1D9E5F6688}" type="slidenum">
              <a:rPr lang="en-US"/>
              <a:pPr>
                <a:defRPr/>
              </a:pPr>
              <a:t>‹#›</a:t>
            </a:fld>
            <a:endParaRPr lang="en-US"/>
          </a:p>
        </p:txBody>
      </p:sp>
    </p:spTree>
    <p:extLst>
      <p:ext uri="{BB962C8B-B14F-4D97-AF65-F5344CB8AC3E}">
        <p14:creationId xmlns:p14="http://schemas.microsoft.com/office/powerpoint/2010/main" val="3817420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B05960-3845-44AB-8A01-44039457ADFC}" type="slidenum">
              <a:rPr lang="en-US"/>
              <a:pPr>
                <a:defRPr/>
              </a:pPr>
              <a:t>‹#›</a:t>
            </a:fld>
            <a:endParaRPr lang="en-US"/>
          </a:p>
        </p:txBody>
      </p:sp>
    </p:spTree>
    <p:extLst>
      <p:ext uri="{BB962C8B-B14F-4D97-AF65-F5344CB8AC3E}">
        <p14:creationId xmlns:p14="http://schemas.microsoft.com/office/powerpoint/2010/main" val="1306371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8588"/>
            <a:ext cx="8228013" cy="143351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7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a:xfrm>
            <a:off x="457200" y="6245225"/>
            <a:ext cx="2132013" cy="474663"/>
          </a:xfrm>
        </p:spPr>
        <p:txBody>
          <a:bodyPr/>
          <a:lstStyle>
            <a:lvl1pPr>
              <a:defRPr/>
            </a:lvl1pPr>
          </a:lstStyle>
          <a:p>
            <a:pPr>
              <a:defRPr/>
            </a:pPr>
            <a:endParaRPr lang="en-GB"/>
          </a:p>
        </p:txBody>
      </p:sp>
      <p:sp>
        <p:nvSpPr>
          <p:cNvPr id="8" name="Footer Placeholder 7"/>
          <p:cNvSpPr>
            <a:spLocks noGrp="1"/>
          </p:cNvSpPr>
          <p:nvPr>
            <p:ph type="ftr" idx="11"/>
          </p:nvPr>
        </p:nvSpPr>
        <p:spPr>
          <a:xfrm>
            <a:off x="3124200" y="6245225"/>
            <a:ext cx="2894013" cy="474663"/>
          </a:xfrm>
        </p:spPr>
        <p:txBody>
          <a:bodyPr/>
          <a:lstStyle>
            <a:lvl1pPr>
              <a:defRPr/>
            </a:lvl1pPr>
          </a:lstStyle>
          <a:p>
            <a:pPr>
              <a:defRPr/>
            </a:pPr>
            <a:endParaRPr lang="en-GB"/>
          </a:p>
        </p:txBody>
      </p:sp>
      <p:sp>
        <p:nvSpPr>
          <p:cNvPr id="9" name="Slide Number Placeholder 8"/>
          <p:cNvSpPr>
            <a:spLocks noGrp="1"/>
          </p:cNvSpPr>
          <p:nvPr>
            <p:ph type="sldNum" idx="12"/>
          </p:nvPr>
        </p:nvSpPr>
        <p:spPr>
          <a:xfrm>
            <a:off x="6553200" y="6245225"/>
            <a:ext cx="2132013" cy="474663"/>
          </a:xfrm>
        </p:spPr>
        <p:txBody>
          <a:bodyPr/>
          <a:lstStyle>
            <a:lvl1pPr>
              <a:defRPr/>
            </a:lvl1pPr>
          </a:lstStyle>
          <a:p>
            <a:pPr>
              <a:defRPr/>
            </a:pPr>
            <a:fld id="{7AEAF73A-B917-4DC8-B3D2-C68AE3166049}" type="slidenum">
              <a:rPr lang="en-GB"/>
              <a:pPr>
                <a:defRPr/>
              </a:pPr>
              <a:t>‹#›</a:t>
            </a:fld>
            <a:endParaRPr lang="en-GB"/>
          </a:p>
        </p:txBody>
      </p:sp>
    </p:spTree>
    <p:extLst>
      <p:ext uri="{BB962C8B-B14F-4D97-AF65-F5344CB8AC3E}">
        <p14:creationId xmlns:p14="http://schemas.microsoft.com/office/powerpoint/2010/main" val="979642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7200" y="6245225"/>
            <a:ext cx="2132013" cy="474663"/>
          </a:xfrm>
        </p:spPr>
        <p:txBody>
          <a:bodyPr/>
          <a:lstStyle>
            <a:lvl1pPr>
              <a:defRPr/>
            </a:lvl1pPr>
          </a:lstStyle>
          <a:p>
            <a:pPr>
              <a:defRPr/>
            </a:pPr>
            <a:endParaRPr lang="en-GB"/>
          </a:p>
        </p:txBody>
      </p:sp>
      <p:sp>
        <p:nvSpPr>
          <p:cNvPr id="7" name="Footer Placeholder 6"/>
          <p:cNvSpPr>
            <a:spLocks noGrp="1"/>
          </p:cNvSpPr>
          <p:nvPr>
            <p:ph type="ftr" idx="11"/>
          </p:nvPr>
        </p:nvSpPr>
        <p:spPr>
          <a:xfrm>
            <a:off x="3124200" y="6245225"/>
            <a:ext cx="2894013" cy="474663"/>
          </a:xfrm>
        </p:spPr>
        <p:txBody>
          <a:bodyPr/>
          <a:lstStyle>
            <a:lvl1pPr>
              <a:defRPr/>
            </a:lvl1pPr>
          </a:lstStyle>
          <a:p>
            <a:pPr>
              <a:defRPr/>
            </a:pPr>
            <a:endParaRPr lang="en-GB"/>
          </a:p>
        </p:txBody>
      </p:sp>
      <p:sp>
        <p:nvSpPr>
          <p:cNvPr id="8" name="Slide Number Placeholder 7"/>
          <p:cNvSpPr>
            <a:spLocks noGrp="1"/>
          </p:cNvSpPr>
          <p:nvPr>
            <p:ph type="sldNum" idx="12"/>
          </p:nvPr>
        </p:nvSpPr>
        <p:spPr>
          <a:xfrm>
            <a:off x="6553200" y="6245225"/>
            <a:ext cx="2132013" cy="474663"/>
          </a:xfrm>
        </p:spPr>
        <p:txBody>
          <a:bodyPr/>
          <a:lstStyle>
            <a:lvl1pPr>
              <a:defRPr/>
            </a:lvl1pPr>
          </a:lstStyle>
          <a:p>
            <a:pPr>
              <a:defRPr/>
            </a:pPr>
            <a:fld id="{C8E1FF8B-EECB-4B5A-A55A-741319F50EFC}" type="slidenum">
              <a:rPr lang="en-GB"/>
              <a:pPr>
                <a:defRPr/>
              </a:pPr>
              <a:t>‹#›</a:t>
            </a:fld>
            <a:endParaRPr lang="en-GB"/>
          </a:p>
        </p:txBody>
      </p:sp>
    </p:spTree>
    <p:extLst>
      <p:ext uri="{BB962C8B-B14F-4D97-AF65-F5344CB8AC3E}">
        <p14:creationId xmlns:p14="http://schemas.microsoft.com/office/powerpoint/2010/main" val="1298116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56113"/>
          </a:xfrm>
        </p:spPr>
        <p:txBody>
          <a:bodyPr rtlCol="0">
            <a:normAutofit/>
          </a:bodyPr>
          <a:lstStyle/>
          <a:p>
            <a:pPr lvl="0"/>
            <a:endParaRPr lang="en-US" noProof="0" smtClean="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1C37FB5B-BE93-4F12-8F8B-3C8794C13C42}" type="slidenum">
              <a:rPr lang="en-US"/>
              <a:pPr>
                <a:defRPr/>
              </a:pPr>
              <a:t>‹#›</a:t>
            </a:fld>
            <a:endParaRPr lang="en-US"/>
          </a:p>
        </p:txBody>
      </p:sp>
    </p:spTree>
    <p:extLst>
      <p:ext uri="{BB962C8B-B14F-4D97-AF65-F5344CB8AC3E}">
        <p14:creationId xmlns:p14="http://schemas.microsoft.com/office/powerpoint/2010/main" val="251706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E42773-0662-453F-8727-0BC51C08F36C}" type="slidenum">
              <a:rPr lang="en-US"/>
              <a:pPr>
                <a:defRPr/>
              </a:pPr>
              <a:t>‹#›</a:t>
            </a:fld>
            <a:endParaRPr lang="en-US"/>
          </a:p>
        </p:txBody>
      </p:sp>
    </p:spTree>
    <p:extLst>
      <p:ext uri="{BB962C8B-B14F-4D97-AF65-F5344CB8AC3E}">
        <p14:creationId xmlns:p14="http://schemas.microsoft.com/office/powerpoint/2010/main" val="362997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77C11D-F1E1-4583-B3E7-E8E6569B1501}" type="slidenum">
              <a:rPr lang="en-US"/>
              <a:pPr>
                <a:defRPr/>
              </a:pPr>
              <a:t>‹#›</a:t>
            </a:fld>
            <a:endParaRPr lang="en-US"/>
          </a:p>
        </p:txBody>
      </p:sp>
    </p:spTree>
    <p:extLst>
      <p:ext uri="{BB962C8B-B14F-4D97-AF65-F5344CB8AC3E}">
        <p14:creationId xmlns:p14="http://schemas.microsoft.com/office/powerpoint/2010/main" val="28274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AB0B63-F1E8-4815-8134-D4863019B803}" type="slidenum">
              <a:rPr lang="en-US"/>
              <a:pPr>
                <a:defRPr/>
              </a:pPr>
              <a:t>‹#›</a:t>
            </a:fld>
            <a:endParaRPr lang="en-US"/>
          </a:p>
        </p:txBody>
      </p:sp>
    </p:spTree>
    <p:extLst>
      <p:ext uri="{BB962C8B-B14F-4D97-AF65-F5344CB8AC3E}">
        <p14:creationId xmlns:p14="http://schemas.microsoft.com/office/powerpoint/2010/main" val="1508412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D32E7C-1FCC-40D0-A17C-4C320BD42E6D}" type="slidenum">
              <a:rPr lang="en-US"/>
              <a:pPr>
                <a:defRPr/>
              </a:pPr>
              <a:t>‹#›</a:t>
            </a:fld>
            <a:endParaRPr lang="en-US"/>
          </a:p>
        </p:txBody>
      </p:sp>
    </p:spTree>
    <p:extLst>
      <p:ext uri="{BB962C8B-B14F-4D97-AF65-F5344CB8AC3E}">
        <p14:creationId xmlns:p14="http://schemas.microsoft.com/office/powerpoint/2010/main" val="298694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8A5139-A73A-4085-9A00-806DE67F9F46}" type="slidenum">
              <a:rPr lang="en-US"/>
              <a:pPr>
                <a:defRPr/>
              </a:pPr>
              <a:t>‹#›</a:t>
            </a:fld>
            <a:endParaRPr lang="en-US"/>
          </a:p>
        </p:txBody>
      </p:sp>
    </p:spTree>
    <p:extLst>
      <p:ext uri="{BB962C8B-B14F-4D97-AF65-F5344CB8AC3E}">
        <p14:creationId xmlns:p14="http://schemas.microsoft.com/office/powerpoint/2010/main" val="331244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C0588C-5B21-43E6-8D87-CFAC4DC6F357}" type="slidenum">
              <a:rPr lang="en-US"/>
              <a:pPr>
                <a:defRPr/>
              </a:pPr>
              <a:t>‹#›</a:t>
            </a:fld>
            <a:endParaRPr lang="en-US"/>
          </a:p>
        </p:txBody>
      </p:sp>
    </p:spTree>
    <p:extLst>
      <p:ext uri="{BB962C8B-B14F-4D97-AF65-F5344CB8AC3E}">
        <p14:creationId xmlns:p14="http://schemas.microsoft.com/office/powerpoint/2010/main" val="106936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BEAAB4-22E1-4CF0-8E3B-7028586D6FC6}" type="slidenum">
              <a:rPr lang="en-US"/>
              <a:pPr>
                <a:defRPr/>
              </a:pPr>
              <a:t>‹#›</a:t>
            </a:fld>
            <a:endParaRPr lang="en-US"/>
          </a:p>
        </p:txBody>
      </p:sp>
    </p:spTree>
    <p:extLst>
      <p:ext uri="{BB962C8B-B14F-4D97-AF65-F5344CB8AC3E}">
        <p14:creationId xmlns:p14="http://schemas.microsoft.com/office/powerpoint/2010/main" val="4237209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256644-645E-4D6E-90E2-26D246F204CF}" type="slidenum">
              <a:rPr lang="en-US"/>
              <a:pPr>
                <a:defRPr/>
              </a:pPr>
              <a:t>‹#›</a:t>
            </a:fld>
            <a:endParaRPr lang="en-US"/>
          </a:p>
        </p:txBody>
      </p:sp>
    </p:spTree>
    <p:extLst>
      <p:ext uri="{BB962C8B-B14F-4D97-AF65-F5344CB8AC3E}">
        <p14:creationId xmlns:p14="http://schemas.microsoft.com/office/powerpoint/2010/main" val="58202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F483DE7D-3005-401F-828F-C1D0476AFC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2.xml"/><Relationship Id="rId7" Type="http://schemas.openxmlformats.org/officeDocument/2006/relationships/oleObject" Target="../embeddings/oleObject8.bin"/><Relationship Id="rId12"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2.jpeg"/><Relationship Id="rId11" Type="http://schemas.openxmlformats.org/officeDocument/2006/relationships/image" Target="../media/image13.wmf"/><Relationship Id="rId5" Type="http://schemas.openxmlformats.org/officeDocument/2006/relationships/image" Target="../media/image11.jpeg"/><Relationship Id="rId10" Type="http://schemas.openxmlformats.org/officeDocument/2006/relationships/image" Target="../media/image9.emf"/><Relationship Id="rId4" Type="http://schemas.openxmlformats.org/officeDocument/2006/relationships/image" Target="../media/image10.jpeg"/><Relationship Id="rId9"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4.xml"/><Relationship Id="rId7" Type="http://schemas.openxmlformats.org/officeDocument/2006/relationships/image" Target="../media/image16.emf"/><Relationship Id="rId12" Type="http://schemas.openxmlformats.org/officeDocument/2006/relationships/image" Target="../media/image18.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4.bin"/><Relationship Id="rId5" Type="http://schemas.openxmlformats.org/officeDocument/2006/relationships/image" Target="../media/image15.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18.emf"/><Relationship Id="rId4" Type="http://schemas.openxmlformats.org/officeDocument/2006/relationships/oleObject" Target="../embeddings/oleObject15.bin"/><Relationship Id="rId9" Type="http://schemas.openxmlformats.org/officeDocument/2006/relationships/image" Target="../media/image1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9.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8.emf"/><Relationship Id="rId4" Type="http://schemas.openxmlformats.org/officeDocument/2006/relationships/oleObject" Target="../embeddings/oleObject18.bin"/><Relationship Id="rId9" Type="http://schemas.openxmlformats.org/officeDocument/2006/relationships/image" Target="../media/image21.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image" Target="../media/image2.emf"/><Relationship Id="rId12" Type="http://schemas.openxmlformats.org/officeDocument/2006/relationships/oleObject" Target="../embeddings/oleObject5.bin"/><Relationship Id="rId2" Type="http://schemas.openxmlformats.org/officeDocument/2006/relationships/slideLayout" Target="../slideLayouts/slideLayout1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emf"/><Relationship Id="rId5" Type="http://schemas.openxmlformats.org/officeDocument/2006/relationships/image" Target="../media/image1.emf"/><Relationship Id="rId1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e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0.xml"/><Relationship Id="rId7" Type="http://schemas.openxmlformats.org/officeDocument/2006/relationships/image" Target="../media/image18.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16.emf"/></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31.bin"/><Relationship Id="rId18" Type="http://schemas.openxmlformats.org/officeDocument/2006/relationships/oleObject" Target="../embeddings/oleObject34.bin"/><Relationship Id="rId3" Type="http://schemas.openxmlformats.org/officeDocument/2006/relationships/notesSlide" Target="../notesSlides/notesSlide21.xml"/><Relationship Id="rId21" Type="http://schemas.openxmlformats.org/officeDocument/2006/relationships/oleObject" Target="../embeddings/oleObject36.bin"/><Relationship Id="rId7" Type="http://schemas.openxmlformats.org/officeDocument/2006/relationships/oleObject" Target="../embeddings/oleObject27.bin"/><Relationship Id="rId12" Type="http://schemas.openxmlformats.org/officeDocument/2006/relationships/oleObject" Target="../embeddings/oleObject30.bin"/><Relationship Id="rId17" Type="http://schemas.openxmlformats.org/officeDocument/2006/relationships/oleObject" Target="../embeddings/oleObject33.bin"/><Relationship Id="rId2" Type="http://schemas.openxmlformats.org/officeDocument/2006/relationships/slideLayout" Target="../slideLayouts/slideLayout12.xml"/><Relationship Id="rId16" Type="http://schemas.openxmlformats.org/officeDocument/2006/relationships/image" Target="../media/image28.emf"/><Relationship Id="rId20" Type="http://schemas.openxmlformats.org/officeDocument/2006/relationships/image" Target="../media/image29.emf"/><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26.emf"/><Relationship Id="rId24" Type="http://schemas.openxmlformats.org/officeDocument/2006/relationships/image" Target="../media/image16.emf"/><Relationship Id="rId5" Type="http://schemas.openxmlformats.org/officeDocument/2006/relationships/image" Target="../media/image24.emf"/><Relationship Id="rId15" Type="http://schemas.openxmlformats.org/officeDocument/2006/relationships/oleObject" Target="../embeddings/oleObject32.bin"/><Relationship Id="rId23" Type="http://schemas.openxmlformats.org/officeDocument/2006/relationships/oleObject" Target="../embeddings/oleObject38.bin"/><Relationship Id="rId10" Type="http://schemas.openxmlformats.org/officeDocument/2006/relationships/oleObject" Target="../embeddings/oleObject29.bin"/><Relationship Id="rId19" Type="http://schemas.openxmlformats.org/officeDocument/2006/relationships/oleObject" Target="../embeddings/oleObject35.bin"/><Relationship Id="rId4" Type="http://schemas.openxmlformats.org/officeDocument/2006/relationships/oleObject" Target="../embeddings/oleObject25.bin"/><Relationship Id="rId9" Type="http://schemas.openxmlformats.org/officeDocument/2006/relationships/oleObject" Target="../embeddings/oleObject28.bin"/><Relationship Id="rId14" Type="http://schemas.openxmlformats.org/officeDocument/2006/relationships/image" Target="../media/image27.emf"/><Relationship Id="rId22" Type="http://schemas.openxmlformats.org/officeDocument/2006/relationships/oleObject" Target="../embeddings/oleObject3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smtClean="0">
                <a:solidFill>
                  <a:srgbClr val="FFC000"/>
                </a:solidFill>
                <a:latin typeface="Showcard Gothic" pitchFamily="82" charset="0"/>
              </a:rPr>
              <a:t>Jaringan internet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C000"/>
                </a:solidFill>
                <a:latin typeface="Showcard Gothic" pitchFamily="82" charset="0"/>
              </a:rPr>
              <a:t>Konsep Komunikasi </a:t>
            </a:r>
          </a:p>
        </p:txBody>
      </p:sp>
      <p:sp>
        <p:nvSpPr>
          <p:cNvPr id="20483" name="Rectangle 4"/>
          <p:cNvSpPr>
            <a:spLocks noChangeArrowheads="1"/>
          </p:cNvSpPr>
          <p:nvPr/>
        </p:nvSpPr>
        <p:spPr bwMode="auto">
          <a:xfrm>
            <a:off x="228600" y="1371600"/>
            <a:ext cx="8534400" cy="4986338"/>
          </a:xfrm>
          <a:prstGeom prst="rect">
            <a:avLst/>
          </a:prstGeom>
          <a:solidFill>
            <a:srgbClr val="FFFF00">
              <a:alpha val="20000"/>
            </a:srgbClr>
          </a:solidFill>
          <a:ln w="9360">
            <a:solidFill>
              <a:srgbClr val="000000"/>
            </a:solidFill>
            <a:miter lim="800000"/>
            <a:headEnd/>
            <a:tailEnd/>
          </a:ln>
        </p:spPr>
        <p:txBody>
          <a:bodyPr wrap="none" anchor="ctr"/>
          <a:lstStyle/>
          <a:p>
            <a:endParaRPr lang="en-US"/>
          </a:p>
        </p:txBody>
      </p:sp>
      <p:pic>
        <p:nvPicPr>
          <p:cNvPr id="204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209800"/>
            <a:ext cx="53340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6" name="AutoShape 6"/>
          <p:cNvSpPr>
            <a:spLocks noChangeArrowheads="1"/>
          </p:cNvSpPr>
          <p:nvPr/>
        </p:nvSpPr>
        <p:spPr bwMode="auto">
          <a:xfrm>
            <a:off x="3733800" y="2514600"/>
            <a:ext cx="762000" cy="457200"/>
          </a:xfrm>
          <a:prstGeom prst="irregularSeal2">
            <a:avLst/>
          </a:prstGeom>
          <a:solidFill>
            <a:srgbClr val="BBE0E3"/>
          </a:solidFill>
          <a:ln w="9360">
            <a:solidFill>
              <a:srgbClr val="000000"/>
            </a:solidFill>
            <a:miter lim="800000"/>
            <a:headEnd/>
            <a:tailEnd/>
          </a:ln>
        </p:spPr>
        <p:txBody>
          <a:bodyPr wrap="none" anchor="ctr"/>
          <a:lstStyle/>
          <a:p>
            <a:endParaRPr lang="en-US"/>
          </a:p>
        </p:txBody>
      </p:sp>
      <p:sp>
        <p:nvSpPr>
          <p:cNvPr id="15367" name="AutoShape 7"/>
          <p:cNvSpPr>
            <a:spLocks noChangeArrowheads="1"/>
          </p:cNvSpPr>
          <p:nvPr/>
        </p:nvSpPr>
        <p:spPr bwMode="auto">
          <a:xfrm>
            <a:off x="6172200" y="2514600"/>
            <a:ext cx="762000" cy="457200"/>
          </a:xfrm>
          <a:prstGeom prst="irregularSeal2">
            <a:avLst/>
          </a:prstGeom>
          <a:solidFill>
            <a:srgbClr val="BBE0E3"/>
          </a:solidFill>
          <a:ln w="9360">
            <a:solidFill>
              <a:srgbClr val="000000"/>
            </a:solidFill>
            <a:miter lim="800000"/>
            <a:headEnd/>
            <a:tailEnd/>
          </a:ln>
        </p:spPr>
        <p:txBody>
          <a:bodyPr wrap="none" anchor="ctr"/>
          <a:lstStyle/>
          <a:p>
            <a:endParaRPr lang="en-US"/>
          </a:p>
        </p:txBody>
      </p:sp>
      <p:sp>
        <p:nvSpPr>
          <p:cNvPr id="20487" name="WordArt 8"/>
          <p:cNvSpPr>
            <a:spLocks noChangeArrowheads="1" noChangeShapeType="1" noTextEdit="1"/>
          </p:cNvSpPr>
          <p:nvPr/>
        </p:nvSpPr>
        <p:spPr bwMode="auto">
          <a:xfrm>
            <a:off x="3657600" y="4495800"/>
            <a:ext cx="352425" cy="647700"/>
          </a:xfrm>
          <a:prstGeom prst="rect">
            <a:avLst/>
          </a:prstGeom>
        </p:spPr>
        <p:txBody>
          <a:bodyPr wrap="none" fromWordArt="1">
            <a:prstTxWarp prst="textPlain">
              <a:avLst>
                <a:gd name="adj" fmla="val 50000"/>
              </a:avLst>
            </a:prstTxWarp>
          </a:bodyPr>
          <a:lstStyle/>
          <a:p>
            <a:pPr algn="ctr"/>
            <a:r>
              <a:rPr lang="en-US" sz="3600" kern="1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Arial Black"/>
              </a:rPr>
              <a:t>A</a:t>
            </a:r>
          </a:p>
        </p:txBody>
      </p:sp>
      <p:sp>
        <p:nvSpPr>
          <p:cNvPr id="20488" name="WordArt 9"/>
          <p:cNvSpPr>
            <a:spLocks noChangeArrowheads="1" noChangeShapeType="1" noTextEdit="1"/>
          </p:cNvSpPr>
          <p:nvPr/>
        </p:nvSpPr>
        <p:spPr bwMode="auto">
          <a:xfrm>
            <a:off x="6781800" y="4495800"/>
            <a:ext cx="352425" cy="647700"/>
          </a:xfrm>
          <a:prstGeom prst="rect">
            <a:avLst/>
          </a:prstGeom>
        </p:spPr>
        <p:txBody>
          <a:bodyPr wrap="none" fromWordArt="1">
            <a:prstTxWarp prst="textPlain">
              <a:avLst>
                <a:gd name="adj" fmla="val 50000"/>
              </a:avLst>
            </a:prstTxWarp>
          </a:bodyPr>
          <a:lstStyle/>
          <a:p>
            <a:pPr algn="ctr"/>
            <a:r>
              <a:rPr lang="en-US" sz="3600" kern="10">
                <a:ln w="12600">
                  <a:solidFill>
                    <a:srgbClr val="EAEAEA"/>
                  </a:solidFill>
                  <a:miter lim="800000"/>
                  <a:headEnd/>
                  <a:tailEnd/>
                </a:ln>
                <a:gradFill rotWithShape="1">
                  <a:gsLst>
                    <a:gs pos="0">
                      <a:srgbClr val="9400ED"/>
                    </a:gs>
                    <a:gs pos="100000">
                      <a:srgbClr val="0000FF"/>
                    </a:gs>
                  </a:gsLst>
                  <a:lin ang="10800000" scaled="1"/>
                </a:gradFill>
                <a:effectLst>
                  <a:outerShdw dist="17819" dir="2700000" algn="ctr" rotWithShape="0">
                    <a:srgbClr val="C0C0C0">
                      <a:alpha val="80011"/>
                    </a:srgbClr>
                  </a:outerShdw>
                </a:effectLst>
                <a:latin typeface="Arial Black"/>
              </a:rPr>
              <a:t>B</a:t>
            </a:r>
          </a:p>
        </p:txBody>
      </p:sp>
      <p:sp>
        <p:nvSpPr>
          <p:cNvPr id="15370" name="Text Box 10"/>
          <p:cNvSpPr txBox="1">
            <a:spLocks noChangeArrowheads="1"/>
          </p:cNvSpPr>
          <p:nvPr/>
        </p:nvSpPr>
        <p:spPr bwMode="auto">
          <a:xfrm>
            <a:off x="304800" y="2286000"/>
            <a:ext cx="1676400" cy="368300"/>
          </a:xfrm>
          <a:prstGeom prst="rect">
            <a:avLst/>
          </a:prstGeom>
          <a:solidFill>
            <a:srgbClr val="FF9900">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b="1">
                <a:solidFill>
                  <a:srgbClr val="FFFFFF"/>
                </a:solidFill>
              </a:rPr>
              <a:t>Bahasa</a:t>
            </a:r>
          </a:p>
        </p:txBody>
      </p:sp>
      <p:sp>
        <p:nvSpPr>
          <p:cNvPr id="15371" name="Text Box 11"/>
          <p:cNvSpPr txBox="1">
            <a:spLocks noChangeArrowheads="1"/>
          </p:cNvSpPr>
          <p:nvPr/>
        </p:nvSpPr>
        <p:spPr bwMode="auto">
          <a:xfrm>
            <a:off x="304800" y="2971800"/>
            <a:ext cx="1676400" cy="368300"/>
          </a:xfrm>
          <a:prstGeom prst="rect">
            <a:avLst/>
          </a:prstGeom>
          <a:solidFill>
            <a:srgbClr val="FF9900">
              <a:alpha val="58038"/>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b="1">
                <a:solidFill>
                  <a:srgbClr val="FFFFFF"/>
                </a:solidFill>
              </a:rPr>
              <a:t>Media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fill="hold" grpId="0" nodeType="clickEffect">
                                  <p:stCondLst>
                                    <p:cond delay="0"/>
                                  </p:stCondLst>
                                  <p:childTnLst>
                                    <p:animEffect transition="out" filter="fade">
                                      <p:cBhvr>
                                        <p:cTn id="6" dur="500"/>
                                        <p:tgtEl>
                                          <p:spTgt spid="15366"/>
                                        </p:tgtEl>
                                      </p:cBhvr>
                                    </p:animEffect>
                                    <p:animScale>
                                      <p:cBhvr>
                                        <p:cTn id="7" dur="250" autoRev="1" fill="hold"/>
                                        <p:tgtEl>
                                          <p:spTgt spid="15366"/>
                                        </p:tgtEl>
                                      </p:cBhvr>
                                      <p:to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fill="hold" grpId="0" nodeType="clickEffect">
                                  <p:stCondLst>
                                    <p:cond delay="0"/>
                                  </p:stCondLst>
                                  <p:childTnLst>
                                    <p:animEffect transition="out" filter="fade">
                                      <p:cBhvr>
                                        <p:cTn id="11" dur="500"/>
                                        <p:tgtEl>
                                          <p:spTgt spid="15367"/>
                                        </p:tgtEl>
                                      </p:cBhvr>
                                    </p:animEffect>
                                    <p:animScale>
                                      <p:cBhvr>
                                        <p:cTn id="12" dur="250" autoRev="1" fill="hold"/>
                                        <p:tgtEl>
                                          <p:spTgt spid="15367"/>
                                        </p:tgtEl>
                                      </p:cBhvr>
                                      <p:to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ntr" fill="hold" nodeType="clickEffect">
                                  <p:stCondLst>
                                    <p:cond delay="0"/>
                                  </p:stCondLst>
                                  <p:iterate type="lt">
                                    <p:tmPct val="10000"/>
                                  </p:iterate>
                                  <p:childTnLst>
                                    <p:set>
                                      <p:cBhvr>
                                        <p:cTn id="16" dur="1" fill="hold">
                                          <p:stCondLst>
                                            <p:cond delay="0"/>
                                          </p:stCondLst>
                                        </p:cTn>
                                        <p:tgtEl>
                                          <p:spTgt spid="15370"/>
                                        </p:tgtEl>
                                        <p:attrNameLst>
                                          <p:attrName>style.visibility</p:attrName>
                                        </p:attrNameLst>
                                      </p:cBhvr>
                                      <p:to>
                                        <p:strVal val="visible"/>
                                      </p:to>
                                    </p:set>
                                    <p:animEffect transition="in" filter="fade">
                                      <p:cBhvr>
                                        <p:cTn id="17" dur="2000"/>
                                        <p:tgtEl>
                                          <p:spTgt spid="15370"/>
                                        </p:tgtEl>
                                      </p:cBhvr>
                                    </p:animEffect>
                                    <p:anim calcmode="lin" valueType="num">
                                      <p:cBhvr>
                                        <p:cTn id="18" dur="2000" fill="hold"/>
                                        <p:tgtEl>
                                          <p:spTgt spid="15370"/>
                                        </p:tgtEl>
                                        <p:attrNameLst>
                                          <p:attrName>ppt_w</p:attrName>
                                        </p:attrNameLst>
                                      </p:cBhvr>
                                      <p:tavLst>
                                        <p:tav tm="0" fmla="#ppt_w*sin(2.5*pi*$)">
                                          <p:val>
                                            <p:fltVal val="0"/>
                                          </p:val>
                                        </p:tav>
                                        <p:tav tm="100000">
                                          <p:val>
                                            <p:fltVal val="1"/>
                                          </p:val>
                                        </p:tav>
                                      </p:tavLst>
                                    </p:anim>
                                    <p:anim calcmode="lin" valueType="num">
                                      <p:cBhvr>
                                        <p:cTn id="19" dur="2000" fill="hold"/>
                                        <p:tgtEl>
                                          <p:spTgt spid="15370"/>
                                        </p:tgtEl>
                                        <p:attrNameLst>
                                          <p:attrName>ppt_h</p:attrName>
                                        </p:attrNameLst>
                                      </p:cBhvr>
                                      <p:tavLst>
                                        <p:tav tm="100000">
                                          <p:val>
                                            <p:strVal val="#ppt_h"/>
                                          </p:val>
                                        </p:tav>
                                        <p:tav>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fill="hold" nodeType="clickEffect">
                                  <p:stCondLst>
                                    <p:cond delay="0"/>
                                  </p:stCondLst>
                                  <p:iterate type="lt">
                                    <p:tmPct val="50000"/>
                                  </p:iterate>
                                  <p:childTnLst>
                                    <p:set>
                                      <p:cBhvr>
                                        <p:cTn id="23" dur="1" fill="hold">
                                          <p:stCondLst>
                                            <p:cond delay="0"/>
                                          </p:stCondLst>
                                        </p:cTn>
                                        <p:tgtEl>
                                          <p:spTgt spid="15371"/>
                                        </p:tgtEl>
                                        <p:attrNameLst>
                                          <p:attrName>style.visibility</p:attrName>
                                        </p:attrNameLst>
                                      </p:cBhvr>
                                      <p:to>
                                        <p:strVal val="visible"/>
                                      </p:to>
                                    </p:set>
                                    <p:anim calcmode="discrete" valueType="clr">
                                      <p:cBhvr>
                                        <p:cTn id="24" dur="1000" fill="hold"/>
                                        <p:tgtEl>
                                          <p:spTgt spid="15371"/>
                                        </p:tgtEl>
                                        <p:attrNameLst>
                                          <p:attrName>style.color</p:attrName>
                                        </p:attrNameLst>
                                      </p:cBhvr>
                                      <p:tavLst>
                                        <p:tav tm="50000">
                                          <p:val>
                                            <p:strVal val="rgb(-103,51,51)"/>
                                          </p:val>
                                        </p:tav>
                                        <p:tav>
                                          <p:val>
                                            <p:strVal val="rgb(-103,-103,0)"/>
                                          </p:val>
                                        </p:tav>
                                      </p:tavLst>
                                    </p:anim>
                                    <p:anim calcmode="discrete" valueType="clr">
                                      <p:cBhvr>
                                        <p:cTn id="25" dur="1000" fill="hold"/>
                                        <p:tgtEl>
                                          <p:spTgt spid="15371"/>
                                        </p:tgtEl>
                                        <p:attrNameLst>
                                          <p:attrName>fillColor</p:attrName>
                                        </p:attrNameLst>
                                      </p:cBhvr>
                                      <p:tavLst>
                                        <p:tav tm="50000">
                                          <p:val>
                                            <p:strVal val="rgb(-103,51,51)"/>
                                          </p:val>
                                        </p:tav>
                                        <p:tav>
                                          <p:val>
                                            <p:strVal val="rgb(-103,-103,0)"/>
                                          </p:val>
                                        </p:tav>
                                      </p:tavLst>
                                    </p:anim>
                                    <p:set>
                                      <p:cBhvr>
                                        <p:cTn id="26" dur="1000" fill="hold"/>
                                        <p:tgtEl>
                                          <p:spTgt spid="153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1507" name="Text Box 8"/>
          <p:cNvSpPr txBox="1">
            <a:spLocks noChangeArrowheads="1"/>
          </p:cNvSpPr>
          <p:nvPr/>
        </p:nvSpPr>
        <p:spPr bwMode="auto">
          <a:xfrm>
            <a:off x="357188" y="1214438"/>
            <a:ext cx="8382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a:solidFill>
                  <a:srgbClr val="00FF00"/>
                </a:solidFill>
              </a:rPr>
              <a:t>Protokol dalam Internet adalah TCP/IP (Transmission Control Protocol / Internet Protocol)</a:t>
            </a:r>
            <a:r>
              <a:rPr lang="ar-SA">
                <a:solidFill>
                  <a:srgbClr val="00FF00"/>
                </a:solidFill>
              </a:rPr>
              <a:t>‏</a:t>
            </a:r>
            <a:endParaRPr lang="en-GB">
              <a:solidFill>
                <a:srgbClr val="00FF00"/>
              </a:solidFill>
            </a:endParaRPr>
          </a:p>
        </p:txBody>
      </p:sp>
      <p:sp>
        <p:nvSpPr>
          <p:cNvPr id="21508" name="Text Box 9"/>
          <p:cNvSpPr txBox="1">
            <a:spLocks noChangeArrowheads="1"/>
          </p:cNvSpPr>
          <p:nvPr/>
        </p:nvSpPr>
        <p:spPr bwMode="auto">
          <a:xfrm>
            <a:off x="357188" y="1846263"/>
            <a:ext cx="441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a:solidFill>
                  <a:srgbClr val="00FF00"/>
                </a:solidFill>
              </a:rPr>
              <a:t>TCP/IP dimodelkan seperti berikut :</a:t>
            </a:r>
          </a:p>
        </p:txBody>
      </p:sp>
      <p:grpSp>
        <p:nvGrpSpPr>
          <p:cNvPr id="21509" name="Group 19"/>
          <p:cNvGrpSpPr>
            <a:grpSpLocks/>
          </p:cNvGrpSpPr>
          <p:nvPr/>
        </p:nvGrpSpPr>
        <p:grpSpPr bwMode="auto">
          <a:xfrm>
            <a:off x="4643438" y="2071688"/>
            <a:ext cx="2790825" cy="4086225"/>
            <a:chOff x="4648200" y="2514600"/>
            <a:chExt cx="2790825" cy="4086225"/>
          </a:xfrm>
        </p:grpSpPr>
        <p:sp>
          <p:nvSpPr>
            <p:cNvPr id="21511" name="Rectangle 10"/>
            <p:cNvSpPr>
              <a:spLocks noChangeArrowheads="1"/>
            </p:cNvSpPr>
            <p:nvPr/>
          </p:nvSpPr>
          <p:spPr bwMode="auto">
            <a:xfrm>
              <a:off x="4648200" y="2514600"/>
              <a:ext cx="2743200" cy="6858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Application Layer</a:t>
              </a:r>
            </a:p>
          </p:txBody>
        </p:sp>
        <p:sp>
          <p:nvSpPr>
            <p:cNvPr id="21512" name="Rectangle 11"/>
            <p:cNvSpPr>
              <a:spLocks noChangeArrowheads="1"/>
            </p:cNvSpPr>
            <p:nvPr/>
          </p:nvSpPr>
          <p:spPr bwMode="auto">
            <a:xfrm>
              <a:off x="4657725" y="3200400"/>
              <a:ext cx="2743200" cy="6858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Transport Layer</a:t>
              </a:r>
            </a:p>
          </p:txBody>
        </p:sp>
        <p:sp>
          <p:nvSpPr>
            <p:cNvPr id="21513" name="Rectangle 12"/>
            <p:cNvSpPr>
              <a:spLocks noChangeArrowheads="1"/>
            </p:cNvSpPr>
            <p:nvPr/>
          </p:nvSpPr>
          <p:spPr bwMode="auto">
            <a:xfrm>
              <a:off x="4648200" y="3886200"/>
              <a:ext cx="2743200" cy="6858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Internet Layer</a:t>
              </a:r>
            </a:p>
          </p:txBody>
        </p:sp>
        <p:sp>
          <p:nvSpPr>
            <p:cNvPr id="21514" name="Rectangle 13"/>
            <p:cNvSpPr>
              <a:spLocks noChangeArrowheads="1"/>
            </p:cNvSpPr>
            <p:nvPr/>
          </p:nvSpPr>
          <p:spPr bwMode="auto">
            <a:xfrm>
              <a:off x="4648200" y="4586288"/>
              <a:ext cx="2743200" cy="6858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t>Network Interface Layer</a:t>
              </a:r>
            </a:p>
          </p:txBody>
        </p:sp>
        <p:sp>
          <p:nvSpPr>
            <p:cNvPr id="21515" name="Rectangle 14"/>
            <p:cNvSpPr>
              <a:spLocks noChangeArrowheads="1"/>
            </p:cNvSpPr>
            <p:nvPr/>
          </p:nvSpPr>
          <p:spPr bwMode="auto">
            <a:xfrm>
              <a:off x="4695825" y="5915025"/>
              <a:ext cx="2743200" cy="685800"/>
            </a:xfrm>
            <a:prstGeom prst="rect">
              <a:avLst/>
            </a:prstGeom>
            <a:gradFill rotWithShape="0">
              <a:gsLst>
                <a:gs pos="0">
                  <a:srgbClr val="FFFF00"/>
                </a:gs>
                <a:gs pos="100000">
                  <a:srgbClr val="000000"/>
                </a:gs>
              </a:gsLst>
              <a:lin ang="5400000" scaled="1"/>
            </a:gradFill>
            <a:ln w="9360">
              <a:solidFill>
                <a:srgbClr val="000000"/>
              </a:solidFill>
              <a:miter lim="800000"/>
              <a:headEnd/>
              <a:tailEnd/>
            </a:ln>
          </p:spPr>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t>Jaringan Fisik</a:t>
              </a:r>
            </a:p>
          </p:txBody>
        </p:sp>
        <p:sp>
          <p:nvSpPr>
            <p:cNvPr id="21516" name="AutoShape 15"/>
            <p:cNvSpPr>
              <a:spLocks noChangeArrowheads="1"/>
            </p:cNvSpPr>
            <p:nvPr/>
          </p:nvSpPr>
          <p:spPr bwMode="auto">
            <a:xfrm>
              <a:off x="5257800" y="5334000"/>
              <a:ext cx="381000" cy="457200"/>
            </a:xfrm>
            <a:prstGeom prst="flowChartDecision">
              <a:avLst/>
            </a:prstGeom>
            <a:gradFill rotWithShape="0">
              <a:gsLst>
                <a:gs pos="0">
                  <a:srgbClr val="FF3300"/>
                </a:gs>
                <a:gs pos="100000">
                  <a:srgbClr val="751700"/>
                </a:gs>
              </a:gsLst>
              <a:lin ang="5400000" scaled="1"/>
            </a:gradFill>
            <a:ln w="9360">
              <a:solidFill>
                <a:srgbClr val="000000"/>
              </a:solidFill>
              <a:miter lim="800000"/>
              <a:headEnd/>
              <a:tailEnd/>
            </a:ln>
          </p:spPr>
          <p:txBody>
            <a:bodyPr wrap="none" anchor="ctr"/>
            <a:lstStyle/>
            <a:p>
              <a:endParaRPr lang="en-US"/>
            </a:p>
          </p:txBody>
        </p:sp>
        <p:sp>
          <p:nvSpPr>
            <p:cNvPr id="21517" name="AutoShape 16"/>
            <p:cNvSpPr>
              <a:spLocks noChangeArrowheads="1"/>
            </p:cNvSpPr>
            <p:nvPr/>
          </p:nvSpPr>
          <p:spPr bwMode="auto">
            <a:xfrm>
              <a:off x="6477000" y="5334000"/>
              <a:ext cx="381000" cy="457200"/>
            </a:xfrm>
            <a:prstGeom prst="flowChartDecision">
              <a:avLst/>
            </a:prstGeom>
            <a:gradFill rotWithShape="0">
              <a:gsLst>
                <a:gs pos="0">
                  <a:srgbClr val="FF3300"/>
                </a:gs>
                <a:gs pos="100000">
                  <a:srgbClr val="751700"/>
                </a:gs>
              </a:gsLst>
              <a:lin ang="5400000" scaled="1"/>
            </a:gradFill>
            <a:ln w="9360">
              <a:solidFill>
                <a:srgbClr val="000000"/>
              </a:solidFill>
              <a:miter lim="800000"/>
              <a:headEnd/>
              <a:tailEnd/>
            </a:ln>
          </p:spPr>
          <p:txBody>
            <a:bodyPr wrap="none" anchor="ctr"/>
            <a:lstStyle/>
            <a:p>
              <a:endParaRPr lang="en-US"/>
            </a:p>
          </p:txBody>
        </p:sp>
      </p:grpSp>
      <p:sp>
        <p:nvSpPr>
          <p:cNvPr id="21510" name="Rectangle 7"/>
          <p:cNvSpPr>
            <a:spLocks noGrp="1" noChangeArrowheads="1"/>
          </p:cNvSpPr>
          <p:nvPr>
            <p:ph type="title"/>
          </p:nvPr>
        </p:nvSpPr>
        <p:spPr>
          <a:xfrm>
            <a:off x="428625" y="142875"/>
            <a:ext cx="8229600" cy="857250"/>
          </a:xfrm>
          <a:solidFill>
            <a:srgbClr val="333399">
              <a:alpha val="59999"/>
            </a:srgbClr>
          </a:solidFill>
        </p:spPr>
        <p:txBody>
          <a:bodyPr lIns="90000" tIns="46800" rIns="90000" bIns="46800"/>
          <a:lstStyle/>
          <a:p>
            <a:pPr eaLnBrk="1" hangingPunct="1">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solidFill>
                  <a:srgbClr val="FFFF00"/>
                </a:solidFill>
                <a:latin typeface="Showcard Gothic" pitchFamily="82" charset="0"/>
              </a:rPr>
              <a:t>Bahasa  Protokol</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ChangeArrowheads="1"/>
          </p:cNvSpPr>
          <p:nvPr/>
        </p:nvSpPr>
        <p:spPr bwMode="auto">
          <a:xfrm>
            <a:off x="285750" y="274638"/>
            <a:ext cx="8643938"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C000"/>
                </a:solidFill>
                <a:latin typeface="Showcard Gothic" pitchFamily="82" charset="0"/>
              </a:rPr>
              <a:t>Cara Kerja TCP/IP</a:t>
            </a:r>
          </a:p>
        </p:txBody>
      </p:sp>
      <p:sp>
        <p:nvSpPr>
          <p:cNvPr id="2053" name="Rectangle 4"/>
          <p:cNvSpPr>
            <a:spLocks noChangeArrowheads="1"/>
          </p:cNvSpPr>
          <p:nvPr/>
        </p:nvSpPr>
        <p:spPr bwMode="auto">
          <a:xfrm>
            <a:off x="228600" y="1295400"/>
            <a:ext cx="8686800" cy="5334000"/>
          </a:xfrm>
          <a:prstGeom prst="rect">
            <a:avLst/>
          </a:prstGeom>
          <a:solidFill>
            <a:srgbClr val="FF9900">
              <a:alpha val="45097"/>
            </a:srgbClr>
          </a:solidFill>
          <a:ln w="9360">
            <a:solidFill>
              <a:srgbClr val="000000"/>
            </a:solidFill>
            <a:miter lim="800000"/>
            <a:headEnd/>
            <a:tailEnd/>
          </a:ln>
        </p:spPr>
        <p:txBody>
          <a:bodyPr wrap="none" anchor="ctr"/>
          <a:lstStyle/>
          <a:p>
            <a:endParaRPr lang="en-US"/>
          </a:p>
        </p:txBody>
      </p:sp>
      <p:sp>
        <p:nvSpPr>
          <p:cNvPr id="2054" name="Text Box 5"/>
          <p:cNvSpPr txBox="1">
            <a:spLocks noChangeArrowheads="1"/>
          </p:cNvSpPr>
          <p:nvPr/>
        </p:nvSpPr>
        <p:spPr bwMode="auto">
          <a:xfrm>
            <a:off x="304800" y="1363663"/>
            <a:ext cx="3581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000"/>
              </a:spcBef>
              <a:buClr>
                <a:srgbClr val="FFFFFF"/>
              </a:buClr>
            </a:pPr>
            <a:r>
              <a:rPr lang="en-GB" sz="1600" b="1"/>
              <a:t>Analogi Pengiriman Surat :</a:t>
            </a:r>
          </a:p>
        </p:txBody>
      </p: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600200"/>
            <a:ext cx="10747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09800"/>
            <a:ext cx="1409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057400"/>
            <a:ext cx="1752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17" name="Text Box 9"/>
          <p:cNvSpPr txBox="1">
            <a:spLocks noChangeArrowheads="1"/>
          </p:cNvSpPr>
          <p:nvPr/>
        </p:nvSpPr>
        <p:spPr bwMode="auto">
          <a:xfrm>
            <a:off x="1828800" y="2581275"/>
            <a:ext cx="838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375"/>
              </a:spcBef>
            </a:pPr>
            <a:r>
              <a:rPr lang="en-GB" sz="600"/>
              <a:t>Kepada Yth,</a:t>
            </a:r>
          </a:p>
          <a:p>
            <a:pPr eaLnBrk="1" hangingPunct="1">
              <a:spcBef>
                <a:spcPts val="375"/>
              </a:spcBef>
            </a:pPr>
            <a:r>
              <a:rPr lang="en-GB" sz="600"/>
              <a:t>Adinda Tersayang</a:t>
            </a:r>
          </a:p>
        </p:txBody>
      </p:sp>
      <p:sp>
        <p:nvSpPr>
          <p:cNvPr id="17418" name="Text Box 10"/>
          <p:cNvSpPr txBox="1">
            <a:spLocks noChangeArrowheads="1"/>
          </p:cNvSpPr>
          <p:nvPr/>
        </p:nvSpPr>
        <p:spPr bwMode="auto">
          <a:xfrm>
            <a:off x="990600" y="2057400"/>
            <a:ext cx="838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375"/>
              </a:spcBef>
            </a:pPr>
            <a:r>
              <a:rPr lang="en-GB" sz="600"/>
              <a:t>Pengirim </a:t>
            </a:r>
          </a:p>
          <a:p>
            <a:pPr eaLnBrk="1" hangingPunct="1">
              <a:spcBef>
                <a:spcPts val="375"/>
              </a:spcBef>
            </a:pPr>
            <a:r>
              <a:rPr lang="en-GB" sz="600"/>
              <a:t>Suyatno</a:t>
            </a:r>
          </a:p>
        </p:txBody>
      </p:sp>
      <p:sp>
        <p:nvSpPr>
          <p:cNvPr id="17419" name="Rectangle 11"/>
          <p:cNvSpPr>
            <a:spLocks noChangeArrowheads="1"/>
          </p:cNvSpPr>
          <p:nvPr/>
        </p:nvSpPr>
        <p:spPr bwMode="auto">
          <a:xfrm>
            <a:off x="1905000" y="2133600"/>
            <a:ext cx="762000" cy="304800"/>
          </a:xfrm>
          <a:prstGeom prst="rect">
            <a:avLst/>
          </a:prstGeom>
          <a:solidFill>
            <a:srgbClr val="EDF6A8"/>
          </a:solidFill>
          <a:ln w="9360">
            <a:solidFill>
              <a:srgbClr val="000000"/>
            </a:solidFill>
            <a:prstDash val="dashDot"/>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a:t>PERANGKO</a:t>
            </a:r>
          </a:p>
        </p:txBody>
      </p:sp>
      <p:graphicFrame>
        <p:nvGraphicFramePr>
          <p:cNvPr id="17420" name="Object 2"/>
          <p:cNvGraphicFramePr>
            <a:graphicFrameLocks noChangeAspect="1"/>
          </p:cNvGraphicFramePr>
          <p:nvPr/>
        </p:nvGraphicFramePr>
        <p:xfrm>
          <a:off x="990600" y="4495800"/>
          <a:ext cx="1524000" cy="1185863"/>
        </p:xfrm>
        <a:graphic>
          <a:graphicData uri="http://schemas.openxmlformats.org/presentationml/2006/ole">
            <mc:AlternateContent xmlns:mc="http://schemas.openxmlformats.org/markup-compatibility/2006">
              <mc:Choice xmlns:v="urn:schemas-microsoft-com:vml" Requires="v">
                <p:oleObj spid="_x0000_s2075" r:id="rId7" imgW="1152000" imgH="897480" progId="">
                  <p:embed/>
                </p:oleObj>
              </mc:Choice>
              <mc:Fallback>
                <p:oleObj r:id="rId7" imgW="1152000" imgH="897480" progId="">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495800"/>
                        <a:ext cx="1524000" cy="11858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21" name="Object 3"/>
          <p:cNvGraphicFramePr>
            <a:graphicFrameLocks noChangeAspect="1"/>
          </p:cNvGraphicFramePr>
          <p:nvPr/>
        </p:nvGraphicFramePr>
        <p:xfrm>
          <a:off x="3581400" y="5105400"/>
          <a:ext cx="2133600" cy="492125"/>
        </p:xfrm>
        <a:graphic>
          <a:graphicData uri="http://schemas.openxmlformats.org/presentationml/2006/ole">
            <mc:AlternateContent xmlns:mc="http://schemas.openxmlformats.org/markup-compatibility/2006">
              <mc:Choice xmlns:v="urn:schemas-microsoft-com:vml" Requires="v">
                <p:oleObj spid="_x0000_s2076" r:id="rId9" imgW="3688200" imgH="851760" progId="">
                  <p:embed/>
                </p:oleObj>
              </mc:Choice>
              <mc:Fallback>
                <p:oleObj r:id="rId9" imgW="3688200" imgH="851760" progId="">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5105400"/>
                        <a:ext cx="2133600" cy="4921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22"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200" y="4419600"/>
            <a:ext cx="13700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29400" y="5029200"/>
            <a:ext cx="854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424" name="AutoShape 16"/>
          <p:cNvSpPr>
            <a:spLocks noChangeArrowheads="1"/>
          </p:cNvSpPr>
          <p:nvPr/>
        </p:nvSpPr>
        <p:spPr bwMode="auto">
          <a:xfrm>
            <a:off x="5791200" y="2514600"/>
            <a:ext cx="990600" cy="228600"/>
          </a:xfrm>
          <a:prstGeom prst="leftArrow">
            <a:avLst>
              <a:gd name="adj1" fmla="val 50000"/>
              <a:gd name="adj2" fmla="val 108333"/>
            </a:avLst>
          </a:prstGeom>
          <a:solidFill>
            <a:srgbClr val="BBE0E3"/>
          </a:solidFill>
          <a:ln w="9360">
            <a:solidFill>
              <a:srgbClr val="000000"/>
            </a:solidFill>
            <a:miter lim="800000"/>
            <a:headEnd/>
            <a:tailEnd/>
          </a:ln>
        </p:spPr>
        <p:txBody>
          <a:bodyPr wrap="none" anchor="ctr"/>
          <a:lstStyle/>
          <a:p>
            <a:endParaRPr lang="en-US"/>
          </a:p>
        </p:txBody>
      </p:sp>
      <p:sp>
        <p:nvSpPr>
          <p:cNvPr id="17425" name="AutoShape 17"/>
          <p:cNvSpPr>
            <a:spLocks noChangeArrowheads="1"/>
          </p:cNvSpPr>
          <p:nvPr/>
        </p:nvSpPr>
        <p:spPr bwMode="auto">
          <a:xfrm>
            <a:off x="3048000" y="2514600"/>
            <a:ext cx="990600" cy="228600"/>
          </a:xfrm>
          <a:prstGeom prst="leftArrow">
            <a:avLst>
              <a:gd name="adj1" fmla="val 50000"/>
              <a:gd name="adj2" fmla="val 108333"/>
            </a:avLst>
          </a:prstGeom>
          <a:solidFill>
            <a:srgbClr val="BBE0E3"/>
          </a:solidFill>
          <a:ln w="9360">
            <a:solidFill>
              <a:srgbClr val="000000"/>
            </a:solidFill>
            <a:miter lim="800000"/>
            <a:headEnd/>
            <a:tailEnd/>
          </a:ln>
        </p:spPr>
        <p:txBody>
          <a:bodyPr wrap="none" anchor="ctr"/>
          <a:lstStyle/>
          <a:p>
            <a:endParaRPr lang="en-US"/>
          </a:p>
        </p:txBody>
      </p:sp>
      <p:sp>
        <p:nvSpPr>
          <p:cNvPr id="17426" name="AutoShape 18"/>
          <p:cNvSpPr>
            <a:spLocks noChangeArrowheads="1"/>
          </p:cNvSpPr>
          <p:nvPr/>
        </p:nvSpPr>
        <p:spPr bwMode="auto">
          <a:xfrm rot="-5400000">
            <a:off x="1295400" y="3505200"/>
            <a:ext cx="990600" cy="228600"/>
          </a:xfrm>
          <a:prstGeom prst="leftArrow">
            <a:avLst>
              <a:gd name="adj1" fmla="val 50000"/>
              <a:gd name="adj2" fmla="val 108333"/>
            </a:avLst>
          </a:prstGeom>
          <a:solidFill>
            <a:srgbClr val="BBE0E3"/>
          </a:solidFill>
          <a:ln w="9360">
            <a:solidFill>
              <a:srgbClr val="000000"/>
            </a:solidFill>
            <a:miter lim="800000"/>
            <a:headEnd/>
            <a:tailEnd/>
          </a:ln>
        </p:spPr>
        <p:txBody>
          <a:bodyPr wrap="none" anchor="ctr"/>
          <a:lstStyle/>
          <a:p>
            <a:endParaRPr lang="en-US"/>
          </a:p>
        </p:txBody>
      </p:sp>
      <p:sp>
        <p:nvSpPr>
          <p:cNvPr id="17427" name="Text Box 19"/>
          <p:cNvSpPr txBox="1">
            <a:spLocks noChangeArrowheads="1"/>
          </p:cNvSpPr>
          <p:nvPr/>
        </p:nvSpPr>
        <p:spPr bwMode="auto">
          <a:xfrm>
            <a:off x="914400" y="579120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b="1"/>
              <a:t>Kantor Pos</a:t>
            </a:r>
          </a:p>
        </p:txBody>
      </p:sp>
      <p:sp>
        <p:nvSpPr>
          <p:cNvPr id="17428" name="AutoShape 20"/>
          <p:cNvSpPr>
            <a:spLocks noChangeArrowheads="1"/>
          </p:cNvSpPr>
          <p:nvPr/>
        </p:nvSpPr>
        <p:spPr bwMode="auto">
          <a:xfrm rot="10800000">
            <a:off x="2438400" y="5564188"/>
            <a:ext cx="990600" cy="228600"/>
          </a:xfrm>
          <a:prstGeom prst="leftArrow">
            <a:avLst>
              <a:gd name="adj1" fmla="val 50000"/>
              <a:gd name="adj2" fmla="val 108333"/>
            </a:avLst>
          </a:prstGeom>
          <a:solidFill>
            <a:srgbClr val="BBE0E3"/>
          </a:solidFill>
          <a:ln w="9360">
            <a:solidFill>
              <a:srgbClr val="000000"/>
            </a:solidFill>
            <a:miter lim="800000"/>
            <a:headEnd/>
            <a:tailEnd/>
          </a:ln>
        </p:spPr>
        <p:txBody>
          <a:bodyPr wrap="none" anchor="ctr"/>
          <a:lstStyle/>
          <a:p>
            <a:endParaRPr lang="en-US"/>
          </a:p>
        </p:txBody>
      </p:sp>
      <p:sp>
        <p:nvSpPr>
          <p:cNvPr id="17429" name="Text Box 21"/>
          <p:cNvSpPr txBox="1">
            <a:spLocks noChangeArrowheads="1"/>
          </p:cNvSpPr>
          <p:nvPr/>
        </p:nvSpPr>
        <p:spPr bwMode="auto">
          <a:xfrm>
            <a:off x="3657600" y="5638800"/>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000"/>
              </a:spcBef>
              <a:buClr>
                <a:srgbClr val="FFFFFF"/>
              </a:buClr>
            </a:pPr>
            <a:r>
              <a:rPr lang="en-GB" sz="1600" b="1"/>
              <a:t>Angkutan POS</a:t>
            </a:r>
          </a:p>
        </p:txBody>
      </p:sp>
      <p:sp>
        <p:nvSpPr>
          <p:cNvPr id="17430" name="AutoShape 22"/>
          <p:cNvSpPr>
            <a:spLocks noChangeArrowheads="1"/>
          </p:cNvSpPr>
          <p:nvPr/>
        </p:nvSpPr>
        <p:spPr bwMode="auto">
          <a:xfrm rot="10800000">
            <a:off x="5562600" y="5716588"/>
            <a:ext cx="990600" cy="228600"/>
          </a:xfrm>
          <a:prstGeom prst="leftArrow">
            <a:avLst>
              <a:gd name="adj1" fmla="val 50000"/>
              <a:gd name="adj2" fmla="val 108333"/>
            </a:avLst>
          </a:prstGeom>
          <a:solidFill>
            <a:srgbClr val="BBE0E3"/>
          </a:solidFill>
          <a:ln w="9360">
            <a:solidFill>
              <a:srgbClr val="000000"/>
            </a:solidFill>
            <a:miter lim="800000"/>
            <a:headEnd/>
            <a:tailEnd/>
          </a:ln>
        </p:spPr>
        <p:txBody>
          <a:bodyPr wrap="none" anchor="ctr"/>
          <a:lstStyle/>
          <a:p>
            <a:endParaRPr lang="en-US"/>
          </a:p>
        </p:txBody>
      </p:sp>
      <p:sp>
        <p:nvSpPr>
          <p:cNvPr id="17431" name="Text Box 23"/>
          <p:cNvSpPr txBox="1">
            <a:spLocks noChangeArrowheads="1"/>
          </p:cNvSpPr>
          <p:nvPr/>
        </p:nvSpPr>
        <p:spPr bwMode="auto">
          <a:xfrm>
            <a:off x="7620000" y="58674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125"/>
              </a:spcBef>
              <a:buClr>
                <a:srgbClr val="FFFFFF"/>
              </a:buClr>
            </a:pPr>
            <a:r>
              <a:rPr lang="en-GB" b="1"/>
              <a:t>Tujuan</a:t>
            </a:r>
          </a:p>
        </p:txBody>
      </p:sp>
      <p:sp>
        <p:nvSpPr>
          <p:cNvPr id="17432" name="AutoShape 24"/>
          <p:cNvSpPr>
            <a:spLocks noChangeArrowheads="1"/>
          </p:cNvSpPr>
          <p:nvPr/>
        </p:nvSpPr>
        <p:spPr bwMode="auto">
          <a:xfrm rot="5400000">
            <a:off x="4954588" y="4191000"/>
            <a:ext cx="723900" cy="419100"/>
          </a:xfrm>
          <a:prstGeom prst="rightArrow">
            <a:avLst>
              <a:gd name="adj1" fmla="val 50000"/>
              <a:gd name="adj2" fmla="val 43182"/>
            </a:avLst>
          </a:prstGeom>
          <a:solidFill>
            <a:srgbClr val="FFFF00">
              <a:alpha val="59999"/>
            </a:srgbClr>
          </a:solidFill>
          <a:ln w="9360">
            <a:solidFill>
              <a:srgbClr val="000000"/>
            </a:solidFill>
            <a:prstDash val="dash"/>
            <a:miter lim="800000"/>
            <a:headEnd/>
            <a:tailEnd/>
          </a:ln>
        </p:spPr>
        <p:txBody>
          <a:bodyPr wrap="none" anchor="ctr"/>
          <a:lstStyle/>
          <a:p>
            <a:endParaRPr lang="en-US"/>
          </a:p>
        </p:txBody>
      </p:sp>
      <p:sp>
        <p:nvSpPr>
          <p:cNvPr id="17433" name="AutoShape 25"/>
          <p:cNvSpPr>
            <a:spLocks noChangeArrowheads="1"/>
          </p:cNvSpPr>
          <p:nvPr/>
        </p:nvSpPr>
        <p:spPr bwMode="auto">
          <a:xfrm rot="5400000">
            <a:off x="3773488" y="4181475"/>
            <a:ext cx="723900" cy="419100"/>
          </a:xfrm>
          <a:prstGeom prst="rightArrow">
            <a:avLst>
              <a:gd name="adj1" fmla="val 50000"/>
              <a:gd name="adj2" fmla="val 43182"/>
            </a:avLst>
          </a:prstGeom>
          <a:solidFill>
            <a:srgbClr val="FFFF00">
              <a:alpha val="59999"/>
            </a:srgbClr>
          </a:solidFill>
          <a:ln w="9360">
            <a:solidFill>
              <a:srgbClr val="000000"/>
            </a:solidFill>
            <a:prstDash val="dash"/>
            <a:miter lim="800000"/>
            <a:headEnd/>
            <a:tailEnd/>
          </a:ln>
        </p:spPr>
        <p:txBody>
          <a:bodyPr wrap="none" anchor="ctr"/>
          <a:lstStyle/>
          <a:p>
            <a:endParaRPr lang="en-US"/>
          </a:p>
        </p:txBody>
      </p:sp>
      <p:sp>
        <p:nvSpPr>
          <p:cNvPr id="17434" name="Text Box 26"/>
          <p:cNvSpPr txBox="1">
            <a:spLocks noChangeArrowheads="1"/>
          </p:cNvSpPr>
          <p:nvPr/>
        </p:nvSpPr>
        <p:spPr bwMode="auto">
          <a:xfrm>
            <a:off x="5029200" y="3810000"/>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spcBef>
                <a:spcPts val="625"/>
              </a:spcBef>
              <a:buClr>
                <a:srgbClr val="FFFFFF"/>
              </a:buClr>
            </a:pPr>
            <a:r>
              <a:rPr lang="en-GB" sz="1000"/>
              <a:t>IP</a:t>
            </a:r>
          </a:p>
        </p:txBody>
      </p:sp>
      <p:sp>
        <p:nvSpPr>
          <p:cNvPr id="17435" name="Text Box 27"/>
          <p:cNvSpPr txBox="1">
            <a:spLocks noChangeArrowheads="1"/>
          </p:cNvSpPr>
          <p:nvPr/>
        </p:nvSpPr>
        <p:spPr bwMode="auto">
          <a:xfrm>
            <a:off x="3814763" y="3800475"/>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spcBef>
                <a:spcPts val="625"/>
              </a:spcBef>
              <a:buClr>
                <a:srgbClr val="FFFFFF"/>
              </a:buClr>
            </a:pPr>
            <a:r>
              <a:rPr lang="en-GB" sz="1000"/>
              <a:t>DATA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1000" fill="hold"/>
                                        <p:tgtEl>
                                          <p:spTgt spid="17414"/>
                                        </p:tgtEl>
                                        <p:attrNameLst>
                                          <p:attrName>ppt_x</p:attrName>
                                        </p:attrNameLst>
                                      </p:cBhvr>
                                      <p:tavLst>
                                        <p:tav tm="100000">
                                          <p:val>
                                            <p:strVal val="#ppt_x-.2"/>
                                          </p:val>
                                        </p:tav>
                                        <p:tav>
                                          <p:val>
                                            <p:strVal val="#ppt_x"/>
                                          </p:val>
                                        </p:tav>
                                      </p:tavLst>
                                    </p:anim>
                                    <p:anim calcmode="lin" valueType="num">
                                      <p:cBhvr>
                                        <p:cTn id="8" dur="1000" fill="hold"/>
                                        <p:tgtEl>
                                          <p:spTgt spid="17414"/>
                                        </p:tgtEl>
                                        <p:attrNameLst>
                                          <p:attrName>ppt_y</p:attrName>
                                        </p:attrNameLst>
                                      </p:cBhvr>
                                      <p:tavLst>
                                        <p:tav tm="100000">
                                          <p:val>
                                            <p:strVal val="#ppt_y"/>
                                          </p:val>
                                        </p:tav>
                                        <p:tav>
                                          <p:val>
                                            <p:strVal val="#ppt_y"/>
                                          </p:val>
                                        </p:tav>
                                      </p:tavLst>
                                    </p:anim>
                                    <p:animEffect transition="in" filter="wipe(right)">
                                      <p:cBhvr>
                                        <p:cTn id="9" dur="1000"/>
                                        <p:tgtEl>
                                          <p:spTgt spid="174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 from="(-#ppt_w/2)" to="(#ppt_x)" calcmode="lin" valueType="num">
                                      <p:cBhvr>
                                        <p:cTn id="14" dur="599" fill="hold">
                                          <p:stCondLst>
                                            <p:cond delay="0"/>
                                          </p:stCondLst>
                                        </p:cTn>
                                        <p:tgtEl>
                                          <p:spTgt spid="17424"/>
                                        </p:tgtEl>
                                        <p:attrNameLst>
                                          <p:attrName>ppt_x</p:attrName>
                                        </p:attrNameLst>
                                      </p:cBhvr>
                                    </p:anim>
                                    <p:anim from="0" to="-1" calcmode="lin" valueType="num">
                                      <p:cBhvr>
                                        <p:cTn id="15" dur="200" decel="50000" autoRev="1" fill="hold">
                                          <p:stCondLst>
                                            <p:cond delay="599"/>
                                          </p:stCondLst>
                                        </p:cTn>
                                        <p:tgtEl>
                                          <p:spTgt spid="17424"/>
                                        </p:tgtEl>
                                        <p:attrNameLst>
                                          <p:attrName>xshear</p:attrName>
                                        </p:attrNameLst>
                                      </p:cBhvr>
                                    </p:anim>
                                    <p:animScale>
                                      <p:cBhvr>
                                        <p:cTn id="16" dur="200" decel="100000" autoRev="1" fill="hold">
                                          <p:stCondLst>
                                            <p:cond delay="599"/>
                                          </p:stCondLst>
                                        </p:cTn>
                                        <p:tgtEl>
                                          <p:spTgt spid="17424"/>
                                        </p:tgtEl>
                                      </p:cBhvr>
                                      <p:from x="100000" y="100000"/>
                                      <p:to x="80000" y="100000"/>
                                    </p:animScale>
                                    <p:anim by="(#ppt_h/3+#ppt_w*0.1)" calcmode="lin" valueType="num">
                                      <p:cBhvr additive="sum">
                                        <p:cTn id="17" dur="200" decel="100000" autoRev="1" fill="hold">
                                          <p:stCondLst>
                                            <p:cond delay="599"/>
                                          </p:stCondLst>
                                        </p:cTn>
                                        <p:tgtEl>
                                          <p:spTgt spid="17424"/>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accel="10000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p:cTn id="22" dur="500" fill="hold"/>
                                        <p:tgtEl>
                                          <p:spTgt spid="17415"/>
                                        </p:tgtEl>
                                        <p:attrNameLst>
                                          <p:attrName>ppt_h</p:attrName>
                                        </p:attrNameLst>
                                      </p:cBhvr>
                                      <p:tavLst>
                                        <p:tav tm="50000">
                                          <p:val>
                                            <p:strVal val="#ppt_h/20"/>
                                          </p:val>
                                        </p:tav>
                                        <p:tav tm="100000">
                                          <p:val>
                                            <p:strVal val="#ppt_h/20"/>
                                          </p:val>
                                        </p:tav>
                                        <p:tav>
                                          <p:val>
                                            <p:strVal val="#ppt_h"/>
                                          </p:val>
                                        </p:tav>
                                      </p:tavLst>
                                    </p:anim>
                                    <p:anim calcmode="lin" valueType="num">
                                      <p:cBhvr>
                                        <p:cTn id="23" dur="500" fill="hold"/>
                                        <p:tgtEl>
                                          <p:spTgt spid="17415"/>
                                        </p:tgtEl>
                                        <p:attrNameLst>
                                          <p:attrName>ppt_w</p:attrName>
                                        </p:attrNameLst>
                                      </p:cBhvr>
                                      <p:tavLst>
                                        <p:tav tm="50000">
                                          <p:val>
                                            <p:strVal val="#ppt_w+.3"/>
                                          </p:val>
                                        </p:tav>
                                        <p:tav tm="100000">
                                          <p:val>
                                            <p:strVal val="#ppt_w+.3"/>
                                          </p:val>
                                        </p:tav>
                                        <p:tav>
                                          <p:val>
                                            <p:strVal val="#ppt_w"/>
                                          </p:val>
                                        </p:tav>
                                      </p:tavLst>
                                    </p:anim>
                                    <p:anim calcmode="lin" valueType="num">
                                      <p:cBhvr>
                                        <p:cTn id="24" dur="500" fill="hold"/>
                                        <p:tgtEl>
                                          <p:spTgt spid="17415"/>
                                        </p:tgtEl>
                                        <p:attrNameLst>
                                          <p:attrName>ppt_x</p:attrName>
                                        </p:attrNameLst>
                                      </p:cBhvr>
                                      <p:tavLst>
                                        <p:tav tm="50000">
                                          <p:val>
                                            <p:strVal val="#ppt_x-.3"/>
                                          </p:val>
                                        </p:tav>
                                        <p:tav tm="100000">
                                          <p:val>
                                            <p:strVal val="#ppt_x"/>
                                          </p:val>
                                        </p:tav>
                                        <p:tav>
                                          <p:val>
                                            <p:strVal val="#ppt_x"/>
                                          </p:val>
                                        </p:tav>
                                      </p:tavLst>
                                    </p:anim>
                                    <p:anim calcmode="lin" valueType="num">
                                      <p:cBhvr>
                                        <p:cTn id="25" dur="500" fill="hold"/>
                                        <p:tgtEl>
                                          <p:spTgt spid="17415"/>
                                        </p:tgtEl>
                                        <p:attrNameLst>
                                          <p:attrName>ppt_y</p:attrName>
                                        </p:attrNameLst>
                                      </p:cBhvr>
                                      <p:tavLst>
                                        <p:tav tm="100000">
                                          <p:val>
                                            <p:strVal val="#ppt_y"/>
                                          </p:val>
                                        </p:tav>
                                        <p:tav>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fill="hold" grpId="0" nodeType="clickEffect">
                                  <p:stCondLst>
                                    <p:cond delay="0"/>
                                  </p:stCondLst>
                                  <p:childTnLst>
                                    <p:set>
                                      <p:cBhvr>
                                        <p:cTn id="29" dur="1" fill="hold">
                                          <p:stCondLst>
                                            <p:cond delay="0"/>
                                          </p:stCondLst>
                                        </p:cTn>
                                        <p:tgtEl>
                                          <p:spTgt spid="17425"/>
                                        </p:tgtEl>
                                        <p:attrNameLst>
                                          <p:attrName>style.visibility</p:attrName>
                                        </p:attrNameLst>
                                      </p:cBhvr>
                                      <p:to>
                                        <p:strVal val="visible"/>
                                      </p:to>
                                    </p:set>
                                    <p:anim from="(-#ppt_w/2)" to="(#ppt_x)" calcmode="lin" valueType="num">
                                      <p:cBhvr>
                                        <p:cTn id="30" dur="599" fill="hold">
                                          <p:stCondLst>
                                            <p:cond delay="0"/>
                                          </p:stCondLst>
                                        </p:cTn>
                                        <p:tgtEl>
                                          <p:spTgt spid="17425"/>
                                        </p:tgtEl>
                                        <p:attrNameLst>
                                          <p:attrName>ppt_x</p:attrName>
                                        </p:attrNameLst>
                                      </p:cBhvr>
                                    </p:anim>
                                    <p:anim from="0" to="-1" calcmode="lin" valueType="num">
                                      <p:cBhvr>
                                        <p:cTn id="31" dur="200" decel="50000" autoRev="1" fill="hold">
                                          <p:stCondLst>
                                            <p:cond delay="599"/>
                                          </p:stCondLst>
                                        </p:cTn>
                                        <p:tgtEl>
                                          <p:spTgt spid="17425"/>
                                        </p:tgtEl>
                                        <p:attrNameLst>
                                          <p:attrName>xshear</p:attrName>
                                        </p:attrNameLst>
                                      </p:cBhvr>
                                    </p:anim>
                                    <p:animScale>
                                      <p:cBhvr>
                                        <p:cTn id="32" dur="200" decel="100000" autoRev="1" fill="hold">
                                          <p:stCondLst>
                                            <p:cond delay="599"/>
                                          </p:stCondLst>
                                        </p:cTn>
                                        <p:tgtEl>
                                          <p:spTgt spid="17425"/>
                                        </p:tgtEl>
                                      </p:cBhvr>
                                      <p:from x="100000" y="100000"/>
                                      <p:to x="80000" y="100000"/>
                                    </p:animScale>
                                    <p:anim by="(#ppt_h/3+#ppt_w*0.1)" calcmode="lin" valueType="num">
                                      <p:cBhvr additive="sum">
                                        <p:cTn id="33" dur="200" decel="100000" autoRev="1" fill="hold">
                                          <p:stCondLst>
                                            <p:cond delay="599"/>
                                          </p:stCondLst>
                                        </p:cTn>
                                        <p:tgtEl>
                                          <p:spTgt spid="17425"/>
                                        </p:tgtEl>
                                        <p:attrNameLst>
                                          <p:attrName>ppt_x</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fill="hold" nodeType="clickEffect">
                                  <p:stCondLst>
                                    <p:cond delay="0"/>
                                  </p:stCondLst>
                                  <p:childTnLst>
                                    <p:set>
                                      <p:cBhvr>
                                        <p:cTn id="37" dur="1" fill="hold">
                                          <p:stCondLst>
                                            <p:cond delay="0"/>
                                          </p:stCondLst>
                                        </p:cTn>
                                        <p:tgtEl>
                                          <p:spTgt spid="1741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fill="hold" nodeType="clickEffect">
                                  <p:stCondLst>
                                    <p:cond delay="0"/>
                                  </p:stCondLst>
                                  <p:iterate type="lt">
                                    <p:tmPct val="10000"/>
                                  </p:iterate>
                                  <p:childTnLst>
                                    <p:set>
                                      <p:cBhvr>
                                        <p:cTn id="41" dur="1" fill="hold">
                                          <p:stCondLst>
                                            <p:cond delay="0"/>
                                          </p:stCondLst>
                                        </p:cTn>
                                        <p:tgtEl>
                                          <p:spTgt spid="17417"/>
                                        </p:tgtEl>
                                        <p:attrNameLst>
                                          <p:attrName>style.visibility</p:attrName>
                                        </p:attrNameLst>
                                      </p:cBhvr>
                                      <p:to>
                                        <p:strVal val="visible"/>
                                      </p:to>
                                    </p:set>
                                    <p:anim calcmode="lin" valueType="num">
                                      <p:cBhvr>
                                        <p:cTn id="42" dur="500" fill="hold"/>
                                        <p:tgtEl>
                                          <p:spTgt spid="17417"/>
                                        </p:tgtEl>
                                        <p:attrNameLst>
                                          <p:attrName>ppt_x</p:attrName>
                                        </p:attrNameLst>
                                      </p:cBhvr>
                                      <p:tavLst>
                                        <p:tav tm="50000">
                                          <p:val>
                                            <p:strVal val="#ppt_x"/>
                                          </p:val>
                                        </p:tav>
                                        <p:tav tm="100000">
                                          <p:val>
                                            <p:strVal val="#ppt_x+.1"/>
                                          </p:val>
                                        </p:tav>
                                        <p:tav>
                                          <p:val>
                                            <p:strVal val="#ppt_x"/>
                                          </p:val>
                                        </p:tav>
                                      </p:tavLst>
                                    </p:anim>
                                    <p:anim calcmode="lin" valueType="num">
                                      <p:cBhvr>
                                        <p:cTn id="43" dur="500" fill="hold"/>
                                        <p:tgtEl>
                                          <p:spTgt spid="17417"/>
                                        </p:tgtEl>
                                        <p:attrNameLst>
                                          <p:attrName>ppt_y</p:attrName>
                                        </p:attrNameLst>
                                      </p:cBhvr>
                                      <p:tavLst>
                                        <p:tav tm="100000">
                                          <p:val>
                                            <p:strVal val="#ppt_y"/>
                                          </p:val>
                                        </p:tav>
                                        <p:tav>
                                          <p:val>
                                            <p:strVal val="#ppt_y"/>
                                          </p:val>
                                        </p:tav>
                                      </p:tavLst>
                                    </p:anim>
                                    <p:anim calcmode="lin" valueType="num">
                                      <p:cBhvr>
                                        <p:cTn id="44" dur="500" fill="hold"/>
                                        <p:tgtEl>
                                          <p:spTgt spid="17417"/>
                                        </p:tgtEl>
                                        <p:attrNameLst>
                                          <p:attrName>ppt_h</p:attrName>
                                        </p:attrNameLst>
                                      </p:cBhvr>
                                      <p:tavLst>
                                        <p:tav tm="50000">
                                          <p:val>
                                            <p:strVal val="#ppt_h/10"/>
                                          </p:val>
                                        </p:tav>
                                        <p:tav tm="100000">
                                          <p:val>
                                            <p:strVal val="#ppt_h+.01"/>
                                          </p:val>
                                        </p:tav>
                                        <p:tav>
                                          <p:val>
                                            <p:strVal val="#ppt_h"/>
                                          </p:val>
                                        </p:tav>
                                      </p:tavLst>
                                    </p:anim>
                                    <p:anim calcmode="lin" valueType="num">
                                      <p:cBhvr>
                                        <p:cTn id="45" dur="500" fill="hold"/>
                                        <p:tgtEl>
                                          <p:spTgt spid="17417"/>
                                        </p:tgtEl>
                                        <p:attrNameLst>
                                          <p:attrName>ppt_w</p:attrName>
                                        </p:attrNameLst>
                                      </p:cBhvr>
                                      <p:tavLst>
                                        <p:tav tm="50000">
                                          <p:val>
                                            <p:strVal val="#ppt_w/10"/>
                                          </p:val>
                                        </p:tav>
                                        <p:tav tm="100000">
                                          <p:val>
                                            <p:strVal val="#ppt_w+.01"/>
                                          </p:val>
                                        </p:tav>
                                        <p:tav>
                                          <p:val>
                                            <p:strVal val="#ppt_w"/>
                                          </p:val>
                                        </p:tav>
                                      </p:tavLst>
                                    </p:anim>
                                    <p:animEffect transition="in" filter="fade">
                                      <p:cBhvr>
                                        <p:cTn id="46" dur="500"/>
                                        <p:tgtEl>
                                          <p:spTgt spid="1741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fill="hold" nodeType="clickEffect">
                                  <p:stCondLst>
                                    <p:cond delay="0"/>
                                  </p:stCondLst>
                                  <p:iterate type="lt">
                                    <p:tmPct val="10000"/>
                                  </p:iterate>
                                  <p:childTnLst>
                                    <p:set>
                                      <p:cBhvr>
                                        <p:cTn id="50" dur="1" fill="hold">
                                          <p:stCondLst>
                                            <p:cond delay="0"/>
                                          </p:stCondLst>
                                        </p:cTn>
                                        <p:tgtEl>
                                          <p:spTgt spid="17418"/>
                                        </p:tgtEl>
                                        <p:attrNameLst>
                                          <p:attrName>style.visibility</p:attrName>
                                        </p:attrNameLst>
                                      </p:cBhvr>
                                      <p:to>
                                        <p:strVal val="visible"/>
                                      </p:to>
                                    </p:set>
                                    <p:anim calcmode="lin" valueType="num">
                                      <p:cBhvr>
                                        <p:cTn id="51" dur="500" fill="hold"/>
                                        <p:tgtEl>
                                          <p:spTgt spid="17418"/>
                                        </p:tgtEl>
                                        <p:attrNameLst>
                                          <p:attrName>ppt_x</p:attrName>
                                        </p:attrNameLst>
                                      </p:cBhvr>
                                      <p:tavLst>
                                        <p:tav tm="50000">
                                          <p:val>
                                            <p:strVal val="#ppt_x"/>
                                          </p:val>
                                        </p:tav>
                                        <p:tav tm="100000">
                                          <p:val>
                                            <p:strVal val="#ppt_x+.1"/>
                                          </p:val>
                                        </p:tav>
                                        <p:tav>
                                          <p:val>
                                            <p:strVal val="#ppt_x"/>
                                          </p:val>
                                        </p:tav>
                                      </p:tavLst>
                                    </p:anim>
                                    <p:anim calcmode="lin" valueType="num">
                                      <p:cBhvr>
                                        <p:cTn id="52" dur="500" fill="hold"/>
                                        <p:tgtEl>
                                          <p:spTgt spid="17418"/>
                                        </p:tgtEl>
                                        <p:attrNameLst>
                                          <p:attrName>ppt_y</p:attrName>
                                        </p:attrNameLst>
                                      </p:cBhvr>
                                      <p:tavLst>
                                        <p:tav tm="100000">
                                          <p:val>
                                            <p:strVal val="#ppt_y"/>
                                          </p:val>
                                        </p:tav>
                                        <p:tav>
                                          <p:val>
                                            <p:strVal val="#ppt_y"/>
                                          </p:val>
                                        </p:tav>
                                      </p:tavLst>
                                    </p:anim>
                                    <p:anim calcmode="lin" valueType="num">
                                      <p:cBhvr>
                                        <p:cTn id="53" dur="500" fill="hold"/>
                                        <p:tgtEl>
                                          <p:spTgt spid="17418"/>
                                        </p:tgtEl>
                                        <p:attrNameLst>
                                          <p:attrName>ppt_h</p:attrName>
                                        </p:attrNameLst>
                                      </p:cBhvr>
                                      <p:tavLst>
                                        <p:tav tm="50000">
                                          <p:val>
                                            <p:strVal val="#ppt_h/10"/>
                                          </p:val>
                                        </p:tav>
                                        <p:tav tm="100000">
                                          <p:val>
                                            <p:strVal val="#ppt_h+.01"/>
                                          </p:val>
                                        </p:tav>
                                        <p:tav>
                                          <p:val>
                                            <p:strVal val="#ppt_h"/>
                                          </p:val>
                                        </p:tav>
                                      </p:tavLst>
                                    </p:anim>
                                    <p:anim calcmode="lin" valueType="num">
                                      <p:cBhvr>
                                        <p:cTn id="54" dur="500" fill="hold"/>
                                        <p:tgtEl>
                                          <p:spTgt spid="17418"/>
                                        </p:tgtEl>
                                        <p:attrNameLst>
                                          <p:attrName>ppt_w</p:attrName>
                                        </p:attrNameLst>
                                      </p:cBhvr>
                                      <p:tavLst>
                                        <p:tav tm="50000">
                                          <p:val>
                                            <p:strVal val="#ppt_w/10"/>
                                          </p:val>
                                        </p:tav>
                                        <p:tav tm="100000">
                                          <p:val>
                                            <p:strVal val="#ppt_w+.01"/>
                                          </p:val>
                                        </p:tav>
                                        <p:tav>
                                          <p:val>
                                            <p:strVal val="#ppt_w"/>
                                          </p:val>
                                        </p:tav>
                                      </p:tavLst>
                                    </p:anim>
                                    <p:animEffect transition="in" filter="fade">
                                      <p:cBhvr>
                                        <p:cTn id="55" dur="500"/>
                                        <p:tgtEl>
                                          <p:spTgt spid="174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3" presetClass="entr" fill="hold" nodeType="clickEffect">
                                  <p:stCondLst>
                                    <p:cond delay="0"/>
                                  </p:stCondLst>
                                  <p:childTnLst>
                                    <p:set>
                                      <p:cBhvr>
                                        <p:cTn id="59" dur="1" fill="hold">
                                          <p:stCondLst>
                                            <p:cond delay="0"/>
                                          </p:stCondLst>
                                        </p:cTn>
                                        <p:tgtEl>
                                          <p:spTgt spid="17419"/>
                                        </p:tgtEl>
                                        <p:attrNameLst>
                                          <p:attrName>style.visibility</p:attrName>
                                        </p:attrNameLst>
                                      </p:cBhvr>
                                      <p:to>
                                        <p:strVal val="visible"/>
                                      </p:to>
                                    </p:set>
                                    <p:animEffect transition="in" filter="fade">
                                      <p:cBhvr>
                                        <p:cTn id="60" dur="100"/>
                                        <p:tgtEl>
                                          <p:spTgt spid="17419"/>
                                        </p:tgtEl>
                                      </p:cBhvr>
                                    </p:animEffect>
                                    <p:anim calcmode="lin" valueType="num">
                                      <p:cBhvr>
                                        <p:cTn id="61" dur="400" fill="hold"/>
                                        <p:tgtEl>
                                          <p:spTgt spid="17419"/>
                                        </p:tgtEl>
                                        <p:attrNameLst>
                                          <p:attrName>ppt_x</p:attrName>
                                        </p:attrNameLst>
                                      </p:cBhvr>
                                      <p:tavLst>
                                        <p:tav tm="100000">
                                          <p:val>
                                            <p:strVal val="#ppt_x"/>
                                          </p:val>
                                        </p:tav>
                                        <p:tav>
                                          <p:val>
                                            <p:strVal val="#ppt_x"/>
                                          </p:val>
                                        </p:tav>
                                      </p:tavLst>
                                    </p:anim>
                                    <p:anim calcmode="lin" valueType="num">
                                      <p:cBhvr>
                                        <p:cTn id="62" dur="400" fill="hold"/>
                                        <p:tgtEl>
                                          <p:spTgt spid="17419"/>
                                        </p:tgtEl>
                                        <p:attrNameLst>
                                          <p:attrName>ppt_y</p:attrName>
                                        </p:attrNameLst>
                                      </p:cBhvr>
                                      <p:tavLst>
                                        <p:tav tm="100000">
                                          <p:val>
                                            <p:strVal val="#ppt_y+0.31"/>
                                          </p:val>
                                        </p:tav>
                                        <p:tav>
                                          <p:val>
                                            <p:strVal val="#ppt_y+0.31"/>
                                          </p:val>
                                        </p:tav>
                                      </p:tavLst>
                                    </p:anim>
                                    <p:anim calcmode="lin" valueType="num">
                                      <p:cBhvr>
                                        <p:cTn id="63" dur="599" decel="50000" fill="hold">
                                          <p:stCondLst>
                                            <p:cond delay="400"/>
                                          </p:stCondLst>
                                        </p:cTn>
                                        <p:tgtEl>
                                          <p:spTgt spid="17419"/>
                                        </p:tgtEl>
                                        <p:attrNameLst>
                                          <p:attrName>ppt_x</p:attrName>
                                        </p:attrNameLst>
                                      </p:cBhvr>
                                      <p:tavLst>
                                        <p:tav tm="5000">
                                          <p:val>
                                            <p:strVal val="#ppt_x"/>
                                          </p:val>
                                        </p:tav>
                                        <p:tav tm="10000">
                                          <p:val>
                                            <p:strVal val="#ppt_x+0.0242"/>
                                          </p:val>
                                        </p:tav>
                                        <p:tav tm="14900">
                                          <p:val>
                                            <p:strVal val="#ppt_x+0.0479"/>
                                          </p:val>
                                        </p:tav>
                                        <p:tav tm="20000">
                                          <p:val>
                                            <p:strVal val="#ppt_x+0.0704"/>
                                          </p:val>
                                        </p:tav>
                                        <p:tav tm="25000">
                                          <p:val>
                                            <p:strVal val="#ppt_x+0.0911"/>
                                          </p:val>
                                        </p:tav>
                                        <p:tav tm="29900">
                                          <p:val>
                                            <p:strVal val="#ppt_x+0.1096"/>
                                          </p:val>
                                        </p:tav>
                                        <p:tav tm="34900">
                                          <p:val>
                                            <p:strVal val="#ppt_x+0.1254"/>
                                          </p:val>
                                        </p:tav>
                                        <p:tav tm="40000">
                                          <p:val>
                                            <p:strVal val="#ppt_x+0.1381"/>
                                          </p:val>
                                        </p:tav>
                                        <p:tav tm="45000">
                                          <p:val>
                                            <p:strVal val="#ppt_x+0.1474"/>
                                          </p:val>
                                        </p:tav>
                                        <p:tav tm="50000">
                                          <p:val>
                                            <p:strVal val="#ppt_x+0.1531"/>
                                          </p:val>
                                        </p:tav>
                                        <p:tav tm="55000">
                                          <p:val>
                                            <p:strVal val="#ppt_x+0.1550"/>
                                          </p:val>
                                        </p:tav>
                                        <p:tav tm="59900">
                                          <p:val>
                                            <p:strVal val="#ppt_x+0.1531"/>
                                          </p:val>
                                        </p:tav>
                                        <p:tav tm="65000">
                                          <p:val>
                                            <p:strVal val="#ppt_x+0.1474"/>
                                          </p:val>
                                        </p:tav>
                                        <p:tav tm="69900">
                                          <p:val>
                                            <p:strVal val="#ppt_x+0.1381"/>
                                          </p:val>
                                        </p:tav>
                                        <p:tav tm="75000">
                                          <p:val>
                                            <p:strVal val="#ppt_x+0.1254"/>
                                          </p:val>
                                        </p:tav>
                                        <p:tav tm="80000">
                                          <p:val>
                                            <p:strVal val="#ppt_x+0.1096"/>
                                          </p:val>
                                        </p:tav>
                                        <p:tav tm="84900">
                                          <p:val>
                                            <p:strVal val="#ppt_x+0.0911"/>
                                          </p:val>
                                        </p:tav>
                                        <p:tav tm="90000">
                                          <p:val>
                                            <p:strVal val="#ppt_x+0.0704"/>
                                          </p:val>
                                        </p:tav>
                                        <p:tav tm="94900">
                                          <p:val>
                                            <p:strVal val="#ppt_x+0.0479"/>
                                          </p:val>
                                        </p:tav>
                                        <p:tav tm="100000">
                                          <p:val>
                                            <p:strVal val="#ppt_x+0.0242"/>
                                          </p:val>
                                        </p:tav>
                                        <p:tav>
                                          <p:val>
                                            <p:strVal val="#ppt_x"/>
                                          </p:val>
                                        </p:tav>
                                      </p:tavLst>
                                    </p:anim>
                                    <p:anim calcmode="lin" valueType="num">
                                      <p:cBhvr>
                                        <p:cTn id="64" dur="599" decel="50000" fill="hold">
                                          <p:stCondLst>
                                            <p:cond delay="400"/>
                                          </p:stCondLst>
                                        </p:cTn>
                                        <p:tgtEl>
                                          <p:spTgt spid="17419"/>
                                        </p:tgtEl>
                                        <p:attrNameLst>
                                          <p:attrName>ppt_y</p:attrName>
                                        </p:attrNameLst>
                                      </p:cBhvr>
                                      <p:tavLst>
                                        <p:tav tm="5000">
                                          <p:val>
                                            <p:strVal val="#ppt_y+0.31"/>
                                          </p:val>
                                        </p:tav>
                                        <p:tav tm="10000">
                                          <p:val>
                                            <p:strVal val="#ppt_y+0.308"/>
                                          </p:val>
                                        </p:tav>
                                        <p:tav tm="14900">
                                          <p:val>
                                            <p:strVal val="#ppt_y+0.3024"/>
                                          </p:val>
                                        </p:tav>
                                        <p:tav tm="20000">
                                          <p:val>
                                            <p:strVal val="#ppt_y+0.2931"/>
                                          </p:val>
                                        </p:tav>
                                        <p:tav tm="25000">
                                          <p:val>
                                            <p:strVal val="#ppt_y+0.2804"/>
                                          </p:val>
                                        </p:tav>
                                        <p:tav tm="29900">
                                          <p:val>
                                            <p:strVal val="#ppt_y+0.2646"/>
                                          </p:val>
                                        </p:tav>
                                        <p:tav tm="34900">
                                          <p:val>
                                            <p:strVal val="#ppt_y+0.2461"/>
                                          </p:val>
                                        </p:tav>
                                        <p:tav tm="40000">
                                          <p:val>
                                            <p:strVal val="#ppt_y+0.2253"/>
                                          </p:val>
                                        </p:tav>
                                        <p:tav tm="45000">
                                          <p:val>
                                            <p:strVal val="#ppt_y+0.2029"/>
                                          </p:val>
                                        </p:tav>
                                        <p:tav tm="50000">
                                          <p:val>
                                            <p:strVal val="#ppt_y+0.1792"/>
                                          </p:val>
                                        </p:tav>
                                        <p:tav tm="55000">
                                          <p:val>
                                            <p:strVal val="#ppt_y+0.155"/>
                                          </p:val>
                                        </p:tav>
                                        <p:tav tm="59900">
                                          <p:val>
                                            <p:strVal val="#ppt_y+0.1307"/>
                                          </p:val>
                                        </p:tav>
                                        <p:tav tm="65000">
                                          <p:val>
                                            <p:strVal val="#ppt_y+0.1071"/>
                                          </p:val>
                                        </p:tav>
                                        <p:tav tm="69900">
                                          <p:val>
                                            <p:strVal val="#ppt_y+0.0846"/>
                                          </p:val>
                                        </p:tav>
                                        <p:tav tm="75000">
                                          <p:val>
                                            <p:strVal val="#ppt_y+0.0639"/>
                                          </p:val>
                                        </p:tav>
                                        <p:tav tm="80000">
                                          <p:val>
                                            <p:strVal val="#ppt_y+0.0454"/>
                                          </p:val>
                                        </p:tav>
                                        <p:tav tm="84900">
                                          <p:val>
                                            <p:strVal val="#ppt_y+0.0296"/>
                                          </p:val>
                                        </p:tav>
                                        <p:tav tm="90000">
                                          <p:val>
                                            <p:strVal val="#ppt_y+0.0169"/>
                                          </p:val>
                                        </p:tav>
                                        <p:tav tm="94900">
                                          <p:val>
                                            <p:strVal val="#ppt_y+0.0076"/>
                                          </p:val>
                                        </p:tav>
                                        <p:tav tm="100000">
                                          <p:val>
                                            <p:strVal val="#ppt_y+0.0019"/>
                                          </p:val>
                                        </p:tav>
                                        <p:tav>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fill="hold" grpId="0" nodeType="clickEffect">
                                  <p:stCondLst>
                                    <p:cond delay="0"/>
                                  </p:stCondLst>
                                  <p:childTnLst>
                                    <p:set>
                                      <p:cBhvr>
                                        <p:cTn id="68" dur="1" fill="hold">
                                          <p:stCondLst>
                                            <p:cond delay="0"/>
                                          </p:stCondLst>
                                        </p:cTn>
                                        <p:tgtEl>
                                          <p:spTgt spid="17426"/>
                                        </p:tgtEl>
                                        <p:attrNameLst>
                                          <p:attrName>style.visibility</p:attrName>
                                        </p:attrNameLst>
                                      </p:cBhvr>
                                      <p:to>
                                        <p:strVal val="visible"/>
                                      </p:to>
                                    </p:set>
                                    <p:anim from="(-#ppt_w/2)" to="(#ppt_x)" calcmode="lin" valueType="num">
                                      <p:cBhvr>
                                        <p:cTn id="69" dur="599" fill="hold">
                                          <p:stCondLst>
                                            <p:cond delay="0"/>
                                          </p:stCondLst>
                                        </p:cTn>
                                        <p:tgtEl>
                                          <p:spTgt spid="17426"/>
                                        </p:tgtEl>
                                        <p:attrNameLst>
                                          <p:attrName>ppt_x</p:attrName>
                                        </p:attrNameLst>
                                      </p:cBhvr>
                                    </p:anim>
                                    <p:anim from="0" to="-1" calcmode="lin" valueType="num">
                                      <p:cBhvr>
                                        <p:cTn id="70" dur="200" decel="50000" autoRev="1" fill="hold">
                                          <p:stCondLst>
                                            <p:cond delay="599"/>
                                          </p:stCondLst>
                                        </p:cTn>
                                        <p:tgtEl>
                                          <p:spTgt spid="17426"/>
                                        </p:tgtEl>
                                        <p:attrNameLst>
                                          <p:attrName>xshear</p:attrName>
                                        </p:attrNameLst>
                                      </p:cBhvr>
                                    </p:anim>
                                    <p:animScale>
                                      <p:cBhvr>
                                        <p:cTn id="71" dur="200" decel="100000" autoRev="1" fill="hold">
                                          <p:stCondLst>
                                            <p:cond delay="599"/>
                                          </p:stCondLst>
                                        </p:cTn>
                                        <p:tgtEl>
                                          <p:spTgt spid="17426"/>
                                        </p:tgtEl>
                                      </p:cBhvr>
                                      <p:from x="100000" y="100000"/>
                                      <p:to x="80000" y="100000"/>
                                    </p:animScale>
                                    <p:anim by="(#ppt_h/3+#ppt_w*0.1)" calcmode="lin" valueType="num">
                                      <p:cBhvr additive="sum">
                                        <p:cTn id="72" dur="200" decel="100000" autoRev="1" fill="hold">
                                          <p:stCondLst>
                                            <p:cond delay="599"/>
                                          </p:stCondLst>
                                        </p:cTn>
                                        <p:tgtEl>
                                          <p:spTgt spid="17426"/>
                                        </p:tgtEl>
                                        <p:attrNameLst>
                                          <p:attrName>ppt_x</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7" presetClass="entr" presetSubtype="10" fill="hold" nodeType="clickEffect">
                                  <p:stCondLst>
                                    <p:cond delay="0"/>
                                  </p:stCondLst>
                                  <p:childTnLst>
                                    <p:set>
                                      <p:cBhvr>
                                        <p:cTn id="76" dur="1" fill="hold">
                                          <p:stCondLst>
                                            <p:cond delay="0"/>
                                          </p:stCondLst>
                                        </p:cTn>
                                        <p:tgtEl>
                                          <p:spTgt spid="17427"/>
                                        </p:tgtEl>
                                        <p:attrNameLst>
                                          <p:attrName>style.visibility</p:attrName>
                                        </p:attrNameLst>
                                      </p:cBhvr>
                                      <p:to>
                                        <p:strVal val="visible"/>
                                      </p:to>
                                    </p:set>
                                    <p:anim calcmode="lin" valueType="num">
                                      <p:cBhvr>
                                        <p:cTn id="77" dur="500" fill="hold"/>
                                        <p:tgtEl>
                                          <p:spTgt spid="17427"/>
                                        </p:tgtEl>
                                        <p:attrNameLst>
                                          <p:attrName>ppt_w</p:attrName>
                                        </p:attrNameLst>
                                      </p:cBhvr>
                                      <p:tavLst>
                                        <p:tav tm="100000">
                                          <p:val>
                                            <p:fltVal val="0"/>
                                          </p:val>
                                        </p:tav>
                                        <p:tav>
                                          <p:val>
                                            <p:strVal val="#ppt_w"/>
                                          </p:val>
                                        </p:tav>
                                      </p:tavLst>
                                    </p:anim>
                                    <p:anim calcmode="lin" valueType="num">
                                      <p:cBhvr>
                                        <p:cTn id="78" dur="500" fill="hold"/>
                                        <p:tgtEl>
                                          <p:spTgt spid="17427"/>
                                        </p:tgtEl>
                                        <p:attrNameLst>
                                          <p:attrName>ppt_h</p:attrName>
                                        </p:attrNameLst>
                                      </p:cBhvr>
                                      <p:tavLst>
                                        <p:tav tm="100000">
                                          <p:val>
                                            <p:strVal val="#ppt_h"/>
                                          </p:val>
                                        </p:tav>
                                        <p:tav>
                                          <p:val>
                                            <p:strVal val="#ppt_h"/>
                                          </p:val>
                                        </p:tav>
                                      </p:tavLst>
                                    </p:anim>
                                  </p:childTnLst>
                                </p:cTn>
                              </p:par>
                              <p:par>
                                <p:cTn id="79" presetID="17" presetClass="entr" presetSubtype="10" fill="hold" nodeType="withEffect">
                                  <p:stCondLst>
                                    <p:cond delay="0"/>
                                  </p:stCondLst>
                                  <p:childTnLst>
                                    <p:set>
                                      <p:cBhvr>
                                        <p:cTn id="80" dur="1" fill="hold">
                                          <p:stCondLst>
                                            <p:cond delay="0"/>
                                          </p:stCondLst>
                                        </p:cTn>
                                        <p:tgtEl>
                                          <p:spTgt spid="17420"/>
                                        </p:tgtEl>
                                        <p:attrNameLst>
                                          <p:attrName>style.visibility</p:attrName>
                                        </p:attrNameLst>
                                      </p:cBhvr>
                                      <p:to>
                                        <p:strVal val="visible"/>
                                      </p:to>
                                    </p:set>
                                    <p:anim calcmode="lin" valueType="num">
                                      <p:cBhvr>
                                        <p:cTn id="81" dur="500" fill="hold"/>
                                        <p:tgtEl>
                                          <p:spTgt spid="17420"/>
                                        </p:tgtEl>
                                        <p:attrNameLst>
                                          <p:attrName>ppt_w</p:attrName>
                                        </p:attrNameLst>
                                      </p:cBhvr>
                                      <p:tavLst>
                                        <p:tav tm="100000">
                                          <p:val>
                                            <p:fltVal val="0"/>
                                          </p:val>
                                        </p:tav>
                                        <p:tav>
                                          <p:val>
                                            <p:strVal val="#ppt_w"/>
                                          </p:val>
                                        </p:tav>
                                      </p:tavLst>
                                    </p:anim>
                                    <p:anim calcmode="lin" valueType="num">
                                      <p:cBhvr>
                                        <p:cTn id="82" dur="500" fill="hold"/>
                                        <p:tgtEl>
                                          <p:spTgt spid="17420"/>
                                        </p:tgtEl>
                                        <p:attrNameLst>
                                          <p:attrName>ppt_h</p:attrName>
                                        </p:attrNameLst>
                                      </p:cBhvr>
                                      <p:tavLst>
                                        <p:tav tm="100000">
                                          <p:val>
                                            <p:strVal val="#ppt_h"/>
                                          </p:val>
                                        </p:tav>
                                        <p:tav>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4" presetClass="entr" fill="hold" grpId="0" nodeType="clickEffect">
                                  <p:stCondLst>
                                    <p:cond delay="0"/>
                                  </p:stCondLst>
                                  <p:childTnLst>
                                    <p:set>
                                      <p:cBhvr>
                                        <p:cTn id="86" dur="1" fill="hold">
                                          <p:stCondLst>
                                            <p:cond delay="0"/>
                                          </p:stCondLst>
                                        </p:cTn>
                                        <p:tgtEl>
                                          <p:spTgt spid="17428"/>
                                        </p:tgtEl>
                                        <p:attrNameLst>
                                          <p:attrName>style.visibility</p:attrName>
                                        </p:attrNameLst>
                                      </p:cBhvr>
                                      <p:to>
                                        <p:strVal val="visible"/>
                                      </p:to>
                                    </p:set>
                                    <p:anim from="(-#ppt_w/2)" to="(#ppt_x)" calcmode="lin" valueType="num">
                                      <p:cBhvr>
                                        <p:cTn id="87" dur="599" fill="hold">
                                          <p:stCondLst>
                                            <p:cond delay="0"/>
                                          </p:stCondLst>
                                        </p:cTn>
                                        <p:tgtEl>
                                          <p:spTgt spid="17428"/>
                                        </p:tgtEl>
                                        <p:attrNameLst>
                                          <p:attrName>ppt_x</p:attrName>
                                        </p:attrNameLst>
                                      </p:cBhvr>
                                    </p:anim>
                                    <p:anim from="0" to="-1" calcmode="lin" valueType="num">
                                      <p:cBhvr>
                                        <p:cTn id="88" dur="200" decel="50000" autoRev="1" fill="hold">
                                          <p:stCondLst>
                                            <p:cond delay="599"/>
                                          </p:stCondLst>
                                        </p:cTn>
                                        <p:tgtEl>
                                          <p:spTgt spid="17428"/>
                                        </p:tgtEl>
                                        <p:attrNameLst>
                                          <p:attrName>xshear</p:attrName>
                                        </p:attrNameLst>
                                      </p:cBhvr>
                                    </p:anim>
                                    <p:animScale>
                                      <p:cBhvr>
                                        <p:cTn id="89" dur="200" decel="100000" autoRev="1" fill="hold">
                                          <p:stCondLst>
                                            <p:cond delay="599"/>
                                          </p:stCondLst>
                                        </p:cTn>
                                        <p:tgtEl>
                                          <p:spTgt spid="17428"/>
                                        </p:tgtEl>
                                      </p:cBhvr>
                                      <p:from x="100000" y="100000"/>
                                      <p:to x="80000" y="100000"/>
                                    </p:animScale>
                                    <p:anim by="(#ppt_h/3+#ppt_w*0.1)" calcmode="lin" valueType="num">
                                      <p:cBhvr additive="sum">
                                        <p:cTn id="90" dur="200" decel="100000" autoRev="1" fill="hold">
                                          <p:stCondLst>
                                            <p:cond delay="599"/>
                                          </p:stCondLst>
                                        </p:cTn>
                                        <p:tgtEl>
                                          <p:spTgt spid="17428"/>
                                        </p:tgtEl>
                                        <p:attrNameLst>
                                          <p:attrName>ppt_x</p:attrName>
                                        </p:attrNameLst>
                                      </p:cBhvr>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4" presetClass="entr" fill="hold" nodeType="clickEffect">
                                  <p:stCondLst>
                                    <p:cond delay="0"/>
                                  </p:stCondLst>
                                  <p:childTnLst>
                                    <p:set>
                                      <p:cBhvr>
                                        <p:cTn id="94" dur="1" fill="hold">
                                          <p:stCondLst>
                                            <p:cond delay="0"/>
                                          </p:stCondLst>
                                        </p:cTn>
                                        <p:tgtEl>
                                          <p:spTgt spid="17429"/>
                                        </p:tgtEl>
                                        <p:attrNameLst>
                                          <p:attrName>style.visibility</p:attrName>
                                        </p:attrNameLst>
                                      </p:cBhvr>
                                      <p:to>
                                        <p:strVal val="visible"/>
                                      </p:to>
                                    </p:set>
                                    <p:anim from="(-#ppt_w/2)" to="(#ppt_x)" calcmode="lin" valueType="num">
                                      <p:cBhvr>
                                        <p:cTn id="95" dur="599" fill="hold">
                                          <p:stCondLst>
                                            <p:cond delay="0"/>
                                          </p:stCondLst>
                                        </p:cTn>
                                        <p:tgtEl>
                                          <p:spTgt spid="17429"/>
                                        </p:tgtEl>
                                        <p:attrNameLst>
                                          <p:attrName>ppt_x</p:attrName>
                                        </p:attrNameLst>
                                      </p:cBhvr>
                                    </p:anim>
                                    <p:anim from="0" to="-1" calcmode="lin" valueType="num">
                                      <p:cBhvr>
                                        <p:cTn id="96" dur="200" decel="50000" autoRev="1" fill="hold">
                                          <p:stCondLst>
                                            <p:cond delay="599"/>
                                          </p:stCondLst>
                                        </p:cTn>
                                        <p:tgtEl>
                                          <p:spTgt spid="17429"/>
                                        </p:tgtEl>
                                        <p:attrNameLst>
                                          <p:attrName>xshear</p:attrName>
                                        </p:attrNameLst>
                                      </p:cBhvr>
                                    </p:anim>
                                    <p:animScale>
                                      <p:cBhvr>
                                        <p:cTn id="97" dur="200" decel="100000" autoRev="1" fill="hold">
                                          <p:stCondLst>
                                            <p:cond delay="599"/>
                                          </p:stCondLst>
                                        </p:cTn>
                                        <p:tgtEl>
                                          <p:spTgt spid="17429"/>
                                        </p:tgtEl>
                                      </p:cBhvr>
                                      <p:from x="100000" y="100000"/>
                                      <p:to x="80000" y="100000"/>
                                    </p:animScale>
                                    <p:anim by="(#ppt_h/3+#ppt_w*0.1)" calcmode="lin" valueType="num">
                                      <p:cBhvr additive="sum">
                                        <p:cTn id="98" dur="200" decel="100000" autoRev="1" fill="hold">
                                          <p:stCondLst>
                                            <p:cond delay="599"/>
                                          </p:stCondLst>
                                        </p:cTn>
                                        <p:tgtEl>
                                          <p:spTgt spid="17429"/>
                                        </p:tgtEl>
                                        <p:attrNameLst>
                                          <p:attrName>ppt_x</p:attrName>
                                        </p:attrNameLst>
                                      </p:cBhvr>
                                    </p:anim>
                                  </p:childTnLst>
                                </p:cTn>
                              </p:par>
                              <p:par>
                                <p:cTn id="99" presetID="34" presetClass="entr" fill="hold" nodeType="withEffect">
                                  <p:stCondLst>
                                    <p:cond delay="0"/>
                                  </p:stCondLst>
                                  <p:childTnLst>
                                    <p:set>
                                      <p:cBhvr>
                                        <p:cTn id="100" dur="1" fill="hold">
                                          <p:stCondLst>
                                            <p:cond delay="0"/>
                                          </p:stCondLst>
                                        </p:cTn>
                                        <p:tgtEl>
                                          <p:spTgt spid="17421"/>
                                        </p:tgtEl>
                                        <p:attrNameLst>
                                          <p:attrName>style.visibility</p:attrName>
                                        </p:attrNameLst>
                                      </p:cBhvr>
                                      <p:to>
                                        <p:strVal val="visible"/>
                                      </p:to>
                                    </p:set>
                                    <p:anim from="(-#ppt_w/2)" to="(#ppt_x)" calcmode="lin" valueType="num">
                                      <p:cBhvr>
                                        <p:cTn id="101" dur="599" fill="hold">
                                          <p:stCondLst>
                                            <p:cond delay="0"/>
                                          </p:stCondLst>
                                        </p:cTn>
                                        <p:tgtEl>
                                          <p:spTgt spid="17421"/>
                                        </p:tgtEl>
                                        <p:attrNameLst>
                                          <p:attrName>ppt_x</p:attrName>
                                        </p:attrNameLst>
                                      </p:cBhvr>
                                    </p:anim>
                                    <p:anim from="0" to="-1" calcmode="lin" valueType="num">
                                      <p:cBhvr>
                                        <p:cTn id="102" dur="200" decel="50000" autoRev="1" fill="hold">
                                          <p:stCondLst>
                                            <p:cond delay="599"/>
                                          </p:stCondLst>
                                        </p:cTn>
                                        <p:tgtEl>
                                          <p:spTgt spid="17421"/>
                                        </p:tgtEl>
                                        <p:attrNameLst>
                                          <p:attrName>xshear</p:attrName>
                                        </p:attrNameLst>
                                      </p:cBhvr>
                                    </p:anim>
                                    <p:animScale>
                                      <p:cBhvr>
                                        <p:cTn id="103" dur="200" decel="100000" autoRev="1" fill="hold">
                                          <p:stCondLst>
                                            <p:cond delay="599"/>
                                          </p:stCondLst>
                                        </p:cTn>
                                        <p:tgtEl>
                                          <p:spTgt spid="17421"/>
                                        </p:tgtEl>
                                      </p:cBhvr>
                                      <p:from x="100000" y="100000"/>
                                      <p:to x="80000" y="100000"/>
                                    </p:animScale>
                                    <p:anim by="(#ppt_h/3+#ppt_w*0.1)" calcmode="lin" valueType="num">
                                      <p:cBhvr additive="sum">
                                        <p:cTn id="104" dur="200" decel="100000" autoRev="1" fill="hold">
                                          <p:stCondLst>
                                            <p:cond delay="599"/>
                                          </p:stCondLst>
                                        </p:cTn>
                                        <p:tgtEl>
                                          <p:spTgt spid="17421"/>
                                        </p:tgtEl>
                                        <p:attrNameLst>
                                          <p:attrName>ppt_x</p:attrName>
                                        </p:attrNameLst>
                                      </p:cBhvr>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9" presetClass="entr" decel="100000" fill="hold" nodeType="clickEffect">
                                  <p:stCondLst>
                                    <p:cond delay="0"/>
                                  </p:stCondLst>
                                  <p:childTnLst>
                                    <p:set>
                                      <p:cBhvr>
                                        <p:cTn id="108" dur="1" fill="hold">
                                          <p:stCondLst>
                                            <p:cond delay="0"/>
                                          </p:stCondLst>
                                        </p:cTn>
                                        <p:tgtEl>
                                          <p:spTgt spid="17434"/>
                                        </p:tgtEl>
                                        <p:attrNameLst>
                                          <p:attrName>style.visibility</p:attrName>
                                        </p:attrNameLst>
                                      </p:cBhvr>
                                      <p:to>
                                        <p:strVal val="visible"/>
                                      </p:to>
                                    </p:set>
                                    <p:anim calcmode="lin" valueType="num">
                                      <p:cBhvr>
                                        <p:cTn id="109" dur="500" fill="hold"/>
                                        <p:tgtEl>
                                          <p:spTgt spid="17434"/>
                                        </p:tgtEl>
                                        <p:attrNameLst>
                                          <p:attrName>ppt_w</p:attrName>
                                        </p:attrNameLst>
                                      </p:cBhvr>
                                      <p:tavLst>
                                        <p:tav tm="100000">
                                          <p:val>
                                            <p:fltVal val="0"/>
                                          </p:val>
                                        </p:tav>
                                        <p:tav>
                                          <p:val>
                                            <p:strVal val="#ppt_w"/>
                                          </p:val>
                                        </p:tav>
                                      </p:tavLst>
                                    </p:anim>
                                    <p:anim calcmode="lin" valueType="num">
                                      <p:cBhvr>
                                        <p:cTn id="110" dur="500" fill="hold"/>
                                        <p:tgtEl>
                                          <p:spTgt spid="17434"/>
                                        </p:tgtEl>
                                        <p:attrNameLst>
                                          <p:attrName>ppt_h</p:attrName>
                                        </p:attrNameLst>
                                      </p:cBhvr>
                                      <p:tavLst>
                                        <p:tav tm="100000">
                                          <p:val>
                                            <p:fltVal val="0"/>
                                          </p:val>
                                        </p:tav>
                                        <p:tav>
                                          <p:val>
                                            <p:strVal val="#ppt_h"/>
                                          </p:val>
                                        </p:tav>
                                      </p:tavLst>
                                    </p:anim>
                                    <p:anim calcmode="lin" valueType="num">
                                      <p:cBhvr>
                                        <p:cTn id="111" dur="500" fill="hold"/>
                                        <p:tgtEl>
                                          <p:spTgt spid="17434"/>
                                        </p:tgtEl>
                                        <p:attrNameLst>
                                          <p:attrName>r</p:attrName>
                                        </p:attrNameLst>
                                      </p:cBhvr>
                                      <p:tavLst>
                                        <p:tav tm="100000">
                                          <p:val>
                                            <p:strVal val="360"/>
                                          </p:val>
                                        </p:tav>
                                        <p:tav>
                                          <p:val>
                                            <p:strVal val="0"/>
                                          </p:val>
                                        </p:tav>
                                      </p:tavLst>
                                    </p:anim>
                                    <p:animEffect transition="in" filter="fade">
                                      <p:cBhvr>
                                        <p:cTn id="112" dur="500"/>
                                        <p:tgtEl>
                                          <p:spTgt spid="17434"/>
                                        </p:tgtEl>
                                      </p:cBhvr>
                                    </p:animEffect>
                                  </p:childTnLst>
                                </p:cTn>
                              </p:par>
                              <p:par>
                                <p:cTn id="113" presetID="49" presetClass="entr" decel="100000" fill="hold" grpId="0" nodeType="withEffect">
                                  <p:stCondLst>
                                    <p:cond delay="0"/>
                                  </p:stCondLst>
                                  <p:childTnLst>
                                    <p:set>
                                      <p:cBhvr>
                                        <p:cTn id="114" dur="1" fill="hold">
                                          <p:stCondLst>
                                            <p:cond delay="0"/>
                                          </p:stCondLst>
                                        </p:cTn>
                                        <p:tgtEl>
                                          <p:spTgt spid="17432"/>
                                        </p:tgtEl>
                                        <p:attrNameLst>
                                          <p:attrName>style.visibility</p:attrName>
                                        </p:attrNameLst>
                                      </p:cBhvr>
                                      <p:to>
                                        <p:strVal val="visible"/>
                                      </p:to>
                                    </p:set>
                                    <p:anim calcmode="lin" valueType="num">
                                      <p:cBhvr>
                                        <p:cTn id="115" dur="500" fill="hold"/>
                                        <p:tgtEl>
                                          <p:spTgt spid="17432"/>
                                        </p:tgtEl>
                                        <p:attrNameLst>
                                          <p:attrName>ppt_w</p:attrName>
                                        </p:attrNameLst>
                                      </p:cBhvr>
                                      <p:tavLst>
                                        <p:tav tm="100000">
                                          <p:val>
                                            <p:fltVal val="0"/>
                                          </p:val>
                                        </p:tav>
                                        <p:tav>
                                          <p:val>
                                            <p:strVal val="#ppt_w"/>
                                          </p:val>
                                        </p:tav>
                                      </p:tavLst>
                                    </p:anim>
                                    <p:anim calcmode="lin" valueType="num">
                                      <p:cBhvr>
                                        <p:cTn id="116" dur="500" fill="hold"/>
                                        <p:tgtEl>
                                          <p:spTgt spid="17432"/>
                                        </p:tgtEl>
                                        <p:attrNameLst>
                                          <p:attrName>ppt_h</p:attrName>
                                        </p:attrNameLst>
                                      </p:cBhvr>
                                      <p:tavLst>
                                        <p:tav tm="100000">
                                          <p:val>
                                            <p:fltVal val="0"/>
                                          </p:val>
                                        </p:tav>
                                        <p:tav>
                                          <p:val>
                                            <p:strVal val="#ppt_h"/>
                                          </p:val>
                                        </p:tav>
                                      </p:tavLst>
                                    </p:anim>
                                    <p:anim calcmode="lin" valueType="num">
                                      <p:cBhvr>
                                        <p:cTn id="117" dur="500" fill="hold"/>
                                        <p:tgtEl>
                                          <p:spTgt spid="17432"/>
                                        </p:tgtEl>
                                        <p:attrNameLst>
                                          <p:attrName>r</p:attrName>
                                        </p:attrNameLst>
                                      </p:cBhvr>
                                      <p:tavLst>
                                        <p:tav tm="100000">
                                          <p:val>
                                            <p:strVal val="360"/>
                                          </p:val>
                                        </p:tav>
                                        <p:tav>
                                          <p:val>
                                            <p:strVal val="0"/>
                                          </p:val>
                                        </p:tav>
                                      </p:tavLst>
                                    </p:anim>
                                    <p:animEffect transition="in" filter="fade">
                                      <p:cBhvr>
                                        <p:cTn id="118" dur="500"/>
                                        <p:tgtEl>
                                          <p:spTgt spid="17432"/>
                                        </p:tgtEl>
                                      </p:cBhvr>
                                    </p:animEffect>
                                  </p:childTnLst>
                                </p:cTn>
                              </p:par>
                              <p:par>
                                <p:cTn id="119" presetID="49" presetClass="entr" decel="100000" fill="hold" grpId="0" nodeType="withEffect">
                                  <p:stCondLst>
                                    <p:cond delay="0"/>
                                  </p:stCondLst>
                                  <p:childTnLst>
                                    <p:set>
                                      <p:cBhvr>
                                        <p:cTn id="120" dur="1" fill="hold">
                                          <p:stCondLst>
                                            <p:cond delay="0"/>
                                          </p:stCondLst>
                                        </p:cTn>
                                        <p:tgtEl>
                                          <p:spTgt spid="17433"/>
                                        </p:tgtEl>
                                        <p:attrNameLst>
                                          <p:attrName>style.visibility</p:attrName>
                                        </p:attrNameLst>
                                      </p:cBhvr>
                                      <p:to>
                                        <p:strVal val="visible"/>
                                      </p:to>
                                    </p:set>
                                    <p:anim calcmode="lin" valueType="num">
                                      <p:cBhvr>
                                        <p:cTn id="121" dur="500" fill="hold"/>
                                        <p:tgtEl>
                                          <p:spTgt spid="17433"/>
                                        </p:tgtEl>
                                        <p:attrNameLst>
                                          <p:attrName>ppt_w</p:attrName>
                                        </p:attrNameLst>
                                      </p:cBhvr>
                                      <p:tavLst>
                                        <p:tav tm="100000">
                                          <p:val>
                                            <p:fltVal val="0"/>
                                          </p:val>
                                        </p:tav>
                                        <p:tav>
                                          <p:val>
                                            <p:strVal val="#ppt_w"/>
                                          </p:val>
                                        </p:tav>
                                      </p:tavLst>
                                    </p:anim>
                                    <p:anim calcmode="lin" valueType="num">
                                      <p:cBhvr>
                                        <p:cTn id="122" dur="500" fill="hold"/>
                                        <p:tgtEl>
                                          <p:spTgt spid="17433"/>
                                        </p:tgtEl>
                                        <p:attrNameLst>
                                          <p:attrName>ppt_h</p:attrName>
                                        </p:attrNameLst>
                                      </p:cBhvr>
                                      <p:tavLst>
                                        <p:tav tm="100000">
                                          <p:val>
                                            <p:fltVal val="0"/>
                                          </p:val>
                                        </p:tav>
                                        <p:tav>
                                          <p:val>
                                            <p:strVal val="#ppt_h"/>
                                          </p:val>
                                        </p:tav>
                                      </p:tavLst>
                                    </p:anim>
                                    <p:anim calcmode="lin" valueType="num">
                                      <p:cBhvr>
                                        <p:cTn id="123" dur="500" fill="hold"/>
                                        <p:tgtEl>
                                          <p:spTgt spid="17433"/>
                                        </p:tgtEl>
                                        <p:attrNameLst>
                                          <p:attrName>r</p:attrName>
                                        </p:attrNameLst>
                                      </p:cBhvr>
                                      <p:tavLst>
                                        <p:tav tm="100000">
                                          <p:val>
                                            <p:strVal val="360"/>
                                          </p:val>
                                        </p:tav>
                                        <p:tav>
                                          <p:val>
                                            <p:strVal val="0"/>
                                          </p:val>
                                        </p:tav>
                                      </p:tavLst>
                                    </p:anim>
                                    <p:animEffect transition="in" filter="fade">
                                      <p:cBhvr>
                                        <p:cTn id="124" dur="500"/>
                                        <p:tgtEl>
                                          <p:spTgt spid="17433"/>
                                        </p:tgtEl>
                                      </p:cBhvr>
                                    </p:animEffect>
                                  </p:childTnLst>
                                </p:cTn>
                              </p:par>
                              <p:par>
                                <p:cTn id="125" presetID="49" presetClass="entr" decel="100000" fill="hold" nodeType="withEffect">
                                  <p:stCondLst>
                                    <p:cond delay="0"/>
                                  </p:stCondLst>
                                  <p:childTnLst>
                                    <p:set>
                                      <p:cBhvr>
                                        <p:cTn id="126" dur="1" fill="hold">
                                          <p:stCondLst>
                                            <p:cond delay="0"/>
                                          </p:stCondLst>
                                        </p:cTn>
                                        <p:tgtEl>
                                          <p:spTgt spid="17435"/>
                                        </p:tgtEl>
                                        <p:attrNameLst>
                                          <p:attrName>style.visibility</p:attrName>
                                        </p:attrNameLst>
                                      </p:cBhvr>
                                      <p:to>
                                        <p:strVal val="visible"/>
                                      </p:to>
                                    </p:set>
                                    <p:anim calcmode="lin" valueType="num">
                                      <p:cBhvr>
                                        <p:cTn id="127" dur="500" fill="hold"/>
                                        <p:tgtEl>
                                          <p:spTgt spid="17435"/>
                                        </p:tgtEl>
                                        <p:attrNameLst>
                                          <p:attrName>ppt_w</p:attrName>
                                        </p:attrNameLst>
                                      </p:cBhvr>
                                      <p:tavLst>
                                        <p:tav tm="100000">
                                          <p:val>
                                            <p:fltVal val="0"/>
                                          </p:val>
                                        </p:tav>
                                        <p:tav>
                                          <p:val>
                                            <p:strVal val="#ppt_w"/>
                                          </p:val>
                                        </p:tav>
                                      </p:tavLst>
                                    </p:anim>
                                    <p:anim calcmode="lin" valueType="num">
                                      <p:cBhvr>
                                        <p:cTn id="128" dur="500" fill="hold"/>
                                        <p:tgtEl>
                                          <p:spTgt spid="17435"/>
                                        </p:tgtEl>
                                        <p:attrNameLst>
                                          <p:attrName>ppt_h</p:attrName>
                                        </p:attrNameLst>
                                      </p:cBhvr>
                                      <p:tavLst>
                                        <p:tav tm="100000">
                                          <p:val>
                                            <p:fltVal val="0"/>
                                          </p:val>
                                        </p:tav>
                                        <p:tav>
                                          <p:val>
                                            <p:strVal val="#ppt_h"/>
                                          </p:val>
                                        </p:tav>
                                      </p:tavLst>
                                    </p:anim>
                                    <p:anim calcmode="lin" valueType="num">
                                      <p:cBhvr>
                                        <p:cTn id="129" dur="500" fill="hold"/>
                                        <p:tgtEl>
                                          <p:spTgt spid="17435"/>
                                        </p:tgtEl>
                                        <p:attrNameLst>
                                          <p:attrName>r</p:attrName>
                                        </p:attrNameLst>
                                      </p:cBhvr>
                                      <p:tavLst>
                                        <p:tav tm="100000">
                                          <p:val>
                                            <p:strVal val="360"/>
                                          </p:val>
                                        </p:tav>
                                        <p:tav>
                                          <p:val>
                                            <p:strVal val="0"/>
                                          </p:val>
                                        </p:tav>
                                      </p:tavLst>
                                    </p:anim>
                                    <p:animEffect transition="in" filter="fade">
                                      <p:cBhvr>
                                        <p:cTn id="130" dur="500"/>
                                        <p:tgtEl>
                                          <p:spTgt spid="17435"/>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34" presetClass="entr" fill="hold" grpId="0" nodeType="clickEffect">
                                  <p:stCondLst>
                                    <p:cond delay="0"/>
                                  </p:stCondLst>
                                  <p:childTnLst>
                                    <p:set>
                                      <p:cBhvr>
                                        <p:cTn id="134" dur="1" fill="hold">
                                          <p:stCondLst>
                                            <p:cond delay="0"/>
                                          </p:stCondLst>
                                        </p:cTn>
                                        <p:tgtEl>
                                          <p:spTgt spid="17430"/>
                                        </p:tgtEl>
                                        <p:attrNameLst>
                                          <p:attrName>style.visibility</p:attrName>
                                        </p:attrNameLst>
                                      </p:cBhvr>
                                      <p:to>
                                        <p:strVal val="visible"/>
                                      </p:to>
                                    </p:set>
                                    <p:anim from="(-#ppt_w/2)" to="(#ppt_x)" calcmode="lin" valueType="num">
                                      <p:cBhvr>
                                        <p:cTn id="135" dur="599" fill="hold">
                                          <p:stCondLst>
                                            <p:cond delay="0"/>
                                          </p:stCondLst>
                                        </p:cTn>
                                        <p:tgtEl>
                                          <p:spTgt spid="17430"/>
                                        </p:tgtEl>
                                        <p:attrNameLst>
                                          <p:attrName>ppt_x</p:attrName>
                                        </p:attrNameLst>
                                      </p:cBhvr>
                                    </p:anim>
                                    <p:anim from="0" to="-1" calcmode="lin" valueType="num">
                                      <p:cBhvr>
                                        <p:cTn id="136" dur="200" decel="50000" autoRev="1" fill="hold">
                                          <p:stCondLst>
                                            <p:cond delay="599"/>
                                          </p:stCondLst>
                                        </p:cTn>
                                        <p:tgtEl>
                                          <p:spTgt spid="17430"/>
                                        </p:tgtEl>
                                        <p:attrNameLst>
                                          <p:attrName>xshear</p:attrName>
                                        </p:attrNameLst>
                                      </p:cBhvr>
                                    </p:anim>
                                    <p:animScale>
                                      <p:cBhvr>
                                        <p:cTn id="137" dur="200" decel="100000" autoRev="1" fill="hold">
                                          <p:stCondLst>
                                            <p:cond delay="599"/>
                                          </p:stCondLst>
                                        </p:cTn>
                                        <p:tgtEl>
                                          <p:spTgt spid="17430"/>
                                        </p:tgtEl>
                                      </p:cBhvr>
                                      <p:from x="100000" y="100000"/>
                                      <p:to x="80000" y="100000"/>
                                    </p:animScale>
                                    <p:anim by="(#ppt_h/3+#ppt_w*0.1)" calcmode="lin" valueType="num">
                                      <p:cBhvr additive="sum">
                                        <p:cTn id="138" dur="200" decel="100000" autoRev="1" fill="hold">
                                          <p:stCondLst>
                                            <p:cond delay="599"/>
                                          </p:stCondLst>
                                        </p:cTn>
                                        <p:tgtEl>
                                          <p:spTgt spid="17430"/>
                                        </p:tgtEl>
                                        <p:attrNameLst>
                                          <p:attrName>ppt_x</p:attrName>
                                        </p:attrNameLst>
                                      </p:cBhvr>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8" presetClass="entr" accel="50000" fill="hold" nodeType="clickEffect">
                                  <p:stCondLst>
                                    <p:cond delay="0"/>
                                  </p:stCondLst>
                                  <p:childTnLst>
                                    <p:set>
                                      <p:cBhvr>
                                        <p:cTn id="142" dur="1" fill="hold">
                                          <p:stCondLst>
                                            <p:cond delay="0"/>
                                          </p:stCondLst>
                                        </p:cTn>
                                        <p:tgtEl>
                                          <p:spTgt spid="17431"/>
                                        </p:tgtEl>
                                        <p:attrNameLst>
                                          <p:attrName>style.visibility</p:attrName>
                                        </p:attrNameLst>
                                      </p:cBhvr>
                                      <p:to>
                                        <p:strVal val="visible"/>
                                      </p:to>
                                    </p:set>
                                    <p:anim calcmode="lin" valueType="num">
                                      <p:cBhvr>
                                        <p:cTn id="143" dur="1000" fill="hold"/>
                                        <p:tgtEl>
                                          <p:spTgt spid="17431"/>
                                        </p:tgtEl>
                                        <p:attrNameLst>
                                          <p:attrName>r</p:attrName>
                                        </p:attrNameLst>
                                      </p:cBhvr>
                                      <p:tavLst>
                                        <p:tav tm="80000">
                                          <p:val>
                                            <p:strVal val="90"/>
                                          </p:val>
                                        </p:tav>
                                        <p:tav tm="80000">
                                          <p:val>
                                            <p:strVal val="90"/>
                                          </p:val>
                                        </p:tav>
                                        <p:tav tm="100000">
                                          <p:val>
                                            <p:strVal val="90"/>
                                          </p:val>
                                        </p:tav>
                                        <p:tav>
                                          <p:val>
                                            <p:strVal val="0"/>
                                          </p:val>
                                        </p:tav>
                                      </p:tavLst>
                                    </p:anim>
                                    <p:anim calcmode="lin" valueType="num">
                                      <p:cBhvr>
                                        <p:cTn id="144" dur="1000" fill="hold"/>
                                        <p:tgtEl>
                                          <p:spTgt spid="17431"/>
                                        </p:tgtEl>
                                        <p:attrNameLst>
                                          <p:attrName>ppt_x</p:attrName>
                                        </p:attrNameLst>
                                      </p:cBhvr>
                                      <p:tavLst>
                                        <p:tav tm="50000">
                                          <p:val>
                                            <p:fltVal val="-1"/>
                                          </p:val>
                                        </p:tav>
                                        <p:tav tm="100000">
                                          <p:val>
                                            <p:fltVal val="0.95"/>
                                          </p:val>
                                        </p:tav>
                                        <p:tav>
                                          <p:val>
                                            <p:strVal val="#ppt_x"/>
                                          </p:val>
                                        </p:tav>
                                      </p:tavLst>
                                    </p:anim>
                                    <p:anim calcmode="lin" valueType="num">
                                      <p:cBhvr>
                                        <p:cTn id="145" dur="1000" fill="hold"/>
                                        <p:tgtEl>
                                          <p:spTgt spid="17431"/>
                                        </p:tgtEl>
                                        <p:attrNameLst>
                                          <p:attrName>ppt_y</p:attrName>
                                        </p:attrNameLst>
                                      </p:cBhvr>
                                      <p:tavLst>
                                        <p:tav tm="100000">
                                          <p:val>
                                            <p:strVal val="#ppt_y"/>
                                          </p:val>
                                        </p:tav>
                                        <p:tav>
                                          <p:val>
                                            <p:strVal val="#ppt_y"/>
                                          </p:val>
                                        </p:tav>
                                      </p:tavLst>
                                    </p:anim>
                                    <p:animEffect transition="in" filter="fade">
                                      <p:cBhvr>
                                        <p:cTn id="146" dur="1000"/>
                                        <p:tgtEl>
                                          <p:spTgt spid="17431"/>
                                        </p:tgtEl>
                                      </p:cBhvr>
                                    </p:animEffect>
                                  </p:childTnLst>
                                </p:cTn>
                              </p:par>
                              <p:par>
                                <p:cTn id="147" presetID="48" presetClass="entr" accel="50000" fill="hold" nodeType="withEffect">
                                  <p:stCondLst>
                                    <p:cond delay="0"/>
                                  </p:stCondLst>
                                  <p:childTnLst>
                                    <p:set>
                                      <p:cBhvr>
                                        <p:cTn id="148" dur="1" fill="hold">
                                          <p:stCondLst>
                                            <p:cond delay="0"/>
                                          </p:stCondLst>
                                        </p:cTn>
                                        <p:tgtEl>
                                          <p:spTgt spid="17423"/>
                                        </p:tgtEl>
                                        <p:attrNameLst>
                                          <p:attrName>style.visibility</p:attrName>
                                        </p:attrNameLst>
                                      </p:cBhvr>
                                      <p:to>
                                        <p:strVal val="visible"/>
                                      </p:to>
                                    </p:set>
                                    <p:anim calcmode="lin" valueType="num">
                                      <p:cBhvr>
                                        <p:cTn id="149" dur="1000" fill="hold"/>
                                        <p:tgtEl>
                                          <p:spTgt spid="17423"/>
                                        </p:tgtEl>
                                        <p:attrNameLst>
                                          <p:attrName>r</p:attrName>
                                        </p:attrNameLst>
                                      </p:cBhvr>
                                      <p:tavLst>
                                        <p:tav tm="80000">
                                          <p:val>
                                            <p:strVal val="90"/>
                                          </p:val>
                                        </p:tav>
                                        <p:tav tm="80000">
                                          <p:val>
                                            <p:strVal val="90"/>
                                          </p:val>
                                        </p:tav>
                                        <p:tav tm="100000">
                                          <p:val>
                                            <p:strVal val="90"/>
                                          </p:val>
                                        </p:tav>
                                        <p:tav>
                                          <p:val>
                                            <p:strVal val="0"/>
                                          </p:val>
                                        </p:tav>
                                      </p:tavLst>
                                    </p:anim>
                                    <p:anim calcmode="lin" valueType="num">
                                      <p:cBhvr>
                                        <p:cTn id="150" dur="1000" fill="hold"/>
                                        <p:tgtEl>
                                          <p:spTgt spid="17423"/>
                                        </p:tgtEl>
                                        <p:attrNameLst>
                                          <p:attrName>ppt_x</p:attrName>
                                        </p:attrNameLst>
                                      </p:cBhvr>
                                      <p:tavLst>
                                        <p:tav tm="50000">
                                          <p:val>
                                            <p:fltVal val="-1"/>
                                          </p:val>
                                        </p:tav>
                                        <p:tav tm="100000">
                                          <p:val>
                                            <p:fltVal val="0.95"/>
                                          </p:val>
                                        </p:tav>
                                        <p:tav>
                                          <p:val>
                                            <p:strVal val="#ppt_x"/>
                                          </p:val>
                                        </p:tav>
                                      </p:tavLst>
                                    </p:anim>
                                    <p:anim calcmode="lin" valueType="num">
                                      <p:cBhvr>
                                        <p:cTn id="151" dur="1000" fill="hold"/>
                                        <p:tgtEl>
                                          <p:spTgt spid="17423"/>
                                        </p:tgtEl>
                                        <p:attrNameLst>
                                          <p:attrName>ppt_y</p:attrName>
                                        </p:attrNameLst>
                                      </p:cBhvr>
                                      <p:tavLst>
                                        <p:tav tm="100000">
                                          <p:val>
                                            <p:strVal val="#ppt_y"/>
                                          </p:val>
                                        </p:tav>
                                        <p:tav>
                                          <p:val>
                                            <p:strVal val="#ppt_y"/>
                                          </p:val>
                                        </p:tav>
                                      </p:tavLst>
                                    </p:anim>
                                    <p:animEffect transition="in" filter="fade">
                                      <p:cBhvr>
                                        <p:cTn id="152" dur="1000"/>
                                        <p:tgtEl>
                                          <p:spTgt spid="17423"/>
                                        </p:tgtEl>
                                      </p:cBhvr>
                                    </p:animEffect>
                                  </p:childTnLst>
                                </p:cTn>
                              </p:par>
                              <p:par>
                                <p:cTn id="153" presetID="48" presetClass="entr" accel="50000" fill="hold" nodeType="withEffect">
                                  <p:stCondLst>
                                    <p:cond delay="0"/>
                                  </p:stCondLst>
                                  <p:childTnLst>
                                    <p:set>
                                      <p:cBhvr>
                                        <p:cTn id="154" dur="1" fill="hold">
                                          <p:stCondLst>
                                            <p:cond delay="0"/>
                                          </p:stCondLst>
                                        </p:cTn>
                                        <p:tgtEl>
                                          <p:spTgt spid="17422"/>
                                        </p:tgtEl>
                                        <p:attrNameLst>
                                          <p:attrName>style.visibility</p:attrName>
                                        </p:attrNameLst>
                                      </p:cBhvr>
                                      <p:to>
                                        <p:strVal val="visible"/>
                                      </p:to>
                                    </p:set>
                                    <p:anim calcmode="lin" valueType="num">
                                      <p:cBhvr>
                                        <p:cTn id="155" dur="1000" fill="hold"/>
                                        <p:tgtEl>
                                          <p:spTgt spid="17422"/>
                                        </p:tgtEl>
                                        <p:attrNameLst>
                                          <p:attrName>r</p:attrName>
                                        </p:attrNameLst>
                                      </p:cBhvr>
                                      <p:tavLst>
                                        <p:tav tm="80000">
                                          <p:val>
                                            <p:strVal val="90"/>
                                          </p:val>
                                        </p:tav>
                                        <p:tav tm="80000">
                                          <p:val>
                                            <p:strVal val="90"/>
                                          </p:val>
                                        </p:tav>
                                        <p:tav tm="100000">
                                          <p:val>
                                            <p:strVal val="90"/>
                                          </p:val>
                                        </p:tav>
                                        <p:tav>
                                          <p:val>
                                            <p:strVal val="0"/>
                                          </p:val>
                                        </p:tav>
                                      </p:tavLst>
                                    </p:anim>
                                    <p:anim calcmode="lin" valueType="num">
                                      <p:cBhvr>
                                        <p:cTn id="156" dur="1000" fill="hold"/>
                                        <p:tgtEl>
                                          <p:spTgt spid="17422"/>
                                        </p:tgtEl>
                                        <p:attrNameLst>
                                          <p:attrName>ppt_x</p:attrName>
                                        </p:attrNameLst>
                                      </p:cBhvr>
                                      <p:tavLst>
                                        <p:tav tm="50000">
                                          <p:val>
                                            <p:fltVal val="-1"/>
                                          </p:val>
                                        </p:tav>
                                        <p:tav tm="100000">
                                          <p:val>
                                            <p:fltVal val="0.95"/>
                                          </p:val>
                                        </p:tav>
                                        <p:tav>
                                          <p:val>
                                            <p:strVal val="#ppt_x"/>
                                          </p:val>
                                        </p:tav>
                                      </p:tavLst>
                                    </p:anim>
                                    <p:anim calcmode="lin" valueType="num">
                                      <p:cBhvr>
                                        <p:cTn id="157" dur="1000" fill="hold"/>
                                        <p:tgtEl>
                                          <p:spTgt spid="17422"/>
                                        </p:tgtEl>
                                        <p:attrNameLst>
                                          <p:attrName>ppt_y</p:attrName>
                                        </p:attrNameLst>
                                      </p:cBhvr>
                                      <p:tavLst>
                                        <p:tav tm="100000">
                                          <p:val>
                                            <p:strVal val="#ppt_y"/>
                                          </p:val>
                                        </p:tav>
                                        <p:tav>
                                          <p:val>
                                            <p:strVal val="#ppt_y"/>
                                          </p:val>
                                        </p:tav>
                                      </p:tavLst>
                                    </p:anim>
                                    <p:animEffect transition="in" filter="fade">
                                      <p:cBhvr>
                                        <p:cTn id="158" dur="10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5" grpId="0" animBg="1"/>
      <p:bldP spid="17426" grpId="0" animBg="1"/>
      <p:bldP spid="17428" grpId="0" animBg="1"/>
      <p:bldP spid="17430" grpId="0" animBg="1"/>
      <p:bldP spid="17432" grpId="0" animBg="1"/>
      <p:bldP spid="174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1438"/>
            <a:ext cx="8229600" cy="1143000"/>
          </a:xfrm>
        </p:spPr>
        <p:txBody>
          <a:bodyPr/>
          <a:lstStyle/>
          <a:p>
            <a:pPr eaLnBrk="1" hangingPunct="1"/>
            <a:r>
              <a:rPr lang="en-US" sz="3800" smtClean="0">
                <a:solidFill>
                  <a:srgbClr val="FFC000"/>
                </a:solidFill>
                <a:latin typeface="Showcard Gothic" pitchFamily="82" charset="0"/>
              </a:rPr>
              <a:t>PERALATAN UNTUK INTERNET</a:t>
            </a:r>
          </a:p>
        </p:txBody>
      </p:sp>
      <p:sp>
        <p:nvSpPr>
          <p:cNvPr id="25603"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pitchFamily="34" charset="0"/>
              <a:buChar char="•"/>
              <a:defRPr/>
            </a:pPr>
            <a:r>
              <a:rPr lang="en-US" smtClean="0">
                <a:solidFill>
                  <a:srgbClr val="00FF00"/>
                </a:solidFill>
                <a:latin typeface="Times New Roman" pitchFamily="18" charset="0"/>
                <a:cs typeface="Times New Roman" pitchFamily="18" charset="0"/>
              </a:rPr>
              <a:t>Komputer</a:t>
            </a:r>
          </a:p>
          <a:p>
            <a:pPr lvl="2" eaLnBrk="1" fontAlgn="auto" hangingPunct="1">
              <a:lnSpc>
                <a:spcPct val="90000"/>
              </a:lnSpc>
              <a:spcAft>
                <a:spcPts val="0"/>
              </a:spcAft>
              <a:buFont typeface="Arial" pitchFamily="34" charset="0"/>
              <a:buChar char="•"/>
              <a:defRPr/>
            </a:pPr>
            <a:r>
              <a:rPr lang="en-US" sz="2800" smtClean="0">
                <a:solidFill>
                  <a:srgbClr val="00FF00"/>
                </a:solidFill>
                <a:latin typeface="Times New Roman" pitchFamily="18" charset="0"/>
                <a:cs typeface="Times New Roman" pitchFamily="18" charset="0"/>
              </a:rPr>
              <a:t>Sebagai display untuk menampilkan halaman- halaman untuk berinternet</a:t>
            </a:r>
          </a:p>
          <a:p>
            <a:pPr eaLnBrk="1" fontAlgn="auto" hangingPunct="1">
              <a:lnSpc>
                <a:spcPct val="90000"/>
              </a:lnSpc>
              <a:spcAft>
                <a:spcPts val="0"/>
              </a:spcAft>
              <a:buFont typeface="Arial" pitchFamily="34" charset="0"/>
              <a:buChar char="•"/>
              <a:defRPr/>
            </a:pPr>
            <a:r>
              <a:rPr lang="en-US" smtClean="0">
                <a:solidFill>
                  <a:srgbClr val="00FF00"/>
                </a:solidFill>
                <a:latin typeface="Times New Roman" pitchFamily="18" charset="0"/>
                <a:cs typeface="Times New Roman" pitchFamily="18" charset="0"/>
              </a:rPr>
              <a:t>Modem</a:t>
            </a:r>
          </a:p>
          <a:p>
            <a:pPr lvl="2" eaLnBrk="1" fontAlgn="auto" hangingPunct="1">
              <a:lnSpc>
                <a:spcPct val="90000"/>
              </a:lnSpc>
              <a:spcAft>
                <a:spcPts val="0"/>
              </a:spcAft>
              <a:buFont typeface="Arial" pitchFamily="34" charset="0"/>
              <a:buChar char="•"/>
              <a:defRPr/>
            </a:pPr>
            <a:r>
              <a:rPr lang="en-US" sz="2800" smtClean="0">
                <a:solidFill>
                  <a:srgbClr val="00FF00"/>
                </a:solidFill>
                <a:latin typeface="Times New Roman" pitchFamily="18" charset="0"/>
                <a:cs typeface="Times New Roman" pitchFamily="18" charset="0"/>
              </a:rPr>
              <a:t>Untuk mengubah sinyal analog menjadi sinyal digital atau sebaliknya</a:t>
            </a:r>
          </a:p>
          <a:p>
            <a:pPr eaLnBrk="1" fontAlgn="auto" hangingPunct="1">
              <a:lnSpc>
                <a:spcPct val="90000"/>
              </a:lnSpc>
              <a:spcAft>
                <a:spcPts val="0"/>
              </a:spcAft>
              <a:buFont typeface="Arial" pitchFamily="34" charset="0"/>
              <a:buChar char="•"/>
              <a:defRPr/>
            </a:pPr>
            <a:r>
              <a:rPr lang="en-US" smtClean="0">
                <a:solidFill>
                  <a:srgbClr val="00FF00"/>
                </a:solidFill>
                <a:latin typeface="Times New Roman" pitchFamily="18" charset="0"/>
                <a:cs typeface="Times New Roman" pitchFamily="18" charset="0"/>
              </a:rPr>
              <a:t>Saluran Telepon</a:t>
            </a:r>
          </a:p>
          <a:p>
            <a:pPr lvl="2" eaLnBrk="1" fontAlgn="auto" hangingPunct="1">
              <a:lnSpc>
                <a:spcPct val="90000"/>
              </a:lnSpc>
              <a:spcAft>
                <a:spcPts val="0"/>
              </a:spcAft>
              <a:buFont typeface="Arial" pitchFamily="34" charset="0"/>
              <a:buChar char="•"/>
              <a:defRPr/>
            </a:pPr>
            <a:r>
              <a:rPr lang="en-US" sz="2800" smtClean="0">
                <a:solidFill>
                  <a:srgbClr val="00FF00"/>
                </a:solidFill>
                <a:latin typeface="Times New Roman" pitchFamily="18" charset="0"/>
                <a:cs typeface="Times New Roman" pitchFamily="18" charset="0"/>
              </a:rPr>
              <a:t>Untuk menghubungkan satu komputer dengan komputer lainnya sehingga pengguna bisa berkomunikasi</a:t>
            </a:r>
          </a:p>
          <a:p>
            <a:pPr eaLnBrk="1" fontAlgn="auto" hangingPunct="1">
              <a:lnSpc>
                <a:spcPct val="90000"/>
              </a:lnSpc>
              <a:spcAft>
                <a:spcPts val="0"/>
              </a:spcAft>
              <a:buFont typeface="Wingdings" pitchFamily="2" charset="2"/>
              <a:buNone/>
              <a:defRPr/>
            </a:pPr>
            <a:endParaRPr lang="en-US" smtClean="0">
              <a:solidFill>
                <a:srgbClr val="00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C000"/>
                </a:solidFill>
                <a:latin typeface="Showcard Gothic" pitchFamily="82" charset="0"/>
              </a:rPr>
              <a:t>Koneksi </a:t>
            </a:r>
          </a:p>
        </p:txBody>
      </p:sp>
      <p:graphicFrame>
        <p:nvGraphicFramePr>
          <p:cNvPr id="3074" name="Object 2"/>
          <p:cNvGraphicFramePr>
            <a:graphicFrameLocks noChangeAspect="1"/>
          </p:cNvGraphicFramePr>
          <p:nvPr/>
        </p:nvGraphicFramePr>
        <p:xfrm>
          <a:off x="7848600" y="1600200"/>
          <a:ext cx="1077913" cy="1295400"/>
        </p:xfrm>
        <a:graphic>
          <a:graphicData uri="http://schemas.openxmlformats.org/presentationml/2006/ole">
            <mc:AlternateContent xmlns:mc="http://schemas.openxmlformats.org/markup-compatibility/2006">
              <mc:Choice xmlns:v="urn:schemas-microsoft-com:vml" Requires="v">
                <p:oleObj spid="_x0000_s3109" r:id="rId4" imgW="706680" imgH="849240" progId="">
                  <p:embed/>
                </p:oleObj>
              </mc:Choice>
              <mc:Fallback>
                <p:oleObj r:id="rId4" imgW="706680" imgH="8492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600200"/>
                        <a:ext cx="1077913" cy="1295400"/>
                      </a:xfrm>
                      <a:prstGeom prst="rect">
                        <a:avLst/>
                      </a:prstGeom>
                      <a:solidFill>
                        <a:srgbClr val="339966">
                          <a:alpha val="70000"/>
                        </a:srgbClr>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Rectangle 6"/>
          <p:cNvSpPr>
            <a:spLocks noChangeArrowheads="1"/>
          </p:cNvSpPr>
          <p:nvPr/>
        </p:nvSpPr>
        <p:spPr bwMode="auto">
          <a:xfrm>
            <a:off x="696913" y="1585913"/>
            <a:ext cx="762000" cy="533400"/>
          </a:xfrm>
          <a:prstGeom prst="rect">
            <a:avLst/>
          </a:prstGeom>
          <a:solidFill>
            <a:srgbClr val="FF0000">
              <a:alpha val="27843"/>
            </a:srgbClr>
          </a:solidFill>
          <a:ln w="9360">
            <a:solidFill>
              <a:srgbClr val="000000"/>
            </a:solidFill>
            <a:miter lim="800000"/>
            <a:headEnd/>
            <a:tailEnd/>
          </a:ln>
        </p:spPr>
        <p:txBody>
          <a:bodyPr wrap="none" anchor="ctr"/>
          <a:lstStyle/>
          <a:p>
            <a:endParaRPr lang="en-US" sz="2400"/>
          </a:p>
        </p:txBody>
      </p:sp>
      <p:sp>
        <p:nvSpPr>
          <p:cNvPr id="3081" name="Rectangle 7"/>
          <p:cNvSpPr>
            <a:spLocks noChangeArrowheads="1"/>
          </p:cNvSpPr>
          <p:nvPr/>
        </p:nvSpPr>
        <p:spPr bwMode="auto">
          <a:xfrm>
            <a:off x="3681413" y="16764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a:t>Application Layer</a:t>
            </a:r>
          </a:p>
        </p:txBody>
      </p:sp>
      <p:sp>
        <p:nvSpPr>
          <p:cNvPr id="3082" name="Rectangle 8"/>
          <p:cNvSpPr>
            <a:spLocks noChangeArrowheads="1"/>
          </p:cNvSpPr>
          <p:nvPr/>
        </p:nvSpPr>
        <p:spPr bwMode="auto">
          <a:xfrm>
            <a:off x="3681413" y="2209800"/>
            <a:ext cx="1981200" cy="4572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a:t>Transport Layer</a:t>
            </a:r>
          </a:p>
        </p:txBody>
      </p:sp>
      <p:sp>
        <p:nvSpPr>
          <p:cNvPr id="3083" name="Rectangle 9"/>
          <p:cNvSpPr>
            <a:spLocks noChangeArrowheads="1"/>
          </p:cNvSpPr>
          <p:nvPr/>
        </p:nvSpPr>
        <p:spPr bwMode="auto">
          <a:xfrm>
            <a:off x="3681413" y="26670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a:t>Internet Layer</a:t>
            </a:r>
          </a:p>
        </p:txBody>
      </p:sp>
      <p:sp>
        <p:nvSpPr>
          <p:cNvPr id="3084" name="Rectangle 10"/>
          <p:cNvSpPr>
            <a:spLocks noChangeArrowheads="1"/>
          </p:cNvSpPr>
          <p:nvPr/>
        </p:nvSpPr>
        <p:spPr bwMode="auto">
          <a:xfrm>
            <a:off x="3681413" y="32004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a:t>Network Interface Layer</a:t>
            </a:r>
          </a:p>
        </p:txBody>
      </p:sp>
      <p:sp>
        <p:nvSpPr>
          <p:cNvPr id="3085" name="Rectangle 11"/>
          <p:cNvSpPr>
            <a:spLocks noChangeArrowheads="1"/>
          </p:cNvSpPr>
          <p:nvPr/>
        </p:nvSpPr>
        <p:spPr bwMode="auto">
          <a:xfrm>
            <a:off x="3681413" y="4157663"/>
            <a:ext cx="1981200" cy="533400"/>
          </a:xfrm>
          <a:prstGeom prst="rect">
            <a:avLst/>
          </a:prstGeom>
          <a:gradFill rotWithShape="0">
            <a:gsLst>
              <a:gs pos="0">
                <a:srgbClr val="FFFF00"/>
              </a:gs>
              <a:gs pos="100000">
                <a:srgbClr val="000000"/>
              </a:gs>
            </a:gsLst>
            <a:lin ang="5400000" scaled="1"/>
          </a:gradFill>
          <a:ln w="9360">
            <a:solidFill>
              <a:srgbClr val="000000"/>
            </a:solidFill>
            <a:miter lim="800000"/>
            <a:headEnd/>
            <a:tailEnd/>
          </a:ln>
        </p:spPr>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1"/>
              <a:t>Jaringan Fisik</a:t>
            </a:r>
          </a:p>
        </p:txBody>
      </p:sp>
      <p:graphicFrame>
        <p:nvGraphicFramePr>
          <p:cNvPr id="18444" name="Object 4"/>
          <p:cNvGraphicFramePr>
            <a:graphicFrameLocks noChangeAspect="1"/>
          </p:cNvGraphicFramePr>
          <p:nvPr/>
        </p:nvGraphicFramePr>
        <p:xfrm>
          <a:off x="3810000" y="5334000"/>
          <a:ext cx="1600200" cy="1179513"/>
        </p:xfrm>
        <a:graphic>
          <a:graphicData uri="http://schemas.openxmlformats.org/presentationml/2006/ole">
            <mc:AlternateContent xmlns:mc="http://schemas.openxmlformats.org/markup-compatibility/2006">
              <mc:Choice xmlns:v="urn:schemas-microsoft-com:vml" Requires="v">
                <p:oleObj spid="_x0000_s3110" r:id="rId6" imgW="820800" imgH="604440" progId="">
                  <p:embed/>
                </p:oleObj>
              </mc:Choice>
              <mc:Fallback>
                <p:oleObj r:id="rId6" imgW="820800" imgH="60444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5334000"/>
                        <a:ext cx="1600200" cy="1179513"/>
                      </a:xfrm>
                      <a:prstGeom prst="rect">
                        <a:avLst/>
                      </a:prstGeom>
                      <a:solidFill>
                        <a:srgbClr val="000000"/>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6" name="Line 13"/>
          <p:cNvSpPr>
            <a:spLocks noChangeShapeType="1"/>
          </p:cNvSpPr>
          <p:nvPr/>
        </p:nvSpPr>
        <p:spPr bwMode="auto">
          <a:xfrm>
            <a:off x="609600" y="2667000"/>
            <a:ext cx="1588" cy="457200"/>
          </a:xfrm>
          <a:prstGeom prst="line">
            <a:avLst/>
          </a:prstGeom>
          <a:noFill/>
          <a:ln w="2844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p:cNvSpPr>
            <a:spLocks noChangeShapeType="1"/>
          </p:cNvSpPr>
          <p:nvPr/>
        </p:nvSpPr>
        <p:spPr bwMode="auto">
          <a:xfrm>
            <a:off x="609600" y="3352800"/>
            <a:ext cx="1588" cy="2514600"/>
          </a:xfrm>
          <a:prstGeom prst="line">
            <a:avLst/>
          </a:prstGeom>
          <a:noFill/>
          <a:ln w="381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15"/>
          <p:cNvSpPr>
            <a:spLocks noChangeShapeType="1"/>
          </p:cNvSpPr>
          <p:nvPr/>
        </p:nvSpPr>
        <p:spPr bwMode="auto">
          <a:xfrm>
            <a:off x="609600" y="5867400"/>
            <a:ext cx="3352800" cy="1588"/>
          </a:xfrm>
          <a:prstGeom prst="line">
            <a:avLst/>
          </a:prstGeom>
          <a:noFill/>
          <a:ln w="381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16"/>
          <p:cNvSpPr>
            <a:spLocks noChangeShapeType="1"/>
          </p:cNvSpPr>
          <p:nvPr/>
        </p:nvSpPr>
        <p:spPr bwMode="auto">
          <a:xfrm>
            <a:off x="5257800" y="5791200"/>
            <a:ext cx="3200400" cy="1588"/>
          </a:xfrm>
          <a:prstGeom prst="line">
            <a:avLst/>
          </a:prstGeom>
          <a:noFill/>
          <a:ln w="381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17"/>
          <p:cNvSpPr>
            <a:spLocks noChangeShapeType="1"/>
          </p:cNvSpPr>
          <p:nvPr/>
        </p:nvSpPr>
        <p:spPr bwMode="auto">
          <a:xfrm>
            <a:off x="8458200" y="2667000"/>
            <a:ext cx="1588" cy="381000"/>
          </a:xfrm>
          <a:prstGeom prst="line">
            <a:avLst/>
          </a:prstGeom>
          <a:noFill/>
          <a:ln w="381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18"/>
          <p:cNvSpPr>
            <a:spLocks noChangeShapeType="1"/>
          </p:cNvSpPr>
          <p:nvPr/>
        </p:nvSpPr>
        <p:spPr bwMode="auto">
          <a:xfrm>
            <a:off x="8458200" y="3429000"/>
            <a:ext cx="1588" cy="2362200"/>
          </a:xfrm>
          <a:prstGeom prst="line">
            <a:avLst/>
          </a:prstGeom>
          <a:noFill/>
          <a:ln w="381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6" name="Object 5"/>
          <p:cNvGraphicFramePr>
            <a:graphicFrameLocks noChangeAspect="1"/>
          </p:cNvGraphicFramePr>
          <p:nvPr/>
        </p:nvGraphicFramePr>
        <p:xfrm>
          <a:off x="304800" y="3124200"/>
          <a:ext cx="641350" cy="404813"/>
        </p:xfrm>
        <a:graphic>
          <a:graphicData uri="http://schemas.openxmlformats.org/presentationml/2006/ole">
            <mc:AlternateContent xmlns:mc="http://schemas.openxmlformats.org/markup-compatibility/2006">
              <mc:Choice xmlns:v="urn:schemas-microsoft-com:vml" Requires="v">
                <p:oleObj spid="_x0000_s3111" r:id="rId8" imgW="640800" imgH="404280" progId="">
                  <p:embed/>
                </p:oleObj>
              </mc:Choice>
              <mc:Fallback>
                <p:oleObj r:id="rId8" imgW="640800" imgH="404280" progId="">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124200"/>
                        <a:ext cx="641350" cy="404813"/>
                      </a:xfrm>
                      <a:prstGeom prst="rect">
                        <a:avLst/>
                      </a:prstGeom>
                      <a:solidFill>
                        <a:srgbClr val="FFFF00">
                          <a:alpha val="50000"/>
                        </a:srgbClr>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6"/>
          <p:cNvGraphicFramePr>
            <a:graphicFrameLocks noChangeAspect="1"/>
          </p:cNvGraphicFramePr>
          <p:nvPr/>
        </p:nvGraphicFramePr>
        <p:xfrm>
          <a:off x="8105775" y="3090863"/>
          <a:ext cx="641350" cy="404812"/>
        </p:xfrm>
        <a:graphic>
          <a:graphicData uri="http://schemas.openxmlformats.org/presentationml/2006/ole">
            <mc:AlternateContent xmlns:mc="http://schemas.openxmlformats.org/markup-compatibility/2006">
              <mc:Choice xmlns:v="urn:schemas-microsoft-com:vml" Requires="v">
                <p:oleObj spid="_x0000_s3112" r:id="rId10" imgW="640800" imgH="404280" progId="">
                  <p:embed/>
                </p:oleObj>
              </mc:Choice>
              <mc:Fallback>
                <p:oleObj r:id="rId10" imgW="640800" imgH="404280" progId="">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05775" y="3090863"/>
                        <a:ext cx="641350" cy="404812"/>
                      </a:xfrm>
                      <a:prstGeom prst="rect">
                        <a:avLst/>
                      </a:prstGeom>
                      <a:solidFill>
                        <a:srgbClr val="FFFF00">
                          <a:alpha val="50000"/>
                        </a:srgbClr>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3" name="Rectangle 21"/>
          <p:cNvSpPr>
            <a:spLocks noChangeArrowheads="1"/>
          </p:cNvSpPr>
          <p:nvPr/>
        </p:nvSpPr>
        <p:spPr bwMode="auto">
          <a:xfrm>
            <a:off x="8001000" y="1662113"/>
            <a:ext cx="762000" cy="533400"/>
          </a:xfrm>
          <a:prstGeom prst="rect">
            <a:avLst/>
          </a:prstGeom>
          <a:solidFill>
            <a:srgbClr val="FF0000">
              <a:alpha val="27843"/>
            </a:srgbClr>
          </a:solidFill>
          <a:ln w="9360">
            <a:solidFill>
              <a:srgbClr val="000000"/>
            </a:solidFill>
            <a:miter lim="800000"/>
            <a:headEnd/>
            <a:tailEnd/>
          </a:ln>
        </p:spPr>
        <p:txBody>
          <a:bodyPr wrap="none" anchor="ctr"/>
          <a:lstStyle/>
          <a:p>
            <a:endParaRPr lang="en-US" sz="2400"/>
          </a:p>
        </p:txBody>
      </p:sp>
      <p:sp>
        <p:nvSpPr>
          <p:cNvPr id="18454" name="Text Box 22"/>
          <p:cNvSpPr txBox="1">
            <a:spLocks noChangeArrowheads="1"/>
          </p:cNvSpPr>
          <p:nvPr/>
        </p:nvSpPr>
        <p:spPr bwMode="auto">
          <a:xfrm>
            <a:off x="1752600" y="3352800"/>
            <a:ext cx="1828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Mengirim data ke media fisik</a:t>
            </a:r>
          </a:p>
        </p:txBody>
      </p:sp>
      <p:sp>
        <p:nvSpPr>
          <p:cNvPr id="18455" name="Text Box 23"/>
          <p:cNvSpPr txBox="1">
            <a:spLocks noChangeArrowheads="1"/>
          </p:cNvSpPr>
          <p:nvPr/>
        </p:nvSpPr>
        <p:spPr bwMode="auto">
          <a:xfrm>
            <a:off x="5791200" y="3276600"/>
            <a:ext cx="1828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Menerima data dari media fisik</a:t>
            </a:r>
          </a:p>
        </p:txBody>
      </p:sp>
      <p:sp>
        <p:nvSpPr>
          <p:cNvPr id="18456" name="Text Box 24"/>
          <p:cNvSpPr txBox="1">
            <a:spLocks noChangeArrowheads="1"/>
          </p:cNvSpPr>
          <p:nvPr/>
        </p:nvSpPr>
        <p:spPr bwMode="auto">
          <a:xfrm>
            <a:off x="1752600" y="2895600"/>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Memberi Alamat Tujuan</a:t>
            </a:r>
          </a:p>
        </p:txBody>
      </p:sp>
      <p:sp>
        <p:nvSpPr>
          <p:cNvPr id="18457" name="Text Box 25"/>
          <p:cNvSpPr txBox="1">
            <a:spLocks noChangeArrowheads="1"/>
          </p:cNvSpPr>
          <p:nvPr/>
        </p:nvSpPr>
        <p:spPr bwMode="auto">
          <a:xfrm>
            <a:off x="5805488" y="2879725"/>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Membaca Alamat Tujuan</a:t>
            </a:r>
          </a:p>
        </p:txBody>
      </p:sp>
      <p:sp>
        <p:nvSpPr>
          <p:cNvPr id="18458" name="Text Box 26"/>
          <p:cNvSpPr txBox="1">
            <a:spLocks noChangeArrowheads="1"/>
          </p:cNvSpPr>
          <p:nvPr/>
        </p:nvSpPr>
        <p:spPr bwMode="auto">
          <a:xfrm>
            <a:off x="1804988" y="1752600"/>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Aplikasi dalam Internet</a:t>
            </a:r>
          </a:p>
        </p:txBody>
      </p:sp>
      <p:sp>
        <p:nvSpPr>
          <p:cNvPr id="18459" name="Text Box 27"/>
          <p:cNvSpPr txBox="1">
            <a:spLocks noChangeArrowheads="1"/>
          </p:cNvSpPr>
          <p:nvPr/>
        </p:nvSpPr>
        <p:spPr bwMode="auto">
          <a:xfrm>
            <a:off x="5843588" y="1743075"/>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Aplikasi dalam Internet</a:t>
            </a:r>
          </a:p>
        </p:txBody>
      </p:sp>
      <p:sp>
        <p:nvSpPr>
          <p:cNvPr id="18460" name="Text Box 28"/>
          <p:cNvSpPr txBox="1">
            <a:spLocks noChangeArrowheads="1"/>
          </p:cNvSpPr>
          <p:nvPr/>
        </p:nvSpPr>
        <p:spPr bwMode="auto">
          <a:xfrm>
            <a:off x="1781175" y="2286000"/>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Penentuan Routing</a:t>
            </a:r>
          </a:p>
        </p:txBody>
      </p:sp>
      <p:sp>
        <p:nvSpPr>
          <p:cNvPr id="18461" name="Text Box 29"/>
          <p:cNvSpPr txBox="1">
            <a:spLocks noChangeArrowheads="1"/>
          </p:cNvSpPr>
          <p:nvPr/>
        </p:nvSpPr>
        <p:spPr bwMode="auto">
          <a:xfrm>
            <a:off x="5805488" y="2271713"/>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Membaca Routing</a:t>
            </a:r>
          </a:p>
        </p:txBody>
      </p:sp>
      <p:sp>
        <p:nvSpPr>
          <p:cNvPr id="18462" name="Text Box 30"/>
          <p:cNvSpPr txBox="1">
            <a:spLocks noChangeArrowheads="1"/>
          </p:cNvSpPr>
          <p:nvPr/>
        </p:nvSpPr>
        <p:spPr bwMode="auto">
          <a:xfrm>
            <a:off x="1123950" y="4722813"/>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Kabel atau Radio</a:t>
            </a:r>
          </a:p>
        </p:txBody>
      </p:sp>
      <p:sp>
        <p:nvSpPr>
          <p:cNvPr id="18463" name="Text Box 31"/>
          <p:cNvSpPr txBox="1">
            <a:spLocks noChangeArrowheads="1"/>
          </p:cNvSpPr>
          <p:nvPr/>
        </p:nvSpPr>
        <p:spPr bwMode="auto">
          <a:xfrm>
            <a:off x="6400800" y="4691063"/>
            <a:ext cx="18288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100">
                <a:solidFill>
                  <a:srgbClr val="FFFF00"/>
                </a:solidFill>
              </a:rPr>
              <a:t>Kabel atau Radio</a:t>
            </a:r>
          </a:p>
        </p:txBody>
      </p:sp>
      <p:sp>
        <p:nvSpPr>
          <p:cNvPr id="18464" name="Line 32"/>
          <p:cNvSpPr>
            <a:spLocks noChangeShapeType="1"/>
          </p:cNvSpPr>
          <p:nvPr/>
        </p:nvSpPr>
        <p:spPr bwMode="auto">
          <a:xfrm flipH="1">
            <a:off x="1598613" y="4419600"/>
            <a:ext cx="1984375" cy="1588"/>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33"/>
          <p:cNvSpPr>
            <a:spLocks noChangeShapeType="1"/>
          </p:cNvSpPr>
          <p:nvPr/>
        </p:nvSpPr>
        <p:spPr bwMode="auto">
          <a:xfrm>
            <a:off x="1600200" y="4419600"/>
            <a:ext cx="1588" cy="381000"/>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34"/>
          <p:cNvSpPr>
            <a:spLocks noChangeShapeType="1"/>
          </p:cNvSpPr>
          <p:nvPr/>
        </p:nvSpPr>
        <p:spPr bwMode="auto">
          <a:xfrm>
            <a:off x="1600200" y="4953000"/>
            <a:ext cx="1588" cy="914400"/>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35"/>
          <p:cNvSpPr>
            <a:spLocks noChangeShapeType="1"/>
          </p:cNvSpPr>
          <p:nvPr/>
        </p:nvSpPr>
        <p:spPr bwMode="auto">
          <a:xfrm>
            <a:off x="5638800" y="4343400"/>
            <a:ext cx="1371600" cy="1588"/>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36"/>
          <p:cNvSpPr>
            <a:spLocks noChangeShapeType="1"/>
          </p:cNvSpPr>
          <p:nvPr/>
        </p:nvSpPr>
        <p:spPr bwMode="auto">
          <a:xfrm>
            <a:off x="7010400" y="4343400"/>
            <a:ext cx="1588" cy="381000"/>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37"/>
          <p:cNvSpPr>
            <a:spLocks noChangeShapeType="1"/>
          </p:cNvSpPr>
          <p:nvPr/>
        </p:nvSpPr>
        <p:spPr bwMode="auto">
          <a:xfrm>
            <a:off x="7010400" y="4876800"/>
            <a:ext cx="1588" cy="914400"/>
          </a:xfrm>
          <a:prstGeom prst="line">
            <a:avLst/>
          </a:prstGeom>
          <a:noFill/>
          <a:ln w="19080">
            <a:solidFill>
              <a:srgbClr val="00FF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8" name="Object 3"/>
          <p:cNvGraphicFramePr>
            <a:graphicFrameLocks noChangeAspect="1"/>
          </p:cNvGraphicFramePr>
          <p:nvPr/>
        </p:nvGraphicFramePr>
        <p:xfrm>
          <a:off x="514350" y="1500188"/>
          <a:ext cx="1176338" cy="1414462"/>
        </p:xfrm>
        <a:graphic>
          <a:graphicData uri="http://schemas.openxmlformats.org/presentationml/2006/ole">
            <mc:AlternateContent xmlns:mc="http://schemas.openxmlformats.org/markup-compatibility/2006">
              <mc:Choice xmlns:v="urn:schemas-microsoft-com:vml" Requires="v">
                <p:oleObj spid="_x0000_s3113" r:id="rId11" imgW="706680" imgH="849240" progId="">
                  <p:embed/>
                </p:oleObj>
              </mc:Choice>
              <mc:Fallback>
                <p:oleObj r:id="rId11" imgW="706680" imgH="849240" progId="">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350" y="1500188"/>
                        <a:ext cx="1176338" cy="1414462"/>
                      </a:xfrm>
                      <a:prstGeom prst="rect">
                        <a:avLst/>
                      </a:prstGeom>
                      <a:solidFill>
                        <a:srgbClr val="339966">
                          <a:alpha val="70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repeatCount="2000" fill="hold" grpId="0" nodeType="clickEffect">
                                  <p:stCondLst>
                                    <p:cond delay="0"/>
                                  </p:stCondLst>
                                  <p:childTnLst>
                                    <p:animClr clrSpc="rgb" dir="cw">
                                      <p:cBhvr>
                                        <p:cTn id="6" dur="2000" fill="hold" masterRel="sameClick"/>
                                        <p:tgtEl>
                                          <p:spTgt spid="18438"/>
                                        </p:tgtEl>
                                        <p:attrNameLst>
                                          <p:attrName>style.color</p:attrName>
                                        </p:attrNameLst>
                                      </p:cBhvr>
                                      <p:by>
                                        <p:hsl h="10842353" s="0" l="0"/>
                                      </p:by>
                                    </p:animClr>
                                    <p:animClr clrSpc="rgb" dir="cw">
                                      <p:cBhvr>
                                        <p:cTn id="7" dur="2000" fill="hold" masterRel="sameClick"/>
                                        <p:tgtEl>
                                          <p:spTgt spid="18438"/>
                                        </p:tgtEl>
                                        <p:attrNameLst>
                                          <p:attrName>fillColor</p:attrName>
                                        </p:attrNameLst>
                                      </p:cBhvr>
                                      <p:by>
                                        <p:hsl h="10842353" s="0" l="0"/>
                                      </p:by>
                                    </p:animClr>
                                    <p:animClr clrSpc="rgb" dir="cw">
                                      <p:cBhvr>
                                        <p:cTn id="8" dur="2000" fill="hold" masterRel="sameClick"/>
                                        <p:tgtEl>
                                          <p:spTgt spid="18438"/>
                                        </p:tgtEl>
                                        <p:attrNameLst>
                                          <p:attrName>stroke.color</p:attrName>
                                        </p:attrNameLst>
                                      </p:cBhvr>
                                      <p:by>
                                        <p:hsl h="10842353" s="0" l="0"/>
                                      </p:by>
                                    </p:animClr>
                                    <p:set>
                                      <p:cBhvr>
                                        <p:cTn id="9" dur="2000" fill="hold"/>
                                        <p:tgtEl>
                                          <p:spTgt spid="1843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fill="hold" nodeType="clickEffect">
                                  <p:stCondLst>
                                    <p:cond delay="0"/>
                                  </p:stCondLst>
                                  <p:childTnLst>
                                    <p:set>
                                      <p:cBhvr>
                                        <p:cTn id="13" dur="1" fill="hold">
                                          <p:stCondLst>
                                            <p:cond delay="0"/>
                                          </p:stCondLst>
                                        </p:cTn>
                                        <p:tgtEl>
                                          <p:spTgt spid="18458"/>
                                        </p:tgtEl>
                                        <p:attrNameLst>
                                          <p:attrName>style.visibility</p:attrName>
                                        </p:attrNameLst>
                                      </p:cBhvr>
                                      <p:to>
                                        <p:strVal val="visible"/>
                                      </p:to>
                                    </p:set>
                                    <p:anim calcmode="lin" valueType="num">
                                      <p:cBhvr>
                                        <p:cTn id="14" dur="1000" fill="hold"/>
                                        <p:tgtEl>
                                          <p:spTgt spid="18458"/>
                                        </p:tgtEl>
                                        <p:attrNameLst>
                                          <p:attrName>ppt_w</p:attrName>
                                        </p:attrNameLst>
                                      </p:cBhvr>
                                      <p:tavLst>
                                        <p:tav tm="100000">
                                          <p:val>
                                            <p:strVal val="#ppt_w*0.70"/>
                                          </p:val>
                                        </p:tav>
                                        <p:tav>
                                          <p:val>
                                            <p:strVal val="#ppt_w"/>
                                          </p:val>
                                        </p:tav>
                                      </p:tavLst>
                                    </p:anim>
                                    <p:anim calcmode="lin" valueType="num">
                                      <p:cBhvr>
                                        <p:cTn id="15" dur="1000" fill="hold"/>
                                        <p:tgtEl>
                                          <p:spTgt spid="18458"/>
                                        </p:tgtEl>
                                        <p:attrNameLst>
                                          <p:attrName>ppt_h</p:attrName>
                                        </p:attrNameLst>
                                      </p:cBhvr>
                                      <p:tavLst>
                                        <p:tav tm="100000">
                                          <p:val>
                                            <p:strVal val="#ppt_h"/>
                                          </p:val>
                                        </p:tav>
                                        <p:tav>
                                          <p:val>
                                            <p:strVal val="#ppt_h"/>
                                          </p:val>
                                        </p:tav>
                                      </p:tavLst>
                                    </p:anim>
                                    <p:animEffect transition="in" filter="fade">
                                      <p:cBhvr>
                                        <p:cTn id="16" dur="1000"/>
                                        <p:tgtEl>
                                          <p:spTgt spid="184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p:cTn id="20" dur="1" fill="hold">
                                          <p:stCondLst>
                                            <p:cond delay="0"/>
                                          </p:stCondLst>
                                        </p:cTn>
                                        <p:tgtEl>
                                          <p:spTgt spid="184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p:cTn id="24" dur="1" fill="hold">
                                          <p:stCondLst>
                                            <p:cond delay="0"/>
                                          </p:stCondLst>
                                        </p:cTn>
                                        <p:tgtEl>
                                          <p:spTgt spid="184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nodeType="clickEffect">
                                  <p:stCondLst>
                                    <p:cond delay="0"/>
                                  </p:stCondLst>
                                  <p:childTnLst>
                                    <p:set>
                                      <p:cBhvr>
                                        <p:cTn id="28" dur="1" fill="hold">
                                          <p:stCondLst>
                                            <p:cond delay="0"/>
                                          </p:stCondLst>
                                        </p:cTn>
                                        <p:tgtEl>
                                          <p:spTgt spid="1845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8464"/>
                                        </p:tgtEl>
                                        <p:attrNameLst>
                                          <p:attrName>style.visibility</p:attrName>
                                        </p:attrNameLst>
                                      </p:cBhvr>
                                      <p:to>
                                        <p:strVal val="visible"/>
                                      </p:to>
                                    </p:set>
                                    <p:animEffect transition="in" filter="slide(fromBottom)">
                                      <p:cBhvr>
                                        <p:cTn id="33" dur="500"/>
                                        <p:tgtEl>
                                          <p:spTgt spid="18464"/>
                                        </p:tgtEl>
                                      </p:cBhvr>
                                    </p:animEffect>
                                  </p:childTnLst>
                                </p:cTn>
                              </p:par>
                              <p:par>
                                <p:cTn id="34" presetID="12" presetClass="entr" presetSubtype="4" fill="hold" nodeType="withEffect">
                                  <p:stCondLst>
                                    <p:cond delay="0"/>
                                  </p:stCondLst>
                                  <p:childTnLst>
                                    <p:set>
                                      <p:cBhvr>
                                        <p:cTn id="35" dur="1" fill="hold">
                                          <p:stCondLst>
                                            <p:cond delay="0"/>
                                          </p:stCondLst>
                                        </p:cTn>
                                        <p:tgtEl>
                                          <p:spTgt spid="18462"/>
                                        </p:tgtEl>
                                        <p:attrNameLst>
                                          <p:attrName>style.visibility</p:attrName>
                                        </p:attrNameLst>
                                      </p:cBhvr>
                                      <p:to>
                                        <p:strVal val="visible"/>
                                      </p:to>
                                    </p:set>
                                    <p:animEffect transition="in" filter="slide(fromBottom)">
                                      <p:cBhvr>
                                        <p:cTn id="36" dur="500"/>
                                        <p:tgtEl>
                                          <p:spTgt spid="1846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8466"/>
                                        </p:tgtEl>
                                        <p:attrNameLst>
                                          <p:attrName>style.visibility</p:attrName>
                                        </p:attrNameLst>
                                      </p:cBhvr>
                                      <p:to>
                                        <p:strVal val="visible"/>
                                      </p:to>
                                    </p:set>
                                    <p:animEffect transition="in" filter="slide(fromBottom)">
                                      <p:cBhvr>
                                        <p:cTn id="39" dur="500"/>
                                        <p:tgtEl>
                                          <p:spTgt spid="18466"/>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18467"/>
                                        </p:tgtEl>
                                        <p:attrNameLst>
                                          <p:attrName>style.visibility</p:attrName>
                                        </p:attrNameLst>
                                      </p:cBhvr>
                                      <p:to>
                                        <p:strVal val="visible"/>
                                      </p:to>
                                    </p:set>
                                    <p:animEffect transition="in" filter="slide(fromBottom)">
                                      <p:cBhvr>
                                        <p:cTn id="42" dur="500"/>
                                        <p:tgtEl>
                                          <p:spTgt spid="18467"/>
                                        </p:tgtEl>
                                      </p:cBhvr>
                                    </p:animEffect>
                                  </p:childTnLst>
                                </p:cTn>
                              </p:par>
                              <p:par>
                                <p:cTn id="43" presetID="12" presetClass="entr" presetSubtype="4" fill="hold" nodeType="withEffect">
                                  <p:stCondLst>
                                    <p:cond delay="0"/>
                                  </p:stCondLst>
                                  <p:childTnLst>
                                    <p:set>
                                      <p:cBhvr>
                                        <p:cTn id="44" dur="1" fill="hold">
                                          <p:stCondLst>
                                            <p:cond delay="0"/>
                                          </p:stCondLst>
                                        </p:cTn>
                                        <p:tgtEl>
                                          <p:spTgt spid="18463"/>
                                        </p:tgtEl>
                                        <p:attrNameLst>
                                          <p:attrName>style.visibility</p:attrName>
                                        </p:attrNameLst>
                                      </p:cBhvr>
                                      <p:to>
                                        <p:strVal val="visible"/>
                                      </p:to>
                                    </p:set>
                                    <p:animEffect transition="in" filter="slide(fromBottom)">
                                      <p:cBhvr>
                                        <p:cTn id="45" dur="500"/>
                                        <p:tgtEl>
                                          <p:spTgt spid="18463"/>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469"/>
                                        </p:tgtEl>
                                        <p:attrNameLst>
                                          <p:attrName>style.visibility</p:attrName>
                                        </p:attrNameLst>
                                      </p:cBhvr>
                                      <p:to>
                                        <p:strVal val="visible"/>
                                      </p:to>
                                    </p:set>
                                    <p:animEffect transition="in" filter="slide(fromBottom)">
                                      <p:cBhvr>
                                        <p:cTn id="48" dur="500"/>
                                        <p:tgtEl>
                                          <p:spTgt spid="18469"/>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8468"/>
                                        </p:tgtEl>
                                        <p:attrNameLst>
                                          <p:attrName>style.visibility</p:attrName>
                                        </p:attrNameLst>
                                      </p:cBhvr>
                                      <p:to>
                                        <p:strVal val="visible"/>
                                      </p:to>
                                    </p:set>
                                    <p:animEffect transition="in" filter="slide(fromBottom)">
                                      <p:cBhvr>
                                        <p:cTn id="51" dur="500"/>
                                        <p:tgtEl>
                                          <p:spTgt spid="18468"/>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18465"/>
                                        </p:tgtEl>
                                        <p:attrNameLst>
                                          <p:attrName>style.visibility</p:attrName>
                                        </p:attrNameLst>
                                      </p:cBhvr>
                                      <p:to>
                                        <p:strVal val="visible"/>
                                      </p:to>
                                    </p:set>
                                    <p:animEffect transition="in" filter="slide(fromBottom)">
                                      <p:cBhvr>
                                        <p:cTn id="54" dur="500"/>
                                        <p:tgtEl>
                                          <p:spTgt spid="1846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mph" fill="hold" nodeType="clickEffect">
                                  <p:stCondLst>
                                    <p:cond delay="0"/>
                                  </p:stCondLst>
                                  <p:childTnLst>
                                    <p:animEffect transition="out" filter="fade">
                                      <p:cBhvr>
                                        <p:cTn id="58" dur="2000"/>
                                        <p:tgtEl>
                                          <p:spTgt spid="18444"/>
                                        </p:tgtEl>
                                      </p:cBhvr>
                                    </p:animEffect>
                                    <p:animScale>
                                      <p:cBhvr>
                                        <p:cTn id="59" dur="1000" autoRev="1" fill="hold"/>
                                        <p:tgtEl>
                                          <p:spTgt spid="18444"/>
                                        </p:tgtEl>
                                      </p:cBhvr>
                                      <p:to x="105000" y="105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fill="hold" nodeType="clickEffect">
                                  <p:stCondLst>
                                    <p:cond delay="0"/>
                                  </p:stCondLst>
                                  <p:childTnLst>
                                    <p:set>
                                      <p:cBhvr>
                                        <p:cTn id="63" dur="1" fill="hold">
                                          <p:stCondLst>
                                            <p:cond delay="0"/>
                                          </p:stCondLst>
                                        </p:cTn>
                                        <p:tgtEl>
                                          <p:spTgt spid="18455"/>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fill="hold" nodeType="clickEffect">
                                  <p:stCondLst>
                                    <p:cond delay="0"/>
                                  </p:stCondLst>
                                  <p:childTnLst>
                                    <p:set>
                                      <p:cBhvr>
                                        <p:cTn id="67" dur="1" fill="hold">
                                          <p:stCondLst>
                                            <p:cond delay="0"/>
                                          </p:stCondLst>
                                        </p:cTn>
                                        <p:tgtEl>
                                          <p:spTgt spid="1845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fill="hold" nodeType="clickEffect">
                                  <p:stCondLst>
                                    <p:cond delay="0"/>
                                  </p:stCondLst>
                                  <p:childTnLst>
                                    <p:set>
                                      <p:cBhvr>
                                        <p:cTn id="71" dur="1" fill="hold">
                                          <p:stCondLst>
                                            <p:cond delay="0"/>
                                          </p:stCondLst>
                                        </p:cTn>
                                        <p:tgtEl>
                                          <p:spTgt spid="18461"/>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fill="hold" nodeType="clickEffect">
                                  <p:stCondLst>
                                    <p:cond delay="0"/>
                                  </p:stCondLst>
                                  <p:childTnLst>
                                    <p:set>
                                      <p:cBhvr>
                                        <p:cTn id="75" dur="1" fill="hold">
                                          <p:stCondLst>
                                            <p:cond delay="0"/>
                                          </p:stCondLst>
                                        </p:cTn>
                                        <p:tgtEl>
                                          <p:spTgt spid="18459"/>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mph" fill="hold" grpId="0" nodeType="clickEffect">
                                  <p:stCondLst>
                                    <p:cond delay="0"/>
                                  </p:stCondLst>
                                  <p:childTnLst>
                                    <p:animClr clrSpc="rgb" dir="cw">
                                      <p:cBhvr>
                                        <p:cTn id="79" dur="500" fill="hold" masterRel="sameClick"/>
                                        <p:tgtEl>
                                          <p:spTgt spid="18453"/>
                                        </p:tgtEl>
                                        <p:attrNameLst>
                                          <p:attrName>style.color</p:attrName>
                                        </p:attrNameLst>
                                      </p:cBhvr>
                                      <p:by>
                                        <p:hsl h="10842353" s="0" l="0"/>
                                      </p:by>
                                    </p:animClr>
                                    <p:animClr clrSpc="rgb" dir="cw">
                                      <p:cBhvr>
                                        <p:cTn id="80" dur="500" fill="hold" masterRel="sameClick"/>
                                        <p:tgtEl>
                                          <p:spTgt spid="18453"/>
                                        </p:tgtEl>
                                        <p:attrNameLst>
                                          <p:attrName>fillColor</p:attrName>
                                        </p:attrNameLst>
                                      </p:cBhvr>
                                      <p:by>
                                        <p:hsl h="10842353" s="0" l="0"/>
                                      </p:by>
                                    </p:animClr>
                                    <p:animClr clrSpc="rgb" dir="cw">
                                      <p:cBhvr>
                                        <p:cTn id="81" dur="500" fill="hold" masterRel="sameClick"/>
                                        <p:tgtEl>
                                          <p:spTgt spid="18453"/>
                                        </p:tgtEl>
                                        <p:attrNameLst>
                                          <p:attrName>stroke.color</p:attrName>
                                        </p:attrNameLst>
                                      </p:cBhvr>
                                      <p:by>
                                        <p:hsl h="10842353" s="0" l="0"/>
                                      </p:by>
                                    </p:animClr>
                                    <p:set>
                                      <p:cBhvr>
                                        <p:cTn id="82" dur="500" fill="hold"/>
                                        <p:tgtEl>
                                          <p:spTgt spid="184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53" grpId="0" animBg="1"/>
      <p:bldP spid="18464" grpId="0" animBg="1"/>
      <p:bldP spid="18465" grpId="0" animBg="1"/>
      <p:bldP spid="18466" grpId="0" animBg="1"/>
      <p:bldP spid="18467" grpId="0" animBg="1"/>
      <p:bldP spid="18468" grpId="0" animBg="1"/>
      <p:bldP spid="184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r>
              <a:rPr lang="en-US" smtClean="0">
                <a:solidFill>
                  <a:srgbClr val="FFC000"/>
                </a:solidFill>
                <a:latin typeface="Showcard Gothic" pitchFamily="82" charset="0"/>
              </a:rPr>
              <a:t>PERBANDINGAN MODEL TCP/IP DENGAN OSI </a:t>
            </a:r>
          </a:p>
        </p:txBody>
      </p:sp>
      <p:pic>
        <p:nvPicPr>
          <p:cNvPr id="23555" name="Content Placeholder 1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044575" y="1600200"/>
            <a:ext cx="7054850"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71500"/>
            <a:ext cx="8229600" cy="846138"/>
          </a:xfrm>
        </p:spPr>
        <p:txBody>
          <a:bodyPr/>
          <a:lstStyle/>
          <a:p>
            <a:r>
              <a:rPr lang="en-US" smtClean="0">
                <a:solidFill>
                  <a:srgbClr val="FFC000"/>
                </a:solidFill>
                <a:latin typeface="Showcard Gothic" pitchFamily="82" charset="0"/>
              </a:rPr>
              <a:t>Lapisan – lapisan layanan pada TCP/IP</a:t>
            </a:r>
            <a:r>
              <a:rPr lang="en-US" smtClean="0"/>
              <a:t/>
            </a:r>
            <a:br>
              <a:rPr lang="en-US" smtClean="0"/>
            </a:br>
            <a:endParaRPr lang="en-US" smtClean="0"/>
          </a:p>
        </p:txBody>
      </p:sp>
      <p:sp>
        <p:nvSpPr>
          <p:cNvPr id="24579" name="Content Placeholder 2"/>
          <p:cNvSpPr>
            <a:spLocks noGrp="1"/>
          </p:cNvSpPr>
          <p:nvPr>
            <p:ph idx="1"/>
          </p:nvPr>
        </p:nvSpPr>
        <p:spPr/>
        <p:txBody>
          <a:bodyPr/>
          <a:lstStyle/>
          <a:p>
            <a:r>
              <a:rPr lang="en-US" sz="1800" smtClean="0">
                <a:solidFill>
                  <a:srgbClr val="00FF00"/>
                </a:solidFill>
              </a:rPr>
              <a:t>Lapisan Application </a:t>
            </a:r>
          </a:p>
          <a:p>
            <a:r>
              <a:rPr lang="en-US" sz="1800" smtClean="0">
                <a:solidFill>
                  <a:srgbClr val="00FF00"/>
                </a:solidFill>
              </a:rPr>
              <a:t>Menyediakan layanan komunikasi antar proses atau aplikasi pada host yang berjauhan namun terhubung pada jaringan</a:t>
            </a:r>
          </a:p>
          <a:p>
            <a:r>
              <a:rPr lang="en-US" sz="1800" smtClean="0">
                <a:solidFill>
                  <a:srgbClr val="00FF00"/>
                </a:solidFill>
              </a:rPr>
              <a:t>Lapisan Tansport (End to End)</a:t>
            </a:r>
          </a:p>
          <a:p>
            <a:r>
              <a:rPr lang="en-US" sz="1800" smtClean="0">
                <a:solidFill>
                  <a:srgbClr val="00FF00"/>
                </a:solidFill>
              </a:rPr>
              <a:t>Menyediakan layanan transfer end to end. Lapisan ini juga termasuk mekanisme untuk menjamin kehandalan transmis datanya. Layanan ini tentu saja akan menyembunyikan segala hal yang terlalu detail bagi lapisan diatasnya.</a:t>
            </a:r>
          </a:p>
          <a:p>
            <a:r>
              <a:rPr lang="en-US" sz="1800" smtClean="0">
                <a:solidFill>
                  <a:srgbClr val="00FF00"/>
                </a:solidFill>
              </a:rPr>
              <a:t>Lapisan Internetwork</a:t>
            </a:r>
          </a:p>
          <a:p>
            <a:r>
              <a:rPr lang="en-US" sz="1800" smtClean="0">
                <a:solidFill>
                  <a:srgbClr val="00FF00"/>
                </a:solidFill>
              </a:rPr>
              <a:t>Fokus pada pemilihan jalur (routing) data dari host sumber ke host tujuan yang melewati satu atau lebih jaringan yang berbeda dengan menggunakan router.</a:t>
            </a:r>
          </a:p>
          <a:p>
            <a:r>
              <a:rPr lang="en-US" sz="1800" smtClean="0">
                <a:solidFill>
                  <a:srgbClr val="00FF00"/>
                </a:solidFill>
              </a:rPr>
              <a:t>Lapisan Network Access/Data Link</a:t>
            </a:r>
          </a:p>
          <a:p>
            <a:r>
              <a:rPr lang="en-US" sz="1800" smtClean="0">
                <a:solidFill>
                  <a:srgbClr val="00FF00"/>
                </a:solidFill>
              </a:rPr>
              <a:t>Mendefenisikan antarmuka logika antara sistem dan jaringan</a:t>
            </a:r>
          </a:p>
          <a:p>
            <a:r>
              <a:rPr lang="en-US" sz="1800" smtClean="0">
                <a:solidFill>
                  <a:srgbClr val="00FF00"/>
                </a:solidFill>
              </a:rPr>
              <a:t>Lapisan Physical</a:t>
            </a:r>
          </a:p>
          <a:p>
            <a:r>
              <a:rPr lang="en-US" sz="1800" smtClean="0">
                <a:solidFill>
                  <a:srgbClr val="00FF00"/>
                </a:solidFill>
              </a:rPr>
              <a:t>Mendefenisikan karakteristik dari media transmisi, pensinyalan dan skema pengkodean sinyal</a:t>
            </a:r>
          </a:p>
          <a:p>
            <a:endParaRPr lang="en-US" sz="1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C000"/>
                </a:solidFill>
                <a:latin typeface="Showcard Gothic" pitchFamily="82" charset="0"/>
              </a:rPr>
              <a:t>Bagaimana Komputer kita Terkoneksi ke Internet ?</a:t>
            </a:r>
          </a:p>
        </p:txBody>
      </p:sp>
      <p:sp>
        <p:nvSpPr>
          <p:cNvPr id="25603" name="Text Box 4"/>
          <p:cNvSpPr txBox="1">
            <a:spLocks noChangeArrowheads="1"/>
          </p:cNvSpPr>
          <p:nvPr/>
        </p:nvSpPr>
        <p:spPr bwMode="auto">
          <a:xfrm>
            <a:off x="4953000" y="1371600"/>
            <a:ext cx="4038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1313" indent="-341313"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1pPr>
            <a:lvl2pPr marL="742950" indent="-28575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2pPr>
            <a:lvl3pPr marL="11430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3pPr>
            <a:lvl4pPr marL="16002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4pPr>
            <a:lvl5pPr marL="2057400" indent="-228600" eaLnBrk="0" hangingPunc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5pPr>
            <a:lvl6pPr marL="25146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6pPr>
            <a:lvl7pPr marL="29718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7pPr>
            <a:lvl8pPr marL="34290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8pPr>
            <a:lvl9pPr marL="38862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solidFill>
                  <a:schemeClr val="tx1"/>
                </a:solidFill>
                <a:latin typeface="Arial" charset="0"/>
              </a:defRPr>
            </a:lvl9pPr>
          </a:lstStyle>
          <a:p>
            <a:pPr eaLnBrk="1" hangingPunct="1">
              <a:spcBef>
                <a:spcPts val="875"/>
              </a:spcBef>
              <a:buClr>
                <a:srgbClr val="FFFFFF"/>
              </a:buClr>
              <a:buFont typeface="Arial" charset="0"/>
              <a:buAutoNum type="arabicPeriod"/>
            </a:pPr>
            <a:r>
              <a:rPr lang="en-GB" sz="1400" b="1">
                <a:solidFill>
                  <a:srgbClr val="00FF00"/>
                </a:solidFill>
              </a:rPr>
              <a:t>Untuk dapat terkoneksi ke Internet kita harus melalui ISP (Internet Service Provider)‏</a:t>
            </a:r>
          </a:p>
          <a:p>
            <a:pPr eaLnBrk="1" hangingPunct="1">
              <a:spcBef>
                <a:spcPts val="875"/>
              </a:spcBef>
              <a:buClr>
                <a:srgbClr val="FFFFFF"/>
              </a:buClr>
              <a:buFont typeface="Arial" charset="0"/>
              <a:buAutoNum type="arabicPeriod"/>
            </a:pPr>
            <a:r>
              <a:rPr lang="en-GB" sz="1400" b="1">
                <a:solidFill>
                  <a:srgbClr val="00FF00"/>
                </a:solidFill>
              </a:rPr>
              <a:t>Media yang umum digunakan adalah Saluran Telepon.</a:t>
            </a:r>
          </a:p>
          <a:p>
            <a:pPr eaLnBrk="1" hangingPunct="1">
              <a:spcBef>
                <a:spcPts val="875"/>
              </a:spcBef>
              <a:buClr>
                <a:srgbClr val="FFFFFF"/>
              </a:buClr>
              <a:buFont typeface="Arial" charset="0"/>
              <a:buAutoNum type="arabicPeriod"/>
            </a:pPr>
            <a:r>
              <a:rPr lang="en-GB" sz="1400" b="1">
                <a:solidFill>
                  <a:srgbClr val="00FF00"/>
                </a:solidFill>
              </a:rPr>
              <a:t>ISP yang ada di Indonesia :</a:t>
            </a:r>
          </a:p>
          <a:p>
            <a:pPr eaLnBrk="1" hangingPunct="1">
              <a:spcBef>
                <a:spcPts val="875"/>
              </a:spcBef>
              <a:buClr>
                <a:srgbClr val="FFFFFF"/>
              </a:buClr>
            </a:pPr>
            <a:r>
              <a:rPr lang="en-GB" sz="1400" b="1">
                <a:solidFill>
                  <a:srgbClr val="00FF00"/>
                </a:solidFill>
              </a:rPr>
              <a:t>	- Telkom (Telkomnet Instant, Speedy)‏</a:t>
            </a:r>
          </a:p>
          <a:p>
            <a:pPr eaLnBrk="1" hangingPunct="1">
              <a:spcBef>
                <a:spcPts val="875"/>
              </a:spcBef>
              <a:buClr>
                <a:srgbClr val="FFFFFF"/>
              </a:buClr>
            </a:pPr>
            <a:r>
              <a:rPr lang="en-GB" sz="1400" b="1">
                <a:solidFill>
                  <a:srgbClr val="00FF00"/>
                </a:solidFill>
              </a:rPr>
              <a:t>	- LinkNet</a:t>
            </a:r>
          </a:p>
          <a:p>
            <a:pPr eaLnBrk="1" hangingPunct="1">
              <a:spcBef>
                <a:spcPts val="875"/>
              </a:spcBef>
              <a:buClr>
                <a:srgbClr val="FFFFFF"/>
              </a:buClr>
            </a:pPr>
            <a:r>
              <a:rPr lang="en-GB" sz="1400" b="1">
                <a:solidFill>
                  <a:srgbClr val="00FF00"/>
                </a:solidFill>
              </a:rPr>
              <a:t>	- CBN</a:t>
            </a:r>
          </a:p>
          <a:p>
            <a:pPr eaLnBrk="1" hangingPunct="1">
              <a:spcBef>
                <a:spcPts val="875"/>
              </a:spcBef>
              <a:buClr>
                <a:srgbClr val="FFFFFF"/>
              </a:buClr>
            </a:pPr>
            <a:r>
              <a:rPr lang="en-GB" sz="1400" b="1">
                <a:solidFill>
                  <a:srgbClr val="00FF00"/>
                </a:solidFill>
              </a:rPr>
              <a:t>	- IndosatNet</a:t>
            </a:r>
          </a:p>
          <a:p>
            <a:pPr eaLnBrk="1" hangingPunct="1">
              <a:spcBef>
                <a:spcPts val="875"/>
              </a:spcBef>
              <a:buClr>
                <a:srgbClr val="FFFFFF"/>
              </a:buClr>
            </a:pPr>
            <a:r>
              <a:rPr lang="en-GB" sz="1400" b="1">
                <a:solidFill>
                  <a:srgbClr val="00FF00"/>
                </a:solidFill>
              </a:rPr>
              <a:t>	- IndoNet</a:t>
            </a:r>
          </a:p>
          <a:p>
            <a:pPr eaLnBrk="1" hangingPunct="1">
              <a:spcBef>
                <a:spcPts val="875"/>
              </a:spcBef>
              <a:buClr>
                <a:srgbClr val="FFFFFF"/>
              </a:buClr>
            </a:pPr>
            <a:r>
              <a:rPr lang="en-GB" sz="1400" b="1">
                <a:solidFill>
                  <a:srgbClr val="00FF00"/>
                </a:solidFill>
              </a:rPr>
              <a:t>	- RadNet</a:t>
            </a:r>
          </a:p>
          <a:p>
            <a:pPr eaLnBrk="1" hangingPunct="1">
              <a:spcBef>
                <a:spcPts val="875"/>
              </a:spcBef>
              <a:buClr>
                <a:srgbClr val="FFFFFF"/>
              </a:buClr>
            </a:pPr>
            <a:r>
              <a:rPr lang="en-GB" sz="1400" b="1">
                <a:solidFill>
                  <a:srgbClr val="00FF00"/>
                </a:solidFill>
              </a:rPr>
              <a:t>	- Centrin</a:t>
            </a:r>
          </a:p>
          <a:p>
            <a:pPr eaLnBrk="1" hangingPunct="1">
              <a:spcBef>
                <a:spcPts val="875"/>
              </a:spcBef>
              <a:buClr>
                <a:srgbClr val="FFFFFF"/>
              </a:buClr>
            </a:pPr>
            <a:r>
              <a:rPr lang="en-GB" sz="1400" b="1">
                <a:solidFill>
                  <a:srgbClr val="00FF00"/>
                </a:solidFill>
              </a:rPr>
              <a:t>	- MegaNet</a:t>
            </a:r>
          </a:p>
          <a:p>
            <a:pPr eaLnBrk="1" hangingPunct="1">
              <a:spcBef>
                <a:spcPts val="875"/>
              </a:spcBef>
              <a:buClr>
                <a:srgbClr val="FFFFFF"/>
              </a:buClr>
            </a:pPr>
            <a:r>
              <a:rPr lang="en-GB" sz="1400" b="1">
                <a:solidFill>
                  <a:srgbClr val="00FF00"/>
                </a:solidFill>
              </a:rPr>
              <a:t>	- DNet</a:t>
            </a:r>
          </a:p>
          <a:p>
            <a:pPr eaLnBrk="1" hangingPunct="1">
              <a:spcBef>
                <a:spcPts val="875"/>
              </a:spcBef>
              <a:buClr>
                <a:srgbClr val="FFFFFF"/>
              </a:buClr>
            </a:pPr>
            <a:r>
              <a:rPr lang="en-GB" sz="1400" b="1">
                <a:solidFill>
                  <a:srgbClr val="00FF00"/>
                </a:solidFill>
              </a:rPr>
              <a:t>	- Idola</a:t>
            </a:r>
          </a:p>
          <a:p>
            <a:pPr eaLnBrk="1" hangingPunct="1">
              <a:spcBef>
                <a:spcPts val="875"/>
              </a:spcBef>
              <a:buClr>
                <a:srgbClr val="FFFFFF"/>
              </a:buClr>
            </a:pPr>
            <a:r>
              <a:rPr lang="en-GB" sz="1400" b="1">
                <a:solidFill>
                  <a:srgbClr val="00FF00"/>
                </a:solidFill>
              </a:rPr>
              <a:t>	- XL</a:t>
            </a:r>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5720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C000"/>
                </a:solidFill>
                <a:latin typeface="Showcard Gothic" pitchFamily="82" charset="0"/>
              </a:rPr>
              <a:t>Teknik Akses Internet</a:t>
            </a:r>
          </a:p>
        </p:txBody>
      </p:sp>
      <p:graphicFrame>
        <p:nvGraphicFramePr>
          <p:cNvPr id="4098" name="Object 2"/>
          <p:cNvGraphicFramePr>
            <a:graphicFrameLocks noChangeAspect="1"/>
          </p:cNvGraphicFramePr>
          <p:nvPr/>
        </p:nvGraphicFramePr>
        <p:xfrm>
          <a:off x="3200400" y="1981200"/>
          <a:ext cx="706438" cy="849313"/>
        </p:xfrm>
        <a:graphic>
          <a:graphicData uri="http://schemas.openxmlformats.org/presentationml/2006/ole">
            <mc:AlternateContent xmlns:mc="http://schemas.openxmlformats.org/markup-compatibility/2006">
              <mc:Choice xmlns:v="urn:schemas-microsoft-com:vml" Requires="v">
                <p:oleObj spid="_x0000_s4109" r:id="rId4" imgW="706680" imgH="849240" progId="">
                  <p:embed/>
                </p:oleObj>
              </mc:Choice>
              <mc:Fallback>
                <p:oleObj r:id="rId4" imgW="706680" imgH="8492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81200"/>
                        <a:ext cx="706438" cy="849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9" name="Object 3"/>
          <p:cNvGraphicFramePr>
            <a:graphicFrameLocks noChangeAspect="1"/>
          </p:cNvGraphicFramePr>
          <p:nvPr/>
        </p:nvGraphicFramePr>
        <p:xfrm>
          <a:off x="6477000" y="1600200"/>
          <a:ext cx="2133600" cy="1571625"/>
        </p:xfrm>
        <a:graphic>
          <a:graphicData uri="http://schemas.openxmlformats.org/presentationml/2006/ole">
            <mc:AlternateContent xmlns:mc="http://schemas.openxmlformats.org/markup-compatibility/2006">
              <mc:Choice xmlns:v="urn:schemas-microsoft-com:vml" Requires="v">
                <p:oleObj spid="_x0000_s4110" r:id="rId6" imgW="820800" imgH="604440" progId="">
                  <p:embed/>
                </p:oleObj>
              </mc:Choice>
              <mc:Fallback>
                <p:oleObj r:id="rId6" imgW="820800" imgH="6044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600200"/>
                        <a:ext cx="2133600" cy="157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Line 6"/>
          <p:cNvSpPr>
            <a:spLocks noChangeShapeType="1"/>
          </p:cNvSpPr>
          <p:nvPr/>
        </p:nvSpPr>
        <p:spPr bwMode="auto">
          <a:xfrm>
            <a:off x="3886200" y="2514600"/>
            <a:ext cx="838200" cy="1588"/>
          </a:xfrm>
          <a:prstGeom prst="line">
            <a:avLst/>
          </a:prstGeom>
          <a:noFill/>
          <a:ln w="190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03" name="Text Box 7"/>
          <p:cNvSpPr txBox="1">
            <a:spLocks noChangeArrowheads="1"/>
          </p:cNvSpPr>
          <p:nvPr/>
        </p:nvSpPr>
        <p:spPr bwMode="auto">
          <a:xfrm>
            <a:off x="457200" y="2362200"/>
            <a:ext cx="1600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250"/>
              </a:spcBef>
              <a:buClr>
                <a:srgbClr val="FFFFFF"/>
              </a:buClr>
            </a:pPr>
            <a:r>
              <a:rPr lang="en-GB" sz="2000" b="1">
                <a:solidFill>
                  <a:srgbClr val="00FF00"/>
                </a:solidFill>
              </a:rPr>
              <a:t>1.   Dial Up</a:t>
            </a:r>
          </a:p>
        </p:txBody>
      </p:sp>
      <p:graphicFrame>
        <p:nvGraphicFramePr>
          <p:cNvPr id="21512" name="Object 4"/>
          <p:cNvGraphicFramePr>
            <a:graphicFrameLocks noChangeAspect="1"/>
          </p:cNvGraphicFramePr>
          <p:nvPr/>
        </p:nvGraphicFramePr>
        <p:xfrm>
          <a:off x="4724400" y="2362200"/>
          <a:ext cx="641350" cy="404813"/>
        </p:xfrm>
        <a:graphic>
          <a:graphicData uri="http://schemas.openxmlformats.org/presentationml/2006/ole">
            <mc:AlternateContent xmlns:mc="http://schemas.openxmlformats.org/markup-compatibility/2006">
              <mc:Choice xmlns:v="urn:schemas-microsoft-com:vml" Requires="v">
                <p:oleObj spid="_x0000_s4111" r:id="rId8" imgW="640800" imgH="404280" progId="">
                  <p:embed/>
                </p:oleObj>
              </mc:Choice>
              <mc:Fallback>
                <p:oleObj r:id="rId8" imgW="640800" imgH="40428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362200"/>
                        <a:ext cx="641350" cy="4048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Line 9"/>
          <p:cNvSpPr>
            <a:spLocks noChangeShapeType="1"/>
          </p:cNvSpPr>
          <p:nvPr/>
        </p:nvSpPr>
        <p:spPr bwMode="auto">
          <a:xfrm>
            <a:off x="5334000" y="2514600"/>
            <a:ext cx="1143000" cy="1588"/>
          </a:xfrm>
          <a:prstGeom prst="line">
            <a:avLst/>
          </a:prstGeom>
          <a:noFill/>
          <a:ln w="190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05" name="Text Box 10"/>
          <p:cNvSpPr txBox="1">
            <a:spLocks noChangeArrowheads="1"/>
          </p:cNvSpPr>
          <p:nvPr/>
        </p:nvSpPr>
        <p:spPr bwMode="auto">
          <a:xfrm>
            <a:off x="4419600" y="3352800"/>
            <a:ext cx="1295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spcBef>
                <a:spcPts val="1125"/>
              </a:spcBef>
              <a:buClr>
                <a:srgbClr val="FFFFFF"/>
              </a:buClr>
            </a:pPr>
            <a:r>
              <a:rPr lang="en-GB" b="1">
                <a:solidFill>
                  <a:srgbClr val="FFFFFF"/>
                </a:solidFill>
              </a:rPr>
              <a:t>MODEM</a:t>
            </a:r>
          </a:p>
        </p:txBody>
      </p:sp>
      <p:sp>
        <p:nvSpPr>
          <p:cNvPr id="4106" name="Line 11"/>
          <p:cNvSpPr>
            <a:spLocks noChangeShapeType="1"/>
          </p:cNvSpPr>
          <p:nvPr/>
        </p:nvSpPr>
        <p:spPr bwMode="auto">
          <a:xfrm>
            <a:off x="5029200" y="2667000"/>
            <a:ext cx="1588" cy="762000"/>
          </a:xfrm>
          <a:prstGeom prst="line">
            <a:avLst/>
          </a:prstGeom>
          <a:noFill/>
          <a:ln w="19080">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 name="Text Box 12"/>
          <p:cNvSpPr txBox="1">
            <a:spLocks noChangeArrowheads="1"/>
          </p:cNvSpPr>
          <p:nvPr/>
        </p:nvSpPr>
        <p:spPr bwMode="auto">
          <a:xfrm>
            <a:off x="609600" y="4495800"/>
            <a:ext cx="80772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875"/>
              </a:spcBef>
              <a:buClr>
                <a:srgbClr val="FFFFFF"/>
              </a:buClr>
            </a:pPr>
            <a:r>
              <a:rPr lang="en-GB" sz="1400">
                <a:solidFill>
                  <a:srgbClr val="00FF00"/>
                </a:solidFill>
              </a:rPr>
              <a:t>Modem merupakan perangkat yang digunakan untuk menghubungkan komputer ke Internet melalui saluran telepon sehingga dapat berkomunikasi.</a:t>
            </a:r>
          </a:p>
          <a:p>
            <a:pPr eaLnBrk="1" hangingPunct="1">
              <a:spcBef>
                <a:spcPts val="875"/>
              </a:spcBef>
              <a:buClr>
                <a:srgbClr val="FFFFFF"/>
              </a:buClr>
            </a:pPr>
            <a:r>
              <a:rPr lang="en-GB" sz="1400">
                <a:solidFill>
                  <a:srgbClr val="00FF00"/>
                </a:solidFill>
              </a:rPr>
              <a:t>Modem berfungsi mengubah sinyal Digital dari Komputer menjadi Sinyal Analog yang digunakan dalam jaringan Internet.</a:t>
            </a:r>
          </a:p>
        </p:txBody>
      </p:sp>
      <p:sp>
        <p:nvSpPr>
          <p:cNvPr id="21517" name="Rectangle 13"/>
          <p:cNvSpPr>
            <a:spLocks noChangeArrowheads="1"/>
          </p:cNvSpPr>
          <p:nvPr/>
        </p:nvSpPr>
        <p:spPr bwMode="auto">
          <a:xfrm>
            <a:off x="5334000" y="2438400"/>
            <a:ext cx="1143000" cy="152400"/>
          </a:xfrm>
          <a:prstGeom prst="rect">
            <a:avLst/>
          </a:prstGeom>
          <a:solidFill>
            <a:srgbClr val="FF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fill="hold" nodeType="clickEffect">
                                  <p:stCondLst>
                                    <p:cond delay="0"/>
                                  </p:stCondLst>
                                  <p:childTnLst>
                                    <p:animEffect transition="out" filter="fade">
                                      <p:cBhvr>
                                        <p:cTn id="6" dur="500"/>
                                        <p:tgtEl>
                                          <p:spTgt spid="21512"/>
                                        </p:tgtEl>
                                      </p:cBhvr>
                                    </p:animEffect>
                                    <p:animScale>
                                      <p:cBhvr>
                                        <p:cTn id="7" dur="250" autoRev="1" fill="hold"/>
                                        <p:tgtEl>
                                          <p:spTgt spid="21512"/>
                                        </p:tgtEl>
                                      </p:cBhvr>
                                      <p:to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1517"/>
                                        </p:tgtEl>
                                        <p:attrNameLst>
                                          <p:attrName>style.visibility</p:attrName>
                                        </p:attrNameLst>
                                      </p:cBhvr>
                                      <p:to>
                                        <p:strVal val="visible"/>
                                      </p:to>
                                    </p:set>
                                    <p:animEffect transition="in" filter="strips(upRight)">
                                      <p:cBhvr>
                                        <p:cTn id="12" dur="2000"/>
                                        <p:tgtEl>
                                          <p:spTgt spid="21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fill="hold" nodeType="clickEffect">
                                  <p:stCondLst>
                                    <p:cond delay="0"/>
                                  </p:stCondLst>
                                  <p:childTnLst>
                                    <p:animEffect transition="out" filter="fade">
                                      <p:cBhvr>
                                        <p:cTn id="16" dur="2000"/>
                                        <p:tgtEl>
                                          <p:spTgt spid="21509"/>
                                        </p:tgtEl>
                                      </p:cBhvr>
                                    </p:animEffect>
                                    <p:animScale>
                                      <p:cBhvr>
                                        <p:cTn id="17" dur="1000" autoRev="1" fill="hold"/>
                                        <p:tgtEl>
                                          <p:spTgt spid="21509"/>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FFC000"/>
                </a:solidFill>
                <a:latin typeface="Showcard Gothic" pitchFamily="82" charset="0"/>
              </a:rPr>
              <a:t>Teknik Akses Internet</a:t>
            </a:r>
          </a:p>
        </p:txBody>
      </p:sp>
      <p:graphicFrame>
        <p:nvGraphicFramePr>
          <p:cNvPr id="5122" name="Object 2"/>
          <p:cNvGraphicFramePr>
            <a:graphicFrameLocks noChangeAspect="1"/>
          </p:cNvGraphicFramePr>
          <p:nvPr/>
        </p:nvGraphicFramePr>
        <p:xfrm>
          <a:off x="3200400" y="1981200"/>
          <a:ext cx="706438" cy="849313"/>
        </p:xfrm>
        <a:graphic>
          <a:graphicData uri="http://schemas.openxmlformats.org/presentationml/2006/ole">
            <mc:AlternateContent xmlns:mc="http://schemas.openxmlformats.org/markup-compatibility/2006">
              <mc:Choice xmlns:v="urn:schemas-microsoft-com:vml" Requires="v">
                <p:oleObj spid="_x0000_s5134" r:id="rId4" imgW="706680" imgH="849240" progId="">
                  <p:embed/>
                </p:oleObj>
              </mc:Choice>
              <mc:Fallback>
                <p:oleObj r:id="rId4" imgW="706680" imgH="8492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981200"/>
                        <a:ext cx="706438" cy="849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3" name="Object 3"/>
          <p:cNvGraphicFramePr>
            <a:graphicFrameLocks noChangeAspect="1"/>
          </p:cNvGraphicFramePr>
          <p:nvPr/>
        </p:nvGraphicFramePr>
        <p:xfrm>
          <a:off x="6477000" y="1600200"/>
          <a:ext cx="2133600" cy="1571625"/>
        </p:xfrm>
        <a:graphic>
          <a:graphicData uri="http://schemas.openxmlformats.org/presentationml/2006/ole">
            <mc:AlternateContent xmlns:mc="http://schemas.openxmlformats.org/markup-compatibility/2006">
              <mc:Choice xmlns:v="urn:schemas-microsoft-com:vml" Requires="v">
                <p:oleObj spid="_x0000_s5135" r:id="rId6" imgW="820800" imgH="604440" progId="">
                  <p:embed/>
                </p:oleObj>
              </mc:Choice>
              <mc:Fallback>
                <p:oleObj r:id="rId6" imgW="820800" imgH="6044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600200"/>
                        <a:ext cx="2133600" cy="1571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Line 6"/>
          <p:cNvSpPr>
            <a:spLocks noChangeShapeType="1"/>
          </p:cNvSpPr>
          <p:nvPr/>
        </p:nvSpPr>
        <p:spPr bwMode="auto">
          <a:xfrm>
            <a:off x="3886200" y="2514600"/>
            <a:ext cx="838200" cy="1588"/>
          </a:xfrm>
          <a:prstGeom prst="line">
            <a:avLst/>
          </a:prstGeom>
          <a:noFill/>
          <a:ln w="190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127" name="Text Box 7"/>
          <p:cNvSpPr txBox="1">
            <a:spLocks noChangeArrowheads="1"/>
          </p:cNvSpPr>
          <p:nvPr/>
        </p:nvSpPr>
        <p:spPr bwMode="auto">
          <a:xfrm>
            <a:off x="457200" y="2362200"/>
            <a:ext cx="27432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250"/>
              </a:spcBef>
              <a:buClr>
                <a:srgbClr val="FFFFFF"/>
              </a:buClr>
            </a:pPr>
            <a:r>
              <a:rPr lang="en-GB" sz="2000" b="1">
                <a:solidFill>
                  <a:srgbClr val="FFFFFF"/>
                </a:solidFill>
              </a:rPr>
              <a:t>2.   Dedicated Line</a:t>
            </a:r>
          </a:p>
        </p:txBody>
      </p:sp>
      <p:sp>
        <p:nvSpPr>
          <p:cNvPr id="5128" name="Line 8"/>
          <p:cNvSpPr>
            <a:spLocks noChangeShapeType="1"/>
          </p:cNvSpPr>
          <p:nvPr/>
        </p:nvSpPr>
        <p:spPr bwMode="auto">
          <a:xfrm>
            <a:off x="5334000" y="2514600"/>
            <a:ext cx="1143000" cy="1588"/>
          </a:xfrm>
          <a:prstGeom prst="line">
            <a:avLst/>
          </a:prstGeom>
          <a:noFill/>
          <a:ln w="190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5129" name="Line 9"/>
          <p:cNvSpPr>
            <a:spLocks noChangeShapeType="1"/>
          </p:cNvSpPr>
          <p:nvPr/>
        </p:nvSpPr>
        <p:spPr bwMode="auto">
          <a:xfrm>
            <a:off x="5076825" y="2733675"/>
            <a:ext cx="1588" cy="762000"/>
          </a:xfrm>
          <a:prstGeom prst="line">
            <a:avLst/>
          </a:prstGeom>
          <a:noFill/>
          <a:ln w="19080">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Text Box 10"/>
          <p:cNvSpPr txBox="1">
            <a:spLocks noChangeArrowheads="1"/>
          </p:cNvSpPr>
          <p:nvPr/>
        </p:nvSpPr>
        <p:spPr bwMode="auto">
          <a:xfrm>
            <a:off x="4191000" y="3557588"/>
            <a:ext cx="1828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spcBef>
                <a:spcPts val="1000"/>
              </a:spcBef>
              <a:buClr>
                <a:srgbClr val="FFFFFF"/>
              </a:buClr>
            </a:pPr>
            <a:r>
              <a:rPr lang="en-GB" sz="1600" b="1">
                <a:solidFill>
                  <a:srgbClr val="FFFFFF"/>
                </a:solidFill>
              </a:rPr>
              <a:t>ISP</a:t>
            </a:r>
          </a:p>
        </p:txBody>
      </p:sp>
      <p:graphicFrame>
        <p:nvGraphicFramePr>
          <p:cNvPr id="22539" name="Object 4"/>
          <p:cNvGraphicFramePr>
            <a:graphicFrameLocks noChangeAspect="1"/>
          </p:cNvGraphicFramePr>
          <p:nvPr/>
        </p:nvGraphicFramePr>
        <p:xfrm>
          <a:off x="4710113" y="2286000"/>
          <a:ext cx="703262" cy="439738"/>
        </p:xfrm>
        <a:graphic>
          <a:graphicData uri="http://schemas.openxmlformats.org/presentationml/2006/ole">
            <mc:AlternateContent xmlns:mc="http://schemas.openxmlformats.org/markup-compatibility/2006">
              <mc:Choice xmlns:v="urn:schemas-microsoft-com:vml" Requires="v">
                <p:oleObj spid="_x0000_s5136" r:id="rId8" imgW="702720" imgH="439200" progId="">
                  <p:embed/>
                </p:oleObj>
              </mc:Choice>
              <mc:Fallback>
                <p:oleObj r:id="rId8" imgW="702720" imgH="43920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113" y="2286000"/>
                        <a:ext cx="703262" cy="4397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1" name="Text Box 12"/>
          <p:cNvSpPr txBox="1">
            <a:spLocks noChangeArrowheads="1"/>
          </p:cNvSpPr>
          <p:nvPr/>
        </p:nvSpPr>
        <p:spPr bwMode="auto">
          <a:xfrm>
            <a:off x="228600" y="4419600"/>
            <a:ext cx="8915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000"/>
              </a:spcBef>
              <a:buClr>
                <a:srgbClr val="FFFFFF"/>
              </a:buClr>
            </a:pPr>
            <a:r>
              <a:rPr lang="en-GB" sz="1600" b="1" i="1">
                <a:solidFill>
                  <a:srgbClr val="00FF00"/>
                </a:solidFill>
              </a:rPr>
              <a:t>Terkoneksi secara terus menerus selama 24 jam setiap hari dan 7 hari dalam seminggu. Diakses biasanya melalui jaringan fiber optik, TV Kabel, atau wireless (tanpa kabel)</a:t>
            </a:r>
            <a:r>
              <a:rPr lang="ar-SA" sz="1600" b="1" i="1">
                <a:solidFill>
                  <a:srgbClr val="00FF00"/>
                </a:solidFill>
              </a:rPr>
              <a:t>‏</a:t>
            </a:r>
            <a:endParaRPr lang="en-GB" sz="1600" b="1" i="1">
              <a:solidFill>
                <a:srgbClr val="00FF00"/>
              </a:solidFill>
            </a:endParaRPr>
          </a:p>
        </p:txBody>
      </p:sp>
      <p:sp>
        <p:nvSpPr>
          <p:cNvPr id="22541" name="Rectangle 13"/>
          <p:cNvSpPr>
            <a:spLocks noChangeArrowheads="1"/>
          </p:cNvSpPr>
          <p:nvPr/>
        </p:nvSpPr>
        <p:spPr bwMode="auto">
          <a:xfrm>
            <a:off x="5367338" y="2438400"/>
            <a:ext cx="1143000" cy="152400"/>
          </a:xfrm>
          <a:prstGeom prst="rect">
            <a:avLst/>
          </a:prstGeom>
          <a:solidFill>
            <a:srgbClr val="FF0000">
              <a:alpha val="7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3" name="TextBox 12"/>
          <p:cNvSpPr txBox="1">
            <a:spLocks noChangeArrowheads="1"/>
          </p:cNvSpPr>
          <p:nvPr/>
        </p:nvSpPr>
        <p:spPr bwMode="auto">
          <a:xfrm>
            <a:off x="714375" y="2428875"/>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FF00"/>
                </a:solidFill>
              </a:rPr>
              <a:t>2. Dedicated Line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fill="hold" nodeType="clickEffect">
                                  <p:stCondLst>
                                    <p:cond delay="0"/>
                                  </p:stCondLst>
                                  <p:childTnLst>
                                    <p:animEffect transition="out" filter="fade">
                                      <p:cBhvr>
                                        <p:cTn id="6" dur="500"/>
                                        <p:tgtEl>
                                          <p:spTgt spid="22539"/>
                                        </p:tgtEl>
                                      </p:cBhvr>
                                    </p:animEffect>
                                    <p:animScale>
                                      <p:cBhvr>
                                        <p:cTn id="7" dur="250" autoRev="1" fill="hold"/>
                                        <p:tgtEl>
                                          <p:spTgt spid="22539"/>
                                        </p:tgtEl>
                                      </p:cBhvr>
                                      <p:to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strips(upRight)">
                                      <p:cBhvr>
                                        <p:cTn id="12" dur="20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fill="hold" nodeType="clickEffect">
                                  <p:stCondLst>
                                    <p:cond delay="0"/>
                                  </p:stCondLst>
                                  <p:childTnLst>
                                    <p:animEffect transition="out" filter="fade">
                                      <p:cBhvr>
                                        <p:cTn id="16" dur="2000"/>
                                        <p:tgtEl>
                                          <p:spTgt spid="22533"/>
                                        </p:tgtEl>
                                      </p:cBhvr>
                                    </p:animEffect>
                                    <p:animScale>
                                      <p:cBhvr>
                                        <p:cTn id="17" dur="1000" autoRev="1" fill="hold"/>
                                        <p:tgtEl>
                                          <p:spTgt spid="22533"/>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FFC000"/>
                </a:solidFill>
                <a:latin typeface="Showcard Gothic" pitchFamily="82" charset="0"/>
              </a:rPr>
              <a:t>Internet (Interconnected Network)</a:t>
            </a:r>
            <a:r>
              <a:rPr lang="ar-SA" sz="3200">
                <a:solidFill>
                  <a:srgbClr val="FFC000"/>
                </a:solidFill>
                <a:latin typeface="Showcard Gothic" pitchFamily="82" charset="0"/>
              </a:rPr>
              <a:t>‏</a:t>
            </a:r>
            <a:endParaRPr lang="en-GB" sz="3200">
              <a:solidFill>
                <a:srgbClr val="FFC000"/>
              </a:solidFill>
              <a:latin typeface="Showcard Gothic" pitchFamily="82" charset="0"/>
            </a:endParaRPr>
          </a:p>
        </p:txBody>
      </p:sp>
      <p:sp>
        <p:nvSpPr>
          <p:cNvPr id="11268" name="Rectangle 4"/>
          <p:cNvSpPr>
            <a:spLocks noChangeArrowheads="1"/>
          </p:cNvSpPr>
          <p:nvPr/>
        </p:nvSpPr>
        <p:spPr bwMode="auto">
          <a:xfrm>
            <a:off x="457200" y="2819400"/>
            <a:ext cx="8382000" cy="3733800"/>
          </a:xfrm>
          <a:prstGeom prst="rect">
            <a:avLst/>
          </a:prstGeom>
          <a:solidFill>
            <a:schemeClr val="accent1">
              <a:lumMod val="75000"/>
              <a:alpha val="52940"/>
            </a:schemeClr>
          </a:solidFill>
          <a:ln w="9360">
            <a:solidFill>
              <a:srgbClr val="000000"/>
            </a:solidFill>
            <a:miter lim="800000"/>
            <a:headEnd/>
            <a:tailEnd/>
          </a:ln>
        </p:spPr>
        <p:txBody>
          <a:bodyPr wrap="none" anchor="ctr"/>
          <a:lstStyle/>
          <a:p>
            <a:pPr>
              <a:defRPr/>
            </a:pPr>
            <a:endParaRPr lang="en-US">
              <a:latin typeface="Arial" pitchFamily="34" charset="0"/>
            </a:endParaRPr>
          </a:p>
        </p:txBody>
      </p:sp>
      <p:sp>
        <p:nvSpPr>
          <p:cNvPr id="1035" name="Text Box 5"/>
          <p:cNvSpPr txBox="1">
            <a:spLocks noChangeArrowheads="1"/>
          </p:cNvSpPr>
          <p:nvPr/>
        </p:nvSpPr>
        <p:spPr bwMode="auto">
          <a:xfrm>
            <a:off x="500063" y="1524000"/>
            <a:ext cx="8262937" cy="1009650"/>
          </a:xfrm>
          <a:prstGeom prst="rect">
            <a:avLst/>
          </a:prstGeom>
          <a:solidFill>
            <a:schemeClr val="tx1">
              <a:lumMod val="95000"/>
              <a:lumOff val="5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spAutoFit/>
          </a:bodyPr>
          <a:lstStyle/>
          <a:p>
            <a:pPr>
              <a:spcBef>
                <a:spcPts val="12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FF00"/>
                </a:solidFill>
              </a:rPr>
              <a:t>Internet </a:t>
            </a:r>
            <a:r>
              <a:rPr lang="en-GB" sz="2000" dirty="0" err="1">
                <a:solidFill>
                  <a:srgbClr val="00FF00"/>
                </a:solidFill>
              </a:rPr>
              <a:t>merupakan</a:t>
            </a:r>
            <a:r>
              <a:rPr lang="en-GB" sz="2000" dirty="0">
                <a:solidFill>
                  <a:srgbClr val="00FF00"/>
                </a:solidFill>
              </a:rPr>
              <a:t> </a:t>
            </a:r>
            <a:r>
              <a:rPr lang="en-GB" sz="2000" dirty="0" err="1">
                <a:solidFill>
                  <a:srgbClr val="00FF00"/>
                </a:solidFill>
              </a:rPr>
              <a:t>sebuah</a:t>
            </a:r>
            <a:r>
              <a:rPr lang="en-GB" sz="2000" dirty="0">
                <a:solidFill>
                  <a:srgbClr val="00FF00"/>
                </a:solidFill>
              </a:rPr>
              <a:t> </a:t>
            </a:r>
            <a:r>
              <a:rPr lang="en-GB" sz="2000" dirty="0" err="1">
                <a:solidFill>
                  <a:srgbClr val="00FF00"/>
                </a:solidFill>
              </a:rPr>
              <a:t>sistem</a:t>
            </a:r>
            <a:r>
              <a:rPr lang="en-GB" sz="2000" dirty="0">
                <a:solidFill>
                  <a:srgbClr val="00FF00"/>
                </a:solidFill>
              </a:rPr>
              <a:t> </a:t>
            </a:r>
            <a:r>
              <a:rPr lang="en-GB" sz="2000" dirty="0" err="1">
                <a:solidFill>
                  <a:srgbClr val="00FF00"/>
                </a:solidFill>
              </a:rPr>
              <a:t>komunikasi</a:t>
            </a:r>
            <a:r>
              <a:rPr lang="en-GB" sz="2000" dirty="0">
                <a:solidFill>
                  <a:srgbClr val="00FF00"/>
                </a:solidFill>
              </a:rPr>
              <a:t> global yang </a:t>
            </a:r>
            <a:r>
              <a:rPr lang="en-GB" sz="2000" dirty="0" err="1">
                <a:solidFill>
                  <a:srgbClr val="00FF00"/>
                </a:solidFill>
              </a:rPr>
              <a:t>menghubungkan</a:t>
            </a:r>
            <a:r>
              <a:rPr lang="en-GB" sz="2000" dirty="0">
                <a:solidFill>
                  <a:srgbClr val="00FF00"/>
                </a:solidFill>
              </a:rPr>
              <a:t> </a:t>
            </a:r>
            <a:r>
              <a:rPr lang="en-GB" sz="2000" dirty="0" err="1">
                <a:solidFill>
                  <a:srgbClr val="00FF00"/>
                </a:solidFill>
              </a:rPr>
              <a:t>komputer-komputer</a:t>
            </a:r>
            <a:r>
              <a:rPr lang="en-GB" sz="2000" dirty="0">
                <a:solidFill>
                  <a:srgbClr val="00FF00"/>
                </a:solidFill>
              </a:rPr>
              <a:t> </a:t>
            </a:r>
            <a:r>
              <a:rPr lang="en-GB" sz="2000" dirty="0" err="1">
                <a:solidFill>
                  <a:srgbClr val="00FF00"/>
                </a:solidFill>
              </a:rPr>
              <a:t>dan</a:t>
            </a:r>
            <a:r>
              <a:rPr lang="en-GB" sz="2000" dirty="0">
                <a:solidFill>
                  <a:srgbClr val="00FF00"/>
                </a:solidFill>
              </a:rPr>
              <a:t> </a:t>
            </a:r>
            <a:r>
              <a:rPr lang="en-GB" sz="2000" dirty="0" err="1">
                <a:solidFill>
                  <a:srgbClr val="00FF00"/>
                </a:solidFill>
              </a:rPr>
              <a:t>jaringan-jaringan</a:t>
            </a:r>
            <a:r>
              <a:rPr lang="en-GB" sz="2000" dirty="0">
                <a:solidFill>
                  <a:srgbClr val="00FF00"/>
                </a:solidFill>
              </a:rPr>
              <a:t> </a:t>
            </a:r>
            <a:r>
              <a:rPr lang="en-GB" sz="2000" dirty="0" err="1">
                <a:solidFill>
                  <a:srgbClr val="00FF00"/>
                </a:solidFill>
              </a:rPr>
              <a:t>diseluruh</a:t>
            </a:r>
            <a:r>
              <a:rPr lang="en-GB" sz="2000" dirty="0">
                <a:solidFill>
                  <a:srgbClr val="00FF00"/>
                </a:solidFill>
              </a:rPr>
              <a:t> </a:t>
            </a:r>
            <a:r>
              <a:rPr lang="en-GB" sz="2000" dirty="0" err="1">
                <a:solidFill>
                  <a:srgbClr val="00FF00"/>
                </a:solidFill>
              </a:rPr>
              <a:t>dunia</a:t>
            </a:r>
            <a:r>
              <a:rPr lang="en-GB" sz="2000" dirty="0">
                <a:solidFill>
                  <a:srgbClr val="00FF00"/>
                </a:solidFill>
              </a:rPr>
              <a:t>.</a:t>
            </a:r>
          </a:p>
        </p:txBody>
      </p:sp>
      <p:graphicFrame>
        <p:nvGraphicFramePr>
          <p:cNvPr id="11270" name="Object 2"/>
          <p:cNvGraphicFramePr>
            <a:graphicFrameLocks noChangeAspect="1"/>
          </p:cNvGraphicFramePr>
          <p:nvPr/>
        </p:nvGraphicFramePr>
        <p:xfrm>
          <a:off x="3276600" y="3962400"/>
          <a:ext cx="2133600" cy="1327150"/>
        </p:xfrm>
        <a:graphic>
          <a:graphicData uri="http://schemas.openxmlformats.org/presentationml/2006/ole">
            <mc:AlternateContent xmlns:mc="http://schemas.openxmlformats.org/markup-compatibility/2006">
              <mc:Choice xmlns:v="urn:schemas-microsoft-com:vml" Requires="v">
                <p:oleObj spid="_x0000_s1042" r:id="rId4" imgW="1621080" imgH="1008000" progId="">
                  <p:embed/>
                </p:oleObj>
              </mc:Choice>
              <mc:Fallback>
                <p:oleObj r:id="rId4" imgW="1621080" imgH="10080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962400"/>
                        <a:ext cx="2133600" cy="13271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3"/>
          <p:cNvGraphicFramePr>
            <a:graphicFrameLocks noChangeAspect="1"/>
          </p:cNvGraphicFramePr>
          <p:nvPr/>
        </p:nvGraphicFramePr>
        <p:xfrm>
          <a:off x="2514600" y="5257800"/>
          <a:ext cx="661988" cy="798513"/>
        </p:xfrm>
        <a:graphic>
          <a:graphicData uri="http://schemas.openxmlformats.org/presentationml/2006/ole">
            <mc:AlternateContent xmlns:mc="http://schemas.openxmlformats.org/markup-compatibility/2006">
              <mc:Choice xmlns:v="urn:schemas-microsoft-com:vml" Requires="v">
                <p:oleObj spid="_x0000_s1043" r:id="rId6" imgW="662040" imgH="798120" progId="">
                  <p:embed/>
                </p:oleObj>
              </mc:Choice>
              <mc:Fallback>
                <p:oleObj r:id="rId6" imgW="662040" imgH="79812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257800"/>
                        <a:ext cx="661988" cy="7985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4"/>
          <p:cNvGraphicFramePr>
            <a:graphicFrameLocks noChangeAspect="1"/>
          </p:cNvGraphicFramePr>
          <p:nvPr/>
        </p:nvGraphicFramePr>
        <p:xfrm>
          <a:off x="4772025" y="5686425"/>
          <a:ext cx="1384300" cy="498475"/>
        </p:xfrm>
        <a:graphic>
          <a:graphicData uri="http://schemas.openxmlformats.org/presentationml/2006/ole">
            <mc:AlternateContent xmlns:mc="http://schemas.openxmlformats.org/markup-compatibility/2006">
              <mc:Choice xmlns:v="urn:schemas-microsoft-com:vml" Requires="v">
                <p:oleObj spid="_x0000_s1044" r:id="rId8" imgW="1383840" imgH="498600" progId="">
                  <p:embed/>
                </p:oleObj>
              </mc:Choice>
              <mc:Fallback>
                <p:oleObj r:id="rId8" imgW="1383840" imgH="49860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2025" y="5686425"/>
                        <a:ext cx="1384300" cy="4984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5"/>
          <p:cNvGraphicFramePr>
            <a:graphicFrameLocks noChangeAspect="1"/>
          </p:cNvGraphicFramePr>
          <p:nvPr/>
        </p:nvGraphicFramePr>
        <p:xfrm>
          <a:off x="2743200" y="2971800"/>
          <a:ext cx="760413" cy="815975"/>
        </p:xfrm>
        <a:graphic>
          <a:graphicData uri="http://schemas.openxmlformats.org/presentationml/2006/ole">
            <mc:AlternateContent xmlns:mc="http://schemas.openxmlformats.org/markup-compatibility/2006">
              <mc:Choice xmlns:v="urn:schemas-microsoft-com:vml" Requires="v">
                <p:oleObj spid="_x0000_s1045" r:id="rId10" imgW="761040" imgH="816120" progId="">
                  <p:embed/>
                </p:oleObj>
              </mc:Choice>
              <mc:Fallback>
                <p:oleObj r:id="rId10" imgW="761040" imgH="816120"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0" y="2971800"/>
                        <a:ext cx="760413" cy="8159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4" name="Object 6"/>
          <p:cNvGraphicFramePr>
            <a:graphicFrameLocks noChangeAspect="1"/>
          </p:cNvGraphicFramePr>
          <p:nvPr/>
        </p:nvGraphicFramePr>
        <p:xfrm>
          <a:off x="5181600" y="3124200"/>
          <a:ext cx="808038" cy="877888"/>
        </p:xfrm>
        <a:graphic>
          <a:graphicData uri="http://schemas.openxmlformats.org/presentationml/2006/ole">
            <mc:AlternateContent xmlns:mc="http://schemas.openxmlformats.org/markup-compatibility/2006">
              <mc:Choice xmlns:v="urn:schemas-microsoft-com:vml" Requires="v">
                <p:oleObj spid="_x0000_s1046" r:id="rId12" imgW="807480" imgH="878400" progId="">
                  <p:embed/>
                </p:oleObj>
              </mc:Choice>
              <mc:Fallback>
                <p:oleObj r:id="rId12" imgW="807480" imgH="878400" progId="">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124200"/>
                        <a:ext cx="808038" cy="87788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5" name="Object 7"/>
          <p:cNvGraphicFramePr>
            <a:graphicFrameLocks noChangeAspect="1"/>
          </p:cNvGraphicFramePr>
          <p:nvPr/>
        </p:nvGraphicFramePr>
        <p:xfrm>
          <a:off x="6400800" y="4495800"/>
          <a:ext cx="1674813" cy="635000"/>
        </p:xfrm>
        <a:graphic>
          <a:graphicData uri="http://schemas.openxmlformats.org/presentationml/2006/ole">
            <mc:AlternateContent xmlns:mc="http://schemas.openxmlformats.org/markup-compatibility/2006">
              <mc:Choice xmlns:v="urn:schemas-microsoft-com:vml" Requires="v">
                <p:oleObj spid="_x0000_s1047" r:id="rId14" imgW="1674720" imgH="634320" progId="">
                  <p:embed/>
                </p:oleObj>
              </mc:Choice>
              <mc:Fallback>
                <p:oleObj r:id="rId14" imgW="1674720" imgH="634320" progId="">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4495800"/>
                        <a:ext cx="1674813" cy="635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6" name="Object 8"/>
          <p:cNvGraphicFramePr>
            <a:graphicFrameLocks noChangeAspect="1"/>
          </p:cNvGraphicFramePr>
          <p:nvPr/>
        </p:nvGraphicFramePr>
        <p:xfrm>
          <a:off x="762000" y="3886200"/>
          <a:ext cx="1674813" cy="635000"/>
        </p:xfrm>
        <a:graphic>
          <a:graphicData uri="http://schemas.openxmlformats.org/presentationml/2006/ole">
            <mc:AlternateContent xmlns:mc="http://schemas.openxmlformats.org/markup-compatibility/2006">
              <mc:Choice xmlns:v="urn:schemas-microsoft-com:vml" Requires="v">
                <p:oleObj spid="_x0000_s1048" r:id="rId16" imgW="1674720" imgH="634320" progId="">
                  <p:embed/>
                </p:oleObj>
              </mc:Choice>
              <mc:Fallback>
                <p:oleObj r:id="rId16" imgW="1674720" imgH="634320" progId="">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0" y="3886200"/>
                        <a:ext cx="1674813" cy="6350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7" name="Line 13"/>
          <p:cNvSpPr>
            <a:spLocks noChangeShapeType="1"/>
          </p:cNvSpPr>
          <p:nvPr/>
        </p:nvSpPr>
        <p:spPr bwMode="auto">
          <a:xfrm>
            <a:off x="2971800" y="3048000"/>
            <a:ext cx="990600" cy="990600"/>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78" name="Line 14"/>
          <p:cNvSpPr>
            <a:spLocks noChangeShapeType="1"/>
          </p:cNvSpPr>
          <p:nvPr/>
        </p:nvSpPr>
        <p:spPr bwMode="auto">
          <a:xfrm flipH="1">
            <a:off x="4646613" y="3886200"/>
            <a:ext cx="612775" cy="304800"/>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15"/>
          <p:cNvSpPr>
            <a:spLocks noChangeShapeType="1"/>
          </p:cNvSpPr>
          <p:nvPr/>
        </p:nvSpPr>
        <p:spPr bwMode="auto">
          <a:xfrm>
            <a:off x="2209800" y="4495800"/>
            <a:ext cx="11430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6"/>
          <p:cNvSpPr>
            <a:spLocks noChangeShapeType="1"/>
          </p:cNvSpPr>
          <p:nvPr/>
        </p:nvSpPr>
        <p:spPr bwMode="auto">
          <a:xfrm flipV="1">
            <a:off x="2895600" y="4951413"/>
            <a:ext cx="685800" cy="384175"/>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7"/>
          <p:cNvSpPr>
            <a:spLocks noChangeShapeType="1"/>
          </p:cNvSpPr>
          <p:nvPr/>
        </p:nvSpPr>
        <p:spPr bwMode="auto">
          <a:xfrm flipH="1" flipV="1">
            <a:off x="4418013" y="5180013"/>
            <a:ext cx="384175" cy="765175"/>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8"/>
          <p:cNvSpPr>
            <a:spLocks noChangeShapeType="1"/>
          </p:cNvSpPr>
          <p:nvPr/>
        </p:nvSpPr>
        <p:spPr bwMode="auto">
          <a:xfrm flipH="1">
            <a:off x="4646613" y="4953000"/>
            <a:ext cx="1908175"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fade">
                                      <p:cBhvr>
                                        <p:cTn id="12" dur="2000"/>
                                        <p:tgtEl>
                                          <p:spTgt spid="112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fade">
                                      <p:cBhvr>
                                        <p:cTn id="17" dur="1000"/>
                                        <p:tgtEl>
                                          <p:spTgt spid="11271"/>
                                        </p:tgtEl>
                                      </p:cBhvr>
                                    </p:animEffect>
                                    <p:anim calcmode="lin" valueType="num">
                                      <p:cBhvr>
                                        <p:cTn id="18" dur="1000" fill="hold"/>
                                        <p:tgtEl>
                                          <p:spTgt spid="11271"/>
                                        </p:tgtEl>
                                        <p:attrNameLst>
                                          <p:attrName>ppt_x</p:attrName>
                                        </p:attrNameLst>
                                      </p:cBhvr>
                                      <p:tavLst>
                                        <p:tav tm="100000">
                                          <p:val>
                                            <p:strVal val="#ppt_x"/>
                                          </p:val>
                                        </p:tav>
                                        <p:tav>
                                          <p:val>
                                            <p:strVal val="#ppt_x"/>
                                          </p:val>
                                        </p:tav>
                                      </p:tavLst>
                                    </p:anim>
                                    <p:anim calcmode="lin" valueType="num">
                                      <p:cBhvr>
                                        <p:cTn id="19" dur="1000" fill="hold"/>
                                        <p:tgtEl>
                                          <p:spTgt spid="11271"/>
                                        </p:tgtEl>
                                        <p:attrNameLst>
                                          <p:attrName>ppt_y</p:attrName>
                                        </p:attrNameLst>
                                      </p:cBhvr>
                                      <p:tavLst>
                                        <p:tav tm="100000">
                                          <p:val>
                                            <p:strVal val="#ppt_y+.1"/>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nodeType="clickEffect">
                                  <p:stCondLst>
                                    <p:cond delay="0"/>
                                  </p:stCondLst>
                                  <p:childTnLst>
                                    <p:set>
                                      <p:cBhvr>
                                        <p:cTn id="23" dur="1" fill="hold">
                                          <p:stCondLst>
                                            <p:cond delay="0"/>
                                          </p:stCondLst>
                                        </p:cTn>
                                        <p:tgtEl>
                                          <p:spTgt spid="11274"/>
                                        </p:tgtEl>
                                        <p:attrNameLst>
                                          <p:attrName>style.visibility</p:attrName>
                                        </p:attrNameLst>
                                      </p:cBhvr>
                                      <p:to>
                                        <p:strVal val="visible"/>
                                      </p:to>
                                    </p:set>
                                    <p:anim calcmode="lin" valueType="num">
                                      <p:cBhvr>
                                        <p:cTn id="24" dur="500" fill="hold"/>
                                        <p:tgtEl>
                                          <p:spTgt spid="11274"/>
                                        </p:tgtEl>
                                        <p:attrNameLst>
                                          <p:attrName>ppt_w</p:attrName>
                                        </p:attrNameLst>
                                      </p:cBhvr>
                                      <p:tavLst>
                                        <p:tav tm="100000">
                                          <p:val>
                                            <p:fltVal val="0"/>
                                          </p:val>
                                        </p:tav>
                                        <p:tav>
                                          <p:val>
                                            <p:strVal val="#ppt_w"/>
                                          </p:val>
                                        </p:tav>
                                      </p:tavLst>
                                    </p:anim>
                                    <p:anim calcmode="lin" valueType="num">
                                      <p:cBhvr>
                                        <p:cTn id="25" dur="500" fill="hold"/>
                                        <p:tgtEl>
                                          <p:spTgt spid="11274"/>
                                        </p:tgtEl>
                                        <p:attrNameLst>
                                          <p:attrName>ppt_h</p:attrName>
                                        </p:attrNameLst>
                                      </p:cBhvr>
                                      <p:tavLst>
                                        <p:tav tm="100000">
                                          <p:val>
                                            <p:fltVal val="0"/>
                                          </p:val>
                                        </p:tav>
                                        <p:tav>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4" presetClass="entr" accel="100000" fill="hold" nodeType="clickEffect">
                                  <p:stCondLst>
                                    <p:cond delay="0"/>
                                  </p:stCondLst>
                                  <p:childTnLst>
                                    <p:set>
                                      <p:cBhvr>
                                        <p:cTn id="29" dur="1" fill="hold">
                                          <p:stCondLst>
                                            <p:cond delay="0"/>
                                          </p:stCondLst>
                                        </p:cTn>
                                        <p:tgtEl>
                                          <p:spTgt spid="11272"/>
                                        </p:tgtEl>
                                        <p:attrNameLst>
                                          <p:attrName>style.visibility</p:attrName>
                                        </p:attrNameLst>
                                      </p:cBhvr>
                                      <p:to>
                                        <p:strVal val="visible"/>
                                      </p:to>
                                    </p:set>
                                    <p:anim calcmode="lin" valueType="num">
                                      <p:cBhvr>
                                        <p:cTn id="30" dur="500" fill="hold"/>
                                        <p:tgtEl>
                                          <p:spTgt spid="11272"/>
                                        </p:tgtEl>
                                        <p:attrNameLst>
                                          <p:attrName>ppt_w</p:attrName>
                                        </p:attrNameLst>
                                      </p:cBhvr>
                                      <p:tavLst>
                                        <p:tav tm="100000">
                                          <p:val>
                                            <p:strVal val="#ppt_w*0.05"/>
                                          </p:val>
                                        </p:tav>
                                        <p:tav>
                                          <p:val>
                                            <p:strVal val="#ppt_w"/>
                                          </p:val>
                                        </p:tav>
                                      </p:tavLst>
                                    </p:anim>
                                    <p:anim calcmode="lin" valueType="num">
                                      <p:cBhvr>
                                        <p:cTn id="31" dur="500" fill="hold"/>
                                        <p:tgtEl>
                                          <p:spTgt spid="11272"/>
                                        </p:tgtEl>
                                        <p:attrNameLst>
                                          <p:attrName>ppt_h</p:attrName>
                                        </p:attrNameLst>
                                      </p:cBhvr>
                                      <p:tavLst>
                                        <p:tav tm="100000">
                                          <p:val>
                                            <p:strVal val="#ppt_h"/>
                                          </p:val>
                                        </p:tav>
                                        <p:tav>
                                          <p:val>
                                            <p:strVal val="#ppt_h"/>
                                          </p:val>
                                        </p:tav>
                                      </p:tavLst>
                                    </p:anim>
                                    <p:anim calcmode="lin" valueType="num">
                                      <p:cBhvr>
                                        <p:cTn id="32" dur="500" fill="hold"/>
                                        <p:tgtEl>
                                          <p:spTgt spid="11272"/>
                                        </p:tgtEl>
                                        <p:attrNameLst>
                                          <p:attrName>ppt_x</p:attrName>
                                        </p:attrNameLst>
                                      </p:cBhvr>
                                      <p:tavLst>
                                        <p:tav tm="100000">
                                          <p:val>
                                            <p:strVal val="#ppt_x-.2"/>
                                          </p:val>
                                        </p:tav>
                                        <p:tav>
                                          <p:val>
                                            <p:strVal val="#ppt_x"/>
                                          </p:val>
                                        </p:tav>
                                      </p:tavLst>
                                    </p:anim>
                                    <p:anim calcmode="lin" valueType="num">
                                      <p:cBhvr>
                                        <p:cTn id="33" dur="500" fill="hold"/>
                                        <p:tgtEl>
                                          <p:spTgt spid="11272"/>
                                        </p:tgtEl>
                                        <p:attrNameLst>
                                          <p:attrName>ppt_y</p:attrName>
                                        </p:attrNameLst>
                                      </p:cBhvr>
                                      <p:tavLst>
                                        <p:tav tm="100000">
                                          <p:val>
                                            <p:strVal val="#ppt_y"/>
                                          </p:val>
                                        </p:tav>
                                        <p:tav>
                                          <p:val>
                                            <p:strVal val="#ppt_y"/>
                                          </p:val>
                                        </p:tav>
                                      </p:tavLst>
                                    </p:anim>
                                    <p:animEffect transition="in" filter="fade">
                                      <p:cBhvr>
                                        <p:cTn id="34" dur="500"/>
                                        <p:tgtEl>
                                          <p:spTgt spid="112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fill="hold" nodeType="click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fade">
                                      <p:cBhvr>
                                        <p:cTn id="39" dur="1000"/>
                                        <p:tgtEl>
                                          <p:spTgt spid="11275"/>
                                        </p:tgtEl>
                                      </p:cBhvr>
                                    </p:animEffect>
                                    <p:anim calcmode="lin" valueType="num">
                                      <p:cBhvr>
                                        <p:cTn id="40" dur="1000" fill="hold"/>
                                        <p:tgtEl>
                                          <p:spTgt spid="11275"/>
                                        </p:tgtEl>
                                        <p:attrNameLst>
                                          <p:attrName>ppt_x</p:attrName>
                                        </p:attrNameLst>
                                      </p:cBhvr>
                                      <p:tavLst>
                                        <p:tav tm="100000">
                                          <p:val>
                                            <p:strVal val="#ppt_x"/>
                                          </p:val>
                                        </p:tav>
                                        <p:tav>
                                          <p:val>
                                            <p:strVal val="#ppt_x"/>
                                          </p:val>
                                        </p:tav>
                                      </p:tavLst>
                                    </p:anim>
                                    <p:anim calcmode="lin" valueType="num">
                                      <p:cBhvr>
                                        <p:cTn id="41" dur="1000" fill="hold"/>
                                        <p:tgtEl>
                                          <p:spTgt spid="11275"/>
                                        </p:tgtEl>
                                        <p:attrNameLst>
                                          <p:attrName>ppt_y</p:attrName>
                                        </p:attrNameLst>
                                      </p:cBhvr>
                                      <p:tavLst>
                                        <p:tav tm="100000">
                                          <p:val>
                                            <p:strVal val="#ppt_y-.1"/>
                                          </p:val>
                                        </p:tav>
                                        <p:tav>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9" presetClass="entr" accel="100000" fill="hold" nodeType="clickEffect">
                                  <p:stCondLst>
                                    <p:cond delay="0"/>
                                  </p:stCondLst>
                                  <p:childTnLst>
                                    <p:set>
                                      <p:cBhvr>
                                        <p:cTn id="45" dur="1" fill="hold">
                                          <p:stCondLst>
                                            <p:cond delay="0"/>
                                          </p:stCondLst>
                                        </p:cTn>
                                        <p:tgtEl>
                                          <p:spTgt spid="11273"/>
                                        </p:tgtEl>
                                        <p:attrNameLst>
                                          <p:attrName>style.visibility</p:attrName>
                                        </p:attrNameLst>
                                      </p:cBhvr>
                                      <p:to>
                                        <p:strVal val="visible"/>
                                      </p:to>
                                    </p:set>
                                    <p:anim calcmode="lin" valueType="num">
                                      <p:cBhvr>
                                        <p:cTn id="46" dur="500" fill="hold"/>
                                        <p:tgtEl>
                                          <p:spTgt spid="11273"/>
                                        </p:tgtEl>
                                        <p:attrNameLst>
                                          <p:attrName>ppt_h</p:attrName>
                                        </p:attrNameLst>
                                      </p:cBhvr>
                                      <p:tavLst>
                                        <p:tav tm="50000">
                                          <p:val>
                                            <p:strVal val="#ppt_h/20"/>
                                          </p:val>
                                        </p:tav>
                                        <p:tav tm="100000">
                                          <p:val>
                                            <p:strVal val="#ppt_h/20"/>
                                          </p:val>
                                        </p:tav>
                                        <p:tav>
                                          <p:val>
                                            <p:strVal val="#ppt_h"/>
                                          </p:val>
                                        </p:tav>
                                      </p:tavLst>
                                    </p:anim>
                                    <p:anim calcmode="lin" valueType="num">
                                      <p:cBhvr>
                                        <p:cTn id="47" dur="500" fill="hold"/>
                                        <p:tgtEl>
                                          <p:spTgt spid="11273"/>
                                        </p:tgtEl>
                                        <p:attrNameLst>
                                          <p:attrName>ppt_w</p:attrName>
                                        </p:attrNameLst>
                                      </p:cBhvr>
                                      <p:tavLst>
                                        <p:tav tm="50000">
                                          <p:val>
                                            <p:strVal val="#ppt_w+.3"/>
                                          </p:val>
                                        </p:tav>
                                        <p:tav tm="100000">
                                          <p:val>
                                            <p:strVal val="#ppt_w+.3"/>
                                          </p:val>
                                        </p:tav>
                                        <p:tav>
                                          <p:val>
                                            <p:strVal val="#ppt_w"/>
                                          </p:val>
                                        </p:tav>
                                      </p:tavLst>
                                    </p:anim>
                                    <p:anim calcmode="lin" valueType="num">
                                      <p:cBhvr>
                                        <p:cTn id="48" dur="500" fill="hold"/>
                                        <p:tgtEl>
                                          <p:spTgt spid="11273"/>
                                        </p:tgtEl>
                                        <p:attrNameLst>
                                          <p:attrName>ppt_x</p:attrName>
                                        </p:attrNameLst>
                                      </p:cBhvr>
                                      <p:tavLst>
                                        <p:tav tm="50000">
                                          <p:val>
                                            <p:strVal val="#ppt_x-.3"/>
                                          </p:val>
                                        </p:tav>
                                        <p:tav tm="100000">
                                          <p:val>
                                            <p:strVal val="#ppt_x"/>
                                          </p:val>
                                        </p:tav>
                                        <p:tav>
                                          <p:val>
                                            <p:strVal val="#ppt_x"/>
                                          </p:val>
                                        </p:tav>
                                      </p:tavLst>
                                    </p:anim>
                                    <p:anim calcmode="lin" valueType="num">
                                      <p:cBhvr>
                                        <p:cTn id="49" dur="500" fill="hold"/>
                                        <p:tgtEl>
                                          <p:spTgt spid="11273"/>
                                        </p:tgtEl>
                                        <p:attrNameLst>
                                          <p:attrName>ppt_y</p:attrName>
                                        </p:attrNameLst>
                                      </p:cBhvr>
                                      <p:tavLst>
                                        <p:tav tm="100000">
                                          <p:val>
                                            <p:strVal val="#ppt_y"/>
                                          </p:val>
                                        </p:tav>
                                        <p:tav>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ntr" fill="hold" nodeType="clickEffect">
                                  <p:stCondLst>
                                    <p:cond delay="0"/>
                                  </p:stCondLst>
                                  <p:iterate type="lt">
                                    <p:tmPct val="5000"/>
                                  </p:iterate>
                                  <p:childTnLst>
                                    <p:set>
                                      <p:cBhvr>
                                        <p:cTn id="53" dur="1" fill="hold">
                                          <p:stCondLst>
                                            <p:cond delay="0"/>
                                          </p:stCondLst>
                                        </p:cTn>
                                        <p:tgtEl>
                                          <p:spTgt spid="11276"/>
                                        </p:tgtEl>
                                        <p:attrNameLst>
                                          <p:attrName>style.visibility</p:attrName>
                                        </p:attrNameLst>
                                      </p:cBhvr>
                                      <p:to>
                                        <p:strVal val="visible"/>
                                      </p:to>
                                    </p:set>
                                    <p:anim calcmode="lin" valueType="num">
                                      <p:cBhvr>
                                        <p:cTn id="54" dur="1000" fill="hold"/>
                                        <p:tgtEl>
                                          <p:spTgt spid="11276"/>
                                        </p:tgtEl>
                                        <p:attrNameLst>
                                          <p:attrName>ppt_w</p:attrName>
                                        </p:attrNameLst>
                                      </p:cBhvr>
                                      <p:tavLst>
                                        <p:tav tm="100000">
                                          <p:val>
                                            <p:fltVal val="0"/>
                                          </p:val>
                                        </p:tav>
                                        <p:tav>
                                          <p:val>
                                            <p:strVal val="#ppt_w"/>
                                          </p:val>
                                        </p:tav>
                                      </p:tavLst>
                                    </p:anim>
                                    <p:anim calcmode="lin" valueType="num">
                                      <p:cBhvr>
                                        <p:cTn id="55" dur="1000" fill="hold"/>
                                        <p:tgtEl>
                                          <p:spTgt spid="11276"/>
                                        </p:tgtEl>
                                        <p:attrNameLst>
                                          <p:attrName>ppt_h</p:attrName>
                                        </p:attrNameLst>
                                      </p:cBhvr>
                                      <p:tavLst>
                                        <p:tav tm="100000">
                                          <p:val>
                                            <p:fltVal val="0"/>
                                          </p:val>
                                        </p:tav>
                                        <p:tav>
                                          <p:val>
                                            <p:strVal val="#ppt_h"/>
                                          </p:val>
                                        </p:tav>
                                      </p:tavLst>
                                    </p:anim>
                                    <p:anim calcmode="lin" valueType="num">
                                      <p:cBhvr>
                                        <p:cTn id="56" dur="1000" fill="hold"/>
                                        <p:tgtEl>
                                          <p:spTgt spid="11276"/>
                                        </p:tgtEl>
                                        <p:attrNameLst>
                                          <p:attrName>r</p:attrName>
                                        </p:attrNameLst>
                                      </p:cBhvr>
                                      <p:tavLst>
                                        <p:tav tm="100000">
                                          <p:val>
                                            <p:strVal val="90"/>
                                          </p:val>
                                        </p:tav>
                                        <p:tav>
                                          <p:val>
                                            <p:strVal val="0"/>
                                          </p:val>
                                        </p:tav>
                                      </p:tavLst>
                                    </p:anim>
                                    <p:animEffect transition="in" filter="fade">
                                      <p:cBhvr>
                                        <p:cTn id="57" dur="1000"/>
                                        <p:tgtEl>
                                          <p:spTgt spid="1127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0" presetClass="entr" fill="hold" grpId="0" nodeType="clickEffect">
                                  <p:stCondLst>
                                    <p:cond delay="0"/>
                                  </p:stCondLst>
                                  <p:childTnLst>
                                    <p:set>
                                      <p:cBhvr>
                                        <p:cTn id="61" dur="1" fill="hold">
                                          <p:stCondLst>
                                            <p:cond delay="0"/>
                                          </p:stCondLst>
                                        </p:cTn>
                                        <p:tgtEl>
                                          <p:spTgt spid="11280"/>
                                        </p:tgtEl>
                                        <p:attrNameLst>
                                          <p:attrName>style.visibility</p:attrName>
                                        </p:attrNameLst>
                                      </p:cBhvr>
                                      <p:to>
                                        <p:strVal val="visible"/>
                                      </p:to>
                                    </p:set>
                                    <p:animEffect transition="in" filter="wedge">
                                      <p:cBhvr>
                                        <p:cTn id="62" dur="2000"/>
                                        <p:tgtEl>
                                          <p:spTgt spid="11280"/>
                                        </p:tgtEl>
                                      </p:cBhvr>
                                    </p:animEffect>
                                  </p:childTnLst>
                                </p:cTn>
                              </p:par>
                              <p:par>
                                <p:cTn id="63" presetID="20" presetClass="entr" fill="hold" grpId="0" nodeType="withEffect">
                                  <p:stCondLst>
                                    <p:cond delay="0"/>
                                  </p:stCondLst>
                                  <p:childTnLst>
                                    <p:set>
                                      <p:cBhvr>
                                        <p:cTn id="64" dur="1" fill="hold">
                                          <p:stCondLst>
                                            <p:cond delay="0"/>
                                          </p:stCondLst>
                                        </p:cTn>
                                        <p:tgtEl>
                                          <p:spTgt spid="11281"/>
                                        </p:tgtEl>
                                        <p:attrNameLst>
                                          <p:attrName>style.visibility</p:attrName>
                                        </p:attrNameLst>
                                      </p:cBhvr>
                                      <p:to>
                                        <p:strVal val="visible"/>
                                      </p:to>
                                    </p:set>
                                    <p:animEffect transition="in" filter="wedge">
                                      <p:cBhvr>
                                        <p:cTn id="65" dur="2000"/>
                                        <p:tgtEl>
                                          <p:spTgt spid="11281"/>
                                        </p:tgtEl>
                                      </p:cBhvr>
                                    </p:animEffect>
                                  </p:childTnLst>
                                </p:cTn>
                              </p:par>
                              <p:par>
                                <p:cTn id="66" presetID="20" presetClass="entr" fill="hold" grpId="0" nodeType="withEffect">
                                  <p:stCondLst>
                                    <p:cond delay="0"/>
                                  </p:stCondLst>
                                  <p:childTnLst>
                                    <p:set>
                                      <p:cBhvr>
                                        <p:cTn id="67" dur="1" fill="hold">
                                          <p:stCondLst>
                                            <p:cond delay="0"/>
                                          </p:stCondLst>
                                        </p:cTn>
                                        <p:tgtEl>
                                          <p:spTgt spid="11282"/>
                                        </p:tgtEl>
                                        <p:attrNameLst>
                                          <p:attrName>style.visibility</p:attrName>
                                        </p:attrNameLst>
                                      </p:cBhvr>
                                      <p:to>
                                        <p:strVal val="visible"/>
                                      </p:to>
                                    </p:set>
                                    <p:animEffect transition="in" filter="wedge">
                                      <p:cBhvr>
                                        <p:cTn id="68" dur="2000"/>
                                        <p:tgtEl>
                                          <p:spTgt spid="11282"/>
                                        </p:tgtEl>
                                      </p:cBhvr>
                                    </p:animEffect>
                                  </p:childTnLst>
                                </p:cTn>
                              </p:par>
                              <p:par>
                                <p:cTn id="69" presetID="20" presetClass="entr" fill="hold" grpId="0" nodeType="withEffect">
                                  <p:stCondLst>
                                    <p:cond delay="0"/>
                                  </p:stCondLst>
                                  <p:childTnLst>
                                    <p:set>
                                      <p:cBhvr>
                                        <p:cTn id="70" dur="1" fill="hold">
                                          <p:stCondLst>
                                            <p:cond delay="0"/>
                                          </p:stCondLst>
                                        </p:cTn>
                                        <p:tgtEl>
                                          <p:spTgt spid="11278"/>
                                        </p:tgtEl>
                                        <p:attrNameLst>
                                          <p:attrName>style.visibility</p:attrName>
                                        </p:attrNameLst>
                                      </p:cBhvr>
                                      <p:to>
                                        <p:strVal val="visible"/>
                                      </p:to>
                                    </p:set>
                                    <p:animEffect transition="in" filter="wedge">
                                      <p:cBhvr>
                                        <p:cTn id="71" dur="2000"/>
                                        <p:tgtEl>
                                          <p:spTgt spid="11278"/>
                                        </p:tgtEl>
                                      </p:cBhvr>
                                    </p:animEffect>
                                  </p:childTnLst>
                                </p:cTn>
                              </p:par>
                              <p:par>
                                <p:cTn id="72" presetID="20" presetClass="entr" fill="hold" grpId="0" nodeType="withEffect">
                                  <p:stCondLst>
                                    <p:cond delay="0"/>
                                  </p:stCondLst>
                                  <p:childTnLst>
                                    <p:set>
                                      <p:cBhvr>
                                        <p:cTn id="73" dur="1" fill="hold">
                                          <p:stCondLst>
                                            <p:cond delay="0"/>
                                          </p:stCondLst>
                                        </p:cTn>
                                        <p:tgtEl>
                                          <p:spTgt spid="11277"/>
                                        </p:tgtEl>
                                        <p:attrNameLst>
                                          <p:attrName>style.visibility</p:attrName>
                                        </p:attrNameLst>
                                      </p:cBhvr>
                                      <p:to>
                                        <p:strVal val="visible"/>
                                      </p:to>
                                    </p:set>
                                    <p:animEffect transition="in" filter="wedge">
                                      <p:cBhvr>
                                        <p:cTn id="74" dur="2000"/>
                                        <p:tgtEl>
                                          <p:spTgt spid="11277"/>
                                        </p:tgtEl>
                                      </p:cBhvr>
                                    </p:animEffect>
                                  </p:childTnLst>
                                </p:cTn>
                              </p:par>
                              <p:par>
                                <p:cTn id="75" presetID="20" presetClass="entr" fill="hold" grpId="0" nodeType="withEffect">
                                  <p:stCondLst>
                                    <p:cond delay="0"/>
                                  </p:stCondLst>
                                  <p:childTnLst>
                                    <p:set>
                                      <p:cBhvr>
                                        <p:cTn id="76" dur="1" fill="hold">
                                          <p:stCondLst>
                                            <p:cond delay="0"/>
                                          </p:stCondLst>
                                        </p:cTn>
                                        <p:tgtEl>
                                          <p:spTgt spid="11279"/>
                                        </p:tgtEl>
                                        <p:attrNameLst>
                                          <p:attrName>style.visibility</p:attrName>
                                        </p:attrNameLst>
                                      </p:cBhvr>
                                      <p:to>
                                        <p:strVal val="visible"/>
                                      </p:to>
                                    </p:set>
                                    <p:animEffect transition="in" filter="wedge">
                                      <p:cBhvr>
                                        <p:cTn id="77" dur="20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7" grpId="0" animBg="1"/>
      <p:bldP spid="11278" grpId="0" animBg="1"/>
      <p:bldP spid="11279" grpId="0" animBg="1"/>
      <p:bldP spid="11280" grpId="0" animBg="1"/>
      <p:bldP spid="11281" grpId="0" animBg="1"/>
      <p:bldP spid="1128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FFC000"/>
                </a:solidFill>
                <a:latin typeface="Showcard Gothic" pitchFamily="82" charset="0"/>
              </a:rPr>
              <a:t>Teknik Akses Internet</a:t>
            </a:r>
          </a:p>
        </p:txBody>
      </p:sp>
      <p:graphicFrame>
        <p:nvGraphicFramePr>
          <p:cNvPr id="6146" name="Object 2"/>
          <p:cNvGraphicFramePr>
            <a:graphicFrameLocks noChangeAspect="1"/>
          </p:cNvGraphicFramePr>
          <p:nvPr/>
        </p:nvGraphicFramePr>
        <p:xfrm>
          <a:off x="3505200" y="2743200"/>
          <a:ext cx="762000" cy="708025"/>
        </p:xfrm>
        <a:graphic>
          <a:graphicData uri="http://schemas.openxmlformats.org/presentationml/2006/ole">
            <mc:AlternateContent xmlns:mc="http://schemas.openxmlformats.org/markup-compatibility/2006">
              <mc:Choice xmlns:v="urn:schemas-microsoft-com:vml" Requires="v">
                <p:oleObj spid="_x0000_s6160" r:id="rId4" imgW="556200" imgH="516600" progId="">
                  <p:embed/>
                </p:oleObj>
              </mc:Choice>
              <mc:Fallback>
                <p:oleObj r:id="rId4" imgW="556200" imgH="5166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743200"/>
                        <a:ext cx="762000" cy="7080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828800" y="2667000"/>
          <a:ext cx="706438" cy="849313"/>
        </p:xfrm>
        <a:graphic>
          <a:graphicData uri="http://schemas.openxmlformats.org/presentationml/2006/ole">
            <mc:AlternateContent xmlns:mc="http://schemas.openxmlformats.org/markup-compatibility/2006">
              <mc:Choice xmlns:v="urn:schemas-microsoft-com:vml" Requires="v">
                <p:oleObj spid="_x0000_s6161" r:id="rId6" imgW="706680" imgH="849240" progId="">
                  <p:embed/>
                </p:oleObj>
              </mc:Choice>
              <mc:Fallback>
                <p:oleObj r:id="rId6" imgW="706680" imgH="84924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667000"/>
                        <a:ext cx="706438" cy="84931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Object 4"/>
          <p:cNvGraphicFramePr>
            <a:graphicFrameLocks noChangeAspect="1"/>
          </p:cNvGraphicFramePr>
          <p:nvPr/>
        </p:nvGraphicFramePr>
        <p:xfrm>
          <a:off x="6400800" y="2362200"/>
          <a:ext cx="2133600" cy="1571625"/>
        </p:xfrm>
        <a:graphic>
          <a:graphicData uri="http://schemas.openxmlformats.org/presentationml/2006/ole">
            <mc:AlternateContent xmlns:mc="http://schemas.openxmlformats.org/markup-compatibility/2006">
              <mc:Choice xmlns:v="urn:schemas-microsoft-com:vml" Requires="v">
                <p:oleObj spid="_x0000_s6162" r:id="rId8" imgW="820800" imgH="604440" progId="">
                  <p:embed/>
                </p:oleObj>
              </mc:Choice>
              <mc:Fallback>
                <p:oleObj r:id="rId8" imgW="820800" imgH="604440" progId="">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362200"/>
                        <a:ext cx="2133600" cy="1571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Line 7"/>
          <p:cNvSpPr>
            <a:spLocks noChangeShapeType="1"/>
          </p:cNvSpPr>
          <p:nvPr/>
        </p:nvSpPr>
        <p:spPr bwMode="auto">
          <a:xfrm>
            <a:off x="2590800" y="3352800"/>
            <a:ext cx="990600" cy="1588"/>
          </a:xfrm>
          <a:prstGeom prst="line">
            <a:avLst/>
          </a:prstGeom>
          <a:noFill/>
          <a:ln w="1908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2" name="Text Box 8"/>
          <p:cNvSpPr txBox="1">
            <a:spLocks noChangeArrowheads="1"/>
          </p:cNvSpPr>
          <p:nvPr/>
        </p:nvSpPr>
        <p:spPr bwMode="auto">
          <a:xfrm>
            <a:off x="228600" y="2209800"/>
            <a:ext cx="27432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250"/>
              </a:spcBef>
              <a:buClr>
                <a:srgbClr val="FFFFFF"/>
              </a:buClr>
            </a:pPr>
            <a:r>
              <a:rPr lang="en-GB" sz="2000" b="1">
                <a:solidFill>
                  <a:srgbClr val="FFFFFF"/>
                </a:solidFill>
              </a:rPr>
              <a:t>3.   VSAT</a:t>
            </a:r>
          </a:p>
        </p:txBody>
      </p:sp>
      <p:sp>
        <p:nvSpPr>
          <p:cNvPr id="23561" name="Line 9"/>
          <p:cNvSpPr>
            <a:spLocks noChangeShapeType="1"/>
          </p:cNvSpPr>
          <p:nvPr/>
        </p:nvSpPr>
        <p:spPr bwMode="auto">
          <a:xfrm>
            <a:off x="5257800" y="1828800"/>
            <a:ext cx="1295400" cy="1371600"/>
          </a:xfrm>
          <a:prstGeom prst="line">
            <a:avLst/>
          </a:prstGeom>
          <a:noFill/>
          <a:ln w="19080">
            <a:solidFill>
              <a:srgbClr val="FF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10"/>
          <p:cNvSpPr>
            <a:spLocks noChangeShapeType="1"/>
          </p:cNvSpPr>
          <p:nvPr/>
        </p:nvSpPr>
        <p:spPr bwMode="auto">
          <a:xfrm>
            <a:off x="3886200" y="3505200"/>
            <a:ext cx="1588" cy="762000"/>
          </a:xfrm>
          <a:prstGeom prst="line">
            <a:avLst/>
          </a:prstGeom>
          <a:noFill/>
          <a:ln w="19080">
            <a:solidFill>
              <a:srgbClr val="FFFF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5" name="Text Box 11"/>
          <p:cNvSpPr txBox="1">
            <a:spLocks noChangeArrowheads="1"/>
          </p:cNvSpPr>
          <p:nvPr/>
        </p:nvSpPr>
        <p:spPr bwMode="auto">
          <a:xfrm>
            <a:off x="1828800" y="4343400"/>
            <a:ext cx="403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gn="ctr" eaLnBrk="1" hangingPunct="1">
              <a:spcBef>
                <a:spcPts val="1000"/>
              </a:spcBef>
              <a:buClr>
                <a:srgbClr val="FFFFFF"/>
              </a:buClr>
            </a:pPr>
            <a:r>
              <a:rPr lang="en-GB" sz="1600" b="1">
                <a:solidFill>
                  <a:srgbClr val="FFFFFF"/>
                </a:solidFill>
              </a:rPr>
              <a:t>VSAT (Very Small Aperture Terminal</a:t>
            </a:r>
          </a:p>
        </p:txBody>
      </p:sp>
      <p:graphicFrame>
        <p:nvGraphicFramePr>
          <p:cNvPr id="6149" name="Object 5"/>
          <p:cNvGraphicFramePr>
            <a:graphicFrameLocks noChangeAspect="1"/>
          </p:cNvGraphicFramePr>
          <p:nvPr/>
        </p:nvGraphicFramePr>
        <p:xfrm>
          <a:off x="4724400" y="1219200"/>
          <a:ext cx="781050" cy="663575"/>
        </p:xfrm>
        <a:graphic>
          <a:graphicData uri="http://schemas.openxmlformats.org/presentationml/2006/ole">
            <mc:AlternateContent xmlns:mc="http://schemas.openxmlformats.org/markup-compatibility/2006">
              <mc:Choice xmlns:v="urn:schemas-microsoft-com:vml" Requires="v">
                <p:oleObj spid="_x0000_s6163" r:id="rId10" imgW="781560" imgH="663120" progId="">
                  <p:embed/>
                </p:oleObj>
              </mc:Choice>
              <mc:Fallback>
                <p:oleObj r:id="rId10" imgW="781560" imgH="663120" progId="">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1219200"/>
                        <a:ext cx="781050" cy="66357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5" name="Line 13"/>
          <p:cNvSpPr>
            <a:spLocks noChangeShapeType="1"/>
          </p:cNvSpPr>
          <p:nvPr/>
        </p:nvSpPr>
        <p:spPr bwMode="auto">
          <a:xfrm flipV="1">
            <a:off x="4038600" y="1598613"/>
            <a:ext cx="990600" cy="1146175"/>
          </a:xfrm>
          <a:prstGeom prst="line">
            <a:avLst/>
          </a:prstGeom>
          <a:noFill/>
          <a:ln w="19080">
            <a:solidFill>
              <a:srgbClr val="FF0000"/>
            </a:solidFill>
            <a:prstDash val="dash"/>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Text Box 14"/>
          <p:cNvSpPr txBox="1">
            <a:spLocks noChangeArrowheads="1"/>
          </p:cNvSpPr>
          <p:nvPr/>
        </p:nvSpPr>
        <p:spPr bwMode="auto">
          <a:xfrm>
            <a:off x="381000" y="5105400"/>
            <a:ext cx="87630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000"/>
              </a:spcBef>
              <a:buClr>
                <a:srgbClr val="FFFFFF"/>
              </a:buClr>
            </a:pPr>
            <a:r>
              <a:rPr lang="en-GB" sz="1600" b="1">
                <a:solidFill>
                  <a:srgbClr val="00FF00"/>
                </a:solidFill>
              </a:rPr>
              <a:t>Pengguna memakai antena khusus dengan biaya yang cukup tinggi. Dengan mengacu pada beberapa aturan antena ini melakukan koneksi ke jaringan Internet melalui Satelit dan dapat membagi kapasitas yang diperoleh ke pengguna lainnya.</a:t>
            </a:r>
          </a:p>
        </p:txBody>
      </p:sp>
      <p:sp>
        <p:nvSpPr>
          <p:cNvPr id="6158" name="TextBox 13"/>
          <p:cNvSpPr txBox="1">
            <a:spLocks noChangeArrowheads="1"/>
          </p:cNvSpPr>
          <p:nvPr/>
        </p:nvSpPr>
        <p:spPr bwMode="auto">
          <a:xfrm>
            <a:off x="642938" y="2000250"/>
            <a:ext cx="1027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FF00"/>
                </a:solidFill>
              </a:rPr>
              <a:t>3. VSAT</a:t>
            </a:r>
          </a:p>
        </p:txBody>
      </p:sp>
      <p:sp>
        <p:nvSpPr>
          <p:cNvPr id="6159" name="TextBox 15"/>
          <p:cNvSpPr txBox="1">
            <a:spLocks noChangeArrowheads="1"/>
          </p:cNvSpPr>
          <p:nvPr/>
        </p:nvSpPr>
        <p:spPr bwMode="auto">
          <a:xfrm>
            <a:off x="1785938" y="4429125"/>
            <a:ext cx="395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00FF00"/>
                </a:solidFill>
              </a:rPr>
              <a:t>VSAT (Very Small Aperture Terminal)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repeatCount="3000"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strips(upRight)">
                                      <p:cBhvr>
                                        <p:cTn id="7" dur="1000"/>
                                        <p:tgtEl>
                                          <p:spTgt spid="235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repeatCount="3000" fill="hold" grpId="0" nodeType="clickEffect">
                                  <p:stCondLst>
                                    <p:cond delay="0"/>
                                  </p:stCondLst>
                                  <p:childTnLst>
                                    <p:set>
                                      <p:cBhvr>
                                        <p:cTn id="11" dur="1" fill="hold">
                                          <p:stCondLst>
                                            <p:cond delay="0"/>
                                          </p:stCondLst>
                                        </p:cTn>
                                        <p:tgtEl>
                                          <p:spTgt spid="23561"/>
                                        </p:tgtEl>
                                        <p:attrNameLst>
                                          <p:attrName>style.visibility</p:attrName>
                                        </p:attrNameLst>
                                      </p:cBhvr>
                                      <p:to>
                                        <p:strVal val="visible"/>
                                      </p:to>
                                    </p:set>
                                    <p:animEffect transition="in" filter="strips(downRight)">
                                      <p:cBhvr>
                                        <p:cTn id="12" dur="1000"/>
                                        <p:tgtEl>
                                          <p:spTgt spid="235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fill="hold" nodeType="clickEffect">
                                  <p:stCondLst>
                                    <p:cond delay="0"/>
                                  </p:stCondLst>
                                  <p:childTnLst>
                                    <p:animEffect transition="out" filter="fade">
                                      <p:cBhvr>
                                        <p:cTn id="16" dur="2000"/>
                                        <p:tgtEl>
                                          <p:spTgt spid="23558"/>
                                        </p:tgtEl>
                                      </p:cBhvr>
                                    </p:animEffect>
                                    <p:animScale>
                                      <p:cBhvr>
                                        <p:cTn id="17" dur="1000" autoRev="1" fill="hold"/>
                                        <p:tgtEl>
                                          <p:spTgt spid="23558"/>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FFC000"/>
                </a:solidFill>
                <a:latin typeface="Showcard Gothic" pitchFamily="82" charset="0"/>
              </a:rPr>
              <a:t>Internet Mobile</a:t>
            </a:r>
          </a:p>
        </p:txBody>
      </p:sp>
      <p:sp>
        <p:nvSpPr>
          <p:cNvPr id="7185" name="Text Box 4"/>
          <p:cNvSpPr txBox="1">
            <a:spLocks noChangeArrowheads="1"/>
          </p:cNvSpPr>
          <p:nvPr/>
        </p:nvSpPr>
        <p:spPr bwMode="auto">
          <a:xfrm>
            <a:off x="457200" y="1371600"/>
            <a:ext cx="818673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875"/>
              </a:spcBef>
              <a:buClr>
                <a:srgbClr val="FFFFFF"/>
              </a:buClr>
            </a:pPr>
            <a:r>
              <a:rPr lang="en-GB" sz="1600" b="1">
                <a:solidFill>
                  <a:srgbClr val="00FF00"/>
                </a:solidFill>
              </a:rPr>
              <a:t>Konfigurasi Jaringan GSM (Global System for Mobile Communication)</a:t>
            </a:r>
            <a:r>
              <a:rPr lang="ar-SA" sz="1600" b="1">
                <a:solidFill>
                  <a:srgbClr val="00FF00"/>
                </a:solidFill>
              </a:rPr>
              <a:t>‏</a:t>
            </a:r>
            <a:endParaRPr lang="en-GB" sz="1600" b="1">
              <a:solidFill>
                <a:srgbClr val="00FF00"/>
              </a:solidFill>
            </a:endParaRPr>
          </a:p>
        </p:txBody>
      </p:sp>
      <p:graphicFrame>
        <p:nvGraphicFramePr>
          <p:cNvPr id="7170" name="Object 2"/>
          <p:cNvGraphicFramePr>
            <a:graphicFrameLocks noChangeAspect="1"/>
          </p:cNvGraphicFramePr>
          <p:nvPr/>
        </p:nvGraphicFramePr>
        <p:xfrm>
          <a:off x="381000" y="4267200"/>
          <a:ext cx="552450" cy="733425"/>
        </p:xfrm>
        <a:graphic>
          <a:graphicData uri="http://schemas.openxmlformats.org/presentationml/2006/ole">
            <mc:AlternateContent xmlns:mc="http://schemas.openxmlformats.org/markup-compatibility/2006">
              <mc:Choice xmlns:v="urn:schemas-microsoft-com:vml" Requires="v">
                <p:oleObj spid="_x0000_s7255" r:id="rId4" imgW="551880" imgH="733320" progId="">
                  <p:embed/>
                </p:oleObj>
              </mc:Choice>
              <mc:Fallback>
                <p:oleObj r:id="rId4" imgW="551880" imgH="73332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67200"/>
                        <a:ext cx="552450" cy="7334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8382000" y="4114800"/>
          <a:ext cx="552450" cy="733425"/>
        </p:xfrm>
        <a:graphic>
          <a:graphicData uri="http://schemas.openxmlformats.org/presentationml/2006/ole">
            <mc:AlternateContent xmlns:mc="http://schemas.openxmlformats.org/markup-compatibility/2006">
              <mc:Choice xmlns:v="urn:schemas-microsoft-com:vml" Requires="v">
                <p:oleObj spid="_x0000_s7256" r:id="rId6" imgW="551880" imgH="733320" progId="">
                  <p:embed/>
                </p:oleObj>
              </mc:Choice>
              <mc:Fallback>
                <p:oleObj r:id="rId6" imgW="551880" imgH="7333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4114800"/>
                        <a:ext cx="552450" cy="7334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2895600" y="3276600"/>
          <a:ext cx="1182688" cy="720725"/>
        </p:xfrm>
        <a:graphic>
          <a:graphicData uri="http://schemas.openxmlformats.org/presentationml/2006/ole">
            <mc:AlternateContent xmlns:mc="http://schemas.openxmlformats.org/markup-compatibility/2006">
              <mc:Choice xmlns:v="urn:schemas-microsoft-com:vml" Requires="v">
                <p:oleObj spid="_x0000_s7257" r:id="rId7" imgW="1182240" imgH="720360" progId="">
                  <p:embed/>
                </p:oleObj>
              </mc:Choice>
              <mc:Fallback>
                <p:oleObj r:id="rId7" imgW="1182240" imgH="72036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3276600"/>
                        <a:ext cx="1182688" cy="7207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5257800" y="3200400"/>
          <a:ext cx="1182688" cy="720725"/>
        </p:xfrm>
        <a:graphic>
          <a:graphicData uri="http://schemas.openxmlformats.org/presentationml/2006/ole">
            <mc:AlternateContent xmlns:mc="http://schemas.openxmlformats.org/markup-compatibility/2006">
              <mc:Choice xmlns:v="urn:schemas-microsoft-com:vml" Requires="v">
                <p:oleObj spid="_x0000_s7258" r:id="rId9" imgW="1182240" imgH="720360" progId="">
                  <p:embed/>
                </p:oleObj>
              </mc:Choice>
              <mc:Fallback>
                <p:oleObj r:id="rId9" imgW="1182240" imgH="72036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200400"/>
                        <a:ext cx="1182688" cy="7207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186" name="Group 9"/>
          <p:cNvGrpSpPr>
            <a:grpSpLocks/>
          </p:cNvGrpSpPr>
          <p:nvPr/>
        </p:nvGrpSpPr>
        <p:grpSpPr bwMode="auto">
          <a:xfrm>
            <a:off x="1295400" y="3962400"/>
            <a:ext cx="1141413" cy="760413"/>
            <a:chOff x="816" y="2496"/>
            <a:chExt cx="719" cy="479"/>
          </a:xfrm>
        </p:grpSpPr>
        <p:grpSp>
          <p:nvGrpSpPr>
            <p:cNvPr id="7227" name="Group 10"/>
            <p:cNvGrpSpPr>
              <a:grpSpLocks/>
            </p:cNvGrpSpPr>
            <p:nvPr/>
          </p:nvGrpSpPr>
          <p:grpSpPr bwMode="auto">
            <a:xfrm>
              <a:off x="1104" y="2496"/>
              <a:ext cx="287" cy="287"/>
              <a:chOff x="1104" y="2496"/>
              <a:chExt cx="287" cy="287"/>
            </a:xfrm>
          </p:grpSpPr>
          <p:sp>
            <p:nvSpPr>
              <p:cNvPr id="7249" name="Line 11"/>
              <p:cNvSpPr>
                <a:spLocks noChangeShapeType="1"/>
              </p:cNvSpPr>
              <p:nvPr/>
            </p:nvSpPr>
            <p:spPr bwMode="auto">
              <a:xfrm flipH="1">
                <a:off x="1103" y="2496"/>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50" name="Line 12"/>
              <p:cNvSpPr>
                <a:spLocks noChangeShapeType="1"/>
              </p:cNvSpPr>
              <p:nvPr/>
            </p:nvSpPr>
            <p:spPr bwMode="auto">
              <a:xfrm>
                <a:off x="1104" y="2592"/>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51" name="Line 13"/>
              <p:cNvSpPr>
                <a:spLocks noChangeShapeType="1"/>
              </p:cNvSpPr>
              <p:nvPr/>
            </p:nvSpPr>
            <p:spPr bwMode="auto">
              <a:xfrm>
                <a:off x="1392" y="2592"/>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52" name="Line 14"/>
              <p:cNvSpPr>
                <a:spLocks noChangeShapeType="1"/>
              </p:cNvSpPr>
              <p:nvPr/>
            </p:nvSpPr>
            <p:spPr bwMode="auto">
              <a:xfrm>
                <a:off x="1248" y="2496"/>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53" name="Line 15"/>
              <p:cNvSpPr>
                <a:spLocks noChangeShapeType="1"/>
              </p:cNvSpPr>
              <p:nvPr/>
            </p:nvSpPr>
            <p:spPr bwMode="auto">
              <a:xfrm>
                <a:off x="1104" y="2688"/>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54" name="Line 16"/>
              <p:cNvSpPr>
                <a:spLocks noChangeShapeType="1"/>
              </p:cNvSpPr>
              <p:nvPr/>
            </p:nvSpPr>
            <p:spPr bwMode="auto">
              <a:xfrm flipV="1">
                <a:off x="1248" y="2687"/>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28" name="Group 17"/>
            <p:cNvGrpSpPr>
              <a:grpSpLocks/>
            </p:cNvGrpSpPr>
            <p:nvPr/>
          </p:nvGrpSpPr>
          <p:grpSpPr bwMode="auto">
            <a:xfrm>
              <a:off x="1248" y="2688"/>
              <a:ext cx="287" cy="287"/>
              <a:chOff x="1248" y="2688"/>
              <a:chExt cx="287" cy="287"/>
            </a:xfrm>
          </p:grpSpPr>
          <p:sp>
            <p:nvSpPr>
              <p:cNvPr id="7243" name="Line 18"/>
              <p:cNvSpPr>
                <a:spLocks noChangeShapeType="1"/>
              </p:cNvSpPr>
              <p:nvPr/>
            </p:nvSpPr>
            <p:spPr bwMode="auto">
              <a:xfrm flipH="1">
                <a:off x="1247" y="2688"/>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4" name="Line 19"/>
              <p:cNvSpPr>
                <a:spLocks noChangeShapeType="1"/>
              </p:cNvSpPr>
              <p:nvPr/>
            </p:nvSpPr>
            <p:spPr bwMode="auto">
              <a:xfrm>
                <a:off x="1248" y="2784"/>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5" name="Line 20"/>
              <p:cNvSpPr>
                <a:spLocks noChangeShapeType="1"/>
              </p:cNvSpPr>
              <p:nvPr/>
            </p:nvSpPr>
            <p:spPr bwMode="auto">
              <a:xfrm>
                <a:off x="1536" y="2784"/>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6" name="Line 21"/>
              <p:cNvSpPr>
                <a:spLocks noChangeShapeType="1"/>
              </p:cNvSpPr>
              <p:nvPr/>
            </p:nvSpPr>
            <p:spPr bwMode="auto">
              <a:xfrm>
                <a:off x="1392" y="2688"/>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7" name="Line 22"/>
              <p:cNvSpPr>
                <a:spLocks noChangeShapeType="1"/>
              </p:cNvSpPr>
              <p:nvPr/>
            </p:nvSpPr>
            <p:spPr bwMode="auto">
              <a:xfrm>
                <a:off x="1248" y="2880"/>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8" name="Line 23"/>
              <p:cNvSpPr>
                <a:spLocks noChangeShapeType="1"/>
              </p:cNvSpPr>
              <p:nvPr/>
            </p:nvSpPr>
            <p:spPr bwMode="auto">
              <a:xfrm flipV="1">
                <a:off x="1392" y="2878"/>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29" name="Group 24"/>
            <p:cNvGrpSpPr>
              <a:grpSpLocks/>
            </p:cNvGrpSpPr>
            <p:nvPr/>
          </p:nvGrpSpPr>
          <p:grpSpPr bwMode="auto">
            <a:xfrm>
              <a:off x="960" y="2688"/>
              <a:ext cx="287" cy="287"/>
              <a:chOff x="960" y="2688"/>
              <a:chExt cx="287" cy="287"/>
            </a:xfrm>
          </p:grpSpPr>
          <p:sp>
            <p:nvSpPr>
              <p:cNvPr id="7237" name="Line 25"/>
              <p:cNvSpPr>
                <a:spLocks noChangeShapeType="1"/>
              </p:cNvSpPr>
              <p:nvPr/>
            </p:nvSpPr>
            <p:spPr bwMode="auto">
              <a:xfrm flipH="1">
                <a:off x="959" y="2688"/>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8" name="Line 26"/>
              <p:cNvSpPr>
                <a:spLocks noChangeShapeType="1"/>
              </p:cNvSpPr>
              <p:nvPr/>
            </p:nvSpPr>
            <p:spPr bwMode="auto">
              <a:xfrm>
                <a:off x="960" y="2784"/>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9" name="Line 27"/>
              <p:cNvSpPr>
                <a:spLocks noChangeShapeType="1"/>
              </p:cNvSpPr>
              <p:nvPr/>
            </p:nvSpPr>
            <p:spPr bwMode="auto">
              <a:xfrm>
                <a:off x="1248" y="2784"/>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0" name="Line 28"/>
              <p:cNvSpPr>
                <a:spLocks noChangeShapeType="1"/>
              </p:cNvSpPr>
              <p:nvPr/>
            </p:nvSpPr>
            <p:spPr bwMode="auto">
              <a:xfrm>
                <a:off x="1104" y="2688"/>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1" name="Line 29"/>
              <p:cNvSpPr>
                <a:spLocks noChangeShapeType="1"/>
              </p:cNvSpPr>
              <p:nvPr/>
            </p:nvSpPr>
            <p:spPr bwMode="auto">
              <a:xfrm>
                <a:off x="960" y="2880"/>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42" name="Line 30"/>
              <p:cNvSpPr>
                <a:spLocks noChangeShapeType="1"/>
              </p:cNvSpPr>
              <p:nvPr/>
            </p:nvSpPr>
            <p:spPr bwMode="auto">
              <a:xfrm flipV="1">
                <a:off x="1104" y="2878"/>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30" name="Group 31"/>
            <p:cNvGrpSpPr>
              <a:grpSpLocks/>
            </p:cNvGrpSpPr>
            <p:nvPr/>
          </p:nvGrpSpPr>
          <p:grpSpPr bwMode="auto">
            <a:xfrm>
              <a:off x="816" y="2496"/>
              <a:ext cx="287" cy="287"/>
              <a:chOff x="816" y="2496"/>
              <a:chExt cx="287" cy="287"/>
            </a:xfrm>
          </p:grpSpPr>
          <p:sp>
            <p:nvSpPr>
              <p:cNvPr id="7231" name="Line 32"/>
              <p:cNvSpPr>
                <a:spLocks noChangeShapeType="1"/>
              </p:cNvSpPr>
              <p:nvPr/>
            </p:nvSpPr>
            <p:spPr bwMode="auto">
              <a:xfrm flipH="1">
                <a:off x="815" y="2496"/>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2" name="Line 33"/>
              <p:cNvSpPr>
                <a:spLocks noChangeShapeType="1"/>
              </p:cNvSpPr>
              <p:nvPr/>
            </p:nvSpPr>
            <p:spPr bwMode="auto">
              <a:xfrm>
                <a:off x="816" y="2592"/>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3" name="Line 34"/>
              <p:cNvSpPr>
                <a:spLocks noChangeShapeType="1"/>
              </p:cNvSpPr>
              <p:nvPr/>
            </p:nvSpPr>
            <p:spPr bwMode="auto">
              <a:xfrm>
                <a:off x="1104" y="2592"/>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4" name="Line 35"/>
              <p:cNvSpPr>
                <a:spLocks noChangeShapeType="1"/>
              </p:cNvSpPr>
              <p:nvPr/>
            </p:nvSpPr>
            <p:spPr bwMode="auto">
              <a:xfrm>
                <a:off x="960" y="2496"/>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5" name="Line 36"/>
              <p:cNvSpPr>
                <a:spLocks noChangeShapeType="1"/>
              </p:cNvSpPr>
              <p:nvPr/>
            </p:nvSpPr>
            <p:spPr bwMode="auto">
              <a:xfrm>
                <a:off x="816" y="2688"/>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36" name="Line 37"/>
              <p:cNvSpPr>
                <a:spLocks noChangeShapeType="1"/>
              </p:cNvSpPr>
              <p:nvPr/>
            </p:nvSpPr>
            <p:spPr bwMode="auto">
              <a:xfrm flipV="1">
                <a:off x="960" y="2687"/>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187" name="Group 38"/>
          <p:cNvGrpSpPr>
            <a:grpSpLocks/>
          </p:cNvGrpSpPr>
          <p:nvPr/>
        </p:nvGrpSpPr>
        <p:grpSpPr bwMode="auto">
          <a:xfrm>
            <a:off x="6477000" y="4114800"/>
            <a:ext cx="1141413" cy="760413"/>
            <a:chOff x="4080" y="2592"/>
            <a:chExt cx="719" cy="479"/>
          </a:xfrm>
        </p:grpSpPr>
        <p:grpSp>
          <p:nvGrpSpPr>
            <p:cNvPr id="7199" name="Group 39"/>
            <p:cNvGrpSpPr>
              <a:grpSpLocks/>
            </p:cNvGrpSpPr>
            <p:nvPr/>
          </p:nvGrpSpPr>
          <p:grpSpPr bwMode="auto">
            <a:xfrm>
              <a:off x="4368" y="2592"/>
              <a:ext cx="287" cy="287"/>
              <a:chOff x="4368" y="2592"/>
              <a:chExt cx="287" cy="287"/>
            </a:xfrm>
          </p:grpSpPr>
          <p:sp>
            <p:nvSpPr>
              <p:cNvPr id="7221" name="Line 40"/>
              <p:cNvSpPr>
                <a:spLocks noChangeShapeType="1"/>
              </p:cNvSpPr>
              <p:nvPr/>
            </p:nvSpPr>
            <p:spPr bwMode="auto">
              <a:xfrm flipH="1">
                <a:off x="4367" y="2592"/>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2" name="Line 41"/>
              <p:cNvSpPr>
                <a:spLocks noChangeShapeType="1"/>
              </p:cNvSpPr>
              <p:nvPr/>
            </p:nvSpPr>
            <p:spPr bwMode="auto">
              <a:xfrm>
                <a:off x="4368" y="2688"/>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3" name="Line 42"/>
              <p:cNvSpPr>
                <a:spLocks noChangeShapeType="1"/>
              </p:cNvSpPr>
              <p:nvPr/>
            </p:nvSpPr>
            <p:spPr bwMode="auto">
              <a:xfrm>
                <a:off x="4656" y="2688"/>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4" name="Line 43"/>
              <p:cNvSpPr>
                <a:spLocks noChangeShapeType="1"/>
              </p:cNvSpPr>
              <p:nvPr/>
            </p:nvSpPr>
            <p:spPr bwMode="auto">
              <a:xfrm>
                <a:off x="4512" y="2592"/>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5" name="Line 44"/>
              <p:cNvSpPr>
                <a:spLocks noChangeShapeType="1"/>
              </p:cNvSpPr>
              <p:nvPr/>
            </p:nvSpPr>
            <p:spPr bwMode="auto">
              <a:xfrm>
                <a:off x="4368" y="2784"/>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6" name="Line 45"/>
              <p:cNvSpPr>
                <a:spLocks noChangeShapeType="1"/>
              </p:cNvSpPr>
              <p:nvPr/>
            </p:nvSpPr>
            <p:spPr bwMode="auto">
              <a:xfrm flipV="1">
                <a:off x="4512" y="2783"/>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00" name="Group 46"/>
            <p:cNvGrpSpPr>
              <a:grpSpLocks/>
            </p:cNvGrpSpPr>
            <p:nvPr/>
          </p:nvGrpSpPr>
          <p:grpSpPr bwMode="auto">
            <a:xfrm>
              <a:off x="4512" y="2784"/>
              <a:ext cx="287" cy="287"/>
              <a:chOff x="4512" y="2784"/>
              <a:chExt cx="287" cy="287"/>
            </a:xfrm>
          </p:grpSpPr>
          <p:sp>
            <p:nvSpPr>
              <p:cNvPr id="7215" name="Line 47"/>
              <p:cNvSpPr>
                <a:spLocks noChangeShapeType="1"/>
              </p:cNvSpPr>
              <p:nvPr/>
            </p:nvSpPr>
            <p:spPr bwMode="auto">
              <a:xfrm flipH="1">
                <a:off x="4511" y="2784"/>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6" name="Line 48"/>
              <p:cNvSpPr>
                <a:spLocks noChangeShapeType="1"/>
              </p:cNvSpPr>
              <p:nvPr/>
            </p:nvSpPr>
            <p:spPr bwMode="auto">
              <a:xfrm>
                <a:off x="4512" y="2880"/>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7" name="Line 49"/>
              <p:cNvSpPr>
                <a:spLocks noChangeShapeType="1"/>
              </p:cNvSpPr>
              <p:nvPr/>
            </p:nvSpPr>
            <p:spPr bwMode="auto">
              <a:xfrm>
                <a:off x="4800" y="2880"/>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50"/>
              <p:cNvSpPr>
                <a:spLocks noChangeShapeType="1"/>
              </p:cNvSpPr>
              <p:nvPr/>
            </p:nvSpPr>
            <p:spPr bwMode="auto">
              <a:xfrm>
                <a:off x="4656" y="2784"/>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9" name="Line 51"/>
              <p:cNvSpPr>
                <a:spLocks noChangeShapeType="1"/>
              </p:cNvSpPr>
              <p:nvPr/>
            </p:nvSpPr>
            <p:spPr bwMode="auto">
              <a:xfrm>
                <a:off x="4512" y="2976"/>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20" name="Line 52"/>
              <p:cNvSpPr>
                <a:spLocks noChangeShapeType="1"/>
              </p:cNvSpPr>
              <p:nvPr/>
            </p:nvSpPr>
            <p:spPr bwMode="auto">
              <a:xfrm flipV="1">
                <a:off x="4656" y="2975"/>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01" name="Group 53"/>
            <p:cNvGrpSpPr>
              <a:grpSpLocks/>
            </p:cNvGrpSpPr>
            <p:nvPr/>
          </p:nvGrpSpPr>
          <p:grpSpPr bwMode="auto">
            <a:xfrm>
              <a:off x="4224" y="2784"/>
              <a:ext cx="287" cy="287"/>
              <a:chOff x="4224" y="2784"/>
              <a:chExt cx="287" cy="287"/>
            </a:xfrm>
          </p:grpSpPr>
          <p:sp>
            <p:nvSpPr>
              <p:cNvPr id="7209" name="Line 54"/>
              <p:cNvSpPr>
                <a:spLocks noChangeShapeType="1"/>
              </p:cNvSpPr>
              <p:nvPr/>
            </p:nvSpPr>
            <p:spPr bwMode="auto">
              <a:xfrm flipH="1">
                <a:off x="4223" y="2784"/>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0" name="Line 55"/>
              <p:cNvSpPr>
                <a:spLocks noChangeShapeType="1"/>
              </p:cNvSpPr>
              <p:nvPr/>
            </p:nvSpPr>
            <p:spPr bwMode="auto">
              <a:xfrm>
                <a:off x="4224" y="2880"/>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1" name="Line 56"/>
              <p:cNvSpPr>
                <a:spLocks noChangeShapeType="1"/>
              </p:cNvSpPr>
              <p:nvPr/>
            </p:nvSpPr>
            <p:spPr bwMode="auto">
              <a:xfrm>
                <a:off x="4512" y="2880"/>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2" name="Line 57"/>
              <p:cNvSpPr>
                <a:spLocks noChangeShapeType="1"/>
              </p:cNvSpPr>
              <p:nvPr/>
            </p:nvSpPr>
            <p:spPr bwMode="auto">
              <a:xfrm>
                <a:off x="4368" y="2784"/>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58"/>
              <p:cNvSpPr>
                <a:spLocks noChangeShapeType="1"/>
              </p:cNvSpPr>
              <p:nvPr/>
            </p:nvSpPr>
            <p:spPr bwMode="auto">
              <a:xfrm>
                <a:off x="4224" y="2976"/>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59"/>
              <p:cNvSpPr>
                <a:spLocks noChangeShapeType="1"/>
              </p:cNvSpPr>
              <p:nvPr/>
            </p:nvSpPr>
            <p:spPr bwMode="auto">
              <a:xfrm flipV="1">
                <a:off x="4368" y="2975"/>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202" name="Group 60"/>
            <p:cNvGrpSpPr>
              <a:grpSpLocks/>
            </p:cNvGrpSpPr>
            <p:nvPr/>
          </p:nvGrpSpPr>
          <p:grpSpPr bwMode="auto">
            <a:xfrm>
              <a:off x="4080" y="2592"/>
              <a:ext cx="287" cy="287"/>
              <a:chOff x="4080" y="2592"/>
              <a:chExt cx="287" cy="287"/>
            </a:xfrm>
          </p:grpSpPr>
          <p:sp>
            <p:nvSpPr>
              <p:cNvPr id="7203" name="Line 61"/>
              <p:cNvSpPr>
                <a:spLocks noChangeShapeType="1"/>
              </p:cNvSpPr>
              <p:nvPr/>
            </p:nvSpPr>
            <p:spPr bwMode="auto">
              <a:xfrm flipH="1">
                <a:off x="4079" y="2592"/>
                <a:ext cx="146"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62"/>
              <p:cNvSpPr>
                <a:spLocks noChangeShapeType="1"/>
              </p:cNvSpPr>
              <p:nvPr/>
            </p:nvSpPr>
            <p:spPr bwMode="auto">
              <a:xfrm>
                <a:off x="4080" y="2688"/>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63"/>
              <p:cNvSpPr>
                <a:spLocks noChangeShapeType="1"/>
              </p:cNvSpPr>
              <p:nvPr/>
            </p:nvSpPr>
            <p:spPr bwMode="auto">
              <a:xfrm>
                <a:off x="4368" y="2688"/>
                <a:ext cx="1"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64"/>
              <p:cNvSpPr>
                <a:spLocks noChangeShapeType="1"/>
              </p:cNvSpPr>
              <p:nvPr/>
            </p:nvSpPr>
            <p:spPr bwMode="auto">
              <a:xfrm>
                <a:off x="4224" y="2592"/>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65"/>
              <p:cNvSpPr>
                <a:spLocks noChangeShapeType="1"/>
              </p:cNvSpPr>
              <p:nvPr/>
            </p:nvSpPr>
            <p:spPr bwMode="auto">
              <a:xfrm>
                <a:off x="4080" y="2784"/>
                <a:ext cx="144" cy="96"/>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66"/>
              <p:cNvSpPr>
                <a:spLocks noChangeShapeType="1"/>
              </p:cNvSpPr>
              <p:nvPr/>
            </p:nvSpPr>
            <p:spPr bwMode="auto">
              <a:xfrm flipV="1">
                <a:off x="4224" y="2783"/>
                <a:ext cx="144" cy="9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pSp>
      <p:graphicFrame>
        <p:nvGraphicFramePr>
          <p:cNvPr id="7174" name="Object 6"/>
          <p:cNvGraphicFramePr>
            <a:graphicFrameLocks noChangeAspect="1"/>
          </p:cNvGraphicFramePr>
          <p:nvPr/>
        </p:nvGraphicFramePr>
        <p:xfrm>
          <a:off x="1295400" y="3508375"/>
          <a:ext cx="1270000" cy="911225"/>
        </p:xfrm>
        <a:graphic>
          <a:graphicData uri="http://schemas.openxmlformats.org/presentationml/2006/ole">
            <mc:AlternateContent xmlns:mc="http://schemas.openxmlformats.org/markup-compatibility/2006">
              <mc:Choice xmlns:v="urn:schemas-microsoft-com:vml" Requires="v">
                <p:oleObj spid="_x0000_s7259" r:id="rId10" imgW="1269360" imgH="911160" progId="">
                  <p:embed/>
                </p:oleObj>
              </mc:Choice>
              <mc:Fallback>
                <p:oleObj r:id="rId10" imgW="1269360" imgH="911160" progId="">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508375"/>
                        <a:ext cx="1270000" cy="9112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6477000" y="3581400"/>
          <a:ext cx="1270000" cy="911225"/>
        </p:xfrm>
        <a:graphic>
          <a:graphicData uri="http://schemas.openxmlformats.org/presentationml/2006/ole">
            <mc:AlternateContent xmlns:mc="http://schemas.openxmlformats.org/markup-compatibility/2006">
              <mc:Choice xmlns:v="urn:schemas-microsoft-com:vml" Requires="v">
                <p:oleObj spid="_x0000_s7260" r:id="rId12" imgW="1269360" imgH="911160" progId="">
                  <p:embed/>
                </p:oleObj>
              </mc:Choice>
              <mc:Fallback>
                <p:oleObj r:id="rId12" imgW="1269360" imgH="911160" progId="">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0" y="3581400"/>
                        <a:ext cx="1270000" cy="9112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4038600" y="2133600"/>
          <a:ext cx="1350963" cy="642938"/>
        </p:xfrm>
        <a:graphic>
          <a:graphicData uri="http://schemas.openxmlformats.org/presentationml/2006/ole">
            <mc:AlternateContent xmlns:mc="http://schemas.openxmlformats.org/markup-compatibility/2006">
              <mc:Choice xmlns:v="urn:schemas-microsoft-com:vml" Requires="v">
                <p:oleObj spid="_x0000_s7261" r:id="rId13" imgW="1350360" imgH="642960" progId="">
                  <p:embed/>
                </p:oleObj>
              </mc:Choice>
              <mc:Fallback>
                <p:oleObj r:id="rId13" imgW="1350360" imgH="642960"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8600" y="2133600"/>
                        <a:ext cx="1350963" cy="6429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0" name="Object 9"/>
          <p:cNvGraphicFramePr>
            <a:graphicFrameLocks noChangeAspect="1"/>
          </p:cNvGraphicFramePr>
          <p:nvPr/>
        </p:nvGraphicFramePr>
        <p:xfrm>
          <a:off x="609600" y="3609975"/>
          <a:ext cx="1371600" cy="666750"/>
        </p:xfrm>
        <a:graphic>
          <a:graphicData uri="http://schemas.openxmlformats.org/presentationml/2006/ole">
            <mc:AlternateContent xmlns:mc="http://schemas.openxmlformats.org/markup-compatibility/2006">
              <mc:Choice xmlns:v="urn:schemas-microsoft-com:vml" Requires="v">
                <p:oleObj spid="_x0000_s7262" r:id="rId15" imgW="851760" imgH="413640" progId="">
                  <p:embed/>
                </p:oleObj>
              </mc:Choice>
              <mc:Fallback>
                <p:oleObj r:id="rId15" imgW="851760" imgH="413640" progId="">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9600" y="3609975"/>
                        <a:ext cx="1371600" cy="6667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1" name="Object 10"/>
          <p:cNvGraphicFramePr>
            <a:graphicFrameLocks noChangeAspect="1"/>
          </p:cNvGraphicFramePr>
          <p:nvPr/>
        </p:nvGraphicFramePr>
        <p:xfrm>
          <a:off x="1905000" y="3048000"/>
          <a:ext cx="1371600" cy="666750"/>
        </p:xfrm>
        <a:graphic>
          <a:graphicData uri="http://schemas.openxmlformats.org/presentationml/2006/ole">
            <mc:AlternateContent xmlns:mc="http://schemas.openxmlformats.org/markup-compatibility/2006">
              <mc:Choice xmlns:v="urn:schemas-microsoft-com:vml" Requires="v">
                <p:oleObj spid="_x0000_s7263" r:id="rId17" imgW="851760" imgH="413640" progId="">
                  <p:embed/>
                </p:oleObj>
              </mc:Choice>
              <mc:Fallback>
                <p:oleObj r:id="rId17" imgW="851760" imgH="413640" progId="">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05000" y="3048000"/>
                        <a:ext cx="1371600" cy="6667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2" name="Object 11"/>
          <p:cNvGraphicFramePr>
            <a:graphicFrameLocks noChangeAspect="1"/>
          </p:cNvGraphicFramePr>
          <p:nvPr/>
        </p:nvGraphicFramePr>
        <p:xfrm>
          <a:off x="3200400" y="2438400"/>
          <a:ext cx="1371600" cy="666750"/>
        </p:xfrm>
        <a:graphic>
          <a:graphicData uri="http://schemas.openxmlformats.org/presentationml/2006/ole">
            <mc:AlternateContent xmlns:mc="http://schemas.openxmlformats.org/markup-compatibility/2006">
              <mc:Choice xmlns:v="urn:schemas-microsoft-com:vml" Requires="v">
                <p:oleObj spid="_x0000_s7264" r:id="rId18" imgW="851760" imgH="413640" progId="">
                  <p:embed/>
                </p:oleObj>
              </mc:Choice>
              <mc:Fallback>
                <p:oleObj r:id="rId18" imgW="851760" imgH="413640" progId="">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0400" y="2438400"/>
                        <a:ext cx="1371600" cy="66675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3" name="Object 12"/>
          <p:cNvGraphicFramePr>
            <a:graphicFrameLocks noChangeAspect="1"/>
          </p:cNvGraphicFramePr>
          <p:nvPr/>
        </p:nvGraphicFramePr>
        <p:xfrm>
          <a:off x="7396163" y="3505200"/>
          <a:ext cx="977900" cy="1008063"/>
        </p:xfrm>
        <a:graphic>
          <a:graphicData uri="http://schemas.openxmlformats.org/presentationml/2006/ole">
            <mc:AlternateContent xmlns:mc="http://schemas.openxmlformats.org/markup-compatibility/2006">
              <mc:Choice xmlns:v="urn:schemas-microsoft-com:vml" Requires="v">
                <p:oleObj spid="_x0000_s7265" r:id="rId19" imgW="626400" imgH="645840" progId="">
                  <p:embed/>
                </p:oleObj>
              </mc:Choice>
              <mc:Fallback>
                <p:oleObj r:id="rId19" imgW="626400" imgH="645840" progId="">
                  <p:embed/>
                  <p:pic>
                    <p:nvPicPr>
                      <p:cNvPr id="0"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96163" y="3505200"/>
                        <a:ext cx="977900" cy="10080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4" name="Object 13"/>
          <p:cNvGraphicFramePr>
            <a:graphicFrameLocks noChangeAspect="1"/>
          </p:cNvGraphicFramePr>
          <p:nvPr/>
        </p:nvGraphicFramePr>
        <p:xfrm>
          <a:off x="6172200" y="2971800"/>
          <a:ext cx="977900" cy="1008063"/>
        </p:xfrm>
        <a:graphic>
          <a:graphicData uri="http://schemas.openxmlformats.org/presentationml/2006/ole">
            <mc:AlternateContent xmlns:mc="http://schemas.openxmlformats.org/markup-compatibility/2006">
              <mc:Choice xmlns:v="urn:schemas-microsoft-com:vml" Requires="v">
                <p:oleObj spid="_x0000_s7266" r:id="rId21" imgW="626400" imgH="645840" progId="">
                  <p:embed/>
                </p:oleObj>
              </mc:Choice>
              <mc:Fallback>
                <p:oleObj r:id="rId21" imgW="626400" imgH="645840" progId="">
                  <p:embed/>
                  <p:pic>
                    <p:nvPicPr>
                      <p:cNvPr id="0"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2200" y="2971800"/>
                        <a:ext cx="977900" cy="10080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75" name="Object 14"/>
          <p:cNvGraphicFramePr>
            <a:graphicFrameLocks noChangeAspect="1"/>
          </p:cNvGraphicFramePr>
          <p:nvPr/>
        </p:nvGraphicFramePr>
        <p:xfrm>
          <a:off x="5029200" y="2209800"/>
          <a:ext cx="977900" cy="1008063"/>
        </p:xfrm>
        <a:graphic>
          <a:graphicData uri="http://schemas.openxmlformats.org/presentationml/2006/ole">
            <mc:AlternateContent xmlns:mc="http://schemas.openxmlformats.org/markup-compatibility/2006">
              <mc:Choice xmlns:v="urn:schemas-microsoft-com:vml" Requires="v">
                <p:oleObj spid="_x0000_s7267" r:id="rId22" imgW="626400" imgH="645840" progId="">
                  <p:embed/>
                </p:oleObj>
              </mc:Choice>
              <mc:Fallback>
                <p:oleObj r:id="rId22" imgW="626400" imgH="645840" progId="">
                  <p:embed/>
                  <p:pic>
                    <p:nvPicPr>
                      <p:cNvPr id="0" name="Object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2209800"/>
                        <a:ext cx="977900" cy="1008063"/>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8" name="Line 76"/>
          <p:cNvSpPr>
            <a:spLocks noChangeShapeType="1"/>
          </p:cNvSpPr>
          <p:nvPr/>
        </p:nvSpPr>
        <p:spPr bwMode="auto">
          <a:xfrm>
            <a:off x="4953000" y="2286000"/>
            <a:ext cx="11430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77"/>
          <p:cNvSpPr>
            <a:spLocks noChangeShapeType="1"/>
          </p:cNvSpPr>
          <p:nvPr/>
        </p:nvSpPr>
        <p:spPr bwMode="auto">
          <a:xfrm>
            <a:off x="6096000" y="1981200"/>
            <a:ext cx="1588" cy="533400"/>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78"/>
          <p:cNvSpPr>
            <a:spLocks noChangeShapeType="1"/>
          </p:cNvSpPr>
          <p:nvPr/>
        </p:nvSpPr>
        <p:spPr bwMode="auto">
          <a:xfrm>
            <a:off x="6096000" y="1981200"/>
            <a:ext cx="1524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79"/>
          <p:cNvSpPr>
            <a:spLocks noChangeShapeType="1"/>
          </p:cNvSpPr>
          <p:nvPr/>
        </p:nvSpPr>
        <p:spPr bwMode="auto">
          <a:xfrm>
            <a:off x="6096000" y="2514600"/>
            <a:ext cx="152400"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92" name="Text Box 80"/>
          <p:cNvSpPr txBox="1">
            <a:spLocks noChangeArrowheads="1"/>
          </p:cNvSpPr>
          <p:nvPr/>
        </p:nvSpPr>
        <p:spPr bwMode="auto">
          <a:xfrm>
            <a:off x="6205538" y="1874838"/>
            <a:ext cx="2438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000">
                <a:solidFill>
                  <a:srgbClr val="FFFFFF"/>
                </a:solidFill>
              </a:rPr>
              <a:t>HLR (Home Location Register)</a:t>
            </a:r>
          </a:p>
        </p:txBody>
      </p:sp>
      <p:sp>
        <p:nvSpPr>
          <p:cNvPr id="7193" name="Text Box 81"/>
          <p:cNvSpPr txBox="1">
            <a:spLocks noChangeArrowheads="1"/>
          </p:cNvSpPr>
          <p:nvPr/>
        </p:nvSpPr>
        <p:spPr bwMode="auto">
          <a:xfrm>
            <a:off x="6248400" y="2362200"/>
            <a:ext cx="2252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000">
                <a:solidFill>
                  <a:srgbClr val="FFFFFF"/>
                </a:solidFill>
              </a:rPr>
              <a:t>VLR (Visitor Location Register)</a:t>
            </a:r>
          </a:p>
        </p:txBody>
      </p:sp>
      <p:sp>
        <p:nvSpPr>
          <p:cNvPr id="25682" name="Line 82"/>
          <p:cNvSpPr>
            <a:spLocks noChangeShapeType="1"/>
          </p:cNvSpPr>
          <p:nvPr/>
        </p:nvSpPr>
        <p:spPr bwMode="auto">
          <a:xfrm flipH="1">
            <a:off x="3579813" y="2286000"/>
            <a:ext cx="841375"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95" name="Text Box 83"/>
          <p:cNvSpPr txBox="1">
            <a:spLocks noChangeArrowheads="1"/>
          </p:cNvSpPr>
          <p:nvPr/>
        </p:nvSpPr>
        <p:spPr bwMode="auto">
          <a:xfrm>
            <a:off x="2895600" y="2133600"/>
            <a:ext cx="609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625"/>
              </a:spcBef>
              <a:buClr>
                <a:srgbClr val="FFFFFF"/>
              </a:buClr>
            </a:pPr>
            <a:r>
              <a:rPr lang="en-GB" sz="1000">
                <a:solidFill>
                  <a:srgbClr val="FFFFFF"/>
                </a:solidFill>
              </a:rPr>
              <a:t>GGSN</a:t>
            </a:r>
          </a:p>
        </p:txBody>
      </p:sp>
      <p:graphicFrame>
        <p:nvGraphicFramePr>
          <p:cNvPr id="25684" name="Object 15"/>
          <p:cNvGraphicFramePr>
            <a:graphicFrameLocks noChangeAspect="1"/>
          </p:cNvGraphicFramePr>
          <p:nvPr/>
        </p:nvGraphicFramePr>
        <p:xfrm>
          <a:off x="533400" y="2133600"/>
          <a:ext cx="1447800" cy="1066800"/>
        </p:xfrm>
        <a:graphic>
          <a:graphicData uri="http://schemas.openxmlformats.org/presentationml/2006/ole">
            <mc:AlternateContent xmlns:mc="http://schemas.openxmlformats.org/markup-compatibility/2006">
              <mc:Choice xmlns:v="urn:schemas-microsoft-com:vml" Requires="v">
                <p:oleObj spid="_x0000_s7268" r:id="rId23" imgW="820800" imgH="604440" progId="">
                  <p:embed/>
                </p:oleObj>
              </mc:Choice>
              <mc:Fallback>
                <p:oleObj r:id="rId23" imgW="820800" imgH="604440" progId="">
                  <p:embed/>
                  <p:pic>
                    <p:nvPicPr>
                      <p:cNvPr id="0"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2133600"/>
                        <a:ext cx="1447800" cy="10668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85" name="Line 85"/>
          <p:cNvSpPr>
            <a:spLocks noChangeShapeType="1"/>
          </p:cNvSpPr>
          <p:nvPr/>
        </p:nvSpPr>
        <p:spPr bwMode="auto">
          <a:xfrm flipH="1">
            <a:off x="1674813" y="2286000"/>
            <a:ext cx="1222375" cy="1588"/>
          </a:xfrm>
          <a:prstGeom prst="line">
            <a:avLst/>
          </a:prstGeom>
          <a:noFill/>
          <a:ln w="9360">
            <a:solidFill>
              <a:srgbClr val="FF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7197" name="Text Box 86"/>
          <p:cNvSpPr txBox="1">
            <a:spLocks noChangeArrowheads="1"/>
          </p:cNvSpPr>
          <p:nvPr/>
        </p:nvSpPr>
        <p:spPr bwMode="auto">
          <a:xfrm>
            <a:off x="457200" y="5562600"/>
            <a:ext cx="8534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600" b="1">
                <a:solidFill>
                  <a:srgbClr val="00FF00"/>
                </a:solidFill>
              </a:rPr>
              <a:t>Mobile Internet pada GSM Menggunakan GPRS (General Packet Radio Services) : Merupakan sebuah sistem transmisi pada GSM dengan kecepatan tinggi dan mendukung akses Internet.</a:t>
            </a:r>
          </a:p>
        </p:txBody>
      </p:sp>
      <p:sp>
        <p:nvSpPr>
          <p:cNvPr id="25687" name="Rectangle 87"/>
          <p:cNvSpPr>
            <a:spLocks noChangeArrowheads="1"/>
          </p:cNvSpPr>
          <p:nvPr/>
        </p:nvSpPr>
        <p:spPr bwMode="auto">
          <a:xfrm>
            <a:off x="2895600" y="2133600"/>
            <a:ext cx="609600" cy="228600"/>
          </a:xfrm>
          <a:prstGeom prst="rect">
            <a:avLst/>
          </a:prstGeom>
          <a:solidFill>
            <a:srgbClr val="FFFF00">
              <a:alpha val="6117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repeatCount="2000" fill="hold" nodeType="clickEffect">
                                  <p:stCondLst>
                                    <p:cond delay="0"/>
                                  </p:stCondLst>
                                  <p:childTnLst>
                                    <p:set>
                                      <p:cBhvr>
                                        <p:cTn id="6" dur="1" fill="hold">
                                          <p:stCondLst>
                                            <p:cond delay="0"/>
                                          </p:stCondLst>
                                        </p:cTn>
                                        <p:tgtEl>
                                          <p:spTgt spid="25670"/>
                                        </p:tgtEl>
                                        <p:attrNameLst>
                                          <p:attrName>style.visibility</p:attrName>
                                        </p:attrNameLst>
                                      </p:cBhvr>
                                      <p:to>
                                        <p:strVal val="visible"/>
                                      </p:to>
                                    </p:set>
                                    <p:animEffect transition="in" filter="strips(upRight)">
                                      <p:cBhvr>
                                        <p:cTn id="7" dur="1000"/>
                                        <p:tgtEl>
                                          <p:spTgt spid="256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repeatCount="2000" fill="hold" nodeType="clickEffect">
                                  <p:stCondLst>
                                    <p:cond delay="0"/>
                                  </p:stCondLst>
                                  <p:childTnLst>
                                    <p:set>
                                      <p:cBhvr>
                                        <p:cTn id="11" dur="1" fill="hold">
                                          <p:stCondLst>
                                            <p:cond delay="0"/>
                                          </p:stCondLst>
                                        </p:cTn>
                                        <p:tgtEl>
                                          <p:spTgt spid="25671"/>
                                        </p:tgtEl>
                                        <p:attrNameLst>
                                          <p:attrName>style.visibility</p:attrName>
                                        </p:attrNameLst>
                                      </p:cBhvr>
                                      <p:to>
                                        <p:strVal val="visible"/>
                                      </p:to>
                                    </p:set>
                                    <p:animEffect transition="in" filter="strips(upRight)">
                                      <p:cBhvr>
                                        <p:cTn id="12" dur="1000"/>
                                        <p:tgtEl>
                                          <p:spTgt spid="256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repeatCount="2000" fill="hold" nodeType="clickEffect">
                                  <p:stCondLst>
                                    <p:cond delay="0"/>
                                  </p:stCondLst>
                                  <p:childTnLst>
                                    <p:set>
                                      <p:cBhvr>
                                        <p:cTn id="16" dur="1" fill="hold">
                                          <p:stCondLst>
                                            <p:cond delay="0"/>
                                          </p:stCondLst>
                                        </p:cTn>
                                        <p:tgtEl>
                                          <p:spTgt spid="25672"/>
                                        </p:tgtEl>
                                        <p:attrNameLst>
                                          <p:attrName>style.visibility</p:attrName>
                                        </p:attrNameLst>
                                      </p:cBhvr>
                                      <p:to>
                                        <p:strVal val="visible"/>
                                      </p:to>
                                    </p:set>
                                    <p:animEffect transition="in" filter="strips(upRight)">
                                      <p:cBhvr>
                                        <p:cTn id="17" dur="1000"/>
                                        <p:tgtEl>
                                          <p:spTgt spid="256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repeatCount="2000" fill="hold" nodeType="clickEffect">
                                  <p:stCondLst>
                                    <p:cond delay="0"/>
                                  </p:stCondLst>
                                  <p:childTnLst>
                                    <p:set>
                                      <p:cBhvr>
                                        <p:cTn id="21" dur="1" fill="hold">
                                          <p:stCondLst>
                                            <p:cond delay="0"/>
                                          </p:stCondLst>
                                        </p:cTn>
                                        <p:tgtEl>
                                          <p:spTgt spid="25675"/>
                                        </p:tgtEl>
                                        <p:attrNameLst>
                                          <p:attrName>style.visibility</p:attrName>
                                        </p:attrNameLst>
                                      </p:cBhvr>
                                      <p:to>
                                        <p:strVal val="visible"/>
                                      </p:to>
                                    </p:set>
                                    <p:animEffect transition="in" filter="strips(downLeft)">
                                      <p:cBhvr>
                                        <p:cTn id="22" dur="1000"/>
                                        <p:tgtEl>
                                          <p:spTgt spid="256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repeatCount="2000" fill="hold" nodeType="clickEffect">
                                  <p:stCondLst>
                                    <p:cond delay="0"/>
                                  </p:stCondLst>
                                  <p:childTnLst>
                                    <p:set>
                                      <p:cBhvr>
                                        <p:cTn id="26" dur="1" fill="hold">
                                          <p:stCondLst>
                                            <p:cond delay="0"/>
                                          </p:stCondLst>
                                        </p:cTn>
                                        <p:tgtEl>
                                          <p:spTgt spid="25674"/>
                                        </p:tgtEl>
                                        <p:attrNameLst>
                                          <p:attrName>style.visibility</p:attrName>
                                        </p:attrNameLst>
                                      </p:cBhvr>
                                      <p:to>
                                        <p:strVal val="visible"/>
                                      </p:to>
                                    </p:set>
                                    <p:animEffect transition="in" filter="strips(downLeft)">
                                      <p:cBhvr>
                                        <p:cTn id="27" dur="1000"/>
                                        <p:tgtEl>
                                          <p:spTgt spid="256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repeatCount="2000" fill="hold" nodeType="clickEffect">
                                  <p:stCondLst>
                                    <p:cond delay="0"/>
                                  </p:stCondLst>
                                  <p:childTnLst>
                                    <p:set>
                                      <p:cBhvr>
                                        <p:cTn id="31" dur="1" fill="hold">
                                          <p:stCondLst>
                                            <p:cond delay="0"/>
                                          </p:stCondLst>
                                        </p:cTn>
                                        <p:tgtEl>
                                          <p:spTgt spid="25673"/>
                                        </p:tgtEl>
                                        <p:attrNameLst>
                                          <p:attrName>style.visibility</p:attrName>
                                        </p:attrNameLst>
                                      </p:cBhvr>
                                      <p:to>
                                        <p:strVal val="visible"/>
                                      </p:to>
                                    </p:set>
                                    <p:animEffect transition="in" filter="strips(downLeft)">
                                      <p:cBhvr>
                                        <p:cTn id="32" dur="1000"/>
                                        <p:tgtEl>
                                          <p:spTgt spid="256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repeatCount="3000" fill="hold" grpId="0" nodeType="clickEffect">
                                  <p:stCondLst>
                                    <p:cond delay="0"/>
                                  </p:stCondLst>
                                  <p:childTnLst>
                                    <p:set>
                                      <p:cBhvr>
                                        <p:cTn id="36" dur="1" fill="hold">
                                          <p:stCondLst>
                                            <p:cond delay="0"/>
                                          </p:stCondLst>
                                        </p:cTn>
                                        <p:tgtEl>
                                          <p:spTgt spid="25682"/>
                                        </p:tgtEl>
                                        <p:attrNameLst>
                                          <p:attrName>style.visibility</p:attrName>
                                        </p:attrNameLst>
                                      </p:cBhvr>
                                      <p:to>
                                        <p:strVal val="visible"/>
                                      </p:to>
                                    </p:set>
                                    <p:animEffect transition="in" filter="strips(downLeft)">
                                      <p:cBhvr>
                                        <p:cTn id="37" dur="1000"/>
                                        <p:tgtEl>
                                          <p:spTgt spid="256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mph" repeatCount="3000" fill="hold" grpId="0" nodeType="clickEffect">
                                  <p:stCondLst>
                                    <p:cond delay="0"/>
                                  </p:stCondLst>
                                  <p:childTnLst>
                                    <p:animClr clrSpc="rgb" dir="cw">
                                      <p:cBhvr>
                                        <p:cTn id="41" dur="1000" fill="hold" masterRel="sameClick"/>
                                        <p:tgtEl>
                                          <p:spTgt spid="25687"/>
                                        </p:tgtEl>
                                        <p:attrNameLst>
                                          <p:attrName>style.color</p:attrName>
                                        </p:attrNameLst>
                                      </p:cBhvr>
                                      <p:by>
                                        <p:hsl h="7200000" s="0" l="0"/>
                                      </p:by>
                                    </p:animClr>
                                    <p:animClr clrSpc="rgb" dir="cw">
                                      <p:cBhvr>
                                        <p:cTn id="42" dur="1000" fill="hold" masterRel="sameClick"/>
                                        <p:tgtEl>
                                          <p:spTgt spid="25687"/>
                                        </p:tgtEl>
                                        <p:attrNameLst>
                                          <p:attrName>fillColor</p:attrName>
                                        </p:attrNameLst>
                                      </p:cBhvr>
                                      <p:by>
                                        <p:hsl h="7200000" s="0" l="0"/>
                                      </p:by>
                                    </p:animClr>
                                    <p:animClr clrSpc="rgb" dir="cw">
                                      <p:cBhvr>
                                        <p:cTn id="43" dur="1000" fill="hold" masterRel="sameClick"/>
                                        <p:tgtEl>
                                          <p:spTgt spid="25687"/>
                                        </p:tgtEl>
                                        <p:attrNameLst>
                                          <p:attrName>stroke.color</p:attrName>
                                        </p:attrNameLst>
                                      </p:cBhvr>
                                      <p:by>
                                        <p:hsl h="7200000" s="0" l="0"/>
                                      </p:by>
                                    </p:animClr>
                                    <p:set>
                                      <p:cBhvr>
                                        <p:cTn id="44" dur="1000" fill="hold"/>
                                        <p:tgtEl>
                                          <p:spTgt spid="25687"/>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25685"/>
                                        </p:tgtEl>
                                        <p:attrNameLst>
                                          <p:attrName>style.visibility</p:attrName>
                                        </p:attrNameLst>
                                      </p:cBhvr>
                                      <p:to>
                                        <p:strVal val="visible"/>
                                      </p:to>
                                    </p:set>
                                    <p:animEffect transition="in" filter="strips(downLeft)">
                                      <p:cBhvr>
                                        <p:cTn id="49" dur="500"/>
                                        <p:tgtEl>
                                          <p:spTgt spid="256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6" presetClass="emph" repeatCount="2000" fill="hold" nodeType="clickEffect">
                                  <p:stCondLst>
                                    <p:cond delay="0"/>
                                  </p:stCondLst>
                                  <p:childTnLst>
                                    <p:animEffect transition="out" filter="fade">
                                      <p:cBhvr>
                                        <p:cTn id="53" dur="1000"/>
                                        <p:tgtEl>
                                          <p:spTgt spid="25684"/>
                                        </p:tgtEl>
                                      </p:cBhvr>
                                    </p:animEffect>
                                    <p:animScale>
                                      <p:cBhvr>
                                        <p:cTn id="54" dur="500" autoRev="1" fill="hold"/>
                                        <p:tgtEl>
                                          <p:spTgt spid="25684"/>
                                        </p:tgtEl>
                                      </p:cBhvr>
                                      <p:to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2" grpId="0" animBg="1"/>
      <p:bldP spid="25685" grpId="0" animBg="1"/>
      <p:bldP spid="2568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3"/>
          <p:cNvGrpSpPr>
            <a:grpSpLocks/>
          </p:cNvGrpSpPr>
          <p:nvPr/>
        </p:nvGrpSpPr>
        <p:grpSpPr bwMode="auto">
          <a:xfrm>
            <a:off x="0" y="0"/>
            <a:ext cx="9144000" cy="6858000"/>
            <a:chOff x="0" y="0"/>
            <a:chExt cx="5760" cy="4320"/>
          </a:xfrm>
        </p:grpSpPr>
        <p:sp>
          <p:nvSpPr>
            <p:cNvPr id="26644" name="Text Box 6"/>
            <p:cNvSpPr txBox="1">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6645" name="Rectangle 7"/>
            <p:cNvSpPr>
              <a:spLocks noChangeArrowheads="1"/>
            </p:cNvSpPr>
            <p:nvPr/>
          </p:nvSpPr>
          <p:spPr bwMode="auto">
            <a:xfrm>
              <a:off x="288" y="173"/>
              <a:ext cx="5184" cy="547"/>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FFC000"/>
                  </a:solidFill>
                  <a:latin typeface="Showcard Gothic" pitchFamily="82" charset="0"/>
                </a:rPr>
                <a:t>Protokol dalam Internet Mobile</a:t>
              </a:r>
            </a:p>
          </p:txBody>
        </p:sp>
      </p:grpSp>
      <p:sp>
        <p:nvSpPr>
          <p:cNvPr id="26632" name="Rectangle 8"/>
          <p:cNvSpPr>
            <a:spLocks noChangeArrowheads="1"/>
          </p:cNvSpPr>
          <p:nvPr/>
        </p:nvSpPr>
        <p:spPr bwMode="auto">
          <a:xfrm>
            <a:off x="609600" y="2057400"/>
            <a:ext cx="2286000" cy="6096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WAE</a:t>
            </a:r>
          </a:p>
        </p:txBody>
      </p:sp>
      <p:sp>
        <p:nvSpPr>
          <p:cNvPr id="26633" name="Rectangle 9"/>
          <p:cNvSpPr>
            <a:spLocks noChangeArrowheads="1"/>
          </p:cNvSpPr>
          <p:nvPr/>
        </p:nvSpPr>
        <p:spPr bwMode="auto">
          <a:xfrm>
            <a:off x="609600" y="2667000"/>
            <a:ext cx="2286000" cy="6096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WSP</a:t>
            </a:r>
          </a:p>
        </p:txBody>
      </p:sp>
      <p:sp>
        <p:nvSpPr>
          <p:cNvPr id="26634" name="Rectangle 10"/>
          <p:cNvSpPr>
            <a:spLocks noChangeArrowheads="1"/>
          </p:cNvSpPr>
          <p:nvPr/>
        </p:nvSpPr>
        <p:spPr bwMode="auto">
          <a:xfrm>
            <a:off x="609600" y="3276600"/>
            <a:ext cx="2286000" cy="6096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WTP</a:t>
            </a:r>
          </a:p>
        </p:txBody>
      </p:sp>
      <p:sp>
        <p:nvSpPr>
          <p:cNvPr id="26635" name="Rectangle 11"/>
          <p:cNvSpPr>
            <a:spLocks noChangeArrowheads="1"/>
          </p:cNvSpPr>
          <p:nvPr/>
        </p:nvSpPr>
        <p:spPr bwMode="auto">
          <a:xfrm>
            <a:off x="609600" y="3886200"/>
            <a:ext cx="2286000" cy="6096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WDP</a:t>
            </a:r>
          </a:p>
        </p:txBody>
      </p:sp>
      <p:sp>
        <p:nvSpPr>
          <p:cNvPr id="26636" name="Rectangle 12"/>
          <p:cNvSpPr>
            <a:spLocks noChangeArrowheads="1"/>
          </p:cNvSpPr>
          <p:nvPr/>
        </p:nvSpPr>
        <p:spPr bwMode="auto">
          <a:xfrm>
            <a:off x="609600" y="4495800"/>
            <a:ext cx="2286000" cy="6096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SMS</a:t>
            </a:r>
          </a:p>
        </p:txBody>
      </p:sp>
      <p:sp>
        <p:nvSpPr>
          <p:cNvPr id="26637" name="Text Box 13"/>
          <p:cNvSpPr txBox="1">
            <a:spLocks noChangeArrowheads="1"/>
          </p:cNvSpPr>
          <p:nvPr/>
        </p:nvSpPr>
        <p:spPr bwMode="auto">
          <a:xfrm>
            <a:off x="3048000" y="2239963"/>
            <a:ext cx="2743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200" b="1">
                <a:solidFill>
                  <a:srgbClr val="FFFFFF"/>
                </a:solidFill>
              </a:rPr>
              <a:t>Wireless Application Environtment</a:t>
            </a:r>
          </a:p>
        </p:txBody>
      </p:sp>
      <p:sp>
        <p:nvSpPr>
          <p:cNvPr id="26638" name="Text Box 14"/>
          <p:cNvSpPr txBox="1">
            <a:spLocks noChangeArrowheads="1"/>
          </p:cNvSpPr>
          <p:nvPr/>
        </p:nvSpPr>
        <p:spPr bwMode="auto">
          <a:xfrm>
            <a:off x="3048000" y="2697163"/>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200" b="1">
                <a:solidFill>
                  <a:srgbClr val="FFFFFF"/>
                </a:solidFill>
              </a:rPr>
              <a:t>Wireless Session Protocol</a:t>
            </a:r>
          </a:p>
        </p:txBody>
      </p:sp>
      <p:sp>
        <p:nvSpPr>
          <p:cNvPr id="26639" name="Text Box 15"/>
          <p:cNvSpPr txBox="1">
            <a:spLocks noChangeArrowheads="1"/>
          </p:cNvSpPr>
          <p:nvPr/>
        </p:nvSpPr>
        <p:spPr bwMode="auto">
          <a:xfrm>
            <a:off x="3114675" y="34290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200" b="1">
                <a:solidFill>
                  <a:srgbClr val="FFFFFF"/>
                </a:solidFill>
              </a:rPr>
              <a:t>Wireless Transport Protocol</a:t>
            </a:r>
          </a:p>
        </p:txBody>
      </p:sp>
      <p:sp>
        <p:nvSpPr>
          <p:cNvPr id="26640" name="Text Box 16"/>
          <p:cNvSpPr txBox="1">
            <a:spLocks noChangeArrowheads="1"/>
          </p:cNvSpPr>
          <p:nvPr/>
        </p:nvSpPr>
        <p:spPr bwMode="auto">
          <a:xfrm>
            <a:off x="3143250" y="403860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200" b="1">
                <a:solidFill>
                  <a:srgbClr val="FFFFFF"/>
                </a:solidFill>
              </a:rPr>
              <a:t>Wireless Datagram Protocol</a:t>
            </a:r>
          </a:p>
        </p:txBody>
      </p:sp>
      <p:sp>
        <p:nvSpPr>
          <p:cNvPr id="26641" name="Text Box 17"/>
          <p:cNvSpPr txBox="1">
            <a:spLocks noChangeArrowheads="1"/>
          </p:cNvSpPr>
          <p:nvPr/>
        </p:nvSpPr>
        <p:spPr bwMode="auto">
          <a:xfrm>
            <a:off x="3124200" y="480060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750"/>
              </a:spcBef>
              <a:buClr>
                <a:srgbClr val="FFFFFF"/>
              </a:buClr>
            </a:pPr>
            <a:r>
              <a:rPr lang="en-GB" sz="1200" b="1">
                <a:solidFill>
                  <a:srgbClr val="FFFFFF"/>
                </a:solidFill>
              </a:rPr>
              <a:t>Short Message Service</a:t>
            </a:r>
          </a:p>
        </p:txBody>
      </p:sp>
      <p:sp>
        <p:nvSpPr>
          <p:cNvPr id="2" name="Text Box 18"/>
          <p:cNvSpPr txBox="1">
            <a:spLocks noChangeArrowheads="1"/>
          </p:cNvSpPr>
          <p:nvPr/>
        </p:nvSpPr>
        <p:spPr bwMode="auto">
          <a:xfrm>
            <a:off x="457200" y="1524000"/>
            <a:ext cx="541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1000"/>
              </a:spcBef>
              <a:buClr>
                <a:srgbClr val="FFFFFF"/>
              </a:buClr>
            </a:pPr>
            <a:r>
              <a:rPr lang="en-GB" sz="1600" b="1">
                <a:solidFill>
                  <a:srgbClr val="FFFFFF"/>
                </a:solidFill>
              </a:rPr>
              <a:t>WAP : WIRELESS APPLICATION PROTOCOL</a:t>
            </a:r>
          </a:p>
        </p:txBody>
      </p:sp>
      <p:sp>
        <p:nvSpPr>
          <p:cNvPr id="3" name="Rectangle 19"/>
          <p:cNvSpPr>
            <a:spLocks noChangeArrowheads="1"/>
          </p:cNvSpPr>
          <p:nvPr/>
        </p:nvSpPr>
        <p:spPr bwMode="auto">
          <a:xfrm>
            <a:off x="6324600" y="20574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rPr>
              <a:t>Application Layer</a:t>
            </a:r>
          </a:p>
        </p:txBody>
      </p:sp>
      <p:sp>
        <p:nvSpPr>
          <p:cNvPr id="4" name="Rectangle 20"/>
          <p:cNvSpPr>
            <a:spLocks noChangeArrowheads="1"/>
          </p:cNvSpPr>
          <p:nvPr/>
        </p:nvSpPr>
        <p:spPr bwMode="auto">
          <a:xfrm>
            <a:off x="6324600" y="2700338"/>
            <a:ext cx="1981200" cy="4572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rPr>
              <a:t>Transport Layer</a:t>
            </a:r>
          </a:p>
        </p:txBody>
      </p:sp>
      <p:sp>
        <p:nvSpPr>
          <p:cNvPr id="5" name="Rectangle 21"/>
          <p:cNvSpPr>
            <a:spLocks noChangeArrowheads="1"/>
          </p:cNvSpPr>
          <p:nvPr/>
        </p:nvSpPr>
        <p:spPr bwMode="auto">
          <a:xfrm>
            <a:off x="6324600" y="32766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rPr>
              <a:t>Internet Layer</a:t>
            </a:r>
          </a:p>
        </p:txBody>
      </p:sp>
      <p:sp>
        <p:nvSpPr>
          <p:cNvPr id="6" name="Rectangle 22"/>
          <p:cNvSpPr>
            <a:spLocks noChangeArrowheads="1"/>
          </p:cNvSpPr>
          <p:nvPr/>
        </p:nvSpPr>
        <p:spPr bwMode="auto">
          <a:xfrm>
            <a:off x="6324600" y="3886200"/>
            <a:ext cx="1981200" cy="533400"/>
          </a:xfrm>
          <a:prstGeom prst="rect">
            <a:avLst/>
          </a:prstGeom>
          <a:gradFill rotWithShape="0">
            <a:gsLst>
              <a:gs pos="0">
                <a:srgbClr val="FFFF00"/>
              </a:gs>
              <a:gs pos="100000">
                <a:srgbClr val="FF9900"/>
              </a:gs>
            </a:gsLst>
            <a:lin ang="5400000" scaled="1"/>
          </a:gradFill>
          <a:ln w="9360">
            <a:solidFill>
              <a:srgbClr val="000000"/>
            </a:solidFill>
            <a:miter lim="800000"/>
            <a:headEnd/>
            <a:tailEnd/>
          </a:ln>
        </p:spPr>
        <p:txBody>
          <a:bodyPr wrap="none"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000000"/>
                </a:solidFill>
              </a:rPr>
              <a:t>Network Interface Layer</a:t>
            </a:r>
          </a:p>
        </p:txBody>
      </p:sp>
      <p:sp>
        <p:nvSpPr>
          <p:cNvPr id="26642" name="Rectangle 23"/>
          <p:cNvSpPr>
            <a:spLocks noChangeArrowheads="1"/>
          </p:cNvSpPr>
          <p:nvPr/>
        </p:nvSpPr>
        <p:spPr bwMode="auto">
          <a:xfrm>
            <a:off x="6324600" y="4648200"/>
            <a:ext cx="1981200" cy="533400"/>
          </a:xfrm>
          <a:prstGeom prst="rect">
            <a:avLst/>
          </a:prstGeom>
          <a:gradFill rotWithShape="0">
            <a:gsLst>
              <a:gs pos="0">
                <a:srgbClr val="FFFF00"/>
              </a:gs>
              <a:gs pos="100000">
                <a:srgbClr val="000000"/>
              </a:gs>
            </a:gsLst>
            <a:lin ang="5400000" scaled="1"/>
          </a:gradFill>
          <a:ln w="9360">
            <a:solidFill>
              <a:srgbClr val="000000"/>
            </a:solidFill>
            <a:miter lim="800000"/>
            <a:headEnd/>
            <a:tailEnd/>
          </a:ln>
        </p:spPr>
        <p:txBody>
          <a:bodyPr wrap="none"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a:solidFill>
                  <a:srgbClr val="FFFFFF"/>
                </a:solidFill>
              </a:rPr>
              <a:t>Jaringan Fisik</a:t>
            </a:r>
          </a:p>
        </p:txBody>
      </p:sp>
      <p:sp>
        <p:nvSpPr>
          <p:cNvPr id="26643" name="Text Box 24"/>
          <p:cNvSpPr txBox="1">
            <a:spLocks noChangeArrowheads="1"/>
          </p:cNvSpPr>
          <p:nvPr/>
        </p:nvSpPr>
        <p:spPr bwMode="auto">
          <a:xfrm>
            <a:off x="6858000" y="15240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spcBef>
                <a:spcPts val="875"/>
              </a:spcBef>
              <a:buClr>
                <a:srgbClr val="FFFFFF"/>
              </a:buClr>
            </a:pPr>
            <a:r>
              <a:rPr lang="en-GB" sz="1400" b="1">
                <a:solidFill>
                  <a:srgbClr val="FFFFFF"/>
                </a:solidFill>
              </a:rPr>
              <a:t>TCP/IP</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accel="50000" fill="hold" nodeType="clickEffect">
                                  <p:stCondLst>
                                    <p:cond delay="0"/>
                                  </p:stCondLst>
                                  <p:iterate type="lt">
                                    <p:tmPct val="50000"/>
                                  </p:iterate>
                                  <p:childTnLst>
                                    <p:set>
                                      <p:cBhvr>
                                        <p:cTn id="6" dur="1" fill="hold">
                                          <p:stCondLst>
                                            <p:cond delay="0"/>
                                          </p:stCondLst>
                                        </p:cTn>
                                        <p:tgtEl>
                                          <p:spTgt spid="26632"/>
                                        </p:tgtEl>
                                        <p:attrNameLst>
                                          <p:attrName>style.visibility</p:attrName>
                                        </p:attrNameLst>
                                      </p:cBhvr>
                                      <p:to>
                                        <p:strVal val="visible"/>
                                      </p:to>
                                    </p:set>
                                    <p:set>
                                      <p:cBhvr>
                                        <p:cTn id="7" dur="455" fill="hold">
                                          <p:stCondLst>
                                            <p:cond delay="0"/>
                                          </p:stCondLst>
                                        </p:cTn>
                                        <p:tgtEl>
                                          <p:spTgt spid="26632"/>
                                        </p:tgtEl>
                                        <p:attrNameLst>
                                          <p:attrName>r</p:attrName>
                                        </p:attrNameLst>
                                      </p:cBhvr>
                                      <p:to>
                                        <p:strVal val="-45"/>
                                      </p:to>
                                    </p:set>
                                    <p:anim calcmode="lin" valueType="num">
                                      <p:cBhvr>
                                        <p:cTn id="8" dur="455" fill="hold">
                                          <p:stCondLst>
                                            <p:cond delay="455"/>
                                          </p:stCondLst>
                                        </p:cTn>
                                        <p:tgtEl>
                                          <p:spTgt spid="26632"/>
                                        </p:tgtEl>
                                        <p:attrNameLst>
                                          <p:attrName>r</p:attrName>
                                        </p:attrNameLst>
                                      </p:cBhvr>
                                      <p:tavLst>
                                        <p:tav tm="69800">
                                          <p:val>
                                            <p:strVal val="-45"/>
                                          </p:val>
                                        </p:tav>
                                        <p:tav tm="100000">
                                          <p:val>
                                            <p:strVal val="45"/>
                                          </p:val>
                                        </p:tav>
                                        <p:tav>
                                          <p:val>
                                            <p:strVal val="0"/>
                                          </p:val>
                                        </p:tav>
                                      </p:tavLst>
                                    </p:anim>
                                    <p:anim calcmode="lin" valueType="num">
                                      <p:cBhvr>
                                        <p:cTn id="9" dur="455" fill="hold">
                                          <p:stCondLst>
                                            <p:cond delay="0"/>
                                          </p:stCondLst>
                                        </p:cTn>
                                        <p:tgtEl>
                                          <p:spTgt spid="26632"/>
                                        </p:tgtEl>
                                        <p:attrNameLst>
                                          <p:attrName>ppt_y</p:attrName>
                                        </p:attrNameLst>
                                      </p:cBhvr>
                                      <p:tavLst>
                                        <p:tav tm="100000">
                                          <p:val>
                                            <p:strVal val="#ppt_y-1"/>
                                          </p:val>
                                        </p:tav>
                                        <p:tav>
                                          <p:val>
                                            <p:strVal val="#ppt_y-(0.354*#ppt_w-0.172*#ppt_h)"/>
                                          </p:val>
                                        </p:tav>
                                      </p:tavLst>
                                    </p:anim>
                                    <p:anim calcmode="lin" valueType="num">
                                      <p:cBhvr>
                                        <p:cTn id="10" dur="155" decel="50000" autoRev="1" fill="hold">
                                          <p:stCondLst>
                                            <p:cond delay="455"/>
                                          </p:stCondLst>
                                        </p:cTn>
                                        <p:tgtEl>
                                          <p:spTgt spid="26632"/>
                                        </p:tgtEl>
                                        <p:attrNameLst>
                                          <p:attrName>ppt_y</p:attrName>
                                        </p:attrNameLst>
                                      </p:cBhvr>
                                      <p:tavLst>
                                        <p:tav tm="100000">
                                          <p:val>
                                            <p:strVal val="#ppt_y-(0.354*#ppt_w-0.172*#ppt_h)"/>
                                          </p:val>
                                        </p:tav>
                                        <p:tav>
                                          <p:val>
                                            <p:strVal val="#ppt_y-(0.354*#ppt_w-0.172*#ppt_h)-#ppt_h/2"/>
                                          </p:val>
                                        </p:tav>
                                      </p:tavLst>
                                    </p:anim>
                                    <p:anim calcmode="lin" valueType="num">
                                      <p:cBhvr>
                                        <p:cTn id="11" dur="136" fill="hold">
                                          <p:stCondLst>
                                            <p:cond delay="863"/>
                                          </p:stCondLst>
                                        </p:cTn>
                                        <p:tgtEl>
                                          <p:spTgt spid="26632"/>
                                        </p:tgtEl>
                                        <p:attrNameLst>
                                          <p:attrName>ppt_y</p:attrName>
                                        </p:attrNameLst>
                                      </p:cBhvr>
                                      <p:tavLst>
                                        <p:tav tm="100000">
                                          <p:val>
                                            <p:strVal val="#ppt_y-(0.354*#ppt_w-0.172*#ppt_h)"/>
                                          </p:val>
                                        </p:tav>
                                        <p:tav>
                                          <p:val>
                                            <p:strVal val="#ppt_y"/>
                                          </p:val>
                                        </p:tav>
                                      </p:tavLst>
                                    </p:anim>
                                  </p:childTnLst>
                                </p:cTn>
                              </p:par>
                              <p:par>
                                <p:cTn id="12" presetID="38" presetClass="entr" accel="50000" fill="hold" nodeType="withEffect">
                                  <p:stCondLst>
                                    <p:cond delay="0"/>
                                  </p:stCondLst>
                                  <p:iterate type="lt">
                                    <p:tmPct val="50000"/>
                                  </p:iterate>
                                  <p:childTnLst>
                                    <p:set>
                                      <p:cBhvr>
                                        <p:cTn id="13" dur="1" fill="hold">
                                          <p:stCondLst>
                                            <p:cond delay="0"/>
                                          </p:stCondLst>
                                        </p:cTn>
                                        <p:tgtEl>
                                          <p:spTgt spid="26633"/>
                                        </p:tgtEl>
                                        <p:attrNameLst>
                                          <p:attrName>style.visibility</p:attrName>
                                        </p:attrNameLst>
                                      </p:cBhvr>
                                      <p:to>
                                        <p:strVal val="visible"/>
                                      </p:to>
                                    </p:set>
                                    <p:set>
                                      <p:cBhvr>
                                        <p:cTn id="14" dur="455" fill="hold">
                                          <p:stCondLst>
                                            <p:cond delay="0"/>
                                          </p:stCondLst>
                                        </p:cTn>
                                        <p:tgtEl>
                                          <p:spTgt spid="26633"/>
                                        </p:tgtEl>
                                        <p:attrNameLst>
                                          <p:attrName>r</p:attrName>
                                        </p:attrNameLst>
                                      </p:cBhvr>
                                      <p:to>
                                        <p:strVal val="-45"/>
                                      </p:to>
                                    </p:set>
                                    <p:anim calcmode="lin" valueType="num">
                                      <p:cBhvr>
                                        <p:cTn id="15" dur="455" fill="hold">
                                          <p:stCondLst>
                                            <p:cond delay="455"/>
                                          </p:stCondLst>
                                        </p:cTn>
                                        <p:tgtEl>
                                          <p:spTgt spid="26633"/>
                                        </p:tgtEl>
                                        <p:attrNameLst>
                                          <p:attrName>r</p:attrName>
                                        </p:attrNameLst>
                                      </p:cBhvr>
                                      <p:tavLst>
                                        <p:tav tm="69800">
                                          <p:val>
                                            <p:strVal val="-45"/>
                                          </p:val>
                                        </p:tav>
                                        <p:tav tm="100000">
                                          <p:val>
                                            <p:strVal val="45"/>
                                          </p:val>
                                        </p:tav>
                                        <p:tav>
                                          <p:val>
                                            <p:strVal val="0"/>
                                          </p:val>
                                        </p:tav>
                                      </p:tavLst>
                                    </p:anim>
                                    <p:anim calcmode="lin" valueType="num">
                                      <p:cBhvr>
                                        <p:cTn id="16" dur="455" fill="hold">
                                          <p:stCondLst>
                                            <p:cond delay="0"/>
                                          </p:stCondLst>
                                        </p:cTn>
                                        <p:tgtEl>
                                          <p:spTgt spid="26633"/>
                                        </p:tgtEl>
                                        <p:attrNameLst>
                                          <p:attrName>ppt_y</p:attrName>
                                        </p:attrNameLst>
                                      </p:cBhvr>
                                      <p:tavLst>
                                        <p:tav tm="100000">
                                          <p:val>
                                            <p:strVal val="#ppt_y-1"/>
                                          </p:val>
                                        </p:tav>
                                        <p:tav>
                                          <p:val>
                                            <p:strVal val="#ppt_y-(0.354*#ppt_w-0.172*#ppt_h)"/>
                                          </p:val>
                                        </p:tav>
                                      </p:tavLst>
                                    </p:anim>
                                    <p:anim calcmode="lin" valueType="num">
                                      <p:cBhvr>
                                        <p:cTn id="17" dur="155" decel="50000" autoRev="1" fill="hold">
                                          <p:stCondLst>
                                            <p:cond delay="455"/>
                                          </p:stCondLst>
                                        </p:cTn>
                                        <p:tgtEl>
                                          <p:spTgt spid="26633"/>
                                        </p:tgtEl>
                                        <p:attrNameLst>
                                          <p:attrName>ppt_y</p:attrName>
                                        </p:attrNameLst>
                                      </p:cBhvr>
                                      <p:tavLst>
                                        <p:tav tm="100000">
                                          <p:val>
                                            <p:strVal val="#ppt_y-(0.354*#ppt_w-0.172*#ppt_h)"/>
                                          </p:val>
                                        </p:tav>
                                        <p:tav>
                                          <p:val>
                                            <p:strVal val="#ppt_y-(0.354*#ppt_w-0.172*#ppt_h)-#ppt_h/2"/>
                                          </p:val>
                                        </p:tav>
                                      </p:tavLst>
                                    </p:anim>
                                    <p:anim calcmode="lin" valueType="num">
                                      <p:cBhvr>
                                        <p:cTn id="18" dur="136" fill="hold">
                                          <p:stCondLst>
                                            <p:cond delay="863"/>
                                          </p:stCondLst>
                                        </p:cTn>
                                        <p:tgtEl>
                                          <p:spTgt spid="26633"/>
                                        </p:tgtEl>
                                        <p:attrNameLst>
                                          <p:attrName>ppt_y</p:attrName>
                                        </p:attrNameLst>
                                      </p:cBhvr>
                                      <p:tavLst>
                                        <p:tav tm="100000">
                                          <p:val>
                                            <p:strVal val="#ppt_y-(0.354*#ppt_w-0.172*#ppt_h)"/>
                                          </p:val>
                                        </p:tav>
                                        <p:tav>
                                          <p:val>
                                            <p:strVal val="#ppt_y"/>
                                          </p:val>
                                        </p:tav>
                                      </p:tavLst>
                                    </p:anim>
                                  </p:childTnLst>
                                </p:cTn>
                              </p:par>
                              <p:par>
                                <p:cTn id="19" presetID="38" presetClass="entr" accel="50000" fill="hold" nodeType="withEffect">
                                  <p:stCondLst>
                                    <p:cond delay="0"/>
                                  </p:stCondLst>
                                  <p:iterate type="lt">
                                    <p:tmPct val="50000"/>
                                  </p:iterate>
                                  <p:childTnLst>
                                    <p:set>
                                      <p:cBhvr>
                                        <p:cTn id="20" dur="1" fill="hold">
                                          <p:stCondLst>
                                            <p:cond delay="0"/>
                                          </p:stCondLst>
                                        </p:cTn>
                                        <p:tgtEl>
                                          <p:spTgt spid="26634"/>
                                        </p:tgtEl>
                                        <p:attrNameLst>
                                          <p:attrName>style.visibility</p:attrName>
                                        </p:attrNameLst>
                                      </p:cBhvr>
                                      <p:to>
                                        <p:strVal val="visible"/>
                                      </p:to>
                                    </p:set>
                                    <p:set>
                                      <p:cBhvr>
                                        <p:cTn id="21" dur="455" fill="hold">
                                          <p:stCondLst>
                                            <p:cond delay="0"/>
                                          </p:stCondLst>
                                        </p:cTn>
                                        <p:tgtEl>
                                          <p:spTgt spid="26634"/>
                                        </p:tgtEl>
                                        <p:attrNameLst>
                                          <p:attrName>r</p:attrName>
                                        </p:attrNameLst>
                                      </p:cBhvr>
                                      <p:to>
                                        <p:strVal val="-45"/>
                                      </p:to>
                                    </p:set>
                                    <p:anim calcmode="lin" valueType="num">
                                      <p:cBhvr>
                                        <p:cTn id="22" dur="455" fill="hold">
                                          <p:stCondLst>
                                            <p:cond delay="455"/>
                                          </p:stCondLst>
                                        </p:cTn>
                                        <p:tgtEl>
                                          <p:spTgt spid="26634"/>
                                        </p:tgtEl>
                                        <p:attrNameLst>
                                          <p:attrName>r</p:attrName>
                                        </p:attrNameLst>
                                      </p:cBhvr>
                                      <p:tavLst>
                                        <p:tav tm="69800">
                                          <p:val>
                                            <p:strVal val="-45"/>
                                          </p:val>
                                        </p:tav>
                                        <p:tav tm="100000">
                                          <p:val>
                                            <p:strVal val="45"/>
                                          </p:val>
                                        </p:tav>
                                        <p:tav>
                                          <p:val>
                                            <p:strVal val="0"/>
                                          </p:val>
                                        </p:tav>
                                      </p:tavLst>
                                    </p:anim>
                                    <p:anim calcmode="lin" valueType="num">
                                      <p:cBhvr>
                                        <p:cTn id="23" dur="455" fill="hold">
                                          <p:stCondLst>
                                            <p:cond delay="0"/>
                                          </p:stCondLst>
                                        </p:cTn>
                                        <p:tgtEl>
                                          <p:spTgt spid="26634"/>
                                        </p:tgtEl>
                                        <p:attrNameLst>
                                          <p:attrName>ppt_y</p:attrName>
                                        </p:attrNameLst>
                                      </p:cBhvr>
                                      <p:tavLst>
                                        <p:tav tm="100000">
                                          <p:val>
                                            <p:strVal val="#ppt_y-1"/>
                                          </p:val>
                                        </p:tav>
                                        <p:tav>
                                          <p:val>
                                            <p:strVal val="#ppt_y-(0.354*#ppt_w-0.172*#ppt_h)"/>
                                          </p:val>
                                        </p:tav>
                                      </p:tavLst>
                                    </p:anim>
                                    <p:anim calcmode="lin" valueType="num">
                                      <p:cBhvr>
                                        <p:cTn id="24" dur="155" decel="50000" autoRev="1" fill="hold">
                                          <p:stCondLst>
                                            <p:cond delay="455"/>
                                          </p:stCondLst>
                                        </p:cTn>
                                        <p:tgtEl>
                                          <p:spTgt spid="26634"/>
                                        </p:tgtEl>
                                        <p:attrNameLst>
                                          <p:attrName>ppt_y</p:attrName>
                                        </p:attrNameLst>
                                      </p:cBhvr>
                                      <p:tavLst>
                                        <p:tav tm="100000">
                                          <p:val>
                                            <p:strVal val="#ppt_y-(0.354*#ppt_w-0.172*#ppt_h)"/>
                                          </p:val>
                                        </p:tav>
                                        <p:tav>
                                          <p:val>
                                            <p:strVal val="#ppt_y-(0.354*#ppt_w-0.172*#ppt_h)-#ppt_h/2"/>
                                          </p:val>
                                        </p:tav>
                                      </p:tavLst>
                                    </p:anim>
                                    <p:anim calcmode="lin" valueType="num">
                                      <p:cBhvr>
                                        <p:cTn id="25" dur="136" fill="hold">
                                          <p:stCondLst>
                                            <p:cond delay="863"/>
                                          </p:stCondLst>
                                        </p:cTn>
                                        <p:tgtEl>
                                          <p:spTgt spid="26634"/>
                                        </p:tgtEl>
                                        <p:attrNameLst>
                                          <p:attrName>ppt_y</p:attrName>
                                        </p:attrNameLst>
                                      </p:cBhvr>
                                      <p:tavLst>
                                        <p:tav tm="100000">
                                          <p:val>
                                            <p:strVal val="#ppt_y-(0.354*#ppt_w-0.172*#ppt_h)"/>
                                          </p:val>
                                        </p:tav>
                                        <p:tav>
                                          <p:val>
                                            <p:strVal val="#ppt_y"/>
                                          </p:val>
                                        </p:tav>
                                      </p:tavLst>
                                    </p:anim>
                                  </p:childTnLst>
                                </p:cTn>
                              </p:par>
                              <p:par>
                                <p:cTn id="26" presetID="38" presetClass="entr" accel="50000" fill="hold" nodeType="withEffect">
                                  <p:stCondLst>
                                    <p:cond delay="0"/>
                                  </p:stCondLst>
                                  <p:iterate type="lt">
                                    <p:tmPct val="50000"/>
                                  </p:iterate>
                                  <p:childTnLst>
                                    <p:set>
                                      <p:cBhvr>
                                        <p:cTn id="27" dur="1" fill="hold">
                                          <p:stCondLst>
                                            <p:cond delay="0"/>
                                          </p:stCondLst>
                                        </p:cTn>
                                        <p:tgtEl>
                                          <p:spTgt spid="26635"/>
                                        </p:tgtEl>
                                        <p:attrNameLst>
                                          <p:attrName>style.visibility</p:attrName>
                                        </p:attrNameLst>
                                      </p:cBhvr>
                                      <p:to>
                                        <p:strVal val="visible"/>
                                      </p:to>
                                    </p:set>
                                    <p:set>
                                      <p:cBhvr>
                                        <p:cTn id="28" dur="455" fill="hold">
                                          <p:stCondLst>
                                            <p:cond delay="0"/>
                                          </p:stCondLst>
                                        </p:cTn>
                                        <p:tgtEl>
                                          <p:spTgt spid="26635"/>
                                        </p:tgtEl>
                                        <p:attrNameLst>
                                          <p:attrName>r</p:attrName>
                                        </p:attrNameLst>
                                      </p:cBhvr>
                                      <p:to>
                                        <p:strVal val="-45"/>
                                      </p:to>
                                    </p:set>
                                    <p:anim calcmode="lin" valueType="num">
                                      <p:cBhvr>
                                        <p:cTn id="29" dur="455" fill="hold">
                                          <p:stCondLst>
                                            <p:cond delay="455"/>
                                          </p:stCondLst>
                                        </p:cTn>
                                        <p:tgtEl>
                                          <p:spTgt spid="26635"/>
                                        </p:tgtEl>
                                        <p:attrNameLst>
                                          <p:attrName>r</p:attrName>
                                        </p:attrNameLst>
                                      </p:cBhvr>
                                      <p:tavLst>
                                        <p:tav tm="69800">
                                          <p:val>
                                            <p:strVal val="-45"/>
                                          </p:val>
                                        </p:tav>
                                        <p:tav tm="100000">
                                          <p:val>
                                            <p:strVal val="45"/>
                                          </p:val>
                                        </p:tav>
                                        <p:tav>
                                          <p:val>
                                            <p:strVal val="0"/>
                                          </p:val>
                                        </p:tav>
                                      </p:tavLst>
                                    </p:anim>
                                    <p:anim calcmode="lin" valueType="num">
                                      <p:cBhvr>
                                        <p:cTn id="30" dur="455" fill="hold">
                                          <p:stCondLst>
                                            <p:cond delay="0"/>
                                          </p:stCondLst>
                                        </p:cTn>
                                        <p:tgtEl>
                                          <p:spTgt spid="26635"/>
                                        </p:tgtEl>
                                        <p:attrNameLst>
                                          <p:attrName>ppt_y</p:attrName>
                                        </p:attrNameLst>
                                      </p:cBhvr>
                                      <p:tavLst>
                                        <p:tav tm="100000">
                                          <p:val>
                                            <p:strVal val="#ppt_y-1"/>
                                          </p:val>
                                        </p:tav>
                                        <p:tav>
                                          <p:val>
                                            <p:strVal val="#ppt_y-(0.354*#ppt_w-0.172*#ppt_h)"/>
                                          </p:val>
                                        </p:tav>
                                      </p:tavLst>
                                    </p:anim>
                                    <p:anim calcmode="lin" valueType="num">
                                      <p:cBhvr>
                                        <p:cTn id="31" dur="155" decel="50000" autoRev="1" fill="hold">
                                          <p:stCondLst>
                                            <p:cond delay="455"/>
                                          </p:stCondLst>
                                        </p:cTn>
                                        <p:tgtEl>
                                          <p:spTgt spid="26635"/>
                                        </p:tgtEl>
                                        <p:attrNameLst>
                                          <p:attrName>ppt_y</p:attrName>
                                        </p:attrNameLst>
                                      </p:cBhvr>
                                      <p:tavLst>
                                        <p:tav tm="100000">
                                          <p:val>
                                            <p:strVal val="#ppt_y-(0.354*#ppt_w-0.172*#ppt_h)"/>
                                          </p:val>
                                        </p:tav>
                                        <p:tav>
                                          <p:val>
                                            <p:strVal val="#ppt_y-(0.354*#ppt_w-0.172*#ppt_h)-#ppt_h/2"/>
                                          </p:val>
                                        </p:tav>
                                      </p:tavLst>
                                    </p:anim>
                                    <p:anim calcmode="lin" valueType="num">
                                      <p:cBhvr>
                                        <p:cTn id="32" dur="136" fill="hold">
                                          <p:stCondLst>
                                            <p:cond delay="863"/>
                                          </p:stCondLst>
                                        </p:cTn>
                                        <p:tgtEl>
                                          <p:spTgt spid="26635"/>
                                        </p:tgtEl>
                                        <p:attrNameLst>
                                          <p:attrName>ppt_y</p:attrName>
                                        </p:attrNameLst>
                                      </p:cBhvr>
                                      <p:tavLst>
                                        <p:tav tm="100000">
                                          <p:val>
                                            <p:strVal val="#ppt_y-(0.354*#ppt_w-0.172*#ppt_h)"/>
                                          </p:val>
                                        </p:tav>
                                        <p:tav>
                                          <p:val>
                                            <p:strVal val="#ppt_y"/>
                                          </p:val>
                                        </p:tav>
                                      </p:tavLst>
                                    </p:anim>
                                  </p:childTnLst>
                                </p:cTn>
                              </p:par>
                              <p:par>
                                <p:cTn id="33" presetID="38" presetClass="entr" accel="50000" fill="hold" nodeType="withEffect">
                                  <p:stCondLst>
                                    <p:cond delay="0"/>
                                  </p:stCondLst>
                                  <p:iterate type="lt">
                                    <p:tmPct val="50000"/>
                                  </p:iterate>
                                  <p:childTnLst>
                                    <p:set>
                                      <p:cBhvr>
                                        <p:cTn id="34" dur="1" fill="hold">
                                          <p:stCondLst>
                                            <p:cond delay="0"/>
                                          </p:stCondLst>
                                        </p:cTn>
                                        <p:tgtEl>
                                          <p:spTgt spid="26636"/>
                                        </p:tgtEl>
                                        <p:attrNameLst>
                                          <p:attrName>style.visibility</p:attrName>
                                        </p:attrNameLst>
                                      </p:cBhvr>
                                      <p:to>
                                        <p:strVal val="visible"/>
                                      </p:to>
                                    </p:set>
                                    <p:set>
                                      <p:cBhvr>
                                        <p:cTn id="35" dur="455" fill="hold">
                                          <p:stCondLst>
                                            <p:cond delay="0"/>
                                          </p:stCondLst>
                                        </p:cTn>
                                        <p:tgtEl>
                                          <p:spTgt spid="26636"/>
                                        </p:tgtEl>
                                        <p:attrNameLst>
                                          <p:attrName>r</p:attrName>
                                        </p:attrNameLst>
                                      </p:cBhvr>
                                      <p:to>
                                        <p:strVal val="-45"/>
                                      </p:to>
                                    </p:set>
                                    <p:anim calcmode="lin" valueType="num">
                                      <p:cBhvr>
                                        <p:cTn id="36" dur="455" fill="hold">
                                          <p:stCondLst>
                                            <p:cond delay="455"/>
                                          </p:stCondLst>
                                        </p:cTn>
                                        <p:tgtEl>
                                          <p:spTgt spid="26636"/>
                                        </p:tgtEl>
                                        <p:attrNameLst>
                                          <p:attrName>r</p:attrName>
                                        </p:attrNameLst>
                                      </p:cBhvr>
                                      <p:tavLst>
                                        <p:tav tm="69800">
                                          <p:val>
                                            <p:strVal val="-45"/>
                                          </p:val>
                                        </p:tav>
                                        <p:tav tm="100000">
                                          <p:val>
                                            <p:strVal val="45"/>
                                          </p:val>
                                        </p:tav>
                                        <p:tav>
                                          <p:val>
                                            <p:strVal val="0"/>
                                          </p:val>
                                        </p:tav>
                                      </p:tavLst>
                                    </p:anim>
                                    <p:anim calcmode="lin" valueType="num">
                                      <p:cBhvr>
                                        <p:cTn id="37" dur="455" fill="hold">
                                          <p:stCondLst>
                                            <p:cond delay="0"/>
                                          </p:stCondLst>
                                        </p:cTn>
                                        <p:tgtEl>
                                          <p:spTgt spid="26636"/>
                                        </p:tgtEl>
                                        <p:attrNameLst>
                                          <p:attrName>ppt_y</p:attrName>
                                        </p:attrNameLst>
                                      </p:cBhvr>
                                      <p:tavLst>
                                        <p:tav tm="100000">
                                          <p:val>
                                            <p:strVal val="#ppt_y-1"/>
                                          </p:val>
                                        </p:tav>
                                        <p:tav>
                                          <p:val>
                                            <p:strVal val="#ppt_y-(0.354*#ppt_w-0.172*#ppt_h)"/>
                                          </p:val>
                                        </p:tav>
                                      </p:tavLst>
                                    </p:anim>
                                    <p:anim calcmode="lin" valueType="num">
                                      <p:cBhvr>
                                        <p:cTn id="38" dur="155" decel="50000" autoRev="1" fill="hold">
                                          <p:stCondLst>
                                            <p:cond delay="455"/>
                                          </p:stCondLst>
                                        </p:cTn>
                                        <p:tgtEl>
                                          <p:spTgt spid="26636"/>
                                        </p:tgtEl>
                                        <p:attrNameLst>
                                          <p:attrName>ppt_y</p:attrName>
                                        </p:attrNameLst>
                                      </p:cBhvr>
                                      <p:tavLst>
                                        <p:tav tm="100000">
                                          <p:val>
                                            <p:strVal val="#ppt_y-(0.354*#ppt_w-0.172*#ppt_h)"/>
                                          </p:val>
                                        </p:tav>
                                        <p:tav>
                                          <p:val>
                                            <p:strVal val="#ppt_y-(0.354*#ppt_w-0.172*#ppt_h)-#ppt_h/2"/>
                                          </p:val>
                                        </p:tav>
                                      </p:tavLst>
                                    </p:anim>
                                    <p:anim calcmode="lin" valueType="num">
                                      <p:cBhvr>
                                        <p:cTn id="39" dur="136" fill="hold">
                                          <p:stCondLst>
                                            <p:cond delay="863"/>
                                          </p:stCondLst>
                                        </p:cTn>
                                        <p:tgtEl>
                                          <p:spTgt spid="26636"/>
                                        </p:tgtEl>
                                        <p:attrNameLst>
                                          <p:attrName>ppt_y</p:attrName>
                                        </p:attrNameLst>
                                      </p:cBhvr>
                                      <p:tavLst>
                                        <p:tav tm="100000">
                                          <p:val>
                                            <p:strVal val="#ppt_y-(0.354*#ppt_w-0.172*#ppt_h)"/>
                                          </p:val>
                                        </p:tav>
                                        <p:tav>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fill="hold" nodeType="clickEffect">
                                  <p:stCondLst>
                                    <p:cond delay="0"/>
                                  </p:stCondLst>
                                  <p:iterate type="lt">
                                    <p:tmPct val="50000"/>
                                  </p:iterate>
                                  <p:childTnLst>
                                    <p:set>
                                      <p:cBhvr>
                                        <p:cTn id="43" dur="1" fill="hold">
                                          <p:stCondLst>
                                            <p:cond delay="0"/>
                                          </p:stCondLst>
                                        </p:cTn>
                                        <p:tgtEl>
                                          <p:spTgt spid="26637"/>
                                        </p:tgtEl>
                                        <p:attrNameLst>
                                          <p:attrName>style.visibility</p:attrName>
                                        </p:attrNameLst>
                                      </p:cBhvr>
                                      <p:to>
                                        <p:strVal val="visible"/>
                                      </p:to>
                                    </p:set>
                                    <p:anim calcmode="discrete" valueType="clr">
                                      <p:cBhvr>
                                        <p:cTn id="44" dur="80" fill="hold"/>
                                        <p:tgtEl>
                                          <p:spTgt spid="26637"/>
                                        </p:tgtEl>
                                        <p:attrNameLst>
                                          <p:attrName>style.color</p:attrName>
                                        </p:attrNameLst>
                                      </p:cBhvr>
                                      <p:tavLst>
                                        <p:tav tm="50000">
                                          <p:val>
                                            <p:strVal val="rgb(-103,51,51)"/>
                                          </p:val>
                                        </p:tav>
                                        <p:tav>
                                          <p:val>
                                            <p:strVal val="rgb(-103,-103,0)"/>
                                          </p:val>
                                        </p:tav>
                                      </p:tavLst>
                                    </p:anim>
                                    <p:anim calcmode="discrete" valueType="clr">
                                      <p:cBhvr>
                                        <p:cTn id="45" dur="80" fill="hold"/>
                                        <p:tgtEl>
                                          <p:spTgt spid="26637"/>
                                        </p:tgtEl>
                                        <p:attrNameLst>
                                          <p:attrName>fillColor</p:attrName>
                                        </p:attrNameLst>
                                      </p:cBhvr>
                                      <p:tavLst>
                                        <p:tav tm="50000">
                                          <p:val>
                                            <p:strVal val="rgb(-103,51,51)"/>
                                          </p:val>
                                        </p:tav>
                                        <p:tav>
                                          <p:val>
                                            <p:strVal val="rgb(-103,-103,0)"/>
                                          </p:val>
                                        </p:tav>
                                      </p:tavLst>
                                    </p:anim>
                                    <p:set>
                                      <p:cBhvr>
                                        <p:cTn id="46" dur="80" fill="hold"/>
                                        <p:tgtEl>
                                          <p:spTgt spid="26637"/>
                                        </p:tgtEl>
                                        <p:attrNameLst>
                                          <p:attrName>fill.type</p:attrName>
                                        </p:attrNameLst>
                                      </p:cBhvr>
                                      <p:to>
                                        <p:strVal val="solid"/>
                                      </p:to>
                                    </p:set>
                                  </p:childTnLst>
                                </p:cTn>
                              </p:par>
                              <p:par>
                                <p:cTn id="47" presetID="27" presetClass="entr" fill="hold" nodeType="withEffect">
                                  <p:stCondLst>
                                    <p:cond delay="0"/>
                                  </p:stCondLst>
                                  <p:iterate type="lt">
                                    <p:tmPct val="50000"/>
                                  </p:iterate>
                                  <p:childTnLst>
                                    <p:set>
                                      <p:cBhvr>
                                        <p:cTn id="48" dur="1" fill="hold">
                                          <p:stCondLst>
                                            <p:cond delay="0"/>
                                          </p:stCondLst>
                                        </p:cTn>
                                        <p:tgtEl>
                                          <p:spTgt spid="26638"/>
                                        </p:tgtEl>
                                        <p:attrNameLst>
                                          <p:attrName>style.visibility</p:attrName>
                                        </p:attrNameLst>
                                      </p:cBhvr>
                                      <p:to>
                                        <p:strVal val="visible"/>
                                      </p:to>
                                    </p:set>
                                    <p:anim calcmode="discrete" valueType="clr">
                                      <p:cBhvr>
                                        <p:cTn id="49" dur="80" fill="hold"/>
                                        <p:tgtEl>
                                          <p:spTgt spid="26638"/>
                                        </p:tgtEl>
                                        <p:attrNameLst>
                                          <p:attrName>style.color</p:attrName>
                                        </p:attrNameLst>
                                      </p:cBhvr>
                                      <p:tavLst>
                                        <p:tav tm="50000">
                                          <p:val>
                                            <p:strVal val="rgb(-103,51,51)"/>
                                          </p:val>
                                        </p:tav>
                                        <p:tav>
                                          <p:val>
                                            <p:strVal val="rgb(-103,-103,0)"/>
                                          </p:val>
                                        </p:tav>
                                      </p:tavLst>
                                    </p:anim>
                                    <p:anim calcmode="discrete" valueType="clr">
                                      <p:cBhvr>
                                        <p:cTn id="50" dur="80" fill="hold"/>
                                        <p:tgtEl>
                                          <p:spTgt spid="26638"/>
                                        </p:tgtEl>
                                        <p:attrNameLst>
                                          <p:attrName>fillColor</p:attrName>
                                        </p:attrNameLst>
                                      </p:cBhvr>
                                      <p:tavLst>
                                        <p:tav tm="50000">
                                          <p:val>
                                            <p:strVal val="rgb(-103,51,51)"/>
                                          </p:val>
                                        </p:tav>
                                        <p:tav>
                                          <p:val>
                                            <p:strVal val="rgb(-103,-103,0)"/>
                                          </p:val>
                                        </p:tav>
                                      </p:tavLst>
                                    </p:anim>
                                    <p:set>
                                      <p:cBhvr>
                                        <p:cTn id="51" dur="80" fill="hold"/>
                                        <p:tgtEl>
                                          <p:spTgt spid="26638"/>
                                        </p:tgtEl>
                                        <p:attrNameLst>
                                          <p:attrName>fill.type</p:attrName>
                                        </p:attrNameLst>
                                      </p:cBhvr>
                                      <p:to>
                                        <p:strVal val="solid"/>
                                      </p:to>
                                    </p:set>
                                  </p:childTnLst>
                                </p:cTn>
                              </p:par>
                              <p:par>
                                <p:cTn id="52" presetID="27" presetClass="entr" fill="hold" nodeType="withEffect">
                                  <p:stCondLst>
                                    <p:cond delay="0"/>
                                  </p:stCondLst>
                                  <p:iterate type="lt">
                                    <p:tmPct val="50000"/>
                                  </p:iterate>
                                  <p:childTnLst>
                                    <p:set>
                                      <p:cBhvr>
                                        <p:cTn id="53" dur="1" fill="hold">
                                          <p:stCondLst>
                                            <p:cond delay="0"/>
                                          </p:stCondLst>
                                        </p:cTn>
                                        <p:tgtEl>
                                          <p:spTgt spid="26639"/>
                                        </p:tgtEl>
                                        <p:attrNameLst>
                                          <p:attrName>style.visibility</p:attrName>
                                        </p:attrNameLst>
                                      </p:cBhvr>
                                      <p:to>
                                        <p:strVal val="visible"/>
                                      </p:to>
                                    </p:set>
                                    <p:anim calcmode="discrete" valueType="clr">
                                      <p:cBhvr>
                                        <p:cTn id="54" dur="80" fill="hold"/>
                                        <p:tgtEl>
                                          <p:spTgt spid="26639"/>
                                        </p:tgtEl>
                                        <p:attrNameLst>
                                          <p:attrName>style.color</p:attrName>
                                        </p:attrNameLst>
                                      </p:cBhvr>
                                      <p:tavLst>
                                        <p:tav tm="50000">
                                          <p:val>
                                            <p:strVal val="rgb(-103,51,51)"/>
                                          </p:val>
                                        </p:tav>
                                        <p:tav>
                                          <p:val>
                                            <p:strVal val="rgb(-103,-103,0)"/>
                                          </p:val>
                                        </p:tav>
                                      </p:tavLst>
                                    </p:anim>
                                    <p:anim calcmode="discrete" valueType="clr">
                                      <p:cBhvr>
                                        <p:cTn id="55" dur="80" fill="hold"/>
                                        <p:tgtEl>
                                          <p:spTgt spid="26639"/>
                                        </p:tgtEl>
                                        <p:attrNameLst>
                                          <p:attrName>fillColor</p:attrName>
                                        </p:attrNameLst>
                                      </p:cBhvr>
                                      <p:tavLst>
                                        <p:tav tm="50000">
                                          <p:val>
                                            <p:strVal val="rgb(-103,51,51)"/>
                                          </p:val>
                                        </p:tav>
                                        <p:tav>
                                          <p:val>
                                            <p:strVal val="rgb(-103,-103,0)"/>
                                          </p:val>
                                        </p:tav>
                                      </p:tavLst>
                                    </p:anim>
                                    <p:set>
                                      <p:cBhvr>
                                        <p:cTn id="56" dur="80" fill="hold"/>
                                        <p:tgtEl>
                                          <p:spTgt spid="26639"/>
                                        </p:tgtEl>
                                        <p:attrNameLst>
                                          <p:attrName>fill.type</p:attrName>
                                        </p:attrNameLst>
                                      </p:cBhvr>
                                      <p:to>
                                        <p:strVal val="solid"/>
                                      </p:to>
                                    </p:set>
                                  </p:childTnLst>
                                </p:cTn>
                              </p:par>
                              <p:par>
                                <p:cTn id="57" presetID="27" presetClass="entr" fill="hold" nodeType="withEffect">
                                  <p:stCondLst>
                                    <p:cond delay="0"/>
                                  </p:stCondLst>
                                  <p:iterate type="lt">
                                    <p:tmPct val="50000"/>
                                  </p:iterate>
                                  <p:childTnLst>
                                    <p:set>
                                      <p:cBhvr>
                                        <p:cTn id="58" dur="1" fill="hold">
                                          <p:stCondLst>
                                            <p:cond delay="0"/>
                                          </p:stCondLst>
                                        </p:cTn>
                                        <p:tgtEl>
                                          <p:spTgt spid="26640"/>
                                        </p:tgtEl>
                                        <p:attrNameLst>
                                          <p:attrName>style.visibility</p:attrName>
                                        </p:attrNameLst>
                                      </p:cBhvr>
                                      <p:to>
                                        <p:strVal val="visible"/>
                                      </p:to>
                                    </p:set>
                                    <p:anim calcmode="discrete" valueType="clr">
                                      <p:cBhvr>
                                        <p:cTn id="59" dur="80" fill="hold"/>
                                        <p:tgtEl>
                                          <p:spTgt spid="26640"/>
                                        </p:tgtEl>
                                        <p:attrNameLst>
                                          <p:attrName>style.color</p:attrName>
                                        </p:attrNameLst>
                                      </p:cBhvr>
                                      <p:tavLst>
                                        <p:tav tm="50000">
                                          <p:val>
                                            <p:strVal val="rgb(-103,51,51)"/>
                                          </p:val>
                                        </p:tav>
                                        <p:tav>
                                          <p:val>
                                            <p:strVal val="rgb(-103,-103,0)"/>
                                          </p:val>
                                        </p:tav>
                                      </p:tavLst>
                                    </p:anim>
                                    <p:anim calcmode="discrete" valueType="clr">
                                      <p:cBhvr>
                                        <p:cTn id="60" dur="80" fill="hold"/>
                                        <p:tgtEl>
                                          <p:spTgt spid="26640"/>
                                        </p:tgtEl>
                                        <p:attrNameLst>
                                          <p:attrName>fillColor</p:attrName>
                                        </p:attrNameLst>
                                      </p:cBhvr>
                                      <p:tavLst>
                                        <p:tav tm="50000">
                                          <p:val>
                                            <p:strVal val="rgb(-103,51,51)"/>
                                          </p:val>
                                        </p:tav>
                                        <p:tav>
                                          <p:val>
                                            <p:strVal val="rgb(-103,-103,0)"/>
                                          </p:val>
                                        </p:tav>
                                      </p:tavLst>
                                    </p:anim>
                                    <p:set>
                                      <p:cBhvr>
                                        <p:cTn id="61" dur="80" fill="hold"/>
                                        <p:tgtEl>
                                          <p:spTgt spid="26640"/>
                                        </p:tgtEl>
                                        <p:attrNameLst>
                                          <p:attrName>fill.type</p:attrName>
                                        </p:attrNameLst>
                                      </p:cBhvr>
                                      <p:to>
                                        <p:strVal val="solid"/>
                                      </p:to>
                                    </p:set>
                                  </p:childTnLst>
                                </p:cTn>
                              </p:par>
                              <p:par>
                                <p:cTn id="62" presetID="27" presetClass="entr" fill="hold" nodeType="withEffect">
                                  <p:stCondLst>
                                    <p:cond delay="0"/>
                                  </p:stCondLst>
                                  <p:iterate type="lt">
                                    <p:tmPct val="50000"/>
                                  </p:iterate>
                                  <p:childTnLst>
                                    <p:set>
                                      <p:cBhvr>
                                        <p:cTn id="63" dur="1" fill="hold">
                                          <p:stCondLst>
                                            <p:cond delay="0"/>
                                          </p:stCondLst>
                                        </p:cTn>
                                        <p:tgtEl>
                                          <p:spTgt spid="26641"/>
                                        </p:tgtEl>
                                        <p:attrNameLst>
                                          <p:attrName>style.visibility</p:attrName>
                                        </p:attrNameLst>
                                      </p:cBhvr>
                                      <p:to>
                                        <p:strVal val="visible"/>
                                      </p:to>
                                    </p:set>
                                    <p:anim calcmode="discrete" valueType="clr">
                                      <p:cBhvr>
                                        <p:cTn id="64" dur="80" fill="hold"/>
                                        <p:tgtEl>
                                          <p:spTgt spid="26641"/>
                                        </p:tgtEl>
                                        <p:attrNameLst>
                                          <p:attrName>style.color</p:attrName>
                                        </p:attrNameLst>
                                      </p:cBhvr>
                                      <p:tavLst>
                                        <p:tav tm="50000">
                                          <p:val>
                                            <p:strVal val="rgb(-103,51,51)"/>
                                          </p:val>
                                        </p:tav>
                                        <p:tav>
                                          <p:val>
                                            <p:strVal val="rgb(-103,-103,0)"/>
                                          </p:val>
                                        </p:tav>
                                      </p:tavLst>
                                    </p:anim>
                                    <p:anim calcmode="discrete" valueType="clr">
                                      <p:cBhvr>
                                        <p:cTn id="65" dur="80" fill="hold"/>
                                        <p:tgtEl>
                                          <p:spTgt spid="26641"/>
                                        </p:tgtEl>
                                        <p:attrNameLst>
                                          <p:attrName>fillColor</p:attrName>
                                        </p:attrNameLst>
                                      </p:cBhvr>
                                      <p:tavLst>
                                        <p:tav tm="50000">
                                          <p:val>
                                            <p:strVal val="rgb(-103,51,51)"/>
                                          </p:val>
                                        </p:tav>
                                        <p:tav>
                                          <p:val>
                                            <p:strVal val="rgb(-103,-103,0)"/>
                                          </p:val>
                                        </p:tav>
                                      </p:tavLst>
                                    </p:anim>
                                    <p:set>
                                      <p:cBhvr>
                                        <p:cTn id="66" dur="80" fill="hold"/>
                                        <p:tgtEl>
                                          <p:spTgt spid="266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428625" y="1285875"/>
            <a:ext cx="8229600" cy="4527550"/>
          </a:xfrm>
        </p:spPr>
        <p:txBody>
          <a:bodyPr lIns="0" tIns="0" rIns="0" bIns="0" rtlCol="0">
            <a:normAutofit fontScale="77500" lnSpcReduction="20000"/>
          </a:bodyPr>
          <a:lstStyle/>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Trading (Mobile Commerce)‏</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Game</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Banking</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Payment</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Ticketing</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Information</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Control</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Location Base Service</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smtClean="0">
                <a:solidFill>
                  <a:srgbClr val="00FF00"/>
                </a:solidFill>
              </a:rPr>
              <a:t>Mobile Betting</a:t>
            </a:r>
          </a:p>
          <a:p>
            <a:pPr marL="341313" indent="-341313" eaLnBrk="1" fontAlgn="auto" hangingPunct="1">
              <a:spcBef>
                <a:spcPts val="1125"/>
              </a:spcBef>
              <a:spcAft>
                <a:spcPts val="0"/>
              </a:spcAft>
              <a:buClr>
                <a:srgbClr val="FFFFFF"/>
              </a:buClr>
              <a:buFont typeface="Arial" pitchFamily="34" charset="0"/>
              <a:buAutoNum type="arabicPeriod"/>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GB" b="1" dirty="0" err="1" smtClean="0">
                <a:solidFill>
                  <a:srgbClr val="00FF00"/>
                </a:solidFill>
              </a:rPr>
              <a:t>dan</a:t>
            </a:r>
            <a:r>
              <a:rPr lang="en-GB" b="1" dirty="0" smtClean="0">
                <a:solidFill>
                  <a:srgbClr val="00FF00"/>
                </a:solidFill>
              </a:rPr>
              <a:t> lain-lain….</a:t>
            </a:r>
          </a:p>
          <a:p>
            <a:pPr marL="274320" indent="-274320" eaLnBrk="1" fontAlgn="auto" hangingPunct="1">
              <a:spcAft>
                <a:spcPts val="0"/>
              </a:spcAft>
              <a:buClr>
                <a:schemeClr val="accent3"/>
              </a:buClr>
              <a:buFont typeface="Wingdings 2"/>
              <a:buChar char=""/>
              <a:defRPr/>
            </a:pPr>
            <a:endParaRPr lang="en-US" dirty="0">
              <a:solidFill>
                <a:srgbClr val="00FF00"/>
              </a:solidFill>
            </a:endParaRPr>
          </a:p>
        </p:txBody>
      </p:sp>
      <p:grpSp>
        <p:nvGrpSpPr>
          <p:cNvPr id="27651" name="Group 3"/>
          <p:cNvGrpSpPr>
            <a:grpSpLocks/>
          </p:cNvGrpSpPr>
          <p:nvPr/>
        </p:nvGrpSpPr>
        <p:grpSpPr bwMode="auto">
          <a:xfrm>
            <a:off x="0" y="0"/>
            <a:ext cx="9144000" cy="6858000"/>
            <a:chOff x="0" y="0"/>
            <a:chExt cx="5760" cy="4320"/>
          </a:xfrm>
        </p:grpSpPr>
        <p:sp>
          <p:nvSpPr>
            <p:cNvPr id="27652" name="Text Box 6"/>
            <p:cNvSpPr txBox="1">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7653" name="Rectangle 7"/>
            <p:cNvSpPr>
              <a:spLocks noChangeArrowheads="1"/>
            </p:cNvSpPr>
            <p:nvPr/>
          </p:nvSpPr>
          <p:spPr bwMode="auto">
            <a:xfrm>
              <a:off x="288" y="173"/>
              <a:ext cx="5184" cy="547"/>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FFC000"/>
                  </a:solidFill>
                  <a:latin typeface="Showcard Gothic" pitchFamily="82" charset="0"/>
                </a:rPr>
                <a:t>Applikasi WAP</a:t>
              </a: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8625" y="285750"/>
            <a:ext cx="8229600" cy="857250"/>
          </a:xfrm>
        </p:spPr>
        <p:txBody>
          <a:bodyPr/>
          <a:lstStyle/>
          <a:p>
            <a:pPr eaLnBrk="1" hangingPunct="1"/>
            <a:r>
              <a:rPr lang="en-US" smtClean="0">
                <a:solidFill>
                  <a:srgbClr val="FFC000"/>
                </a:solidFill>
                <a:latin typeface="Showcard Gothic" pitchFamily="82" charset="0"/>
              </a:rPr>
              <a:t>Browsing</a:t>
            </a:r>
          </a:p>
        </p:txBody>
      </p:sp>
      <p:sp>
        <p:nvSpPr>
          <p:cNvPr id="29699" name="Rectangle 3"/>
          <p:cNvSpPr>
            <a:spLocks noGrp="1" noChangeArrowheads="1"/>
          </p:cNvSpPr>
          <p:nvPr>
            <p:ph idx="1"/>
          </p:nvPr>
        </p:nvSpPr>
        <p:spPr>
          <a:xfrm>
            <a:off x="457200" y="1571625"/>
            <a:ext cx="8229600" cy="4389438"/>
          </a:xfrm>
        </p:spPr>
        <p:txBody>
          <a:bodyPr rtlCol="0">
            <a:normAutofit lnSpcReduction="10000"/>
          </a:bodyPr>
          <a:lstStyle/>
          <a:p>
            <a:pPr algn="just" eaLnBrk="1" fontAlgn="auto" hangingPunct="1">
              <a:lnSpc>
                <a:spcPct val="90000"/>
              </a:lnSpc>
              <a:spcAft>
                <a:spcPts val="0"/>
              </a:spcAft>
              <a:buFont typeface="Arial" pitchFamily="34" charset="0"/>
              <a:buChar char="•"/>
              <a:defRPr/>
            </a:pPr>
            <a:r>
              <a:rPr lang="en-US" smtClean="0">
                <a:solidFill>
                  <a:srgbClr val="00FF00"/>
                </a:solidFill>
              </a:rPr>
              <a:t>Browser adalah singkatan untuk istilah Web Browser. Browser adalah sebuah program yang digunakan untuk mengakses World Wide Web (atau internet), dan fasilitas lainnya. </a:t>
            </a:r>
          </a:p>
          <a:p>
            <a:pPr algn="just" eaLnBrk="1" fontAlgn="auto" hangingPunct="1">
              <a:lnSpc>
                <a:spcPct val="90000"/>
              </a:lnSpc>
              <a:spcAft>
                <a:spcPts val="0"/>
              </a:spcAft>
              <a:buFont typeface="Arial" pitchFamily="34" charset="0"/>
              <a:buChar char="•"/>
              <a:defRPr/>
            </a:pPr>
            <a:r>
              <a:rPr lang="en-US" sz="2400" smtClean="0">
                <a:solidFill>
                  <a:srgbClr val="00FF00"/>
                </a:solidFill>
              </a:rPr>
              <a:t>Yang me-request dokumen-dokumen dari komputer-komputer yg terkoneksi internet (server) di seluruh dunia, dan menampilkan informasi dari dokumen tersebut pd window browser </a:t>
            </a:r>
          </a:p>
          <a:p>
            <a:pPr algn="just" eaLnBrk="1" fontAlgn="auto" hangingPunct="1">
              <a:lnSpc>
                <a:spcPct val="90000"/>
              </a:lnSpc>
              <a:spcAft>
                <a:spcPts val="0"/>
              </a:spcAft>
              <a:buFont typeface="Arial" pitchFamily="34" charset="0"/>
              <a:buChar char="•"/>
              <a:defRPr/>
            </a:pPr>
            <a:r>
              <a:rPr lang="sv-SE" smtClean="0">
                <a:solidFill>
                  <a:srgbClr val="00FF00"/>
                </a:solidFill>
              </a:rPr>
              <a:t>Saat ini terdapat sejumlah browser yang populer, seperti Internet Explorer, Opera, Netscape Navigator, , Mozilla</a:t>
            </a:r>
            <a:r>
              <a:rPr lang="en-US" smtClean="0">
                <a:solidFill>
                  <a:srgbClr val="00FF00"/>
                </a:solidFill>
              </a:rPr>
              <a:t> , dll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457200" y="704850"/>
            <a:ext cx="8229600" cy="938213"/>
          </a:xfrm>
        </p:spPr>
        <p:txBody>
          <a:bodyPr/>
          <a:lstStyle/>
          <a:p>
            <a:pPr eaLnBrk="1" hangingPunct="1">
              <a:lnSpc>
                <a:spcPct val="90000"/>
              </a:lnSpc>
            </a:pPr>
            <a:r>
              <a:rPr lang="en-US" sz="3600" b="1" smtClean="0">
                <a:solidFill>
                  <a:srgbClr val="FFC000"/>
                </a:solidFill>
                <a:latin typeface="Showcard Gothic" pitchFamily="82" charset="0"/>
              </a:rPr>
              <a:t>WWW (World Wide WEB) </a:t>
            </a:r>
            <a:endParaRPr lang="id-ID" sz="3600" b="1" smtClean="0">
              <a:solidFill>
                <a:srgbClr val="FFC000"/>
              </a:solidFill>
              <a:latin typeface="Showcard Gothic" pitchFamily="82" charset="0"/>
            </a:endParaRPr>
          </a:p>
        </p:txBody>
      </p:sp>
      <p:sp>
        <p:nvSpPr>
          <p:cNvPr id="29699" name="Rectangle 3"/>
          <p:cNvSpPr>
            <a:spLocks noGrp="1" noChangeArrowheads="1"/>
          </p:cNvSpPr>
          <p:nvPr>
            <p:ph idx="1"/>
          </p:nvPr>
        </p:nvSpPr>
        <p:spPr/>
        <p:txBody>
          <a:bodyPr/>
          <a:lstStyle/>
          <a:p>
            <a:pPr algn="just" eaLnBrk="1" hangingPunct="1">
              <a:lnSpc>
                <a:spcPct val="90000"/>
              </a:lnSpc>
              <a:buSzPct val="80000"/>
            </a:pPr>
            <a:r>
              <a:rPr lang="id-ID" sz="2100" smtClean="0">
                <a:solidFill>
                  <a:srgbClr val="00FF00"/>
                </a:solidFill>
              </a:rPr>
              <a:t>S</a:t>
            </a:r>
            <a:r>
              <a:rPr lang="en-US" sz="2100" smtClean="0">
                <a:solidFill>
                  <a:srgbClr val="00FF00"/>
                </a:solidFill>
              </a:rPr>
              <a:t>istem yang memungkinkan pengaksesan informasi dalam internet melalui pendekatan hypertext</a:t>
            </a:r>
          </a:p>
          <a:p>
            <a:pPr algn="just" eaLnBrk="1" hangingPunct="1">
              <a:lnSpc>
                <a:spcPct val="90000"/>
              </a:lnSpc>
              <a:buSzPct val="80000"/>
            </a:pPr>
            <a:r>
              <a:rPr lang="en-US" sz="2100" smtClean="0">
                <a:solidFill>
                  <a:srgbClr val="00FF00"/>
                </a:solidFill>
              </a:rPr>
              <a:t>Web menggunakan protokol yang disebut HTTP (HyperText Transfer Protocol)</a:t>
            </a:r>
            <a:r>
              <a:rPr lang="id-ID" sz="2100" smtClean="0">
                <a:solidFill>
                  <a:srgbClr val="00FF00"/>
                </a:solidFill>
              </a:rPr>
              <a:t> </a:t>
            </a:r>
            <a:r>
              <a:rPr lang="en-US" sz="2100" smtClean="0">
                <a:solidFill>
                  <a:srgbClr val="00FF00"/>
                </a:solidFill>
              </a:rPr>
              <a:t>yang berjalan pada TCP/IP</a:t>
            </a:r>
          </a:p>
          <a:p>
            <a:pPr algn="just" eaLnBrk="1" hangingPunct="1">
              <a:lnSpc>
                <a:spcPct val="90000"/>
              </a:lnSpc>
              <a:buSzPct val="80000"/>
            </a:pPr>
            <a:r>
              <a:rPr lang="en-US" sz="2100" smtClean="0">
                <a:solidFill>
                  <a:srgbClr val="00FF00"/>
                </a:solidFill>
              </a:rPr>
              <a:t>Dokumen web ditulis dalam format HTML (HyperText Markup Language) yang diletakkan dalam web server dan diakses oleh klien melalui browser</a:t>
            </a:r>
          </a:p>
          <a:p>
            <a:pPr algn="just" eaLnBrk="1" hangingPunct="1">
              <a:lnSpc>
                <a:spcPct val="90000"/>
              </a:lnSpc>
              <a:buSzPct val="80000"/>
            </a:pPr>
            <a:r>
              <a:rPr lang="en-US" sz="2100" smtClean="0">
                <a:solidFill>
                  <a:srgbClr val="00FF00"/>
                </a:solidFill>
              </a:rPr>
              <a:t>Mengakses web dari browser perlu menyebutkan URL (Uniform Resource Locator)</a:t>
            </a:r>
          </a:p>
          <a:p>
            <a:pPr algn="just" eaLnBrk="1" hangingPunct="1">
              <a:lnSpc>
                <a:spcPct val="90000"/>
              </a:lnSpc>
            </a:pPr>
            <a:endParaRPr lang="en-US" sz="2000" smtClean="0">
              <a:solidFill>
                <a:srgbClr val="00FF00"/>
              </a:solidFill>
            </a:endParaRPr>
          </a:p>
        </p:txBody>
      </p:sp>
      <p:sp>
        <p:nvSpPr>
          <p:cNvPr id="5" name="Footer Placeholder 4"/>
          <p:cNvSpPr>
            <a:spLocks noGrp="1"/>
          </p:cNvSpPr>
          <p:nvPr>
            <p:ph type="ftr" sz="quarter" idx="11"/>
          </p:nvPr>
        </p:nvSpPr>
        <p:spPr/>
        <p:txBody>
          <a:bodyPr/>
          <a:lstStyle/>
          <a:p>
            <a:pPr>
              <a:defRPr/>
            </a:pPr>
            <a:r>
              <a:rPr lang="en-US"/>
              <a:t>Humisar Hasugian, S.Kom</a:t>
            </a:r>
          </a:p>
        </p:txBody>
      </p:sp>
      <p:sp>
        <p:nvSpPr>
          <p:cNvPr id="6" name="Slide Number Placeholder 5"/>
          <p:cNvSpPr>
            <a:spLocks noGrp="1"/>
          </p:cNvSpPr>
          <p:nvPr>
            <p:ph type="sldNum" sz="quarter" idx="12"/>
          </p:nvPr>
        </p:nvSpPr>
        <p:spPr/>
        <p:txBody>
          <a:bodyPr/>
          <a:lstStyle/>
          <a:p>
            <a:pPr>
              <a:defRPr/>
            </a:pPr>
            <a:fld id="{746CF490-F1D1-464D-8651-FD51D206FAE4}"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800" dirty="0" smtClean="0">
                <a:solidFill>
                  <a:srgbClr val="FFC000"/>
                </a:solidFill>
                <a:latin typeface="Showcard Gothic" pitchFamily="82" charset="0"/>
              </a:rPr>
              <a:t>LAYANAN DALAM INTERNET</a:t>
            </a:r>
            <a:br>
              <a:rPr lang="en-US" sz="3800" dirty="0" smtClean="0">
                <a:solidFill>
                  <a:srgbClr val="FFC000"/>
                </a:solidFill>
                <a:latin typeface="Showcard Gothic" pitchFamily="82" charset="0"/>
              </a:rPr>
            </a:br>
            <a:endParaRPr lang="en-US" sz="3800" dirty="0" smtClean="0">
              <a:solidFill>
                <a:srgbClr val="FFC000"/>
              </a:solidFill>
              <a:latin typeface="Showcard Gothic" pitchFamily="82" charset="0"/>
            </a:endParaRPr>
          </a:p>
        </p:txBody>
      </p:sp>
      <p:sp>
        <p:nvSpPr>
          <p:cNvPr id="30723" name="Rectangle 3"/>
          <p:cNvSpPr>
            <a:spLocks noGrp="1" noChangeArrowheads="1"/>
          </p:cNvSpPr>
          <p:nvPr>
            <p:ph idx="1"/>
          </p:nvPr>
        </p:nvSpPr>
        <p:spPr/>
        <p:txBody>
          <a:bodyPr/>
          <a:lstStyle/>
          <a:p>
            <a:pPr eaLnBrk="1" hangingPunct="1">
              <a:lnSpc>
                <a:spcPct val="80000"/>
              </a:lnSpc>
            </a:pPr>
            <a:r>
              <a:rPr lang="en-US" sz="2700" b="1" smtClean="0">
                <a:solidFill>
                  <a:srgbClr val="00FF00"/>
                </a:solidFill>
              </a:rPr>
              <a:t>Browsing</a:t>
            </a:r>
          </a:p>
          <a:p>
            <a:pPr lvl="1" eaLnBrk="1" hangingPunct="1">
              <a:lnSpc>
                <a:spcPct val="80000"/>
              </a:lnSpc>
            </a:pPr>
            <a:r>
              <a:rPr lang="en-US" sz="2300" smtClean="0">
                <a:solidFill>
                  <a:srgbClr val="00FF00"/>
                </a:solidFill>
              </a:rPr>
              <a:t>Melihat/ membaca halaman-halaman internet.</a:t>
            </a:r>
          </a:p>
          <a:p>
            <a:pPr eaLnBrk="1" hangingPunct="1">
              <a:lnSpc>
                <a:spcPct val="80000"/>
              </a:lnSpc>
            </a:pPr>
            <a:r>
              <a:rPr lang="en-US" sz="2700" b="1" smtClean="0">
                <a:solidFill>
                  <a:srgbClr val="00FF00"/>
                </a:solidFill>
              </a:rPr>
              <a:t>Chatting</a:t>
            </a:r>
          </a:p>
          <a:p>
            <a:pPr lvl="1" eaLnBrk="1" hangingPunct="1">
              <a:lnSpc>
                <a:spcPct val="80000"/>
              </a:lnSpc>
            </a:pPr>
            <a:r>
              <a:rPr lang="en-US" sz="2300" smtClean="0">
                <a:solidFill>
                  <a:srgbClr val="00FF00"/>
                </a:solidFill>
              </a:rPr>
              <a:t>Berkomunikasi dengan teks , suara maupun video melalui internet.</a:t>
            </a:r>
          </a:p>
          <a:p>
            <a:pPr eaLnBrk="1" hangingPunct="1">
              <a:lnSpc>
                <a:spcPct val="80000"/>
              </a:lnSpc>
            </a:pPr>
            <a:r>
              <a:rPr lang="en-US" sz="2700" b="1" smtClean="0">
                <a:solidFill>
                  <a:srgbClr val="00FF00"/>
                </a:solidFill>
              </a:rPr>
              <a:t>Email</a:t>
            </a:r>
          </a:p>
          <a:p>
            <a:pPr lvl="1" eaLnBrk="1" hangingPunct="1">
              <a:lnSpc>
                <a:spcPct val="80000"/>
              </a:lnSpc>
            </a:pPr>
            <a:r>
              <a:rPr lang="en-US" sz="2300" smtClean="0">
                <a:solidFill>
                  <a:srgbClr val="00FF00"/>
                </a:solidFill>
              </a:rPr>
              <a:t>Mengirim atau menerima pesan dan juga file melalui internet.</a:t>
            </a:r>
          </a:p>
          <a:p>
            <a:pPr eaLnBrk="1" hangingPunct="1">
              <a:lnSpc>
                <a:spcPct val="80000"/>
              </a:lnSpc>
            </a:pPr>
            <a:r>
              <a:rPr lang="en-US" sz="2400" b="1" smtClean="0">
                <a:solidFill>
                  <a:srgbClr val="00FF00"/>
                </a:solidFill>
              </a:rPr>
              <a:t>Download</a:t>
            </a:r>
          </a:p>
          <a:p>
            <a:pPr lvl="1" eaLnBrk="1" hangingPunct="1">
              <a:lnSpc>
                <a:spcPct val="80000"/>
              </a:lnSpc>
            </a:pPr>
            <a:r>
              <a:rPr lang="en-US" sz="2300" smtClean="0">
                <a:solidFill>
                  <a:srgbClr val="00FF00"/>
                </a:solidFill>
              </a:rPr>
              <a:t>Mengambil file dari internet.</a:t>
            </a:r>
          </a:p>
          <a:p>
            <a:pPr eaLnBrk="1" hangingPunct="1">
              <a:buFont typeface="Wingdings" pitchFamily="2" charset="2"/>
              <a:buNone/>
            </a:pPr>
            <a:endParaRPr lang="en-US" smtClean="0">
              <a:solidFill>
                <a:srgbClr val="00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704850"/>
            <a:ext cx="8229600" cy="723900"/>
          </a:xfrm>
        </p:spPr>
        <p:txBody>
          <a:bodyPr rtlCol="0">
            <a:normAutofit fontScale="90000"/>
          </a:bodyPr>
          <a:lstStyle/>
          <a:p>
            <a:pPr eaLnBrk="1" fontAlgn="auto" hangingPunct="1">
              <a:spcAft>
                <a:spcPts val="0"/>
              </a:spcAft>
              <a:defRPr/>
            </a:pPr>
            <a:r>
              <a:rPr lang="en-US" smtClean="0">
                <a:solidFill>
                  <a:srgbClr val="FFC000"/>
                </a:solidFill>
                <a:latin typeface="Showcard Gothic" pitchFamily="82" charset="0"/>
              </a:rPr>
              <a:t>MENGENAL ALAMAT INTERNET</a:t>
            </a:r>
          </a:p>
        </p:txBody>
      </p:sp>
      <p:sp>
        <p:nvSpPr>
          <p:cNvPr id="32771" name="Rectangle 3"/>
          <p:cNvSpPr>
            <a:spLocks noGrp="1" noChangeArrowheads="1"/>
          </p:cNvSpPr>
          <p:nvPr>
            <p:ph idx="1"/>
          </p:nvPr>
        </p:nvSpPr>
        <p:spPr/>
        <p:txBody>
          <a:bodyPr rtlCol="0">
            <a:normAutofit fontScale="85000" lnSpcReduction="10000"/>
          </a:bodyPr>
          <a:lstStyle/>
          <a:p>
            <a:pPr eaLnBrk="1" fontAlgn="auto" hangingPunct="1">
              <a:lnSpc>
                <a:spcPct val="90000"/>
              </a:lnSpc>
              <a:spcAft>
                <a:spcPts val="0"/>
              </a:spcAft>
              <a:buFont typeface="Arial" pitchFamily="34" charset="0"/>
              <a:buChar char="•"/>
              <a:defRPr/>
            </a:pPr>
            <a:r>
              <a:rPr lang="en-US" dirty="0" err="1" smtClean="0">
                <a:solidFill>
                  <a:srgbClr val="00FF00"/>
                </a:solidFill>
              </a:rPr>
              <a:t>Bagaimana</a:t>
            </a:r>
            <a:r>
              <a:rPr lang="en-US" dirty="0" smtClean="0">
                <a:solidFill>
                  <a:srgbClr val="00FF00"/>
                </a:solidFill>
              </a:rPr>
              <a:t> </a:t>
            </a:r>
            <a:r>
              <a:rPr lang="en-US" dirty="0" err="1" smtClean="0">
                <a:solidFill>
                  <a:srgbClr val="00FF00"/>
                </a:solidFill>
              </a:rPr>
              <a:t>komputer-komputer</a:t>
            </a:r>
            <a:r>
              <a:rPr lang="en-US" dirty="0" smtClean="0">
                <a:solidFill>
                  <a:srgbClr val="00FF00"/>
                </a:solidFill>
              </a:rPr>
              <a:t> </a:t>
            </a:r>
            <a:r>
              <a:rPr lang="en-US" dirty="0" err="1" smtClean="0">
                <a:solidFill>
                  <a:srgbClr val="00FF00"/>
                </a:solidFill>
              </a:rPr>
              <a:t>dalam</a:t>
            </a:r>
            <a:r>
              <a:rPr lang="en-US" dirty="0" smtClean="0">
                <a:solidFill>
                  <a:srgbClr val="00FF00"/>
                </a:solidFill>
              </a:rPr>
              <a:t> internet </a:t>
            </a:r>
            <a:r>
              <a:rPr lang="en-US" dirty="0" err="1" smtClean="0">
                <a:solidFill>
                  <a:srgbClr val="00FF00"/>
                </a:solidFill>
              </a:rPr>
              <a:t>dapat</a:t>
            </a:r>
            <a:r>
              <a:rPr lang="en-US" dirty="0" smtClean="0">
                <a:solidFill>
                  <a:srgbClr val="00FF00"/>
                </a:solidFill>
              </a:rPr>
              <a:t> </a:t>
            </a:r>
            <a:r>
              <a:rPr lang="en-US" dirty="0" err="1" smtClean="0">
                <a:solidFill>
                  <a:srgbClr val="00FF00"/>
                </a:solidFill>
              </a:rPr>
              <a:t>dikenali</a:t>
            </a:r>
            <a:r>
              <a:rPr lang="en-US" dirty="0" smtClean="0">
                <a:solidFill>
                  <a:srgbClr val="00FF00"/>
                </a:solidFill>
              </a:rPr>
              <a:t> </a:t>
            </a:r>
            <a:r>
              <a:rPr lang="en-US" dirty="0" err="1" smtClean="0">
                <a:solidFill>
                  <a:srgbClr val="00FF00"/>
                </a:solidFill>
              </a:rPr>
              <a:t>satu</a:t>
            </a:r>
            <a:r>
              <a:rPr lang="en-US" dirty="0" smtClean="0">
                <a:solidFill>
                  <a:srgbClr val="00FF00"/>
                </a:solidFill>
              </a:rPr>
              <a:t> </a:t>
            </a:r>
            <a:r>
              <a:rPr lang="en-US" dirty="0" err="1" smtClean="0">
                <a:solidFill>
                  <a:srgbClr val="00FF00"/>
                </a:solidFill>
              </a:rPr>
              <a:t>sama</a:t>
            </a:r>
            <a:r>
              <a:rPr lang="en-US" dirty="0" smtClean="0">
                <a:solidFill>
                  <a:srgbClr val="00FF00"/>
                </a:solidFill>
              </a:rPr>
              <a:t> lain ???</a:t>
            </a:r>
          </a:p>
          <a:p>
            <a:pPr eaLnBrk="1" fontAlgn="auto" hangingPunct="1">
              <a:lnSpc>
                <a:spcPct val="90000"/>
              </a:lnSpc>
              <a:spcAft>
                <a:spcPts val="0"/>
              </a:spcAft>
              <a:buFont typeface="Arial" pitchFamily="34" charset="0"/>
              <a:buChar char="•"/>
              <a:defRPr/>
            </a:pPr>
            <a:r>
              <a:rPr lang="en-US" dirty="0" err="1" smtClean="0">
                <a:solidFill>
                  <a:srgbClr val="00FF00"/>
                </a:solidFill>
              </a:rPr>
              <a:t>Masing-masing</a:t>
            </a:r>
            <a:r>
              <a:rPr lang="en-US" dirty="0" smtClean="0">
                <a:solidFill>
                  <a:srgbClr val="00FF00"/>
                </a:solidFill>
              </a:rPr>
              <a:t> </a:t>
            </a:r>
            <a:r>
              <a:rPr lang="en-US" dirty="0" err="1" smtClean="0">
                <a:solidFill>
                  <a:srgbClr val="00FF00"/>
                </a:solidFill>
              </a:rPr>
              <a:t>komputer</a:t>
            </a:r>
            <a:r>
              <a:rPr lang="en-US" dirty="0" smtClean="0">
                <a:solidFill>
                  <a:srgbClr val="00FF00"/>
                </a:solidFill>
              </a:rPr>
              <a:t> </a:t>
            </a:r>
            <a:r>
              <a:rPr lang="en-US" dirty="0" err="1" smtClean="0">
                <a:solidFill>
                  <a:srgbClr val="00FF00"/>
                </a:solidFill>
              </a:rPr>
              <a:t>diberi</a:t>
            </a:r>
            <a:r>
              <a:rPr lang="en-US" dirty="0" smtClean="0">
                <a:solidFill>
                  <a:srgbClr val="00FF00"/>
                </a:solidFill>
              </a:rPr>
              <a:t> </a:t>
            </a:r>
            <a:r>
              <a:rPr lang="en-US" dirty="0" err="1" smtClean="0">
                <a:solidFill>
                  <a:srgbClr val="00FF00"/>
                </a:solidFill>
              </a:rPr>
              <a:t>alamat</a:t>
            </a:r>
            <a:r>
              <a:rPr lang="en-US" dirty="0" smtClean="0">
                <a:solidFill>
                  <a:srgbClr val="00FF00"/>
                </a:solidFill>
              </a:rPr>
              <a:t> IP (Internet Protocol) yang </a:t>
            </a:r>
            <a:r>
              <a:rPr lang="en-US" dirty="0" err="1" smtClean="0">
                <a:solidFill>
                  <a:srgbClr val="00FF00"/>
                </a:solidFill>
              </a:rPr>
              <a:t>bersifat</a:t>
            </a:r>
            <a:r>
              <a:rPr lang="en-US" dirty="0" smtClean="0">
                <a:solidFill>
                  <a:srgbClr val="00FF00"/>
                </a:solidFill>
              </a:rPr>
              <a:t> </a:t>
            </a:r>
            <a:r>
              <a:rPr lang="en-US" dirty="0" err="1" smtClean="0">
                <a:solidFill>
                  <a:srgbClr val="00FF00"/>
                </a:solidFill>
              </a:rPr>
              <a:t>unik</a:t>
            </a:r>
            <a:r>
              <a:rPr lang="en-US" dirty="0" smtClean="0">
                <a:solidFill>
                  <a:srgbClr val="00FF00"/>
                </a:solidFill>
              </a:rPr>
              <a:t>, </a:t>
            </a:r>
            <a:r>
              <a:rPr lang="en-US" dirty="0" err="1" smtClean="0">
                <a:solidFill>
                  <a:srgbClr val="00FF00"/>
                </a:solidFill>
              </a:rPr>
              <a:t>seperti</a:t>
            </a:r>
            <a:r>
              <a:rPr lang="en-US" dirty="0" smtClean="0">
                <a:solidFill>
                  <a:srgbClr val="00FF00"/>
                </a:solidFill>
              </a:rPr>
              <a:t> </a:t>
            </a:r>
            <a:r>
              <a:rPr lang="en-US" dirty="0" err="1" smtClean="0">
                <a:solidFill>
                  <a:srgbClr val="00FF00"/>
                </a:solidFill>
              </a:rPr>
              <a:t>alamat</a:t>
            </a:r>
            <a:r>
              <a:rPr lang="en-US" dirty="0" smtClean="0">
                <a:solidFill>
                  <a:srgbClr val="00FF00"/>
                </a:solidFill>
              </a:rPr>
              <a:t> </a:t>
            </a:r>
            <a:r>
              <a:rPr lang="en-US" dirty="0" err="1" smtClean="0">
                <a:solidFill>
                  <a:srgbClr val="00FF00"/>
                </a:solidFill>
              </a:rPr>
              <a:t>rumah</a:t>
            </a:r>
            <a:r>
              <a:rPr lang="en-US" dirty="0" smtClean="0">
                <a:solidFill>
                  <a:srgbClr val="00FF00"/>
                </a:solidFill>
              </a:rPr>
              <a:t> </a:t>
            </a:r>
            <a:r>
              <a:rPr lang="en-US" dirty="0" err="1" smtClean="0">
                <a:solidFill>
                  <a:srgbClr val="00FF00"/>
                </a:solidFill>
              </a:rPr>
              <a:t>seseorang</a:t>
            </a:r>
            <a:r>
              <a:rPr lang="en-US" dirty="0" smtClean="0">
                <a:solidFill>
                  <a:srgbClr val="00FF00"/>
                </a:solidFill>
              </a:rPr>
              <a:t>). </a:t>
            </a:r>
          </a:p>
          <a:p>
            <a:pPr eaLnBrk="1" fontAlgn="auto" hangingPunct="1">
              <a:lnSpc>
                <a:spcPct val="90000"/>
              </a:lnSpc>
              <a:spcAft>
                <a:spcPts val="0"/>
              </a:spcAft>
              <a:buFont typeface="Arial" pitchFamily="34" charset="0"/>
              <a:buChar char="•"/>
              <a:defRPr/>
            </a:pPr>
            <a:r>
              <a:rPr lang="en-US" dirty="0" err="1" smtClean="0">
                <a:solidFill>
                  <a:srgbClr val="00FF00"/>
                </a:solidFill>
              </a:rPr>
              <a:t>Alamat</a:t>
            </a:r>
            <a:r>
              <a:rPr lang="en-US" dirty="0" smtClean="0">
                <a:solidFill>
                  <a:srgbClr val="00FF00"/>
                </a:solidFill>
              </a:rPr>
              <a:t> IP </a:t>
            </a:r>
            <a:r>
              <a:rPr lang="en-US" dirty="0" err="1" smtClean="0">
                <a:solidFill>
                  <a:srgbClr val="00FF00"/>
                </a:solidFill>
              </a:rPr>
              <a:t>merupakan</a:t>
            </a:r>
            <a:r>
              <a:rPr lang="en-US" dirty="0" smtClean="0">
                <a:solidFill>
                  <a:srgbClr val="00FF00"/>
                </a:solidFill>
              </a:rPr>
              <a:t> </a:t>
            </a:r>
            <a:r>
              <a:rPr lang="en-US" dirty="0" err="1" smtClean="0">
                <a:solidFill>
                  <a:srgbClr val="00FF00"/>
                </a:solidFill>
              </a:rPr>
              <a:t>susunan</a:t>
            </a:r>
            <a:r>
              <a:rPr lang="en-US" dirty="0" smtClean="0">
                <a:solidFill>
                  <a:srgbClr val="00FF00"/>
                </a:solidFill>
              </a:rPr>
              <a:t> </a:t>
            </a:r>
            <a:r>
              <a:rPr lang="en-US" dirty="0" err="1" smtClean="0">
                <a:solidFill>
                  <a:srgbClr val="00FF00"/>
                </a:solidFill>
              </a:rPr>
              <a:t>angka</a:t>
            </a:r>
            <a:r>
              <a:rPr lang="en-US" dirty="0" smtClean="0">
                <a:solidFill>
                  <a:srgbClr val="00FF00"/>
                </a:solidFill>
              </a:rPr>
              <a:t> </a:t>
            </a:r>
            <a:r>
              <a:rPr lang="en-US" dirty="0" err="1" smtClean="0">
                <a:solidFill>
                  <a:srgbClr val="00FF00"/>
                </a:solidFill>
              </a:rPr>
              <a:t>dari</a:t>
            </a:r>
            <a:r>
              <a:rPr lang="en-US" dirty="0" smtClean="0">
                <a:solidFill>
                  <a:srgbClr val="00FF00"/>
                </a:solidFill>
              </a:rPr>
              <a:t> 0 </a:t>
            </a:r>
            <a:r>
              <a:rPr lang="en-US" dirty="0" err="1" smtClean="0">
                <a:solidFill>
                  <a:srgbClr val="00FF00"/>
                </a:solidFill>
              </a:rPr>
              <a:t>sampai</a:t>
            </a:r>
            <a:r>
              <a:rPr lang="en-US" dirty="0" smtClean="0">
                <a:solidFill>
                  <a:srgbClr val="00FF00"/>
                </a:solidFill>
              </a:rPr>
              <a:t> 225 , </a:t>
            </a:r>
            <a:r>
              <a:rPr lang="en-US" dirty="0" err="1" smtClean="0">
                <a:solidFill>
                  <a:srgbClr val="00FF00"/>
                </a:solidFill>
                <a:latin typeface="Times New Roman" pitchFamily="18" charset="0"/>
              </a:rPr>
              <a:t>dipisahkan</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oleh</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titik-titik</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contoh</a:t>
            </a:r>
            <a:r>
              <a:rPr lang="en-US" dirty="0" smtClean="0">
                <a:solidFill>
                  <a:srgbClr val="00FF00"/>
                </a:solidFill>
                <a:latin typeface="Times New Roman" pitchFamily="18" charset="0"/>
              </a:rPr>
              <a:t>  172.26.2.206 yang </a:t>
            </a:r>
            <a:r>
              <a:rPr lang="en-US" dirty="0" err="1" smtClean="0">
                <a:solidFill>
                  <a:srgbClr val="00FF00"/>
                </a:solidFill>
                <a:latin typeface="Times New Roman" pitchFamily="18" charset="0"/>
              </a:rPr>
              <a:t>merujuk</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kepada</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alamat</a:t>
            </a:r>
            <a:r>
              <a:rPr lang="en-US" dirty="0" smtClean="0">
                <a:solidFill>
                  <a:srgbClr val="00FF00"/>
                </a:solidFill>
                <a:latin typeface="Times New Roman" pitchFamily="18" charset="0"/>
              </a:rPr>
              <a:t> IP </a:t>
            </a:r>
            <a:r>
              <a:rPr lang="en-US" dirty="0" err="1" smtClean="0">
                <a:solidFill>
                  <a:srgbClr val="00FF00"/>
                </a:solidFill>
                <a:latin typeface="Times New Roman" pitchFamily="18" charset="0"/>
              </a:rPr>
              <a:t>sebuah</a:t>
            </a:r>
            <a:r>
              <a:rPr lang="en-US" dirty="0" smtClean="0">
                <a:solidFill>
                  <a:srgbClr val="00FF00"/>
                </a:solidFill>
                <a:latin typeface="Times New Roman" pitchFamily="18" charset="0"/>
              </a:rPr>
              <a:t> </a:t>
            </a:r>
            <a:r>
              <a:rPr lang="en-US" dirty="0" err="1" smtClean="0">
                <a:solidFill>
                  <a:srgbClr val="00FF00"/>
                </a:solidFill>
                <a:latin typeface="Times New Roman" pitchFamily="18" charset="0"/>
              </a:rPr>
              <a:t>organisasi</a:t>
            </a:r>
            <a:r>
              <a:rPr lang="en-US" dirty="0" smtClean="0">
                <a:solidFill>
                  <a:srgbClr val="00FF00"/>
                </a:solidFill>
                <a:latin typeface="Times New Roman" pitchFamily="18" charset="0"/>
              </a:rPr>
              <a:t>.</a:t>
            </a:r>
          </a:p>
          <a:p>
            <a:pPr algn="just" eaLnBrk="1" fontAlgn="auto" hangingPunct="1">
              <a:lnSpc>
                <a:spcPct val="90000"/>
              </a:lnSpc>
              <a:spcAft>
                <a:spcPts val="0"/>
              </a:spcAft>
              <a:buFont typeface="Arial" pitchFamily="34" charset="0"/>
              <a:buChar char="•"/>
              <a:defRPr/>
            </a:pPr>
            <a:r>
              <a:rPr lang="en-US" dirty="0" err="1" smtClean="0">
                <a:solidFill>
                  <a:srgbClr val="00FF00"/>
                </a:solidFill>
              </a:rPr>
              <a:t>Untuk</a:t>
            </a:r>
            <a:r>
              <a:rPr lang="en-US" dirty="0" smtClean="0">
                <a:solidFill>
                  <a:srgbClr val="00FF00"/>
                </a:solidFill>
              </a:rPr>
              <a:t> </a:t>
            </a:r>
            <a:r>
              <a:rPr lang="en-US" dirty="0" err="1" smtClean="0">
                <a:solidFill>
                  <a:srgbClr val="00FF00"/>
                </a:solidFill>
              </a:rPr>
              <a:t>memudahkan</a:t>
            </a:r>
            <a:r>
              <a:rPr lang="en-US" dirty="0" smtClean="0">
                <a:solidFill>
                  <a:srgbClr val="00FF00"/>
                </a:solidFill>
              </a:rPr>
              <a:t> </a:t>
            </a:r>
            <a:r>
              <a:rPr lang="en-US" dirty="0" err="1" smtClean="0">
                <a:solidFill>
                  <a:srgbClr val="00FF00"/>
                </a:solidFill>
              </a:rPr>
              <a:t>dalam</a:t>
            </a:r>
            <a:r>
              <a:rPr lang="en-US" dirty="0" smtClean="0">
                <a:solidFill>
                  <a:srgbClr val="00FF00"/>
                </a:solidFill>
              </a:rPr>
              <a:t> </a:t>
            </a:r>
            <a:r>
              <a:rPr lang="en-US" dirty="0" err="1" smtClean="0">
                <a:solidFill>
                  <a:srgbClr val="00FF00"/>
                </a:solidFill>
              </a:rPr>
              <a:t>pemberian</a:t>
            </a:r>
            <a:r>
              <a:rPr lang="en-US" dirty="0" smtClean="0">
                <a:solidFill>
                  <a:srgbClr val="00FF00"/>
                </a:solidFill>
              </a:rPr>
              <a:t> IP </a:t>
            </a:r>
            <a:r>
              <a:rPr lang="en-US" dirty="0" err="1" smtClean="0">
                <a:solidFill>
                  <a:srgbClr val="00FF00"/>
                </a:solidFill>
              </a:rPr>
              <a:t>dibuatkanlah</a:t>
            </a:r>
            <a:r>
              <a:rPr lang="en-US" dirty="0" smtClean="0">
                <a:solidFill>
                  <a:srgbClr val="00FF00"/>
                </a:solidFill>
              </a:rPr>
              <a:t> </a:t>
            </a:r>
            <a:r>
              <a:rPr lang="en-US" dirty="0" err="1" smtClean="0">
                <a:solidFill>
                  <a:srgbClr val="00FF00"/>
                </a:solidFill>
              </a:rPr>
              <a:t>sebuah</a:t>
            </a:r>
            <a:r>
              <a:rPr lang="en-US" dirty="0" smtClean="0">
                <a:solidFill>
                  <a:srgbClr val="00FF00"/>
                </a:solidFill>
              </a:rPr>
              <a:t> </a:t>
            </a:r>
            <a:r>
              <a:rPr lang="en-US" dirty="0" err="1" smtClean="0">
                <a:solidFill>
                  <a:srgbClr val="00FF00"/>
                </a:solidFill>
              </a:rPr>
              <a:t>sistem</a:t>
            </a:r>
            <a:r>
              <a:rPr lang="en-US" dirty="0" smtClean="0">
                <a:solidFill>
                  <a:srgbClr val="00FF00"/>
                </a:solidFill>
              </a:rPr>
              <a:t> </a:t>
            </a:r>
            <a:r>
              <a:rPr lang="en-US" dirty="0" err="1" smtClean="0">
                <a:solidFill>
                  <a:srgbClr val="00FF00"/>
                </a:solidFill>
              </a:rPr>
              <a:t>nama</a:t>
            </a:r>
            <a:r>
              <a:rPr lang="en-US" dirty="0" smtClean="0">
                <a:solidFill>
                  <a:srgbClr val="00FF00"/>
                </a:solidFill>
              </a:rPr>
              <a:t> domain (DNS).</a:t>
            </a:r>
          </a:p>
          <a:p>
            <a:pPr eaLnBrk="1" fontAlgn="auto" hangingPunct="1">
              <a:lnSpc>
                <a:spcPct val="90000"/>
              </a:lnSpc>
              <a:spcAft>
                <a:spcPts val="0"/>
              </a:spcAft>
              <a:buFontTx/>
              <a:buNone/>
              <a:defRPr/>
            </a:pPr>
            <a:endParaRPr lang="en-US" dirty="0" smtClean="0">
              <a:solidFill>
                <a:srgbClr val="00FF00"/>
              </a:solidFill>
            </a:endParaRPr>
          </a:p>
          <a:p>
            <a:pPr eaLnBrk="1" fontAlgn="auto" hangingPunct="1">
              <a:lnSpc>
                <a:spcPct val="90000"/>
              </a:lnSpc>
              <a:spcAft>
                <a:spcPts val="0"/>
              </a:spcAft>
              <a:buFontTx/>
              <a:buNone/>
              <a:defRPr/>
            </a:pPr>
            <a:r>
              <a:rPr lang="en-US" dirty="0" smtClean="0">
                <a:solidFill>
                  <a:srgbClr val="00FF00"/>
                </a:solidFill>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04850"/>
            <a:ext cx="8229600" cy="723900"/>
          </a:xfrm>
        </p:spPr>
        <p:txBody>
          <a:bodyPr rtlCol="0">
            <a:normAutofit fontScale="90000"/>
          </a:bodyPr>
          <a:lstStyle/>
          <a:p>
            <a:pPr eaLnBrk="1" fontAlgn="auto" hangingPunct="1">
              <a:spcAft>
                <a:spcPts val="0"/>
              </a:spcAft>
              <a:defRPr/>
            </a:pPr>
            <a:r>
              <a:rPr lang="id-ID" b="1" smtClean="0">
                <a:solidFill>
                  <a:srgbClr val="FFC000"/>
                </a:solidFill>
                <a:latin typeface="Showcard Gothic" pitchFamily="82" charset="0"/>
              </a:rPr>
              <a:t>DNS (Domain Name System)</a:t>
            </a:r>
            <a:endParaRPr lang="en-US" smtClean="0">
              <a:solidFill>
                <a:srgbClr val="FFC000"/>
              </a:solidFill>
              <a:latin typeface="Showcard Gothic" pitchFamily="82" charset="0"/>
            </a:endParaRPr>
          </a:p>
        </p:txBody>
      </p:sp>
      <p:sp>
        <p:nvSpPr>
          <p:cNvPr id="32771" name="Rectangle 3"/>
          <p:cNvSpPr>
            <a:spLocks noGrp="1" noChangeArrowheads="1"/>
          </p:cNvSpPr>
          <p:nvPr>
            <p:ph idx="1"/>
          </p:nvPr>
        </p:nvSpPr>
        <p:spPr>
          <a:xfrm>
            <a:off x="457200" y="1928813"/>
            <a:ext cx="8229600" cy="4389437"/>
          </a:xfrm>
        </p:spPr>
        <p:txBody>
          <a:bodyPr/>
          <a:lstStyle/>
          <a:p>
            <a:pPr eaLnBrk="1" hangingPunct="1"/>
            <a:r>
              <a:rPr lang="en-US" sz="2400" smtClean="0">
                <a:solidFill>
                  <a:srgbClr val="00FF00"/>
                </a:solidFill>
              </a:rPr>
              <a:t>Sistem yang memetakan domain ke alamat IP</a:t>
            </a:r>
            <a:r>
              <a:rPr lang="id-ID" sz="2400" smtClean="0">
                <a:solidFill>
                  <a:srgbClr val="00FF00"/>
                </a:solidFill>
              </a:rPr>
              <a:t>.</a:t>
            </a:r>
          </a:p>
          <a:p>
            <a:pPr eaLnBrk="1" hangingPunct="1"/>
            <a:r>
              <a:rPr lang="en-US" sz="2400" smtClean="0">
                <a:solidFill>
                  <a:srgbClr val="00FF00"/>
                </a:solidFill>
              </a:rPr>
              <a:t> Server ini memelihara daftar nama jaringan lokal dan nama komputer serta alamat IP </a:t>
            </a:r>
          </a:p>
          <a:p>
            <a:pPr eaLnBrk="1" hangingPunct="1"/>
            <a:r>
              <a:rPr lang="en-US" smtClean="0">
                <a:solidFill>
                  <a:srgbClr val="00FF00"/>
                </a:solidFill>
              </a:rPr>
              <a:t>Setiap kali nama domain digunakan, ketentuan DNS maka akan diterjemahkan kepada alamat IP tertentu.</a:t>
            </a:r>
          </a:p>
          <a:p>
            <a:pPr eaLnBrk="1" hangingPunct="1"/>
            <a:r>
              <a:rPr lang="en-US" smtClean="0">
                <a:solidFill>
                  <a:srgbClr val="00FF00"/>
                </a:solidFill>
              </a:rPr>
              <a:t>Contoh nama domain </a:t>
            </a:r>
            <a:r>
              <a:rPr lang="en-US" i="1" smtClean="0">
                <a:solidFill>
                  <a:srgbClr val="00FF00"/>
                </a:solidFill>
              </a:rPr>
              <a:t>www.example.com</a:t>
            </a:r>
            <a:r>
              <a:rPr lang="en-US" smtClean="0">
                <a:solidFill>
                  <a:srgbClr val="00FF00"/>
                </a:solidFill>
              </a:rPr>
              <a:t> akan diterjemahkan kepada alamat IP </a:t>
            </a:r>
            <a:r>
              <a:rPr lang="en-US" i="1" smtClean="0">
                <a:solidFill>
                  <a:srgbClr val="00FF00"/>
                </a:solidFill>
              </a:rPr>
              <a:t>198.105.232.4</a:t>
            </a:r>
            <a:endParaRPr lang="id-ID" sz="2400" smtClean="0">
              <a:solidFill>
                <a:srgbClr val="00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42913" y="103188"/>
            <a:ext cx="8243887" cy="825500"/>
          </a:xfrm>
        </p:spPr>
        <p:txBody>
          <a:bodyPr/>
          <a:lstStyle/>
          <a:p>
            <a:pPr eaLnBrk="1" hangingPunct="1"/>
            <a:r>
              <a:rPr lang="en-US" sz="4000" smtClean="0">
                <a:solidFill>
                  <a:srgbClr val="FFC000"/>
                </a:solidFill>
                <a:latin typeface="Showcard Gothic" pitchFamily="82" charset="0"/>
              </a:rPr>
              <a:t>TIPE DOMAIN</a:t>
            </a:r>
          </a:p>
        </p:txBody>
      </p:sp>
      <p:graphicFrame>
        <p:nvGraphicFramePr>
          <p:cNvPr id="25640" name="Group 40"/>
          <p:cNvGraphicFramePr>
            <a:graphicFrameLocks noGrp="1"/>
          </p:cNvGraphicFramePr>
          <p:nvPr>
            <p:ph type="tbl" idx="1"/>
          </p:nvPr>
        </p:nvGraphicFramePr>
        <p:xfrm>
          <a:off x="857250" y="1500188"/>
          <a:ext cx="7467600" cy="4222860"/>
        </p:xfrm>
        <a:graphic>
          <a:graphicData uri="http://schemas.openxmlformats.org/drawingml/2006/table">
            <a:tbl>
              <a:tblPr/>
              <a:tblGrid>
                <a:gridCol w="3733800"/>
                <a:gridCol w="3733800"/>
              </a:tblGrid>
              <a:tr h="5444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FF00"/>
                          </a:solidFill>
                          <a:effectLst/>
                          <a:latin typeface="Verdana" pitchFamily="34" charset="0"/>
                        </a:rPr>
                        <a:t>Type Domain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FF00"/>
                          </a:solidFill>
                          <a:effectLst/>
                          <a:latin typeface="Verdana" pitchFamily="34" charset="0"/>
                        </a:rPr>
                        <a:t>Keterangan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Verdana" pitchFamily="34" charset="0"/>
                        </a:rPr>
                        <a:t>Com atau co</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FF00"/>
                          </a:solidFill>
                          <a:effectLst/>
                          <a:latin typeface="Verdana" pitchFamily="34" charset="0"/>
                        </a:rPr>
                        <a:t>Perusahaan Komersial</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4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Edu atau ac</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Institusi pendidikan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Gov atau go</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Biro atau badan pemerintah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2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Mil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Militer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org atau or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Organisasi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4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FF00"/>
                          </a:solidFill>
                          <a:effectLst/>
                          <a:latin typeface="Verdana" pitchFamily="34" charset="0"/>
                        </a:rPr>
                        <a:t>Net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FF00"/>
                          </a:solidFill>
                          <a:effectLst/>
                          <a:latin typeface="Verdana" pitchFamily="34" charset="0"/>
                        </a:rPr>
                        <a:t>Penyedia</a:t>
                      </a:r>
                      <a:r>
                        <a:rPr kumimoji="0" lang="en-US" sz="2400" b="0" i="0" u="none" strike="noStrike" cap="none" normalizeH="0" baseline="0" dirty="0" smtClean="0">
                          <a:ln>
                            <a:noFill/>
                          </a:ln>
                          <a:solidFill>
                            <a:srgbClr val="00FF00"/>
                          </a:solidFill>
                          <a:effectLst/>
                          <a:latin typeface="Verdana" pitchFamily="34" charset="0"/>
                        </a:rPr>
                        <a:t> </a:t>
                      </a:r>
                      <a:r>
                        <a:rPr kumimoji="0" lang="en-US" sz="2400" b="0" i="0" u="none" strike="noStrike" cap="none" normalizeH="0" baseline="0" dirty="0" err="1" smtClean="0">
                          <a:ln>
                            <a:noFill/>
                          </a:ln>
                          <a:solidFill>
                            <a:srgbClr val="00FF00"/>
                          </a:solidFill>
                          <a:effectLst/>
                          <a:latin typeface="Verdana" pitchFamily="34" charset="0"/>
                        </a:rPr>
                        <a:t>Jaringan</a:t>
                      </a:r>
                      <a:endParaRPr kumimoji="0" lang="en-US" sz="2400" b="0" i="0" u="none" strike="noStrike" cap="none" normalizeH="0" baseline="0" dirty="0" smtClean="0">
                        <a:ln>
                          <a:noFill/>
                        </a:ln>
                        <a:solidFill>
                          <a:srgbClr val="00FF00"/>
                        </a:solidFill>
                        <a:effectLst/>
                        <a:latin typeface="Verdana" pitchFamily="34"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85750"/>
            <a:ext cx="8229600" cy="571500"/>
          </a:xfrm>
        </p:spPr>
        <p:txBody>
          <a:bodyPr rtlCol="0">
            <a:normAutofit fontScale="90000"/>
          </a:bodyPr>
          <a:lstStyle/>
          <a:p>
            <a:pPr eaLnBrk="1" fontAlgn="auto" hangingPunct="1">
              <a:spcAft>
                <a:spcPts val="0"/>
              </a:spcAft>
              <a:defRPr/>
            </a:pPr>
            <a:r>
              <a:rPr lang="en-US" sz="4000" smtClean="0">
                <a:solidFill>
                  <a:srgbClr val="FFC000"/>
                </a:solidFill>
                <a:latin typeface="Showcard Gothic" pitchFamily="82" charset="0"/>
              </a:rPr>
              <a:t>INTERNET</a:t>
            </a:r>
          </a:p>
        </p:txBody>
      </p:sp>
      <p:sp>
        <p:nvSpPr>
          <p:cNvPr id="16387" name="Rectangle 3"/>
          <p:cNvSpPr>
            <a:spLocks noGrp="1" noChangeArrowheads="1"/>
          </p:cNvSpPr>
          <p:nvPr>
            <p:ph idx="1"/>
          </p:nvPr>
        </p:nvSpPr>
        <p:spPr>
          <a:xfrm>
            <a:off x="500063" y="1143000"/>
            <a:ext cx="8229600" cy="4389438"/>
          </a:xfrm>
        </p:spPr>
        <p:txBody>
          <a:bodyPr rtlCol="0">
            <a:normAutofit fontScale="92500"/>
          </a:bodyPr>
          <a:lstStyle/>
          <a:p>
            <a:pPr algn="just" eaLnBrk="1" fontAlgn="auto" hangingPunct="1">
              <a:spcAft>
                <a:spcPts val="0"/>
              </a:spcAft>
              <a:buFont typeface="Arial" pitchFamily="34" charset="0"/>
              <a:buChar char="•"/>
              <a:defRPr/>
            </a:pPr>
            <a:r>
              <a:rPr lang="en-US" sz="2400" smtClean="0">
                <a:solidFill>
                  <a:srgbClr val="00FF00"/>
                </a:solidFill>
              </a:rPr>
              <a:t>Ialah suatu network komputer global yang memungkinkan penggunanya untuk  mengirimkan pesan elektronik (e-mail), berkomunikasi, berbelanja, mencari informasi dan mendapatkan dokumen, berbagai jenis file atau program.</a:t>
            </a:r>
          </a:p>
          <a:p>
            <a:pPr algn="just" eaLnBrk="1" fontAlgn="auto" hangingPunct="1">
              <a:spcAft>
                <a:spcPts val="0"/>
              </a:spcAft>
              <a:buFont typeface="Arial" pitchFamily="34" charset="0"/>
              <a:buChar char="•"/>
              <a:defRPr/>
            </a:pPr>
            <a:r>
              <a:rPr lang="en-US" sz="2400" smtClean="0">
                <a:solidFill>
                  <a:srgbClr val="00FF00"/>
                </a:solidFill>
              </a:rPr>
              <a:t>Dengan kata lain, internet adalah jaringan dari jaringan komputer.</a:t>
            </a:r>
          </a:p>
          <a:p>
            <a:pPr algn="just" eaLnBrk="1" fontAlgn="auto" hangingPunct="1">
              <a:spcAft>
                <a:spcPts val="0"/>
              </a:spcAft>
              <a:buFont typeface="Arial" pitchFamily="34" charset="0"/>
              <a:buChar char="•"/>
              <a:defRPr/>
            </a:pPr>
            <a:r>
              <a:rPr lang="en-US" sz="2400" smtClean="0">
                <a:solidFill>
                  <a:srgbClr val="00FF00"/>
                </a:solidFill>
              </a:rPr>
              <a:t>Internet merupakan contoh jaringan terbesar menghubungkan jutaan komputer yang tersebar di seluruh dunia </a:t>
            </a:r>
          </a:p>
          <a:p>
            <a:pPr algn="just" eaLnBrk="1" fontAlgn="auto" hangingPunct="1">
              <a:spcAft>
                <a:spcPts val="0"/>
              </a:spcAft>
              <a:buFont typeface="Arial" pitchFamily="34" charset="0"/>
              <a:buChar char="•"/>
              <a:defRPr/>
            </a:pPr>
            <a:r>
              <a:rPr lang="en-US" sz="2400" smtClean="0">
                <a:solidFill>
                  <a:srgbClr val="00FF00"/>
                </a:solidFill>
              </a:rPr>
              <a:t>Menggunakan protokol TCP/IP sebagai “bahasa”</a:t>
            </a:r>
          </a:p>
          <a:p>
            <a:pPr algn="just" eaLnBrk="1" fontAlgn="auto" hangingPunct="1">
              <a:spcAft>
                <a:spcPts val="0"/>
              </a:spcAft>
              <a:buFont typeface="Arial" pitchFamily="34" charset="0"/>
              <a:buChar char="•"/>
              <a:defRPr/>
            </a:pPr>
            <a:r>
              <a:rPr lang="en-US" sz="2400" smtClean="0">
                <a:solidFill>
                  <a:srgbClr val="00FF00"/>
                </a:solidFill>
              </a:rPr>
              <a:t>Menggunakan arsitektur client/server :</a:t>
            </a:r>
            <a:r>
              <a:rPr lang="id-ID" sz="2400" smtClean="0">
                <a:solidFill>
                  <a:srgbClr val="00FF00"/>
                </a:solidFill>
              </a:rPr>
              <a:t> </a:t>
            </a:r>
          </a:p>
          <a:p>
            <a:pPr lvl="1" algn="just" eaLnBrk="1" fontAlgn="auto" hangingPunct="1">
              <a:spcAft>
                <a:spcPts val="0"/>
              </a:spcAft>
              <a:buSzPct val="60000"/>
              <a:buFont typeface="Wingdings" pitchFamily="2" charset="2"/>
              <a:buChar char="Ø"/>
              <a:defRPr/>
            </a:pPr>
            <a:r>
              <a:rPr lang="en-US" smtClean="0">
                <a:solidFill>
                  <a:srgbClr val="00FF00"/>
                </a:solidFill>
              </a:rPr>
              <a:t>Remote server menyediakan file dan memberi layanan bagi user komputer lokal</a:t>
            </a:r>
          </a:p>
          <a:p>
            <a:pPr algn="just" eaLnBrk="1" fontAlgn="auto" hangingPunct="1">
              <a:spcAft>
                <a:spcPts val="0"/>
              </a:spcAft>
              <a:buFont typeface="Arial" pitchFamily="34" charset="0"/>
              <a:buChar char="•"/>
              <a:defRPr/>
            </a:pPr>
            <a:endParaRPr lang="en-US" sz="2400" smtClean="0">
              <a:solidFill>
                <a:srgbClr val="00FF00"/>
              </a:solidFill>
            </a:endParaRPr>
          </a:p>
          <a:p>
            <a:pPr algn="just" eaLnBrk="1" fontAlgn="auto" hangingPunct="1">
              <a:spcAft>
                <a:spcPts val="0"/>
              </a:spcAft>
              <a:buFont typeface="Wingdings" pitchFamily="2" charset="2"/>
              <a:buNone/>
              <a:defRPr/>
            </a:pPr>
            <a:endParaRPr lang="en-US" sz="2400" smtClean="0">
              <a:solidFill>
                <a:srgbClr val="00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2913" y="103188"/>
            <a:ext cx="8243887" cy="968375"/>
          </a:xfrm>
        </p:spPr>
        <p:txBody>
          <a:bodyPr/>
          <a:lstStyle/>
          <a:p>
            <a:pPr eaLnBrk="1" hangingPunct="1"/>
            <a:r>
              <a:rPr lang="en-US" smtClean="0">
                <a:solidFill>
                  <a:srgbClr val="FFC000"/>
                </a:solidFill>
                <a:latin typeface="Showcard Gothic" pitchFamily="82" charset="0"/>
              </a:rPr>
              <a:t>IDENTITAS NEGARA</a:t>
            </a:r>
          </a:p>
        </p:txBody>
      </p:sp>
      <p:graphicFrame>
        <p:nvGraphicFramePr>
          <p:cNvPr id="27699" name="Group 51"/>
          <p:cNvGraphicFramePr>
            <a:graphicFrameLocks noGrp="1"/>
          </p:cNvGraphicFramePr>
          <p:nvPr>
            <p:ph type="tbl" idx="1"/>
          </p:nvPr>
        </p:nvGraphicFramePr>
        <p:xfrm>
          <a:off x="785813" y="1214438"/>
          <a:ext cx="7643812" cy="3084673"/>
        </p:xfrm>
        <a:graphic>
          <a:graphicData uri="http://schemas.openxmlformats.org/drawingml/2006/table">
            <a:tbl>
              <a:tblPr/>
              <a:tblGrid>
                <a:gridCol w="1605201"/>
                <a:gridCol w="2216705"/>
                <a:gridCol w="1605201"/>
                <a:gridCol w="2216705"/>
              </a:tblGrid>
              <a:tr h="4939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rgbClr val="00FF00"/>
                          </a:solidFill>
                          <a:effectLst/>
                          <a:latin typeface="Verdana" pitchFamily="34" charset="0"/>
                        </a:rPr>
                        <a:t>Identitas</a:t>
                      </a:r>
                      <a:endParaRPr kumimoji="0" lang="en-US" sz="2400" b="0" i="0" u="none" strike="noStrike" cap="none" normalizeH="0" baseline="0" dirty="0" smtClean="0">
                        <a:ln>
                          <a:noFill/>
                        </a:ln>
                        <a:solidFill>
                          <a:srgbClr val="00FF00"/>
                        </a:solidFill>
                        <a:effectLst/>
                        <a:latin typeface="Verdana" pitchFamily="34" charset="0"/>
                      </a:endParaRP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Negara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Identitas</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FF00"/>
                          </a:solidFill>
                          <a:effectLst/>
                          <a:latin typeface="Verdana" pitchFamily="34" charset="0"/>
                        </a:rPr>
                        <a:t>Negara</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at</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Austria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my</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Malaysia</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au</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Australia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sg</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Singapore</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ca</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Kanada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uk</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Inggris</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id</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Indonesia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mx</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Mexico</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FF00"/>
                          </a:solidFill>
                          <a:effectLst/>
                          <a:latin typeface="Verdana" pitchFamily="34" charset="0"/>
                        </a:rPr>
                        <a:t>us</a:t>
                      </a:r>
                    </a:p>
                  </a:txBody>
                  <a:tcPr marL="91439" marR="91439"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USA</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FF00"/>
                          </a:solidFill>
                          <a:effectLst/>
                          <a:latin typeface="Verdana" pitchFamily="34" charset="0"/>
                        </a:rPr>
                        <a:t>tw</a:t>
                      </a:r>
                    </a:p>
                  </a:txBody>
                  <a:tcPr marL="91439" marR="91439"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FF00"/>
                          </a:solidFill>
                          <a:effectLst/>
                          <a:latin typeface="Verdana" pitchFamily="34" charset="0"/>
                        </a:rPr>
                        <a:t>Taiwan</a:t>
                      </a:r>
                    </a:p>
                  </a:txBody>
                  <a:tcPr marL="91439" marR="91439"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56" name="Rectangle 3"/>
          <p:cNvSpPr>
            <a:spLocks noChangeArrowheads="1"/>
          </p:cNvSpPr>
          <p:nvPr/>
        </p:nvSpPr>
        <p:spPr bwMode="auto">
          <a:xfrm>
            <a:off x="714375" y="4714875"/>
            <a:ext cx="4572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d-ID" sz="2400">
                <a:solidFill>
                  <a:srgbClr val="00FF00"/>
                </a:solidFill>
              </a:rPr>
              <a:t>Contoh :</a:t>
            </a:r>
          </a:p>
          <a:p>
            <a:pPr lvl="1">
              <a:buFont typeface="Wingdings" pitchFamily="2" charset="2"/>
              <a:buNone/>
            </a:pPr>
            <a:r>
              <a:rPr lang="id-ID">
                <a:solidFill>
                  <a:srgbClr val="00FF00"/>
                </a:solidFill>
              </a:rPr>
              <a:t>http://www.</a:t>
            </a:r>
            <a:r>
              <a:rPr lang="en-US">
                <a:solidFill>
                  <a:srgbClr val="00FF00"/>
                </a:solidFill>
              </a:rPr>
              <a:t>unikom</a:t>
            </a:r>
            <a:r>
              <a:rPr lang="id-ID">
                <a:solidFill>
                  <a:srgbClr val="00FF00"/>
                </a:solidFill>
              </a:rPr>
              <a:t>.ac.id</a:t>
            </a:r>
          </a:p>
          <a:p>
            <a:pPr lvl="1">
              <a:buFont typeface="Wingdings" pitchFamily="2" charset="2"/>
              <a:buNone/>
            </a:pPr>
            <a:r>
              <a:rPr lang="en-US" sz="2000">
                <a:solidFill>
                  <a:srgbClr val="00FF00"/>
                </a:solidFill>
              </a:rPr>
              <a:t>unkom</a:t>
            </a:r>
            <a:r>
              <a:rPr lang="id-ID" sz="2000">
                <a:solidFill>
                  <a:srgbClr val="00FF00"/>
                </a:solidFill>
              </a:rPr>
              <a:t>= domain</a:t>
            </a:r>
          </a:p>
          <a:p>
            <a:pPr lvl="1">
              <a:buFont typeface="Wingdings" pitchFamily="2" charset="2"/>
              <a:buNone/>
            </a:pPr>
            <a:r>
              <a:rPr lang="id-ID" sz="2000">
                <a:solidFill>
                  <a:srgbClr val="00FF00"/>
                </a:solidFill>
              </a:rPr>
              <a:t>ac = jenis layanan</a:t>
            </a:r>
            <a:r>
              <a:rPr lang="en-US" sz="2000">
                <a:solidFill>
                  <a:srgbClr val="00FF00"/>
                </a:solidFill>
              </a:rPr>
              <a:t> / typedomain</a:t>
            </a:r>
            <a:endParaRPr lang="id-ID" sz="2000">
              <a:solidFill>
                <a:srgbClr val="00FF00"/>
              </a:solidFill>
            </a:endParaRPr>
          </a:p>
          <a:p>
            <a:pPr lvl="1">
              <a:buFont typeface="Wingdings" pitchFamily="2" charset="2"/>
              <a:buNone/>
            </a:pPr>
            <a:r>
              <a:rPr lang="id-ID" sz="2000">
                <a:solidFill>
                  <a:srgbClr val="00FF00"/>
                </a:solidFill>
              </a:rPr>
              <a:t>id = kode negara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71500"/>
            <a:ext cx="7758113" cy="295275"/>
          </a:xfrm>
        </p:spPr>
        <p:txBody>
          <a:bodyPr rtlCol="0">
            <a:normAutofit fontScale="90000"/>
          </a:bodyPr>
          <a:lstStyle/>
          <a:p>
            <a:pPr eaLnBrk="1" fontAlgn="auto" hangingPunct="1">
              <a:spcAft>
                <a:spcPts val="0"/>
              </a:spcAft>
              <a:defRPr/>
            </a:pPr>
            <a:r>
              <a:rPr lang="en-US" smtClean="0">
                <a:solidFill>
                  <a:srgbClr val="FFC000"/>
                </a:solidFill>
                <a:latin typeface="Showcard Gothic" pitchFamily="82" charset="0"/>
              </a:rPr>
              <a:t>SURAT ELEKTRONIK / E-MAIL</a:t>
            </a:r>
          </a:p>
        </p:txBody>
      </p:sp>
      <p:sp>
        <p:nvSpPr>
          <p:cNvPr id="36867" name="Rectangle 3"/>
          <p:cNvSpPr>
            <a:spLocks noGrp="1" noChangeArrowheads="1"/>
          </p:cNvSpPr>
          <p:nvPr>
            <p:ph idx="1"/>
          </p:nvPr>
        </p:nvSpPr>
        <p:spPr>
          <a:xfrm>
            <a:off x="457200" y="1000125"/>
            <a:ext cx="8229600" cy="4389438"/>
          </a:xfrm>
        </p:spPr>
        <p:txBody>
          <a:bodyPr rtlCol="0">
            <a:normAutofit lnSpcReduction="10000"/>
          </a:bodyPr>
          <a:lstStyle/>
          <a:p>
            <a:pPr algn="just" eaLnBrk="1" fontAlgn="auto" hangingPunct="1">
              <a:spcAft>
                <a:spcPts val="0"/>
              </a:spcAft>
              <a:buFont typeface="Arial" pitchFamily="34" charset="0"/>
              <a:buChar char="•"/>
              <a:defRPr/>
            </a:pPr>
            <a:r>
              <a:rPr lang="en-US" sz="2400" smtClean="0">
                <a:solidFill>
                  <a:srgbClr val="00FF00"/>
                </a:solidFill>
              </a:rPr>
              <a:t>Elect</a:t>
            </a:r>
            <a:r>
              <a:rPr lang="id-ID" sz="2400" smtClean="0">
                <a:solidFill>
                  <a:srgbClr val="00FF00"/>
                </a:solidFill>
              </a:rPr>
              <a:t>r</a:t>
            </a:r>
            <a:r>
              <a:rPr lang="en-US" sz="2400" smtClean="0">
                <a:solidFill>
                  <a:srgbClr val="00FF00"/>
                </a:solidFill>
              </a:rPr>
              <a:t>onic mail /e-mail memungkinkan user lokal dan global</a:t>
            </a:r>
            <a:r>
              <a:rPr lang="id-ID" sz="2400" smtClean="0">
                <a:solidFill>
                  <a:srgbClr val="00FF00"/>
                </a:solidFill>
              </a:rPr>
              <a:t> </a:t>
            </a:r>
            <a:r>
              <a:rPr lang="en-US" sz="2400" smtClean="0">
                <a:solidFill>
                  <a:srgbClr val="00FF00"/>
                </a:solidFill>
              </a:rPr>
              <a:t>(worldwide) saling bertukar informasi/pesan</a:t>
            </a:r>
          </a:p>
          <a:p>
            <a:pPr algn="just" eaLnBrk="1" fontAlgn="auto" hangingPunct="1">
              <a:spcAft>
                <a:spcPts val="0"/>
              </a:spcAft>
              <a:buFont typeface="Arial" pitchFamily="34" charset="0"/>
              <a:buChar char="•"/>
              <a:defRPr/>
            </a:pPr>
            <a:r>
              <a:rPr lang="en-US" sz="2400" smtClean="0">
                <a:solidFill>
                  <a:srgbClr val="00FF00"/>
                </a:solidFill>
              </a:rPr>
              <a:t>Setiap user yang mempunyai e-mail mempunyai alamat mailbox dimana pesan dikirim</a:t>
            </a:r>
          </a:p>
          <a:p>
            <a:pPr algn="just" eaLnBrk="1" fontAlgn="auto" hangingPunct="1">
              <a:spcAft>
                <a:spcPts val="0"/>
              </a:spcAft>
              <a:buFont typeface="Arial" pitchFamily="34" charset="0"/>
              <a:buChar char="•"/>
              <a:defRPr/>
            </a:pPr>
            <a:r>
              <a:rPr lang="en-US" sz="2400" smtClean="0">
                <a:solidFill>
                  <a:srgbClr val="00FF00"/>
                </a:solidFill>
              </a:rPr>
              <a:t>File non-ASCII (binary) dapat di attach</a:t>
            </a:r>
            <a:r>
              <a:rPr lang="id-ID" sz="2400" smtClean="0">
                <a:solidFill>
                  <a:srgbClr val="00FF00"/>
                </a:solidFill>
              </a:rPr>
              <a:t> </a:t>
            </a:r>
            <a:r>
              <a:rPr lang="en-US" sz="2400" smtClean="0">
                <a:solidFill>
                  <a:srgbClr val="00FF00"/>
                </a:solidFill>
              </a:rPr>
              <a:t>(lampir</a:t>
            </a:r>
            <a:r>
              <a:rPr lang="id-ID" sz="2400" smtClean="0">
                <a:solidFill>
                  <a:srgbClr val="00FF00"/>
                </a:solidFill>
              </a:rPr>
              <a:t>a</a:t>
            </a:r>
            <a:r>
              <a:rPr lang="en-US" sz="2400" smtClean="0">
                <a:solidFill>
                  <a:srgbClr val="00FF00"/>
                </a:solidFill>
              </a:rPr>
              <a:t>n) pada pesan e-mail</a:t>
            </a:r>
          </a:p>
          <a:p>
            <a:pPr algn="just" eaLnBrk="1" fontAlgn="auto" hangingPunct="1">
              <a:spcAft>
                <a:spcPts val="0"/>
              </a:spcAft>
              <a:buFont typeface="Arial" pitchFamily="34" charset="0"/>
              <a:buChar char="•"/>
              <a:defRPr/>
            </a:pPr>
            <a:r>
              <a:rPr lang="en-US" sz="2400" smtClean="0">
                <a:solidFill>
                  <a:srgbClr val="00FF00"/>
                </a:solidFill>
              </a:rPr>
              <a:t>Surat elektronik banyak digunakan karena alasan mudah dalam pengiriman dan cepat dalam penyampaian. Surat elektronis tidak memerlukan kertas atau prangko. Surat elektonik atau e-mail mulai dikenal sekitar tahun 1960.</a:t>
            </a:r>
          </a:p>
          <a:p>
            <a:pPr algn="just" eaLnBrk="1" fontAlgn="auto" hangingPunct="1">
              <a:spcAft>
                <a:spcPts val="0"/>
              </a:spcAft>
              <a:buFont typeface="Arial" pitchFamily="34" charset="0"/>
              <a:buChar char="•"/>
              <a:defRPr/>
            </a:pPr>
            <a:r>
              <a:rPr lang="en-US" sz="2400" smtClean="0">
                <a:solidFill>
                  <a:srgbClr val="00FF00"/>
                </a:solidFill>
              </a:rPr>
              <a:t>Contoh aplikasi/program e-mail : MS.Outlook, Eudora,</a:t>
            </a:r>
            <a:r>
              <a:rPr lang="id-ID" sz="2400" smtClean="0">
                <a:solidFill>
                  <a:srgbClr val="00FF00"/>
                </a:solidFill>
              </a:rPr>
              <a:t> </a:t>
            </a:r>
            <a:r>
              <a:rPr lang="en-US" sz="2400" smtClean="0">
                <a:solidFill>
                  <a:srgbClr val="00FF00"/>
                </a:solidFill>
              </a:rPr>
              <a:t>dll</a:t>
            </a:r>
          </a:p>
          <a:p>
            <a:pPr algn="just" eaLnBrk="1" fontAlgn="auto" hangingPunct="1">
              <a:spcAft>
                <a:spcPts val="0"/>
              </a:spcAft>
              <a:buFont typeface="Wingdings 2" pitchFamily="18" charset="2"/>
              <a:buNone/>
              <a:defRPr/>
            </a:pPr>
            <a:endParaRPr lang="en-US" sz="2400" smtClean="0">
              <a:solidFill>
                <a:srgbClr val="00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04850"/>
            <a:ext cx="8229600" cy="652463"/>
          </a:xfrm>
        </p:spPr>
        <p:txBody>
          <a:bodyPr rtlCol="0">
            <a:normAutofit fontScale="90000"/>
          </a:bodyPr>
          <a:lstStyle/>
          <a:p>
            <a:pPr eaLnBrk="1" fontAlgn="auto" hangingPunct="1">
              <a:spcAft>
                <a:spcPts val="0"/>
              </a:spcAft>
              <a:defRPr/>
            </a:pPr>
            <a:r>
              <a:rPr lang="en-US" dirty="0" smtClean="0">
                <a:solidFill>
                  <a:srgbClr val="FFC000"/>
                </a:solidFill>
                <a:latin typeface="Showcard Gothic" pitchFamily="82" charset="0"/>
              </a:rPr>
              <a:t>Mailing List</a:t>
            </a:r>
          </a:p>
        </p:txBody>
      </p:sp>
      <p:sp>
        <p:nvSpPr>
          <p:cNvPr id="36867" name="Rectangle 3"/>
          <p:cNvSpPr>
            <a:spLocks noGrp="1" noChangeArrowheads="1"/>
          </p:cNvSpPr>
          <p:nvPr>
            <p:ph idx="1"/>
          </p:nvPr>
        </p:nvSpPr>
        <p:spPr/>
        <p:txBody>
          <a:bodyPr/>
          <a:lstStyle/>
          <a:p>
            <a:pPr eaLnBrk="1" hangingPunct="1">
              <a:buFontTx/>
              <a:buNone/>
            </a:pPr>
            <a:r>
              <a:rPr lang="en-US" smtClean="0">
                <a:solidFill>
                  <a:srgbClr val="00FF00"/>
                </a:solidFill>
              </a:rPr>
              <a:t>	Mailing List atau List atau Grup adalah sumber daya di internet yang memungkinkan anggota suatu kelompok berdiskusi melalui surat elektronis. Jika seseorang anggota kelompok mengirimkan surat maka semua anggota akan mendapatkan surat tersebut.</a:t>
            </a:r>
          </a:p>
          <a:p>
            <a:pPr eaLnBrk="1" hangingPunct="1">
              <a:buFontTx/>
              <a:buNone/>
            </a:pPr>
            <a:endParaRPr lang="en-US" smtClean="0">
              <a:solidFill>
                <a:srgbClr val="00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id-ID" b="1" smtClean="0">
                <a:solidFill>
                  <a:srgbClr val="FFC000"/>
                </a:solidFill>
                <a:latin typeface="Showcard Gothic" pitchFamily="82" charset="0"/>
              </a:rPr>
              <a:t>TELNET</a:t>
            </a:r>
            <a:br>
              <a:rPr lang="id-ID" b="1" smtClean="0">
                <a:solidFill>
                  <a:srgbClr val="FFC000"/>
                </a:solidFill>
                <a:latin typeface="Showcard Gothic" pitchFamily="82" charset="0"/>
              </a:rPr>
            </a:br>
            <a:endParaRPr lang="en-US" smtClean="0">
              <a:solidFill>
                <a:srgbClr val="FFC000"/>
              </a:solidFill>
              <a:latin typeface="Showcard Gothic" pitchFamily="82" charset="0"/>
            </a:endParaRPr>
          </a:p>
        </p:txBody>
      </p:sp>
      <p:sp>
        <p:nvSpPr>
          <p:cNvPr id="37891" name="Content Placeholder 2"/>
          <p:cNvSpPr>
            <a:spLocks noGrp="1"/>
          </p:cNvSpPr>
          <p:nvPr>
            <p:ph idx="1"/>
          </p:nvPr>
        </p:nvSpPr>
        <p:spPr/>
        <p:txBody>
          <a:bodyPr/>
          <a:lstStyle/>
          <a:p>
            <a:pPr>
              <a:buFontTx/>
              <a:buChar char="•"/>
            </a:pPr>
            <a:r>
              <a:rPr lang="en-US" smtClean="0">
                <a:solidFill>
                  <a:srgbClr val="00FF00"/>
                </a:solidFill>
              </a:rPr>
              <a:t>Adalah program yang memungkinkan user log</a:t>
            </a:r>
            <a:r>
              <a:rPr lang="id-ID" smtClean="0">
                <a:solidFill>
                  <a:srgbClr val="00FF00"/>
                </a:solidFill>
              </a:rPr>
              <a:t>in </a:t>
            </a:r>
            <a:r>
              <a:rPr lang="en-US" smtClean="0">
                <a:solidFill>
                  <a:srgbClr val="00FF00"/>
                </a:solidFill>
              </a:rPr>
              <a:t>ke suatu komputer server </a:t>
            </a:r>
          </a:p>
          <a:p>
            <a:pPr>
              <a:buFontTx/>
              <a:buChar char="•"/>
            </a:pPr>
            <a:r>
              <a:rPr lang="en-US" smtClean="0">
                <a:solidFill>
                  <a:srgbClr val="00FF00"/>
                </a:solidFill>
              </a:rPr>
              <a:t>Perintahnya memerlukan 2 argumen : nama komputer dan nomor port komputer server yang akan diakses  </a:t>
            </a:r>
          </a:p>
          <a:p>
            <a:pPr>
              <a:buFontTx/>
              <a:buChar char="•"/>
            </a:pPr>
            <a:r>
              <a:rPr lang="en-US" smtClean="0">
                <a:solidFill>
                  <a:srgbClr val="00FF00"/>
                </a:solidFill>
              </a:rPr>
              <a:t>Di internet dapat memungkinkan menggunakan database online, daftar katalog, layanan chat dll</a:t>
            </a:r>
          </a:p>
          <a:p>
            <a:pPr>
              <a:buFontTx/>
              <a:buChar char="•"/>
            </a:pPr>
            <a:r>
              <a:rPr lang="en-US" smtClean="0">
                <a:solidFill>
                  <a:srgbClr val="00FF00"/>
                </a:solidFill>
              </a:rPr>
              <a:t>Hanya menampilkan teks</a:t>
            </a:r>
          </a:p>
          <a:p>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71500"/>
            <a:ext cx="8229600" cy="1143000"/>
          </a:xfrm>
        </p:spPr>
        <p:txBody>
          <a:bodyPr/>
          <a:lstStyle/>
          <a:p>
            <a:r>
              <a:rPr lang="id-ID" b="1" smtClean="0">
                <a:solidFill>
                  <a:srgbClr val="FFC000"/>
                </a:solidFill>
                <a:latin typeface="Showcard Gothic" pitchFamily="82" charset="0"/>
              </a:rPr>
              <a:t>FTP (</a:t>
            </a:r>
            <a:r>
              <a:rPr lang="en-US" b="1" smtClean="0">
                <a:solidFill>
                  <a:srgbClr val="FFC000"/>
                </a:solidFill>
                <a:latin typeface="Showcard Gothic" pitchFamily="82" charset="0"/>
              </a:rPr>
              <a:t>File Transfer Protokol </a:t>
            </a:r>
            <a:r>
              <a:rPr lang="id-ID" b="1" smtClean="0">
                <a:solidFill>
                  <a:srgbClr val="FFC000"/>
                </a:solidFill>
                <a:latin typeface="Showcard Gothic" pitchFamily="82" charset="0"/>
              </a:rPr>
              <a:t>)</a:t>
            </a:r>
            <a:br>
              <a:rPr lang="id-ID" b="1" smtClean="0">
                <a:solidFill>
                  <a:srgbClr val="FFC000"/>
                </a:solidFill>
                <a:latin typeface="Showcard Gothic" pitchFamily="82" charset="0"/>
              </a:rPr>
            </a:br>
            <a:endParaRPr lang="en-US" smtClean="0">
              <a:solidFill>
                <a:srgbClr val="FFC000"/>
              </a:solidFill>
              <a:latin typeface="Showcard Gothic" pitchFamily="82" charset="0"/>
            </a:endParaRPr>
          </a:p>
        </p:txBody>
      </p:sp>
      <p:sp>
        <p:nvSpPr>
          <p:cNvPr id="38915" name="Content Placeholder 2"/>
          <p:cNvSpPr>
            <a:spLocks noGrp="1"/>
          </p:cNvSpPr>
          <p:nvPr>
            <p:ph idx="1"/>
          </p:nvPr>
        </p:nvSpPr>
        <p:spPr>
          <a:xfrm>
            <a:off x="500063" y="1714500"/>
            <a:ext cx="8229600" cy="4525963"/>
          </a:xfrm>
        </p:spPr>
        <p:txBody>
          <a:bodyPr/>
          <a:lstStyle/>
          <a:p>
            <a:pPr>
              <a:buFontTx/>
              <a:buChar char="•"/>
            </a:pPr>
            <a:r>
              <a:rPr lang="en-US" smtClean="0">
                <a:solidFill>
                  <a:srgbClr val="00FF00"/>
                </a:solidFill>
              </a:rPr>
              <a:t>Adalah protokol yang berfungsi untuk men-transfer file dari satu komputer ke komputer lainnya</a:t>
            </a:r>
          </a:p>
          <a:p>
            <a:pPr>
              <a:buFontTx/>
              <a:buChar char="•"/>
            </a:pPr>
            <a:r>
              <a:rPr lang="en-US" smtClean="0">
                <a:solidFill>
                  <a:srgbClr val="00FF00"/>
                </a:solidFill>
              </a:rPr>
              <a:t>Site </a:t>
            </a:r>
            <a:r>
              <a:rPr lang="id-ID" smtClean="0">
                <a:solidFill>
                  <a:srgbClr val="00FF00"/>
                </a:solidFill>
              </a:rPr>
              <a:t>FTP </a:t>
            </a:r>
            <a:r>
              <a:rPr lang="en-US" smtClean="0">
                <a:solidFill>
                  <a:srgbClr val="00FF00"/>
                </a:solidFill>
              </a:rPr>
              <a:t>menyediakan buku2, artikel, software, games, images, sound, multimedia, data dsb</a:t>
            </a:r>
          </a:p>
          <a:p>
            <a:pPr>
              <a:buFontTx/>
              <a:buChar char="•"/>
            </a:pPr>
            <a:r>
              <a:rPr lang="en-US" smtClean="0">
                <a:solidFill>
                  <a:srgbClr val="00FF00"/>
                </a:solidFill>
              </a:rPr>
              <a:t>Memiliki perintah yang memungkinkan user melakukan koneksi ke remote computer mengambil 1 beberapa file</a:t>
            </a:r>
          </a:p>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id-ID" b="1" smtClean="0">
                <a:solidFill>
                  <a:srgbClr val="FFC000"/>
                </a:solidFill>
                <a:latin typeface="Showcard Gothic" pitchFamily="82" charset="0"/>
              </a:rPr>
              <a:t>IRC (</a:t>
            </a:r>
            <a:r>
              <a:rPr lang="en-US" b="1" smtClean="0">
                <a:solidFill>
                  <a:srgbClr val="FFC000"/>
                </a:solidFill>
                <a:latin typeface="Showcard Gothic" pitchFamily="82" charset="0"/>
              </a:rPr>
              <a:t>Internet Relay Chat</a:t>
            </a:r>
            <a:r>
              <a:rPr lang="id-ID" b="1" smtClean="0">
                <a:solidFill>
                  <a:srgbClr val="FFC000"/>
                </a:solidFill>
                <a:latin typeface="Showcard Gothic" pitchFamily="82" charset="0"/>
              </a:rPr>
              <a:t>)</a:t>
            </a:r>
            <a:br>
              <a:rPr lang="id-ID" b="1" smtClean="0">
                <a:solidFill>
                  <a:srgbClr val="FFC000"/>
                </a:solidFill>
                <a:latin typeface="Showcard Gothic" pitchFamily="82" charset="0"/>
              </a:rPr>
            </a:br>
            <a:endParaRPr lang="en-US" smtClean="0">
              <a:solidFill>
                <a:srgbClr val="FFC000"/>
              </a:solidFill>
              <a:latin typeface="Showcard Gothic" pitchFamily="82" charset="0"/>
            </a:endParaRPr>
          </a:p>
        </p:txBody>
      </p:sp>
      <p:sp>
        <p:nvSpPr>
          <p:cNvPr id="39939" name="Content Placeholder 2"/>
          <p:cNvSpPr>
            <a:spLocks noGrp="1"/>
          </p:cNvSpPr>
          <p:nvPr>
            <p:ph idx="1"/>
          </p:nvPr>
        </p:nvSpPr>
        <p:spPr/>
        <p:txBody>
          <a:bodyPr/>
          <a:lstStyle/>
          <a:p>
            <a:pPr>
              <a:lnSpc>
                <a:spcPct val="90000"/>
              </a:lnSpc>
              <a:buSzPct val="80000"/>
              <a:buFontTx/>
              <a:buChar char="•"/>
            </a:pPr>
            <a:r>
              <a:rPr lang="id-ID" smtClean="0">
                <a:solidFill>
                  <a:srgbClr val="00FF00"/>
                </a:solidFill>
              </a:rPr>
              <a:t>F</a:t>
            </a:r>
            <a:r>
              <a:rPr lang="en-US" smtClean="0">
                <a:solidFill>
                  <a:srgbClr val="00FF00"/>
                </a:solidFill>
              </a:rPr>
              <a:t>asilitas yang memungkinkan pemakai melakukan percakapan dalam bentuk bahasa tertulis secara interaktif</a:t>
            </a:r>
            <a:endParaRPr lang="id-ID" smtClean="0">
              <a:solidFill>
                <a:srgbClr val="00FF00"/>
              </a:solidFill>
            </a:endParaRPr>
          </a:p>
          <a:p>
            <a:pPr>
              <a:lnSpc>
                <a:spcPct val="90000"/>
              </a:lnSpc>
              <a:buSzPct val="80000"/>
              <a:buFontTx/>
              <a:buChar char="•"/>
            </a:pPr>
            <a:r>
              <a:rPr lang="en-US" smtClean="0">
                <a:solidFill>
                  <a:srgbClr val="00FF00"/>
                </a:solidFill>
              </a:rPr>
              <a:t>User yang log</a:t>
            </a:r>
            <a:r>
              <a:rPr lang="id-ID" smtClean="0">
                <a:solidFill>
                  <a:srgbClr val="00FF00"/>
                </a:solidFill>
              </a:rPr>
              <a:t>in</a:t>
            </a:r>
            <a:r>
              <a:rPr lang="en-US" smtClean="0">
                <a:solidFill>
                  <a:srgbClr val="00FF00"/>
                </a:solidFill>
              </a:rPr>
              <a:t> ke internet dapat langsung berbicara dengan user lain dalam “chat room” untuk bertukar komentar atas suatu topik yang ada</a:t>
            </a:r>
          </a:p>
          <a:p>
            <a:pPr>
              <a:lnSpc>
                <a:spcPct val="90000"/>
              </a:lnSpc>
              <a:buSzPct val="80000"/>
              <a:buFontTx/>
              <a:buChar char="•"/>
            </a:pPr>
            <a:r>
              <a:rPr lang="en-US" smtClean="0">
                <a:solidFill>
                  <a:srgbClr val="00FF00"/>
                </a:solidFill>
              </a:rPr>
              <a:t>Untuk akses IRC diperlukan software pendukung seperti </a:t>
            </a:r>
            <a:r>
              <a:rPr lang="id-ID" smtClean="0">
                <a:solidFill>
                  <a:srgbClr val="00FF00"/>
                </a:solidFill>
              </a:rPr>
              <a:t>mIRC, </a:t>
            </a:r>
            <a:r>
              <a:rPr lang="en-US" smtClean="0">
                <a:solidFill>
                  <a:srgbClr val="00FF00"/>
                </a:solidFill>
              </a:rPr>
              <a:t>ICQ, yahoo messe</a:t>
            </a:r>
            <a:r>
              <a:rPr lang="id-ID" smtClean="0">
                <a:solidFill>
                  <a:srgbClr val="00FF00"/>
                </a:solidFill>
              </a:rPr>
              <a:t>n</a:t>
            </a:r>
            <a:r>
              <a:rPr lang="en-US" smtClean="0">
                <a:solidFill>
                  <a:srgbClr val="00FF00"/>
                </a:solidFill>
              </a:rPr>
              <a:t>ger, dll</a:t>
            </a:r>
          </a:p>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42938"/>
            <a:ext cx="8229600" cy="774700"/>
          </a:xfrm>
        </p:spPr>
        <p:txBody>
          <a:bodyPr/>
          <a:lstStyle/>
          <a:p>
            <a:r>
              <a:rPr lang="en-US" b="1" smtClean="0">
                <a:solidFill>
                  <a:srgbClr val="FFC000"/>
                </a:solidFill>
                <a:latin typeface="Showcard Gothic" pitchFamily="82" charset="0"/>
              </a:rPr>
              <a:t>WWW (World Wide World) </a:t>
            </a:r>
            <a:r>
              <a:rPr lang="id-ID" b="1" smtClean="0">
                <a:solidFill>
                  <a:srgbClr val="FFC000"/>
                </a:solidFill>
                <a:latin typeface="Showcard Gothic" pitchFamily="82" charset="0"/>
              </a:rPr>
              <a:t/>
            </a:r>
            <a:br>
              <a:rPr lang="id-ID" b="1" smtClean="0">
                <a:solidFill>
                  <a:srgbClr val="FFC000"/>
                </a:solidFill>
                <a:latin typeface="Showcard Gothic" pitchFamily="82" charset="0"/>
              </a:rPr>
            </a:br>
            <a:endParaRPr lang="en-US" smtClean="0">
              <a:solidFill>
                <a:srgbClr val="FFC000"/>
              </a:solidFill>
              <a:latin typeface="Showcard Gothic" pitchFamily="82" charset="0"/>
            </a:endParaRPr>
          </a:p>
        </p:txBody>
      </p:sp>
      <p:sp>
        <p:nvSpPr>
          <p:cNvPr id="40963" name="Content Placeholder 2"/>
          <p:cNvSpPr>
            <a:spLocks noGrp="1"/>
          </p:cNvSpPr>
          <p:nvPr>
            <p:ph idx="1"/>
          </p:nvPr>
        </p:nvSpPr>
        <p:spPr/>
        <p:txBody>
          <a:bodyPr/>
          <a:lstStyle/>
          <a:p>
            <a:pPr>
              <a:lnSpc>
                <a:spcPct val="90000"/>
              </a:lnSpc>
              <a:buSzPct val="80000"/>
              <a:buFontTx/>
              <a:buChar char="•"/>
            </a:pPr>
            <a:r>
              <a:rPr lang="id-ID" sz="2800" smtClean="0">
                <a:solidFill>
                  <a:srgbClr val="00FF00"/>
                </a:solidFill>
              </a:rPr>
              <a:t>S</a:t>
            </a:r>
            <a:r>
              <a:rPr lang="en-US" sz="2800" smtClean="0">
                <a:solidFill>
                  <a:srgbClr val="00FF00"/>
                </a:solidFill>
              </a:rPr>
              <a:t>istem yang memungkinkan pengaksesan informasi dalam internet melalui pendekatan hypertext</a:t>
            </a:r>
          </a:p>
          <a:p>
            <a:pPr>
              <a:lnSpc>
                <a:spcPct val="90000"/>
              </a:lnSpc>
              <a:buSzPct val="80000"/>
              <a:buFontTx/>
              <a:buChar char="•"/>
            </a:pPr>
            <a:r>
              <a:rPr lang="en-US" sz="2800" smtClean="0">
                <a:solidFill>
                  <a:srgbClr val="00FF00"/>
                </a:solidFill>
              </a:rPr>
              <a:t>Web menggunakan protokol yang disebut HTTP (HyperText Transfer Protocol)</a:t>
            </a:r>
            <a:r>
              <a:rPr lang="id-ID" sz="2800" smtClean="0">
                <a:solidFill>
                  <a:srgbClr val="00FF00"/>
                </a:solidFill>
              </a:rPr>
              <a:t> </a:t>
            </a:r>
            <a:r>
              <a:rPr lang="en-US" sz="2800" smtClean="0">
                <a:solidFill>
                  <a:srgbClr val="00FF00"/>
                </a:solidFill>
              </a:rPr>
              <a:t>yang berjalan pada TCP/IP</a:t>
            </a:r>
          </a:p>
          <a:p>
            <a:pPr>
              <a:lnSpc>
                <a:spcPct val="90000"/>
              </a:lnSpc>
              <a:buSzPct val="80000"/>
              <a:buFontTx/>
              <a:buChar char="•"/>
            </a:pPr>
            <a:r>
              <a:rPr lang="en-US" sz="2800" smtClean="0">
                <a:solidFill>
                  <a:srgbClr val="00FF00"/>
                </a:solidFill>
              </a:rPr>
              <a:t>Dokumen web ditulis dalam format HTML (HyperText Markup Language) yang diletakkan dalam web server dan diakses oleh klien melalui browser</a:t>
            </a:r>
          </a:p>
          <a:p>
            <a:pPr>
              <a:lnSpc>
                <a:spcPct val="90000"/>
              </a:lnSpc>
              <a:buSzPct val="80000"/>
              <a:buFontTx/>
              <a:buChar char="•"/>
            </a:pPr>
            <a:r>
              <a:rPr lang="en-US" sz="2800" smtClean="0">
                <a:solidFill>
                  <a:srgbClr val="00FF00"/>
                </a:solidFill>
              </a:rPr>
              <a:t>Mengakses web dari browser perlu menyebutkan URL (Uniform Resource Locator)</a:t>
            </a:r>
          </a:p>
          <a:p>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704850"/>
            <a:ext cx="8229600" cy="652463"/>
          </a:xfrm>
        </p:spPr>
        <p:txBody>
          <a:bodyPr rtlCol="0">
            <a:normAutofit fontScale="90000"/>
          </a:bodyPr>
          <a:lstStyle/>
          <a:p>
            <a:pPr eaLnBrk="1" fontAlgn="auto" hangingPunct="1">
              <a:spcAft>
                <a:spcPts val="0"/>
              </a:spcAft>
              <a:defRPr/>
            </a:pPr>
            <a:r>
              <a:rPr lang="id-ID" b="1" smtClean="0">
                <a:solidFill>
                  <a:srgbClr val="FFC000"/>
                </a:solidFill>
                <a:latin typeface="Showcard Gothic" pitchFamily="82" charset="0"/>
              </a:rPr>
              <a:t>INTRANET</a:t>
            </a:r>
            <a:endParaRPr lang="en-US" smtClean="0">
              <a:solidFill>
                <a:srgbClr val="FFC000"/>
              </a:solidFill>
              <a:latin typeface="Showcard Gothic" pitchFamily="82" charset="0"/>
            </a:endParaRPr>
          </a:p>
        </p:txBody>
      </p:sp>
      <p:sp>
        <p:nvSpPr>
          <p:cNvPr id="17412" name="Rectangle 3"/>
          <p:cNvSpPr>
            <a:spLocks noGrp="1" noChangeArrowheads="1"/>
          </p:cNvSpPr>
          <p:nvPr>
            <p:ph idx="1"/>
          </p:nvPr>
        </p:nvSpPr>
        <p:spPr>
          <a:xfrm>
            <a:off x="457200" y="1935163"/>
            <a:ext cx="8229600" cy="4137025"/>
          </a:xfrm>
        </p:spPr>
        <p:txBody>
          <a:bodyPr rtlCol="0">
            <a:normAutofit lnSpcReduction="10000"/>
          </a:bodyPr>
          <a:lstStyle/>
          <a:p>
            <a:pPr eaLnBrk="1" fontAlgn="auto" hangingPunct="1">
              <a:spcAft>
                <a:spcPts val="0"/>
              </a:spcAft>
              <a:buFont typeface="Wingdings" pitchFamily="2" charset="2"/>
              <a:buNone/>
              <a:defRPr/>
            </a:pPr>
            <a:endParaRPr lang="en-US" smtClean="0">
              <a:solidFill>
                <a:srgbClr val="00FF00"/>
              </a:solidFill>
            </a:endParaRPr>
          </a:p>
          <a:p>
            <a:pPr eaLnBrk="1" fontAlgn="auto" hangingPunct="1">
              <a:spcAft>
                <a:spcPts val="0"/>
              </a:spcAft>
              <a:buFontTx/>
              <a:buChar char="•"/>
              <a:defRPr/>
            </a:pPr>
            <a:r>
              <a:rPr lang="en-US" smtClean="0">
                <a:solidFill>
                  <a:srgbClr val="00FF00"/>
                </a:solidFill>
              </a:rPr>
              <a:t>Adalah jaringan komputer dalam sebuah perusahaan yang menggunakan teknologi internet sehingga terbentuk lingkungan yang seperti internet tetapi bersifat privat bagi perusahaan bersangkutan</a:t>
            </a:r>
          </a:p>
          <a:p>
            <a:pPr eaLnBrk="1" fontAlgn="auto" hangingPunct="1">
              <a:spcAft>
                <a:spcPts val="0"/>
              </a:spcAft>
              <a:buFontTx/>
              <a:buChar char="•"/>
              <a:defRPr/>
            </a:pPr>
            <a:r>
              <a:rPr lang="en-US" smtClean="0">
                <a:solidFill>
                  <a:srgbClr val="00FF00"/>
                </a:solidFill>
              </a:rPr>
              <a:t>Biasanya Intranet dihubungkan ke jaringan Internet dengan dilengkapi firewall</a:t>
            </a:r>
          </a:p>
          <a:p>
            <a:pPr eaLnBrk="1" fontAlgn="auto" hangingPunct="1">
              <a:spcAft>
                <a:spcPts val="0"/>
              </a:spcAft>
              <a:buFont typeface="Arial" pitchFamily="34" charset="0"/>
              <a:buChar char="•"/>
              <a:defRPr/>
            </a:pPr>
            <a:endParaRPr lang="en-US" smtClean="0">
              <a:solidFill>
                <a:srgbClr val="00FF00"/>
              </a:solidFill>
            </a:endParaRPr>
          </a:p>
        </p:txBody>
      </p:sp>
      <p:sp>
        <p:nvSpPr>
          <p:cNvPr id="6" name="Slide Number Placeholder 5"/>
          <p:cNvSpPr>
            <a:spLocks noGrp="1"/>
          </p:cNvSpPr>
          <p:nvPr>
            <p:ph type="sldNum" sz="quarter" idx="12"/>
          </p:nvPr>
        </p:nvSpPr>
        <p:spPr/>
        <p:txBody>
          <a:bodyPr/>
          <a:lstStyle/>
          <a:p>
            <a:pPr>
              <a:defRPr/>
            </a:pPr>
            <a:fld id="{EB610969-F9AA-4B29-A4DC-EDCD0AE9FE61}"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noGrp="1" noChangeArrowheads="1"/>
          </p:cNvSpPr>
          <p:nvPr>
            <p:ph type="title"/>
          </p:nvPr>
        </p:nvSpPr>
        <p:spPr>
          <a:xfrm>
            <a:off x="428625" y="357188"/>
            <a:ext cx="8229600" cy="652462"/>
          </a:xfrm>
        </p:spPr>
        <p:txBody>
          <a:bodyPr rtlCol="0">
            <a:normAutofit fontScale="90000"/>
          </a:bodyPr>
          <a:lstStyle/>
          <a:p>
            <a:pPr eaLnBrk="1" fontAlgn="auto" hangingPunct="1">
              <a:spcAft>
                <a:spcPts val="0"/>
              </a:spcAft>
              <a:defRPr/>
            </a:pPr>
            <a:r>
              <a:rPr lang="en-US" sz="4000" smtClean="0">
                <a:solidFill>
                  <a:srgbClr val="FFC000"/>
                </a:solidFill>
                <a:latin typeface="Showcard Gothic" pitchFamily="82" charset="0"/>
              </a:rPr>
              <a:t>Extra</a:t>
            </a:r>
            <a:r>
              <a:rPr lang="id-ID" sz="4000" smtClean="0">
                <a:solidFill>
                  <a:srgbClr val="FFC000"/>
                </a:solidFill>
                <a:latin typeface="Showcard Gothic" pitchFamily="82" charset="0"/>
              </a:rPr>
              <a:t>net</a:t>
            </a:r>
            <a:endParaRPr lang="en-US" sz="4000" smtClean="0">
              <a:solidFill>
                <a:srgbClr val="FFC000"/>
              </a:solidFill>
              <a:latin typeface="Showcard Gothic" pitchFamily="82" charset="0"/>
            </a:endParaRPr>
          </a:p>
        </p:txBody>
      </p:sp>
      <p:sp>
        <p:nvSpPr>
          <p:cNvPr id="18436" name="Rectangle 3"/>
          <p:cNvSpPr>
            <a:spLocks noGrp="1" noChangeArrowheads="1"/>
          </p:cNvSpPr>
          <p:nvPr>
            <p:ph idx="1"/>
          </p:nvPr>
        </p:nvSpPr>
        <p:spPr>
          <a:xfrm>
            <a:off x="457200" y="1935163"/>
            <a:ext cx="8229600" cy="3279775"/>
          </a:xfrm>
        </p:spPr>
        <p:txBody>
          <a:bodyPr rtlCol="0">
            <a:normAutofit lnSpcReduction="10000"/>
          </a:bodyPr>
          <a:lstStyle/>
          <a:p>
            <a:pPr algn="just" eaLnBrk="1" fontAlgn="auto" hangingPunct="1">
              <a:spcAft>
                <a:spcPts val="0"/>
              </a:spcAft>
              <a:buFontTx/>
              <a:buChar char="•"/>
              <a:defRPr/>
            </a:pPr>
            <a:r>
              <a:rPr lang="en-US" smtClean="0">
                <a:solidFill>
                  <a:srgbClr val="00FF00"/>
                </a:solidFill>
              </a:rPr>
              <a:t>Adalah jaringan privat yang menggunakan teknologi Internet dan sistem telekomunikasi publik untuk membentuk hubungan yang aman antara pemasok, vendor, mitra kerja, pelanggan, dan pihak bisnis lainnya dalam rangka mendukung operasi bisnis atau pengaksesan informasi bisnis</a:t>
            </a:r>
          </a:p>
          <a:p>
            <a:pPr algn="just" eaLnBrk="1" fontAlgn="auto" hangingPunct="1">
              <a:spcAft>
                <a:spcPts val="0"/>
              </a:spcAft>
              <a:buFont typeface="Arial" pitchFamily="34" charset="0"/>
              <a:buChar char="•"/>
              <a:defRPr/>
            </a:pPr>
            <a:endParaRPr lang="en-US" smtClean="0">
              <a:solidFill>
                <a:srgbClr val="00FF00"/>
              </a:solidFill>
            </a:endParaRPr>
          </a:p>
        </p:txBody>
      </p:sp>
      <p:sp>
        <p:nvSpPr>
          <p:cNvPr id="6" name="Slide Number Placeholder 5"/>
          <p:cNvSpPr>
            <a:spLocks noGrp="1"/>
          </p:cNvSpPr>
          <p:nvPr>
            <p:ph type="sldNum" sz="quarter" idx="12"/>
          </p:nvPr>
        </p:nvSpPr>
        <p:spPr/>
        <p:txBody>
          <a:bodyPr/>
          <a:lstStyle/>
          <a:p>
            <a:pPr>
              <a:defRPr/>
            </a:pPr>
            <a:fld id="{EDE9823D-86DA-46B6-8B11-B72A4F49B144}"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85775" y="142875"/>
            <a:ext cx="8372475" cy="714375"/>
          </a:xfrm>
        </p:spPr>
        <p:txBody>
          <a:bodyPr rtlCol="0">
            <a:normAutofit fontScale="90000"/>
          </a:bodyPr>
          <a:lstStyle/>
          <a:p>
            <a:pPr eaLnBrk="1" fontAlgn="auto" hangingPunct="1">
              <a:spcAft>
                <a:spcPts val="0"/>
              </a:spcAft>
              <a:defRPr/>
            </a:pPr>
            <a:r>
              <a:rPr lang="en-US" smtClean="0">
                <a:solidFill>
                  <a:srgbClr val="FFFF00"/>
                </a:solidFill>
                <a:latin typeface="Showcard Gothic" pitchFamily="82" charset="0"/>
              </a:rPr>
              <a:t>SEJARAH INTERNET</a:t>
            </a:r>
          </a:p>
        </p:txBody>
      </p:sp>
      <p:graphicFrame>
        <p:nvGraphicFramePr>
          <p:cNvPr id="7" name="Table 6"/>
          <p:cNvGraphicFramePr>
            <a:graphicFrameLocks noGrp="1"/>
          </p:cNvGraphicFramePr>
          <p:nvPr/>
        </p:nvGraphicFramePr>
        <p:xfrm>
          <a:off x="428625" y="981075"/>
          <a:ext cx="8358188" cy="5376864"/>
        </p:xfrm>
        <a:graphic>
          <a:graphicData uri="http://schemas.openxmlformats.org/drawingml/2006/table">
            <a:tbl>
              <a:tblPr/>
              <a:tblGrid>
                <a:gridCol w="857250"/>
                <a:gridCol w="7500938"/>
              </a:tblGrid>
              <a:tr h="1104666">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1969</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id-ID" sz="1400" b="1" dirty="0">
                          <a:solidFill>
                            <a:srgbClr val="FFFF00"/>
                          </a:solidFill>
                          <a:latin typeface="Tahoma"/>
                          <a:ea typeface="Times New Roman"/>
                          <a:cs typeface="Aharoni" pitchFamily="2" charset="-79"/>
                        </a:rPr>
                        <a:t>Sejarah internet dimulai ketika Departemen Pertahanan Amerika, U.S. Defense Advanced Research Projects Agency (DARPA) memutuskan untuk mengadakan riset tentang bagaimana caranya menghubungkan sejumlah komputer sehingga membentuk jaringan organik. Program riset ini dikenal dengan nama ARPANET</a:t>
                      </a:r>
                      <a:r>
                        <a:rPr lang="en-US" sz="1400" b="1" dirty="0">
                          <a:solidFill>
                            <a:srgbClr val="FFFF00"/>
                          </a:solidFill>
                          <a:latin typeface="Tahoma"/>
                          <a:ea typeface="Times New Roman"/>
                          <a:cs typeface="Aharoni" pitchFamily="2" charset="-79"/>
                        </a:rPr>
                        <a:t> (Advanced Research Project Agency Net.)</a:t>
                      </a:r>
                      <a:r>
                        <a:rPr lang="id-ID" sz="1400" b="1" dirty="0">
                          <a:solidFill>
                            <a:srgbClr val="FFFF00"/>
                          </a:solidFill>
                          <a:latin typeface="Tahoma"/>
                          <a:ea typeface="Times New Roman"/>
                          <a:cs typeface="Aharoni" pitchFamily="2" charset="-79"/>
                        </a:rPr>
                        <a:t>.</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483292">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1970</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US" sz="1400" b="1" dirty="0">
                          <a:solidFill>
                            <a:srgbClr val="FFFF00"/>
                          </a:solidFill>
                          <a:latin typeface="Tahoma"/>
                          <a:ea typeface="Times New Roman"/>
                          <a:cs typeface="Aharoni" pitchFamily="2" charset="-79"/>
                        </a:rPr>
                        <a:t>S</a:t>
                      </a:r>
                      <a:r>
                        <a:rPr lang="id-ID" sz="1400" b="1" dirty="0">
                          <a:solidFill>
                            <a:srgbClr val="FFFF00"/>
                          </a:solidFill>
                          <a:latin typeface="Tahoma"/>
                          <a:ea typeface="Times New Roman"/>
                          <a:cs typeface="Aharoni" pitchFamily="2" charset="-79"/>
                        </a:rPr>
                        <a:t>udah lebih dari 10 komputer yang berhasil dihubungkan satu sama lain sehingga mereka bisa saling berkomunikasi dan membentuk sebuah jaringan.</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897542">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1972</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id-ID" sz="1400" b="1" dirty="0">
                          <a:solidFill>
                            <a:srgbClr val="FFFF00"/>
                          </a:solidFill>
                          <a:latin typeface="Tahoma"/>
                          <a:ea typeface="Times New Roman"/>
                          <a:cs typeface="Aharoni" pitchFamily="2" charset="-79"/>
                        </a:rPr>
                        <a:t>Roy Tomlinson berhasil menyempurnakan program e-mail yang ia ciptakan setahun yang lalu untuk ARPANET. Program e-mail ini begitu mudah sehingga langsung menjadi populer. Pada tahun yang sama, icon @juga diperkenalkan sebagai lambang penting yang menunjukkan "at" atau "pada</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345209">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1973</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US" sz="1400" b="1" dirty="0">
                          <a:solidFill>
                            <a:srgbClr val="FFFF00"/>
                          </a:solidFill>
                          <a:latin typeface="Tahoma"/>
                          <a:ea typeface="Times New Roman"/>
                          <a:cs typeface="Aharoni" pitchFamily="2" charset="-79"/>
                        </a:rPr>
                        <a:t>J</a:t>
                      </a:r>
                      <a:r>
                        <a:rPr lang="id-ID" sz="1400" b="1" dirty="0">
                          <a:solidFill>
                            <a:srgbClr val="FFFF00"/>
                          </a:solidFill>
                          <a:latin typeface="Tahoma"/>
                          <a:ea typeface="Times New Roman"/>
                          <a:cs typeface="Aharoni" pitchFamily="2" charset="-79"/>
                        </a:rPr>
                        <a:t>aringan komputer ARPANET mulai dikembangkan ke luar Amerika Serikat.</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640113">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1977</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err="1">
                          <a:solidFill>
                            <a:srgbClr val="FFFF00"/>
                          </a:solidFill>
                          <a:latin typeface="Tahoma"/>
                          <a:ea typeface="Times New Roman"/>
                          <a:cs typeface="Aharoni" pitchFamily="2" charset="-79"/>
                        </a:rPr>
                        <a:t>Terdapat</a:t>
                      </a:r>
                      <a:r>
                        <a:rPr lang="en-GB" sz="1400" b="1" dirty="0">
                          <a:solidFill>
                            <a:srgbClr val="FFFF00"/>
                          </a:solidFill>
                          <a:latin typeface="Tahoma"/>
                          <a:ea typeface="Times New Roman"/>
                          <a:cs typeface="Aharoni" pitchFamily="2" charset="-79"/>
                        </a:rPr>
                        <a:t> 100 PC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Mainframe yang </a:t>
                      </a:r>
                      <a:r>
                        <a:rPr lang="en-GB" sz="1400" b="1" dirty="0" err="1">
                          <a:solidFill>
                            <a:srgbClr val="FFFF00"/>
                          </a:solidFill>
                          <a:latin typeface="Tahoma"/>
                          <a:ea typeface="Times New Roman"/>
                          <a:cs typeface="Aharoni" pitchFamily="2" charset="-79"/>
                        </a:rPr>
                        <a:t>terkoneksi</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ke</a:t>
                      </a:r>
                      <a:r>
                        <a:rPr lang="en-GB" sz="1400" b="1" dirty="0">
                          <a:solidFill>
                            <a:srgbClr val="FFFF00"/>
                          </a:solidFill>
                          <a:latin typeface="Tahoma"/>
                          <a:ea typeface="Times New Roman"/>
                          <a:cs typeface="Aharoni" pitchFamily="2" charset="-79"/>
                        </a:rPr>
                        <a:t> ARPANET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sebagian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besar</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dari</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Universitas</a:t>
                      </a:r>
                      <a:r>
                        <a:rPr lang="en-GB" sz="1400" b="1" dirty="0">
                          <a:solidFill>
                            <a:srgbClr val="FFFF00"/>
                          </a:solidFill>
                          <a:latin typeface="Tahoma"/>
                          <a:ea typeface="Times New Roman"/>
                          <a:cs typeface="Aharoni" pitchFamily="2" charset="-79"/>
                        </a:rPr>
                        <a:t> : UCLA, Stanford Institute, UC Santa Barbara,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University of Utah</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229317">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1980</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a:solidFill>
                            <a:srgbClr val="FFFF00"/>
                          </a:solidFill>
                          <a:latin typeface="Tahoma"/>
                          <a:ea typeface="Times New Roman"/>
                          <a:cs typeface="Aharoni" pitchFamily="2" charset="-79"/>
                        </a:rPr>
                        <a:t>ARPANET </a:t>
                      </a:r>
                      <a:r>
                        <a:rPr lang="en-GB" sz="1400" b="1" dirty="0" err="1">
                          <a:solidFill>
                            <a:srgbClr val="FFFF00"/>
                          </a:solidFill>
                          <a:latin typeface="Tahoma"/>
                          <a:ea typeface="Times New Roman"/>
                          <a:cs typeface="Aharoni" pitchFamily="2" charset="-79"/>
                        </a:rPr>
                        <a:t>pecah</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menjadi</a:t>
                      </a:r>
                      <a:r>
                        <a:rPr lang="en-GB" sz="1400" b="1" dirty="0">
                          <a:solidFill>
                            <a:srgbClr val="FFFF00"/>
                          </a:solidFill>
                          <a:latin typeface="Tahoma"/>
                          <a:ea typeface="Times New Roman"/>
                          <a:cs typeface="Aharoni" pitchFamily="2" charset="-79"/>
                        </a:rPr>
                        <a:t> ARPANET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MILNET (</a:t>
                      </a:r>
                      <a:r>
                        <a:rPr lang="en-GB" sz="1400" b="1" dirty="0" err="1">
                          <a:solidFill>
                            <a:srgbClr val="FFFF00"/>
                          </a:solidFill>
                          <a:latin typeface="Tahoma"/>
                          <a:ea typeface="Times New Roman"/>
                          <a:cs typeface="Aharoni" pitchFamily="2" charset="-79"/>
                        </a:rPr>
                        <a:t>militer</a:t>
                      </a:r>
                      <a:r>
                        <a:rPr lang="en-GB" sz="1400" b="1" dirty="0">
                          <a:solidFill>
                            <a:srgbClr val="FFFF00"/>
                          </a:solidFill>
                          <a:latin typeface="Tahoma"/>
                          <a:ea typeface="Times New Roman"/>
                          <a:cs typeface="Aharoni" pitchFamily="2" charset="-79"/>
                        </a:rPr>
                        <a:t>)</a:t>
                      </a:r>
                      <a:r>
                        <a:rPr lang="ar-SA" sz="1400" b="1" dirty="0">
                          <a:solidFill>
                            <a:srgbClr val="FFFF00"/>
                          </a:solidFill>
                          <a:latin typeface="Tahoma"/>
                          <a:ea typeface="Times New Roman"/>
                        </a:rPr>
                        <a:t>‏ </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530141">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1986</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a:solidFill>
                            <a:srgbClr val="FFFF00"/>
                          </a:solidFill>
                          <a:latin typeface="Tahoma"/>
                          <a:ea typeface="Times New Roman"/>
                          <a:cs typeface="Aharoni" pitchFamily="2" charset="-79"/>
                        </a:rPr>
                        <a:t>National Science Foundation (NSF) </a:t>
                      </a:r>
                      <a:r>
                        <a:rPr lang="en-GB" sz="1400" b="1" dirty="0" err="1">
                          <a:solidFill>
                            <a:srgbClr val="FFFF00"/>
                          </a:solidFill>
                          <a:latin typeface="Tahoma"/>
                          <a:ea typeface="Times New Roman"/>
                          <a:cs typeface="Aharoni" pitchFamily="2" charset="-79"/>
                        </a:rPr>
                        <a:t>mengeluarkan</a:t>
                      </a:r>
                      <a:r>
                        <a:rPr lang="en-GB" sz="1400" b="1" dirty="0">
                          <a:solidFill>
                            <a:srgbClr val="FFFF00"/>
                          </a:solidFill>
                          <a:latin typeface="Tahoma"/>
                          <a:ea typeface="Times New Roman"/>
                          <a:cs typeface="Aharoni" pitchFamily="2" charset="-79"/>
                        </a:rPr>
                        <a:t> NSFNET. </a:t>
                      </a:r>
                      <a:r>
                        <a:rPr lang="en-GB" sz="1400" b="1" dirty="0" err="1">
                          <a:solidFill>
                            <a:srgbClr val="FFFF00"/>
                          </a:solidFill>
                          <a:latin typeface="Tahoma"/>
                          <a:ea typeface="Times New Roman"/>
                          <a:cs typeface="Aharoni" pitchFamily="2" charset="-79"/>
                        </a:rPr>
                        <a:t>Jaringan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dengan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kecepatan</a:t>
                      </a:r>
                      <a:r>
                        <a:rPr lang="en-GB" sz="1400" b="1" dirty="0">
                          <a:solidFill>
                            <a:srgbClr val="FFFF00"/>
                          </a:solidFill>
                          <a:latin typeface="Tahoma"/>
                          <a:ea typeface="Times New Roman"/>
                          <a:cs typeface="Aharoni" pitchFamily="2" charset="-79"/>
                        </a:rPr>
                        <a:t> 56kbps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merupakan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embrio</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dari</a:t>
                      </a:r>
                      <a:r>
                        <a:rPr lang="en-GB" sz="1400" b="1" dirty="0">
                          <a:solidFill>
                            <a:srgbClr val="FFFF00"/>
                          </a:solidFill>
                          <a:latin typeface="Tahoma"/>
                          <a:ea typeface="Times New Roman"/>
                          <a:cs typeface="Aharoni" pitchFamily="2" charset="-79"/>
                        </a:rPr>
                        <a:t> Internet </a:t>
                      </a:r>
                      <a:r>
                        <a:rPr lang="en-GB" sz="1400" b="1" dirty="0" err="1">
                          <a:solidFill>
                            <a:srgbClr val="FFFF00"/>
                          </a:solidFill>
                          <a:latin typeface="Tahoma"/>
                          <a:ea typeface="Times New Roman"/>
                          <a:cs typeface="Aharoni" pitchFamily="2" charset="-79"/>
                        </a:rPr>
                        <a:t>sekarang</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ini</a:t>
                      </a:r>
                      <a:r>
                        <a:rPr lang="en-GB" sz="1400" b="1" dirty="0">
                          <a:solidFill>
                            <a:srgbClr val="FFFF00"/>
                          </a:solidFill>
                          <a:latin typeface="Tahoma"/>
                          <a:ea typeface="Times New Roman"/>
                          <a:cs typeface="Aharoni" pitchFamily="2" charset="-79"/>
                        </a:rPr>
                        <a:t> </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229317">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1987</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err="1">
                          <a:solidFill>
                            <a:srgbClr val="FFFF00"/>
                          </a:solidFill>
                          <a:latin typeface="Tahoma"/>
                          <a:ea typeface="Times New Roman"/>
                          <a:cs typeface="Aharoni" pitchFamily="2" charset="-79"/>
                        </a:rPr>
                        <a:t>Berdiri</a:t>
                      </a:r>
                      <a:r>
                        <a:rPr lang="en-GB" sz="1400" b="1" dirty="0">
                          <a:solidFill>
                            <a:srgbClr val="FFFF00"/>
                          </a:solidFill>
                          <a:latin typeface="Tahoma"/>
                          <a:ea typeface="Times New Roman"/>
                          <a:cs typeface="Aharoni" pitchFamily="2" charset="-79"/>
                        </a:rPr>
                        <a:t> UUNET </a:t>
                      </a:r>
                      <a:r>
                        <a:rPr lang="en-GB" sz="1400" b="1" dirty="0" err="1">
                          <a:solidFill>
                            <a:srgbClr val="FFFF00"/>
                          </a:solidFill>
                          <a:latin typeface="Tahoma"/>
                          <a:ea typeface="Times New Roman"/>
                          <a:cs typeface="Aharoni" pitchFamily="2" charset="-79"/>
                        </a:rPr>
                        <a:t>merupakan</a:t>
                      </a:r>
                      <a:r>
                        <a:rPr lang="en-GB" sz="1400" b="1" dirty="0">
                          <a:solidFill>
                            <a:srgbClr val="FFFF00"/>
                          </a:solidFill>
                          <a:latin typeface="Tahoma"/>
                          <a:ea typeface="Times New Roman"/>
                          <a:cs typeface="Aharoni" pitchFamily="2" charset="-79"/>
                        </a:rPr>
                        <a:t> provider Internet </a:t>
                      </a:r>
                      <a:r>
                        <a:rPr lang="en-GB" sz="1400" b="1" dirty="0" err="1">
                          <a:solidFill>
                            <a:srgbClr val="FFFF00"/>
                          </a:solidFill>
                          <a:latin typeface="Tahoma"/>
                          <a:ea typeface="Times New Roman"/>
                          <a:cs typeface="Aharoni" pitchFamily="2" charset="-79"/>
                        </a:rPr>
                        <a:t>komersial</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pertama</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458633">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1990</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a:solidFill>
                            <a:srgbClr val="FFFF00"/>
                          </a:solidFill>
                          <a:latin typeface="Tahoma"/>
                          <a:ea typeface="Times New Roman"/>
                          <a:cs typeface="Aharoni" pitchFamily="2" charset="-79"/>
                        </a:rPr>
                        <a:t>ARPANET </a:t>
                      </a:r>
                      <a:r>
                        <a:rPr lang="en-GB" sz="1400" b="1" dirty="0" err="1">
                          <a:solidFill>
                            <a:srgbClr val="FFFF00"/>
                          </a:solidFill>
                          <a:latin typeface="Tahoma"/>
                          <a:ea typeface="Times New Roman"/>
                          <a:cs typeface="Aharoni" pitchFamily="2" charset="-79"/>
                        </a:rPr>
                        <a:t>dibubarkan</a:t>
                      </a:r>
                      <a:r>
                        <a:rPr lang="en-GB" sz="1400" b="1" dirty="0">
                          <a:solidFill>
                            <a:srgbClr val="FFFF00"/>
                          </a:solidFill>
                          <a:latin typeface="Tahoma"/>
                          <a:ea typeface="Times New Roman"/>
                          <a:cs typeface="Aharoni" pitchFamily="2" charset="-79"/>
                        </a:rPr>
                        <a:t>. Australia, </a:t>
                      </a:r>
                      <a:r>
                        <a:rPr lang="en-GB" sz="1400" b="1" dirty="0" err="1">
                          <a:solidFill>
                            <a:srgbClr val="FFFF00"/>
                          </a:solidFill>
                          <a:latin typeface="Tahoma"/>
                          <a:ea typeface="Times New Roman"/>
                          <a:cs typeface="Aharoni" pitchFamily="2" charset="-79"/>
                        </a:rPr>
                        <a:t>Skandinavia</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Inggris</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Perancis</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Jerman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Kanada</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dan</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Jepang</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terkoneksi</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dengan</a:t>
                      </a:r>
                      <a:r>
                        <a:rPr lang="en-GB" sz="1400" b="1" dirty="0">
                          <a:solidFill>
                            <a:srgbClr val="FFFF00"/>
                          </a:solidFill>
                          <a:latin typeface="Tahoma"/>
                          <a:ea typeface="Times New Roman"/>
                          <a:cs typeface="Aharoni" pitchFamily="2" charset="-79"/>
                        </a:rPr>
                        <a:t> NSFNET</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229317">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1992</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err="1">
                          <a:solidFill>
                            <a:srgbClr val="FFFF00"/>
                          </a:solidFill>
                          <a:latin typeface="Tahoma"/>
                          <a:ea typeface="Times New Roman"/>
                          <a:cs typeface="Aharoni" pitchFamily="2" charset="-79"/>
                        </a:rPr>
                        <a:t>Jumlah</a:t>
                      </a:r>
                      <a:r>
                        <a:rPr lang="en-GB" sz="1400" b="1" dirty="0">
                          <a:solidFill>
                            <a:srgbClr val="FFFF00"/>
                          </a:solidFill>
                          <a:latin typeface="Tahoma"/>
                          <a:ea typeface="Times New Roman"/>
                          <a:cs typeface="Aharoni" pitchFamily="2" charset="-79"/>
                        </a:rPr>
                        <a:t> Host Internet </a:t>
                      </a:r>
                      <a:r>
                        <a:rPr lang="en-GB" sz="1400" b="1" dirty="0" err="1">
                          <a:solidFill>
                            <a:srgbClr val="FFFF00"/>
                          </a:solidFill>
                          <a:latin typeface="Tahoma"/>
                          <a:ea typeface="Times New Roman"/>
                          <a:cs typeface="Aharoni" pitchFamily="2" charset="-79"/>
                        </a:rPr>
                        <a:t>mencapai</a:t>
                      </a:r>
                      <a:r>
                        <a:rPr lang="en-GB" sz="1400" b="1" dirty="0">
                          <a:solidFill>
                            <a:srgbClr val="FFFF00"/>
                          </a:solidFill>
                          <a:latin typeface="Tahoma"/>
                          <a:ea typeface="Times New Roman"/>
                          <a:cs typeface="Aharoni" pitchFamily="2" charset="-79"/>
                        </a:rPr>
                        <a:t> 1 </a:t>
                      </a:r>
                      <a:r>
                        <a:rPr lang="en-GB" sz="1400" b="1" dirty="0" err="1">
                          <a:solidFill>
                            <a:srgbClr val="FFFF00"/>
                          </a:solidFill>
                          <a:latin typeface="Tahoma"/>
                          <a:ea typeface="Times New Roman"/>
                          <a:cs typeface="Aharoni" pitchFamily="2" charset="-79"/>
                        </a:rPr>
                        <a:t>juta</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r h="229317">
                <a:tc>
                  <a:txBody>
                    <a:bodyPr/>
                    <a:lstStyle/>
                    <a:p>
                      <a:pPr marL="0" marR="0" algn="ctr">
                        <a:spcBef>
                          <a:spcPts val="0"/>
                        </a:spcBef>
                        <a:spcAft>
                          <a:spcPts val="0"/>
                        </a:spcAft>
                      </a:pPr>
                      <a:r>
                        <a:rPr lang="en-US" sz="1400" b="1" dirty="0">
                          <a:solidFill>
                            <a:srgbClr val="FFFF00"/>
                          </a:solidFill>
                          <a:latin typeface="Tahoma"/>
                          <a:ea typeface="Times New Roman"/>
                          <a:cs typeface="Aharoni" pitchFamily="2" charset="-79"/>
                        </a:rPr>
                        <a:t>2004</a:t>
                      </a: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c>
                  <a:txBody>
                    <a:bodyPr/>
                    <a:lstStyle/>
                    <a:p>
                      <a:pPr marL="0" marR="0" algn="just">
                        <a:spcBef>
                          <a:spcPts val="0"/>
                        </a:spcBef>
                        <a:spcAft>
                          <a:spcPts val="0"/>
                        </a:spcAft>
                      </a:pPr>
                      <a:r>
                        <a:rPr lang="en-GB" sz="1400" b="1" dirty="0" err="1">
                          <a:solidFill>
                            <a:srgbClr val="FFFF00"/>
                          </a:solidFill>
                          <a:latin typeface="Tahoma"/>
                          <a:ea typeface="Times New Roman"/>
                          <a:cs typeface="Aharoni" pitchFamily="2" charset="-79"/>
                        </a:rPr>
                        <a:t>Jumlah</a:t>
                      </a:r>
                      <a:r>
                        <a:rPr lang="en-GB" sz="1400" b="1" dirty="0">
                          <a:solidFill>
                            <a:srgbClr val="FFFF00"/>
                          </a:solidFill>
                          <a:latin typeface="Tahoma"/>
                          <a:ea typeface="Times New Roman"/>
                          <a:cs typeface="Aharoni" pitchFamily="2" charset="-79"/>
                        </a:rPr>
                        <a:t> Host Internet </a:t>
                      </a:r>
                      <a:r>
                        <a:rPr lang="en-GB" sz="1400" b="1" dirty="0" err="1">
                          <a:solidFill>
                            <a:srgbClr val="FFFF00"/>
                          </a:solidFill>
                          <a:latin typeface="Tahoma"/>
                          <a:ea typeface="Times New Roman"/>
                          <a:cs typeface="Aharoni" pitchFamily="2" charset="-79"/>
                        </a:rPr>
                        <a:t>mencapai</a:t>
                      </a:r>
                      <a:r>
                        <a:rPr lang="en-GB" sz="1400" b="1" dirty="0">
                          <a:solidFill>
                            <a:srgbClr val="FFFF00"/>
                          </a:solidFill>
                          <a:latin typeface="Tahoma"/>
                          <a:ea typeface="Times New Roman"/>
                          <a:cs typeface="Aharoni" pitchFamily="2" charset="-79"/>
                        </a:rPr>
                        <a:t> 5 </a:t>
                      </a:r>
                      <a:r>
                        <a:rPr lang="en-GB" sz="1400" b="1" dirty="0" err="1">
                          <a:solidFill>
                            <a:srgbClr val="FFFF00"/>
                          </a:solidFill>
                          <a:latin typeface="Tahoma"/>
                          <a:ea typeface="Times New Roman"/>
                          <a:cs typeface="Aharoni" pitchFamily="2" charset="-79"/>
                        </a:rPr>
                        <a:t>juta</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diseluruh</a:t>
                      </a:r>
                      <a:r>
                        <a:rPr lang="en-GB" sz="1400" b="1" dirty="0">
                          <a:solidFill>
                            <a:srgbClr val="FFFF00"/>
                          </a:solidFill>
                          <a:latin typeface="Tahoma"/>
                          <a:ea typeface="Times New Roman"/>
                          <a:cs typeface="Aharoni" pitchFamily="2" charset="-79"/>
                        </a:rPr>
                        <a:t> </a:t>
                      </a:r>
                      <a:r>
                        <a:rPr lang="en-GB" sz="1400" b="1" dirty="0" err="1">
                          <a:solidFill>
                            <a:srgbClr val="FFFF00"/>
                          </a:solidFill>
                          <a:latin typeface="Tahoma"/>
                          <a:ea typeface="Times New Roman"/>
                          <a:cs typeface="Aharoni" pitchFamily="2" charset="-79"/>
                        </a:rPr>
                        <a:t>dunia</a:t>
                      </a:r>
                      <a:r>
                        <a:rPr lang="en-GB" sz="1400" b="1" dirty="0">
                          <a:solidFill>
                            <a:srgbClr val="FFFF00"/>
                          </a:solidFill>
                          <a:latin typeface="Tahoma"/>
                          <a:ea typeface="Times New Roman"/>
                          <a:cs typeface="Aharoni" pitchFamily="2" charset="-79"/>
                        </a:rPr>
                        <a:t> </a:t>
                      </a:r>
                      <a:endParaRPr lang="en-US" sz="1400" b="1" dirty="0">
                        <a:solidFill>
                          <a:srgbClr val="FFFF00"/>
                        </a:solidFill>
                        <a:latin typeface="Tahoma"/>
                        <a:ea typeface="Times New Roman"/>
                        <a:cs typeface="Aharoni" pitchFamily="2" charset="-79"/>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alpha val="47000"/>
                      </a:srgb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457200" y="274638"/>
            <a:ext cx="8229600" cy="868362"/>
          </a:xfrm>
          <a:prstGeom prst="rect">
            <a:avLst/>
          </a:prstGeom>
          <a:solidFill>
            <a:srgbClr val="333399">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FFFF"/>
                </a:solidFill>
              </a:rPr>
              <a:t>Internet di Indonesia</a:t>
            </a:r>
          </a:p>
        </p:txBody>
      </p:sp>
      <p:grpSp>
        <p:nvGrpSpPr>
          <p:cNvPr id="2" name="Group 4"/>
          <p:cNvGrpSpPr>
            <a:grpSpLocks/>
          </p:cNvGrpSpPr>
          <p:nvPr/>
        </p:nvGrpSpPr>
        <p:grpSpPr bwMode="auto">
          <a:xfrm>
            <a:off x="228600" y="1600200"/>
            <a:ext cx="8456613" cy="3244850"/>
            <a:chOff x="144" y="1008"/>
            <a:chExt cx="5327" cy="2044"/>
          </a:xfrm>
          <a:solidFill>
            <a:schemeClr val="tx1">
              <a:lumMod val="85000"/>
              <a:lumOff val="15000"/>
            </a:schemeClr>
          </a:solidFill>
        </p:grpSpPr>
        <p:sp>
          <p:nvSpPr>
            <p:cNvPr id="13317" name="Rectangle 5"/>
            <p:cNvSpPr>
              <a:spLocks noChangeArrowheads="1"/>
            </p:cNvSpPr>
            <p:nvPr/>
          </p:nvSpPr>
          <p:spPr bwMode="auto">
            <a:xfrm>
              <a:off x="964" y="2650"/>
              <a:ext cx="4508" cy="403"/>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FFC000"/>
                  </a:solidFill>
                  <a:latin typeface="Arial" pitchFamily="34" charset="0"/>
                </a:rPr>
                <a:t>IPTEKNET </a:t>
              </a:r>
              <a:r>
                <a:rPr lang="en-GB" b="1" dirty="0" err="1">
                  <a:solidFill>
                    <a:srgbClr val="FFC000"/>
                  </a:solidFill>
                  <a:latin typeface="Arial" pitchFamily="34" charset="0"/>
                </a:rPr>
                <a:t>Sebagai</a:t>
              </a:r>
              <a:r>
                <a:rPr lang="en-GB" b="1" dirty="0">
                  <a:solidFill>
                    <a:srgbClr val="FFC000"/>
                  </a:solidFill>
                  <a:latin typeface="Arial" pitchFamily="34" charset="0"/>
                </a:rPr>
                <a:t> Internet Service Provider </a:t>
              </a:r>
              <a:r>
                <a:rPr lang="en-GB" b="1" dirty="0" err="1">
                  <a:solidFill>
                    <a:srgbClr val="FFC000"/>
                  </a:solidFill>
                  <a:latin typeface="Arial" pitchFamily="34" charset="0"/>
                </a:rPr>
                <a:t>Pertama</a:t>
              </a:r>
              <a:r>
                <a:rPr lang="en-GB" b="1" dirty="0">
                  <a:solidFill>
                    <a:srgbClr val="FFC000"/>
                  </a:solidFill>
                  <a:latin typeface="Arial" pitchFamily="34" charset="0"/>
                </a:rPr>
                <a:t> </a:t>
              </a:r>
              <a:r>
                <a:rPr lang="en-GB" b="1" dirty="0" err="1">
                  <a:solidFill>
                    <a:srgbClr val="FFC000"/>
                  </a:solidFill>
                  <a:latin typeface="Arial" pitchFamily="34" charset="0"/>
                </a:rPr>
                <a:t>di</a:t>
              </a:r>
              <a:r>
                <a:rPr lang="en-GB" b="1" dirty="0">
                  <a:solidFill>
                    <a:srgbClr val="FFC000"/>
                  </a:solidFill>
                  <a:latin typeface="Arial" pitchFamily="34" charset="0"/>
                </a:rPr>
                <a:t> Indonesia</a:t>
              </a:r>
            </a:p>
          </p:txBody>
        </p:sp>
        <p:sp>
          <p:nvSpPr>
            <p:cNvPr id="13318" name="Rectangle 6"/>
            <p:cNvSpPr>
              <a:spLocks noChangeArrowheads="1"/>
            </p:cNvSpPr>
            <p:nvPr/>
          </p:nvSpPr>
          <p:spPr bwMode="auto">
            <a:xfrm>
              <a:off x="144" y="2650"/>
              <a:ext cx="820" cy="403"/>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1994</a:t>
              </a:r>
            </a:p>
          </p:txBody>
        </p:sp>
        <p:sp>
          <p:nvSpPr>
            <p:cNvPr id="13319" name="Rectangle 7"/>
            <p:cNvSpPr>
              <a:spLocks noChangeArrowheads="1"/>
            </p:cNvSpPr>
            <p:nvPr/>
          </p:nvSpPr>
          <p:spPr bwMode="auto">
            <a:xfrm>
              <a:off x="964" y="2405"/>
              <a:ext cx="4508" cy="245"/>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Top Level Domain Id masuk ke Indonesia</a:t>
              </a:r>
            </a:p>
          </p:txBody>
        </p:sp>
        <p:sp>
          <p:nvSpPr>
            <p:cNvPr id="13320" name="Rectangle 8"/>
            <p:cNvSpPr>
              <a:spLocks noChangeArrowheads="1"/>
            </p:cNvSpPr>
            <p:nvPr/>
          </p:nvSpPr>
          <p:spPr bwMode="auto">
            <a:xfrm>
              <a:off x="144" y="2405"/>
              <a:ext cx="820" cy="245"/>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1994</a:t>
              </a:r>
            </a:p>
          </p:txBody>
        </p:sp>
        <p:sp>
          <p:nvSpPr>
            <p:cNvPr id="13321" name="Rectangle 9"/>
            <p:cNvSpPr>
              <a:spLocks noChangeArrowheads="1"/>
            </p:cNvSpPr>
            <p:nvPr/>
          </p:nvSpPr>
          <p:spPr bwMode="auto">
            <a:xfrm>
              <a:off x="964" y="1829"/>
              <a:ext cx="4508" cy="576"/>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Pertemuan pertama membahas teknologi internet oleh BPP Teknologi, LAPAN, STT Telkom Bandung, dan Universitas Indonesia. Dibentuk Internet Paguyuban</a:t>
              </a:r>
            </a:p>
          </p:txBody>
        </p:sp>
        <p:sp>
          <p:nvSpPr>
            <p:cNvPr id="13322" name="Rectangle 10"/>
            <p:cNvSpPr>
              <a:spLocks noChangeArrowheads="1"/>
            </p:cNvSpPr>
            <p:nvPr/>
          </p:nvSpPr>
          <p:spPr bwMode="auto">
            <a:xfrm>
              <a:off x="144" y="1829"/>
              <a:ext cx="820" cy="576"/>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1992</a:t>
              </a:r>
            </a:p>
          </p:txBody>
        </p:sp>
        <p:sp>
          <p:nvSpPr>
            <p:cNvPr id="13323" name="Rectangle 11"/>
            <p:cNvSpPr>
              <a:spLocks noChangeArrowheads="1"/>
            </p:cNvSpPr>
            <p:nvPr/>
          </p:nvSpPr>
          <p:spPr bwMode="auto">
            <a:xfrm>
              <a:off x="964" y="1584"/>
              <a:ext cx="4508" cy="245"/>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Dibangun infrastruktur jaringan Nasional</a:t>
              </a:r>
            </a:p>
          </p:txBody>
        </p:sp>
        <p:sp>
          <p:nvSpPr>
            <p:cNvPr id="13324" name="Rectangle 12"/>
            <p:cNvSpPr>
              <a:spLocks noChangeArrowheads="1"/>
            </p:cNvSpPr>
            <p:nvPr/>
          </p:nvSpPr>
          <p:spPr bwMode="auto">
            <a:xfrm>
              <a:off x="144" y="1584"/>
              <a:ext cx="820" cy="245"/>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1990</a:t>
              </a:r>
            </a:p>
          </p:txBody>
        </p:sp>
        <p:sp>
          <p:nvSpPr>
            <p:cNvPr id="13325" name="Rectangle 13"/>
            <p:cNvSpPr>
              <a:spLocks noChangeArrowheads="1"/>
            </p:cNvSpPr>
            <p:nvPr/>
          </p:nvSpPr>
          <p:spPr bwMode="auto">
            <a:xfrm>
              <a:off x="964" y="1008"/>
              <a:ext cx="4508" cy="576"/>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Berdiri UUNET yang menghubungkan Universitas Indonesia, Universitas Terbuka, Institut Teknologi Bandung, Universitas Gajahmada, dan Institut Teknologi Surabaya.</a:t>
              </a:r>
            </a:p>
          </p:txBody>
        </p:sp>
        <p:sp>
          <p:nvSpPr>
            <p:cNvPr id="13326" name="Rectangle 14"/>
            <p:cNvSpPr>
              <a:spLocks noChangeArrowheads="1"/>
            </p:cNvSpPr>
            <p:nvPr/>
          </p:nvSpPr>
          <p:spPr bwMode="auto">
            <a:xfrm>
              <a:off x="144" y="1008"/>
              <a:ext cx="820" cy="576"/>
            </a:xfrm>
            <a:prstGeom prst="rect">
              <a:avLst/>
            </a:prstGeom>
            <a:grpFill/>
            <a:ln w="9525">
              <a:solidFill>
                <a:srgbClr val="00FF00"/>
              </a:solidFill>
              <a:round/>
              <a:headEnd/>
              <a:tailEnd/>
            </a:ln>
            <a:effectLst/>
          </p:spPr>
          <p:txBody>
            <a:bodyPr lIns="90000" tIns="46800" rIns="90000" bIns="46800"/>
            <a:lstStyle/>
            <a:p>
              <a:pPr>
                <a:spcBef>
                  <a:spcPts val="450"/>
                </a:spcBef>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a:solidFill>
                    <a:srgbClr val="FFC000"/>
                  </a:solidFill>
                  <a:latin typeface="Arial" pitchFamily="34" charset="0"/>
                </a:rPr>
                <a:t>1985</a:t>
              </a:r>
            </a:p>
          </p:txBody>
        </p:sp>
        <p:sp>
          <p:nvSpPr>
            <p:cNvPr id="13327" name="Line 15"/>
            <p:cNvSpPr>
              <a:spLocks noChangeShapeType="1"/>
            </p:cNvSpPr>
            <p:nvPr/>
          </p:nvSpPr>
          <p:spPr bwMode="auto">
            <a:xfrm>
              <a:off x="144" y="1008"/>
              <a:ext cx="5328" cy="1"/>
            </a:xfrm>
            <a:prstGeom prst="line">
              <a:avLst/>
            </a:prstGeom>
            <a:grpFill/>
            <a:ln w="2844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28" name="Line 16"/>
            <p:cNvSpPr>
              <a:spLocks noChangeShapeType="1"/>
            </p:cNvSpPr>
            <p:nvPr/>
          </p:nvSpPr>
          <p:spPr bwMode="auto">
            <a:xfrm>
              <a:off x="144" y="1584"/>
              <a:ext cx="5328" cy="1"/>
            </a:xfrm>
            <a:prstGeom prst="line">
              <a:avLst/>
            </a:prstGeom>
            <a:grpFill/>
            <a:ln w="1260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29" name="Line 17"/>
            <p:cNvSpPr>
              <a:spLocks noChangeShapeType="1"/>
            </p:cNvSpPr>
            <p:nvPr/>
          </p:nvSpPr>
          <p:spPr bwMode="auto">
            <a:xfrm>
              <a:off x="144" y="3053"/>
              <a:ext cx="5328" cy="1"/>
            </a:xfrm>
            <a:prstGeom prst="line">
              <a:avLst/>
            </a:prstGeom>
            <a:grpFill/>
            <a:ln w="2844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0" name="Line 18"/>
            <p:cNvSpPr>
              <a:spLocks noChangeShapeType="1"/>
            </p:cNvSpPr>
            <p:nvPr/>
          </p:nvSpPr>
          <p:spPr bwMode="auto">
            <a:xfrm>
              <a:off x="144" y="1008"/>
              <a:ext cx="1" cy="2045"/>
            </a:xfrm>
            <a:prstGeom prst="line">
              <a:avLst/>
            </a:prstGeom>
            <a:grpFill/>
            <a:ln w="2844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1" name="Line 19"/>
            <p:cNvSpPr>
              <a:spLocks noChangeShapeType="1"/>
            </p:cNvSpPr>
            <p:nvPr/>
          </p:nvSpPr>
          <p:spPr bwMode="auto">
            <a:xfrm>
              <a:off x="964" y="1008"/>
              <a:ext cx="1" cy="2045"/>
            </a:xfrm>
            <a:prstGeom prst="line">
              <a:avLst/>
            </a:prstGeom>
            <a:grpFill/>
            <a:ln w="1260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2" name="Line 20"/>
            <p:cNvSpPr>
              <a:spLocks noChangeShapeType="1"/>
            </p:cNvSpPr>
            <p:nvPr/>
          </p:nvSpPr>
          <p:spPr bwMode="auto">
            <a:xfrm>
              <a:off x="5472" y="1008"/>
              <a:ext cx="1" cy="2045"/>
            </a:xfrm>
            <a:prstGeom prst="line">
              <a:avLst/>
            </a:prstGeom>
            <a:grpFill/>
            <a:ln w="2844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3" name="Line 21"/>
            <p:cNvSpPr>
              <a:spLocks noChangeShapeType="1"/>
            </p:cNvSpPr>
            <p:nvPr/>
          </p:nvSpPr>
          <p:spPr bwMode="auto">
            <a:xfrm>
              <a:off x="144" y="1829"/>
              <a:ext cx="5328" cy="1"/>
            </a:xfrm>
            <a:prstGeom prst="line">
              <a:avLst/>
            </a:prstGeom>
            <a:grpFill/>
            <a:ln w="1260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4" name="Line 22"/>
            <p:cNvSpPr>
              <a:spLocks noChangeShapeType="1"/>
            </p:cNvSpPr>
            <p:nvPr/>
          </p:nvSpPr>
          <p:spPr bwMode="auto">
            <a:xfrm>
              <a:off x="144" y="2405"/>
              <a:ext cx="5328" cy="1"/>
            </a:xfrm>
            <a:prstGeom prst="line">
              <a:avLst/>
            </a:prstGeom>
            <a:grpFill/>
            <a:ln w="1260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sp>
          <p:nvSpPr>
            <p:cNvPr id="13335" name="Line 23"/>
            <p:cNvSpPr>
              <a:spLocks noChangeShapeType="1"/>
            </p:cNvSpPr>
            <p:nvPr/>
          </p:nvSpPr>
          <p:spPr bwMode="auto">
            <a:xfrm>
              <a:off x="144" y="2650"/>
              <a:ext cx="5328" cy="1"/>
            </a:xfrm>
            <a:prstGeom prst="line">
              <a:avLst/>
            </a:prstGeom>
            <a:grpFill/>
            <a:ln w="12600">
              <a:solidFill>
                <a:srgbClr val="00FF00"/>
              </a:solidFill>
              <a:miter lim="800000"/>
              <a:headEnd/>
              <a:tailEnd/>
            </a:ln>
            <a:effectLst/>
          </p:spPr>
          <p:txBody>
            <a:bodyPr/>
            <a:lstStyle/>
            <a:p>
              <a:pPr>
                <a:defRPr/>
              </a:pPr>
              <a:endParaRPr lang="en-US">
                <a:solidFill>
                  <a:srgbClr val="FFC000"/>
                </a:solidFill>
                <a:latin typeface="Arial"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04788"/>
            <a:ext cx="8229600" cy="652462"/>
          </a:xfrm>
        </p:spPr>
        <p:txBody>
          <a:bodyPr rtlCol="0">
            <a:normAutofit fontScale="90000"/>
          </a:bodyPr>
          <a:lstStyle/>
          <a:p>
            <a:pPr eaLnBrk="1" fontAlgn="auto" hangingPunct="1">
              <a:spcAft>
                <a:spcPts val="0"/>
              </a:spcAft>
              <a:defRPr/>
            </a:pPr>
            <a:r>
              <a:rPr lang="en-US" smtClean="0">
                <a:solidFill>
                  <a:srgbClr val="FFC000"/>
                </a:solidFill>
                <a:latin typeface="Showcard Gothic" pitchFamily="82" charset="0"/>
              </a:rPr>
              <a:t>MANFAAT INTERNET</a:t>
            </a:r>
          </a:p>
        </p:txBody>
      </p:sp>
      <p:sp>
        <p:nvSpPr>
          <p:cNvPr id="18435" name="Rectangle 3"/>
          <p:cNvSpPr>
            <a:spLocks noGrp="1" noChangeArrowheads="1"/>
          </p:cNvSpPr>
          <p:nvPr>
            <p:ph idx="1"/>
          </p:nvPr>
        </p:nvSpPr>
        <p:spPr>
          <a:xfrm>
            <a:off x="457200" y="1182688"/>
            <a:ext cx="8229600" cy="5389562"/>
          </a:xfrm>
        </p:spPr>
        <p:txBody>
          <a:bodyPr rtlCol="0">
            <a:normAutofit/>
          </a:bodyPr>
          <a:lstStyle/>
          <a:p>
            <a:pPr algn="just" eaLnBrk="1" fontAlgn="auto" hangingPunct="1">
              <a:spcAft>
                <a:spcPts val="0"/>
              </a:spcAft>
              <a:buFont typeface="Arial" pitchFamily="34" charset="0"/>
              <a:buChar char="•"/>
              <a:defRPr/>
            </a:pPr>
            <a:r>
              <a:rPr lang="id-ID" sz="2000" dirty="0" smtClean="0">
                <a:solidFill>
                  <a:srgbClr val="00FF00"/>
                </a:solidFill>
              </a:rPr>
              <a:t>Secara umum ada banyak manfaat yang dapat diperoleh apabila seseorang mempunyai akses ke internet .Berikut ini sebagian dari apa yang tersedia di internet:</a:t>
            </a:r>
            <a:endParaRPr lang="en-US" sz="2000" dirty="0" smtClean="0">
              <a:solidFill>
                <a:srgbClr val="00FF00"/>
              </a:solidFill>
            </a:endParaRPr>
          </a:p>
          <a:p>
            <a:pPr marL="457200" indent="-457200" algn="just" eaLnBrk="1" fontAlgn="auto" hangingPunct="1">
              <a:spcAft>
                <a:spcPts val="0"/>
              </a:spcAft>
              <a:buFont typeface="+mj-lt"/>
              <a:buAutoNum type="arabicPeriod"/>
              <a:defRPr/>
            </a:pPr>
            <a:r>
              <a:rPr lang="id-ID" sz="2000" dirty="0" smtClean="0">
                <a:solidFill>
                  <a:srgbClr val="00FF00"/>
                </a:solidFill>
              </a:rPr>
              <a:t>Informasi untuk kehidupan pribadi :kesehatan, rekreasi, hobby, pengembangan pribadi, rohani, sosial. </a:t>
            </a:r>
            <a:endParaRPr lang="en-US" sz="2000" dirty="0" smtClean="0">
              <a:solidFill>
                <a:srgbClr val="00FF00"/>
              </a:solidFill>
            </a:endParaRPr>
          </a:p>
          <a:p>
            <a:pPr marL="457200" indent="-457200" algn="just" eaLnBrk="1" fontAlgn="auto" hangingPunct="1">
              <a:spcAft>
                <a:spcPts val="0"/>
              </a:spcAft>
              <a:buFont typeface="+mj-lt"/>
              <a:buAutoNum type="arabicPeriod"/>
              <a:defRPr/>
            </a:pPr>
            <a:r>
              <a:rPr lang="id-ID" sz="2000" dirty="0" smtClean="0">
                <a:solidFill>
                  <a:srgbClr val="00FF00"/>
                </a:solidFill>
              </a:rPr>
              <a:t>Informasi untuk kehidupan profesional/pekerja :sains, teknologi, perdagangan, saham, komoditas, berita bisnis, asosiasi profesi, asosiasi bisnis, berbagai forum komunikasi. </a:t>
            </a:r>
            <a:endParaRPr lang="en-US" sz="2000" dirty="0" smtClean="0">
              <a:solidFill>
                <a:srgbClr val="00FF00"/>
              </a:solidFill>
            </a:endParaRPr>
          </a:p>
          <a:p>
            <a:pPr marL="457200" indent="-457200" algn="just" eaLnBrk="1" fontAlgn="auto" hangingPunct="1">
              <a:spcAft>
                <a:spcPts val="0"/>
              </a:spcAft>
              <a:buFont typeface="+mj-lt"/>
              <a:buAutoNum type="arabicPeriod"/>
              <a:defRPr/>
            </a:pPr>
            <a:r>
              <a:rPr lang="id-ID" sz="2000" dirty="0" smtClean="0">
                <a:solidFill>
                  <a:srgbClr val="00FF00"/>
                </a:solidFill>
              </a:rPr>
              <a:t>keanggotaan internet tidak mengenal batas negara, ras, kelas ekonomi, ideologi atau faktor faktor lain yang biasanya dapat menghambat pertukaran pikiran. </a:t>
            </a:r>
            <a:endParaRPr lang="en-US" sz="2000" dirty="0" smtClean="0">
              <a:solidFill>
                <a:srgbClr val="00FF00"/>
              </a:solidFill>
            </a:endParaRPr>
          </a:p>
          <a:p>
            <a:pPr marL="457200" indent="-457200" algn="just" eaLnBrk="1" fontAlgn="auto" hangingPunct="1">
              <a:spcAft>
                <a:spcPts val="0"/>
              </a:spcAft>
              <a:buFont typeface="+mj-lt"/>
              <a:buAutoNum type="arabicPeriod"/>
              <a:defRPr/>
            </a:pPr>
            <a:r>
              <a:rPr lang="en-US" sz="2000" dirty="0" smtClean="0">
                <a:solidFill>
                  <a:srgbClr val="00FF00"/>
                </a:solidFill>
              </a:rPr>
              <a:t>I</a:t>
            </a:r>
            <a:r>
              <a:rPr lang="id-ID" sz="2000" dirty="0" smtClean="0">
                <a:solidFill>
                  <a:srgbClr val="00FF00"/>
                </a:solidFill>
              </a:rPr>
              <a:t>nternet adalah suatu komunitas dunia yang sifatnya sangat demokratis serta memiliki kode etik yang dihormati segenap anggotanya. </a:t>
            </a:r>
            <a:endParaRPr lang="en-US" sz="2000" dirty="0" smtClean="0">
              <a:solidFill>
                <a:srgbClr val="00FF00"/>
              </a:solidFill>
            </a:endParaRPr>
          </a:p>
          <a:p>
            <a:pPr marL="457200" indent="-457200" algn="just" eaLnBrk="1" fontAlgn="auto" hangingPunct="1">
              <a:spcAft>
                <a:spcPts val="0"/>
              </a:spcAft>
              <a:buFont typeface="+mj-lt"/>
              <a:buAutoNum type="arabicPeriod"/>
              <a:defRPr/>
            </a:pPr>
            <a:r>
              <a:rPr lang="id-ID" sz="2000" dirty="0" smtClean="0">
                <a:solidFill>
                  <a:srgbClr val="00FF00"/>
                </a:solidFill>
              </a:rPr>
              <a:t>Manfaat internet terutama diperoleh melalui kerjasama antar pribadi atau kelompok tanpa mengenal batas jarak dan waktu.</a:t>
            </a:r>
            <a:endParaRPr lang="id-ID" sz="2000" b="1" dirty="0" smtClean="0">
              <a:solidFill>
                <a:srgbClr val="00FF00"/>
              </a:solidFill>
            </a:endParaRPr>
          </a:p>
          <a:p>
            <a:pPr eaLnBrk="1" fontAlgn="auto" hangingPunct="1">
              <a:spcAft>
                <a:spcPts val="0"/>
              </a:spcAft>
              <a:buFont typeface="Arial" pitchFamily="34" charset="0"/>
              <a:buChar char="•"/>
              <a:defRPr/>
            </a:pPr>
            <a:endParaRPr lang="en-US" sz="2000" dirty="0" smtClean="0">
              <a:solidFill>
                <a:srgbClr val="00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57188"/>
            <a:ext cx="8229600" cy="723900"/>
          </a:xfrm>
        </p:spPr>
        <p:txBody>
          <a:bodyPr rtlCol="0">
            <a:normAutofit fontScale="90000"/>
          </a:bodyPr>
          <a:lstStyle/>
          <a:p>
            <a:pPr eaLnBrk="1" fontAlgn="auto" hangingPunct="1">
              <a:spcAft>
                <a:spcPts val="0"/>
              </a:spcAft>
              <a:defRPr/>
            </a:pPr>
            <a:r>
              <a:rPr lang="en-US" smtClean="0">
                <a:solidFill>
                  <a:srgbClr val="FFC000"/>
                </a:solidFill>
                <a:latin typeface="Showcard Gothic" pitchFamily="82" charset="0"/>
              </a:rPr>
              <a:t>CARA MENGAKSES INTERNET</a:t>
            </a:r>
          </a:p>
        </p:txBody>
      </p:sp>
      <p:sp>
        <p:nvSpPr>
          <p:cNvPr id="19459" name="Rectangle 3"/>
          <p:cNvSpPr>
            <a:spLocks noGrp="1" noChangeArrowheads="1"/>
          </p:cNvSpPr>
          <p:nvPr>
            <p:ph idx="1"/>
          </p:nvPr>
        </p:nvSpPr>
        <p:spPr>
          <a:xfrm>
            <a:off x="457200" y="1714500"/>
            <a:ext cx="8229600" cy="4389438"/>
          </a:xfrm>
        </p:spPr>
        <p:txBody>
          <a:bodyPr/>
          <a:lstStyle/>
          <a:p>
            <a:pPr marL="609600" indent="-609600" eaLnBrk="1" hangingPunct="1">
              <a:lnSpc>
                <a:spcPct val="90000"/>
              </a:lnSpc>
              <a:buFontTx/>
              <a:buNone/>
            </a:pPr>
            <a:r>
              <a:rPr lang="en-US" sz="2400" smtClean="0">
                <a:solidFill>
                  <a:srgbClr val="00FF00"/>
                </a:solidFill>
              </a:rPr>
              <a:t>Ada berbagai cara yang dapat </a:t>
            </a:r>
          </a:p>
          <a:p>
            <a:pPr marL="609600" indent="-609600" eaLnBrk="1" hangingPunct="1">
              <a:lnSpc>
                <a:spcPct val="90000"/>
              </a:lnSpc>
              <a:buFontTx/>
              <a:buNone/>
            </a:pPr>
            <a:r>
              <a:rPr lang="en-US" sz="2400" smtClean="0">
                <a:solidFill>
                  <a:srgbClr val="00FF00"/>
                </a:solidFill>
              </a:rPr>
              <a:t>digunakan untuk mengakses intenet. </a:t>
            </a:r>
          </a:p>
          <a:p>
            <a:pPr marL="609600" indent="-609600" eaLnBrk="1" hangingPunct="1">
              <a:lnSpc>
                <a:spcPct val="90000"/>
              </a:lnSpc>
              <a:buFontTx/>
              <a:buAutoNum type="arabicPeriod"/>
            </a:pPr>
            <a:r>
              <a:rPr lang="en-US" sz="2400" smtClean="0">
                <a:solidFill>
                  <a:srgbClr val="00FF00"/>
                </a:solidFill>
              </a:rPr>
              <a:t>Warnet</a:t>
            </a:r>
          </a:p>
          <a:p>
            <a:pPr marL="609600" indent="-609600" eaLnBrk="1" hangingPunct="1">
              <a:lnSpc>
                <a:spcPct val="90000"/>
              </a:lnSpc>
              <a:buFontTx/>
              <a:buAutoNum type="arabicPeriod"/>
            </a:pPr>
            <a:r>
              <a:rPr lang="en-US" sz="2400" smtClean="0">
                <a:solidFill>
                  <a:srgbClr val="00FF00"/>
                </a:solidFill>
              </a:rPr>
              <a:t>Sarana Internet di perusahaan</a:t>
            </a:r>
          </a:p>
          <a:p>
            <a:pPr marL="609600" indent="-609600" eaLnBrk="1" hangingPunct="1">
              <a:lnSpc>
                <a:spcPct val="90000"/>
              </a:lnSpc>
              <a:buFontTx/>
              <a:buAutoNum type="arabicPeriod"/>
            </a:pPr>
            <a:r>
              <a:rPr lang="en-US" sz="2400" smtClean="0">
                <a:solidFill>
                  <a:srgbClr val="00FF00"/>
                </a:solidFill>
              </a:rPr>
              <a:t>Mengakses internet dirumah</a:t>
            </a:r>
          </a:p>
          <a:p>
            <a:pPr marL="609600" indent="-609600" eaLnBrk="1" hangingPunct="1">
              <a:lnSpc>
                <a:spcPct val="90000"/>
              </a:lnSpc>
              <a:buFontTx/>
              <a:buNone/>
            </a:pPr>
            <a:r>
              <a:rPr lang="en-US" sz="2400" smtClean="0">
                <a:solidFill>
                  <a:srgbClr val="00FF00"/>
                </a:solidFill>
              </a:rPr>
              <a:t>Hubungan ke intenet dilakukan melalui ISP </a:t>
            </a:r>
          </a:p>
          <a:p>
            <a:pPr marL="609600" indent="-609600" eaLnBrk="1" hangingPunct="1">
              <a:lnSpc>
                <a:spcPct val="90000"/>
              </a:lnSpc>
              <a:buFontTx/>
              <a:buNone/>
            </a:pPr>
            <a:r>
              <a:rPr lang="en-US" sz="2400" smtClean="0">
                <a:solidFill>
                  <a:srgbClr val="00FF00"/>
                </a:solidFill>
              </a:rPr>
              <a:t>(Internet Service Provider), yaitu perusahaan yang melayani koneksi ke  internet.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TotalTime>
  <Words>1934</Words>
  <Application>Microsoft Office PowerPoint</Application>
  <PresentationFormat>On-screen Show (4:3)</PresentationFormat>
  <Paragraphs>319</Paragraphs>
  <Slides>36</Slides>
  <Notes>36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36</vt:i4>
      </vt:variant>
    </vt:vector>
  </HeadingPairs>
  <TitlesOfParts>
    <vt:vector size="46" baseType="lpstr">
      <vt:lpstr>Arial</vt:lpstr>
      <vt:lpstr>Calibri</vt:lpstr>
      <vt:lpstr>Showcard Gothic</vt:lpstr>
      <vt:lpstr>Wingdings</vt:lpstr>
      <vt:lpstr>Tahoma</vt:lpstr>
      <vt:lpstr>Times New Roman</vt:lpstr>
      <vt:lpstr>Aharoni</vt:lpstr>
      <vt:lpstr>Wingdings 2</vt:lpstr>
      <vt:lpstr>Verdana</vt:lpstr>
      <vt:lpstr>Office Theme</vt:lpstr>
      <vt:lpstr>Jaringan internet</vt:lpstr>
      <vt:lpstr>PowerPoint Presentation</vt:lpstr>
      <vt:lpstr>INTERNET</vt:lpstr>
      <vt:lpstr>INTRANET</vt:lpstr>
      <vt:lpstr>Extranet</vt:lpstr>
      <vt:lpstr>SEJARAH INTERNET</vt:lpstr>
      <vt:lpstr>PowerPoint Presentation</vt:lpstr>
      <vt:lpstr>MANFAAT INTERNET</vt:lpstr>
      <vt:lpstr>CARA MENGAKSES INTERNET</vt:lpstr>
      <vt:lpstr>PowerPoint Presentation</vt:lpstr>
      <vt:lpstr>Bahasa  Protokol</vt:lpstr>
      <vt:lpstr>PowerPoint Presentation</vt:lpstr>
      <vt:lpstr>PERALATAN UNTUK INTERNET</vt:lpstr>
      <vt:lpstr>PowerPoint Presentation</vt:lpstr>
      <vt:lpstr>PERBANDINGAN MODEL TCP/IP DENGAN OSI </vt:lpstr>
      <vt:lpstr>Lapisan – lapisan layanan pada TCP/IP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Browsing</vt:lpstr>
      <vt:lpstr>WWW (World Wide WEB) </vt:lpstr>
      <vt:lpstr>LAYANAN DALAM INTERNET </vt:lpstr>
      <vt:lpstr>MENGENAL ALAMAT INTERNET</vt:lpstr>
      <vt:lpstr>DNS (Domain Name System)</vt:lpstr>
      <vt:lpstr>TIPE DOMAIN</vt:lpstr>
      <vt:lpstr>IDENTITAS NEGARA</vt:lpstr>
      <vt:lpstr>SURAT ELEKTRONIK / E-MAIL</vt:lpstr>
      <vt:lpstr>Mailing List</vt:lpstr>
      <vt:lpstr>TELNET </vt:lpstr>
      <vt:lpstr>FTP (File Transfer Protokol ) </vt:lpstr>
      <vt:lpstr>IRC (Internet Relay Chat) </vt:lpstr>
      <vt:lpstr>WWW (World Wide World)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TEKNOLOGI INFORMASI</dc:title>
  <dc:creator>Weda</dc:creator>
  <cp:lastModifiedBy>Phantom Assassin</cp:lastModifiedBy>
  <cp:revision>31</cp:revision>
  <dcterms:created xsi:type="dcterms:W3CDTF">2008-10-13T02:14:22Z</dcterms:created>
  <dcterms:modified xsi:type="dcterms:W3CDTF">2013-03-21T04:16:45Z</dcterms:modified>
</cp:coreProperties>
</file>