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19"/>
  </p:notesMasterIdLst>
  <p:handoutMasterIdLst>
    <p:handoutMasterId r:id="rId20"/>
  </p:handoutMasterIdLst>
  <p:sldIdLst>
    <p:sldId id="273" r:id="rId2"/>
    <p:sldId id="257" r:id="rId3"/>
    <p:sldId id="258" r:id="rId4"/>
    <p:sldId id="259" r:id="rId5"/>
    <p:sldId id="260" r:id="rId6"/>
    <p:sldId id="265" r:id="rId7"/>
    <p:sldId id="261" r:id="rId8"/>
    <p:sldId id="262" r:id="rId9"/>
    <p:sldId id="263" r:id="rId10"/>
    <p:sldId id="266" r:id="rId11"/>
    <p:sldId id="270" r:id="rId12"/>
    <p:sldId id="271" r:id="rId13"/>
    <p:sldId id="272" r:id="rId14"/>
    <p:sldId id="267" r:id="rId15"/>
    <p:sldId id="268" r:id="rId16"/>
    <p:sldId id="264" r:id="rId17"/>
    <p:sldId id="269" r:id="rId18"/>
  </p:sldIdLst>
  <p:sldSz cx="9906000" cy="6858000" type="A4"/>
  <p:notesSz cx="9144000" cy="6858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CCFFFF"/>
    <a:srgbClr val="99CCFF"/>
    <a:srgbClr val="006600"/>
    <a:srgbClr val="3399FF"/>
    <a:srgbClr val="91FF91"/>
    <a:srgbClr val="CCFFCC"/>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696" autoAdjust="0"/>
    <p:restoredTop sz="94660"/>
  </p:normalViewPr>
  <p:slideViewPr>
    <p:cSldViewPr>
      <p:cViewPr varScale="1">
        <p:scale>
          <a:sx n="55" d="100"/>
          <a:sy n="55" d="100"/>
        </p:scale>
        <p:origin x="-906" y="-78"/>
      </p:cViewPr>
      <p:guideLst>
        <p:guide orient="horz" pos="2160"/>
        <p:guide pos="3120"/>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slide" Target="slides/slide6.xml"/><Relationship Id="rId1" Type="http://schemas.openxmlformats.org/officeDocument/2006/relationships/slide" Target="slides/slide3.xml"/><Relationship Id="rId5" Type="http://schemas.openxmlformats.org/officeDocument/2006/relationships/slide" Target="slides/slide11.xml"/><Relationship Id="rId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1747" name="Rectangle 3"/>
          <p:cNvSpPr>
            <a:spLocks noGrp="1" noChangeArrowheads="1"/>
          </p:cNvSpPr>
          <p:nvPr>
            <p:ph type="dt" sz="quarter"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1748" name="Rectangle 4"/>
          <p:cNvSpPr>
            <a:spLocks noGrp="1" noChangeArrowheads="1"/>
          </p:cNvSpPr>
          <p:nvPr>
            <p:ph type="ftr" sz="quarter" idx="2"/>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1749" name="Rectangle 5"/>
          <p:cNvSpPr>
            <a:spLocks noGrp="1" noChangeArrowheads="1"/>
          </p:cNvSpPr>
          <p:nvPr>
            <p:ph type="sldNum" sz="quarter" idx="3"/>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0AECCB8-5242-4730-894B-F6DDC4DA41D1}" type="slidenum">
              <a:rPr lang="en-US"/>
              <a:pPr>
                <a:defRPr/>
              </a:pPr>
              <a:t>‹#›</a:t>
            </a:fld>
            <a:endParaRPr lang="en-US"/>
          </a:p>
        </p:txBody>
      </p:sp>
    </p:spTree>
    <p:extLst>
      <p:ext uri="{BB962C8B-B14F-4D97-AF65-F5344CB8AC3E}">
        <p14:creationId xmlns:p14="http://schemas.microsoft.com/office/powerpoint/2010/main" val="10067918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Rot="1" noChangeAspect="1" noChangeArrowheads="1" noTextEdit="1"/>
          </p:cNvSpPr>
          <p:nvPr>
            <p:ph type="sldImg" idx="2"/>
          </p:nvPr>
        </p:nvSpPr>
        <p:spPr bwMode="auto">
          <a:xfrm>
            <a:off x="2714625" y="514350"/>
            <a:ext cx="371475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3" name="Rectangle 7"/>
          <p:cNvSpPr>
            <a:spLocks noGrp="1" noChangeArrowheads="1"/>
          </p:cNvSpPr>
          <p:nvPr>
            <p:ph type="sldNum" sz="quarter" idx="5"/>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BDC87A0-8142-4C4B-AA02-3658AFD27BCB}" type="slidenum">
              <a:rPr lang="en-US"/>
              <a:pPr>
                <a:defRPr/>
              </a:pPr>
              <a:t>‹#›</a:t>
            </a:fld>
            <a:endParaRPr lang="en-US"/>
          </a:p>
        </p:txBody>
      </p:sp>
    </p:spTree>
    <p:extLst>
      <p:ext uri="{BB962C8B-B14F-4D97-AF65-F5344CB8AC3E}">
        <p14:creationId xmlns:p14="http://schemas.microsoft.com/office/powerpoint/2010/main" val="15487874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BDC87A0-8142-4C4B-AA02-3658AFD27BCB}" type="slidenum">
              <a:rPr lang="en-US" smtClean="0"/>
              <a:pPr>
                <a:defRPr/>
              </a:pPr>
              <a:t>1</a:t>
            </a:fld>
            <a:endParaRPr lang="en-US"/>
          </a:p>
        </p:txBody>
      </p:sp>
    </p:spTree>
    <p:extLst>
      <p:ext uri="{BB962C8B-B14F-4D97-AF65-F5344CB8AC3E}">
        <p14:creationId xmlns:p14="http://schemas.microsoft.com/office/powerpoint/2010/main" val="1817163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BDC87A0-8142-4C4B-AA02-3658AFD27BCB}" type="slidenum">
              <a:rPr lang="en-US" smtClean="0"/>
              <a:pPr>
                <a:defRPr/>
              </a:pPr>
              <a:t>10</a:t>
            </a:fld>
            <a:endParaRPr lang="en-US"/>
          </a:p>
        </p:txBody>
      </p:sp>
    </p:spTree>
    <p:extLst>
      <p:ext uri="{BB962C8B-B14F-4D97-AF65-F5344CB8AC3E}">
        <p14:creationId xmlns:p14="http://schemas.microsoft.com/office/powerpoint/2010/main" val="26319723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BDC87A0-8142-4C4B-AA02-3658AFD27BCB}" type="slidenum">
              <a:rPr lang="en-US" smtClean="0"/>
              <a:pPr>
                <a:defRPr/>
              </a:pPr>
              <a:t>11</a:t>
            </a:fld>
            <a:endParaRPr lang="en-US"/>
          </a:p>
        </p:txBody>
      </p:sp>
    </p:spTree>
    <p:extLst>
      <p:ext uri="{BB962C8B-B14F-4D97-AF65-F5344CB8AC3E}">
        <p14:creationId xmlns:p14="http://schemas.microsoft.com/office/powerpoint/2010/main" val="1824797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BDC87A0-8142-4C4B-AA02-3658AFD27BCB}" type="slidenum">
              <a:rPr lang="en-US" smtClean="0"/>
              <a:pPr>
                <a:defRPr/>
              </a:pPr>
              <a:t>12</a:t>
            </a:fld>
            <a:endParaRPr lang="en-US"/>
          </a:p>
        </p:txBody>
      </p:sp>
    </p:spTree>
    <p:extLst>
      <p:ext uri="{BB962C8B-B14F-4D97-AF65-F5344CB8AC3E}">
        <p14:creationId xmlns:p14="http://schemas.microsoft.com/office/powerpoint/2010/main" val="40743851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BDC87A0-8142-4C4B-AA02-3658AFD27BCB}" type="slidenum">
              <a:rPr lang="en-US" smtClean="0"/>
              <a:pPr>
                <a:defRPr/>
              </a:pPr>
              <a:t>13</a:t>
            </a:fld>
            <a:endParaRPr lang="en-US"/>
          </a:p>
        </p:txBody>
      </p:sp>
    </p:spTree>
    <p:extLst>
      <p:ext uri="{BB962C8B-B14F-4D97-AF65-F5344CB8AC3E}">
        <p14:creationId xmlns:p14="http://schemas.microsoft.com/office/powerpoint/2010/main" val="16302916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BDC87A0-8142-4C4B-AA02-3658AFD27BCB}" type="slidenum">
              <a:rPr lang="en-US" smtClean="0"/>
              <a:pPr>
                <a:defRPr/>
              </a:pPr>
              <a:t>14</a:t>
            </a:fld>
            <a:endParaRPr lang="en-US"/>
          </a:p>
        </p:txBody>
      </p:sp>
    </p:spTree>
    <p:extLst>
      <p:ext uri="{BB962C8B-B14F-4D97-AF65-F5344CB8AC3E}">
        <p14:creationId xmlns:p14="http://schemas.microsoft.com/office/powerpoint/2010/main" val="34023088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BDC87A0-8142-4C4B-AA02-3658AFD27BCB}" type="slidenum">
              <a:rPr lang="en-US" smtClean="0"/>
              <a:pPr>
                <a:defRPr/>
              </a:pPr>
              <a:t>15</a:t>
            </a:fld>
            <a:endParaRPr lang="en-US"/>
          </a:p>
        </p:txBody>
      </p:sp>
    </p:spTree>
    <p:extLst>
      <p:ext uri="{BB962C8B-B14F-4D97-AF65-F5344CB8AC3E}">
        <p14:creationId xmlns:p14="http://schemas.microsoft.com/office/powerpoint/2010/main" val="10508415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BDC87A0-8142-4C4B-AA02-3658AFD27BCB}" type="slidenum">
              <a:rPr lang="en-US" smtClean="0"/>
              <a:pPr>
                <a:defRPr/>
              </a:pPr>
              <a:t>16</a:t>
            </a:fld>
            <a:endParaRPr lang="en-US"/>
          </a:p>
        </p:txBody>
      </p:sp>
    </p:spTree>
    <p:extLst>
      <p:ext uri="{BB962C8B-B14F-4D97-AF65-F5344CB8AC3E}">
        <p14:creationId xmlns:p14="http://schemas.microsoft.com/office/powerpoint/2010/main" val="26438071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BDC87A0-8142-4C4B-AA02-3658AFD27BCB}" type="slidenum">
              <a:rPr lang="en-US" smtClean="0"/>
              <a:pPr>
                <a:defRPr/>
              </a:pPr>
              <a:t>17</a:t>
            </a:fld>
            <a:endParaRPr lang="en-US"/>
          </a:p>
        </p:txBody>
      </p:sp>
    </p:spTree>
    <p:extLst>
      <p:ext uri="{BB962C8B-B14F-4D97-AF65-F5344CB8AC3E}">
        <p14:creationId xmlns:p14="http://schemas.microsoft.com/office/powerpoint/2010/main" val="3793796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BDC87A0-8142-4C4B-AA02-3658AFD27BCB}" type="slidenum">
              <a:rPr lang="en-US" smtClean="0"/>
              <a:pPr>
                <a:defRPr/>
              </a:pPr>
              <a:t>2</a:t>
            </a:fld>
            <a:endParaRPr lang="en-US"/>
          </a:p>
        </p:txBody>
      </p:sp>
    </p:spTree>
    <p:extLst>
      <p:ext uri="{BB962C8B-B14F-4D97-AF65-F5344CB8AC3E}">
        <p14:creationId xmlns:p14="http://schemas.microsoft.com/office/powerpoint/2010/main" val="727285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40B6655-BFC0-48F6-8D81-331ACD5DC7EC}" type="slidenum">
              <a:rPr lang="en-US" smtClean="0"/>
              <a:pPr eaLnBrk="1" hangingPunct="1"/>
              <a:t>3</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BDC87A0-8142-4C4B-AA02-3658AFD27BCB}" type="slidenum">
              <a:rPr lang="en-US" smtClean="0"/>
              <a:pPr>
                <a:defRPr/>
              </a:pPr>
              <a:t>4</a:t>
            </a:fld>
            <a:endParaRPr lang="en-US"/>
          </a:p>
        </p:txBody>
      </p:sp>
    </p:spTree>
    <p:extLst>
      <p:ext uri="{BB962C8B-B14F-4D97-AF65-F5344CB8AC3E}">
        <p14:creationId xmlns:p14="http://schemas.microsoft.com/office/powerpoint/2010/main" val="1956412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BDC87A0-8142-4C4B-AA02-3658AFD27BCB}" type="slidenum">
              <a:rPr lang="en-US" smtClean="0"/>
              <a:pPr>
                <a:defRPr/>
              </a:pPr>
              <a:t>5</a:t>
            </a:fld>
            <a:endParaRPr lang="en-US"/>
          </a:p>
        </p:txBody>
      </p:sp>
    </p:spTree>
    <p:extLst>
      <p:ext uri="{BB962C8B-B14F-4D97-AF65-F5344CB8AC3E}">
        <p14:creationId xmlns:p14="http://schemas.microsoft.com/office/powerpoint/2010/main" val="10564042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BDC87A0-8142-4C4B-AA02-3658AFD27BCB}" type="slidenum">
              <a:rPr lang="en-US" smtClean="0"/>
              <a:pPr>
                <a:defRPr/>
              </a:pPr>
              <a:t>6</a:t>
            </a:fld>
            <a:endParaRPr lang="en-US"/>
          </a:p>
        </p:txBody>
      </p:sp>
    </p:spTree>
    <p:extLst>
      <p:ext uri="{BB962C8B-B14F-4D97-AF65-F5344CB8AC3E}">
        <p14:creationId xmlns:p14="http://schemas.microsoft.com/office/powerpoint/2010/main" val="41838595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BDC87A0-8142-4C4B-AA02-3658AFD27BCB}" type="slidenum">
              <a:rPr lang="en-US" smtClean="0"/>
              <a:pPr>
                <a:defRPr/>
              </a:pPr>
              <a:t>7</a:t>
            </a:fld>
            <a:endParaRPr lang="en-US"/>
          </a:p>
        </p:txBody>
      </p:sp>
    </p:spTree>
    <p:extLst>
      <p:ext uri="{BB962C8B-B14F-4D97-AF65-F5344CB8AC3E}">
        <p14:creationId xmlns:p14="http://schemas.microsoft.com/office/powerpoint/2010/main" val="1280221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BDC87A0-8142-4C4B-AA02-3658AFD27BCB}" type="slidenum">
              <a:rPr lang="en-US" smtClean="0"/>
              <a:pPr>
                <a:defRPr/>
              </a:pPr>
              <a:t>8</a:t>
            </a:fld>
            <a:endParaRPr lang="en-US"/>
          </a:p>
        </p:txBody>
      </p:sp>
    </p:spTree>
    <p:extLst>
      <p:ext uri="{BB962C8B-B14F-4D97-AF65-F5344CB8AC3E}">
        <p14:creationId xmlns:p14="http://schemas.microsoft.com/office/powerpoint/2010/main" val="4170952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BDC87A0-8142-4C4B-AA02-3658AFD27BCB}" type="slidenum">
              <a:rPr lang="en-US" smtClean="0"/>
              <a:pPr>
                <a:defRPr/>
              </a:pPr>
              <a:t>9</a:t>
            </a:fld>
            <a:endParaRPr lang="en-US"/>
          </a:p>
        </p:txBody>
      </p:sp>
    </p:spTree>
    <p:extLst>
      <p:ext uri="{BB962C8B-B14F-4D97-AF65-F5344CB8AC3E}">
        <p14:creationId xmlns:p14="http://schemas.microsoft.com/office/powerpoint/2010/main" val="2660960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1585913" y="3549650"/>
            <a:ext cx="321945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5100638" y="3549650"/>
            <a:ext cx="321945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4918075" y="3525838"/>
            <a:ext cx="50800"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495300" y="3699804"/>
            <a:ext cx="899795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8" name="Title 27"/>
          <p:cNvSpPr>
            <a:spLocks noGrp="1"/>
          </p:cNvSpPr>
          <p:nvPr>
            <p:ph type="ctrTitle"/>
          </p:nvPr>
        </p:nvSpPr>
        <p:spPr>
          <a:xfrm>
            <a:off x="495300" y="1433732"/>
            <a:ext cx="899795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smtClean="0"/>
              <a:t>Click to edit Master title style</a:t>
            </a:r>
            <a:endParaRPr lang="en-US"/>
          </a:p>
        </p:txBody>
      </p:sp>
      <p:sp>
        <p:nvSpPr>
          <p:cNvPr id="7" name="Date Placeholder 14"/>
          <p:cNvSpPr>
            <a:spLocks noGrp="1"/>
          </p:cNvSpPr>
          <p:nvPr>
            <p:ph type="dt" sz="half" idx="10"/>
          </p:nvPr>
        </p:nvSpPr>
        <p:spPr/>
        <p:txBody>
          <a:bodyPr/>
          <a:lstStyle>
            <a:lvl1pPr>
              <a:defRPr/>
            </a:lvl1pPr>
          </a:lstStyle>
          <a:p>
            <a:pPr>
              <a:defRPr/>
            </a:pPr>
            <a:endParaRPr lang="en-US"/>
          </a:p>
        </p:txBody>
      </p:sp>
      <p:sp>
        <p:nvSpPr>
          <p:cNvPr id="8" name="Slide Number Placeholder 15"/>
          <p:cNvSpPr>
            <a:spLocks noGrp="1"/>
          </p:cNvSpPr>
          <p:nvPr>
            <p:ph type="sldNum" sz="quarter" idx="11"/>
          </p:nvPr>
        </p:nvSpPr>
        <p:spPr/>
        <p:txBody>
          <a:bodyPr/>
          <a:lstStyle>
            <a:lvl1pPr>
              <a:defRPr/>
            </a:lvl1pPr>
          </a:lstStyle>
          <a:p>
            <a:pPr>
              <a:defRPr/>
            </a:pPr>
            <a:fld id="{0186D267-9CDD-4E20-AD26-D17933D96F6C}" type="slidenum">
              <a:rPr lang="en-US"/>
              <a:pPr>
                <a:defRPr/>
              </a:pPr>
              <a:t>‹#›</a:t>
            </a:fld>
            <a:endParaRPr lang="en-US"/>
          </a:p>
        </p:txBody>
      </p:sp>
      <p:sp>
        <p:nvSpPr>
          <p:cNvPr id="10" name="Footer Placeholder 16"/>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884462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ECB9CA0D-DD9F-4BE5-A44F-3E5EE8B0213C}" type="slidenum">
              <a:rPr lang="en-US"/>
              <a:pPr>
                <a:defRPr/>
              </a:pPr>
              <a:t>‹#›</a:t>
            </a:fld>
            <a:endParaRPr lang="en-US"/>
          </a:p>
        </p:txBody>
      </p:sp>
    </p:spTree>
    <p:extLst>
      <p:ext uri="{BB962C8B-B14F-4D97-AF65-F5344CB8AC3E}">
        <p14:creationId xmlns:p14="http://schemas.microsoft.com/office/powerpoint/2010/main" val="3868556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AC7AE25E-876B-4057-8A09-5FB8F037A773}" type="slidenum">
              <a:rPr lang="en-US"/>
              <a:pPr>
                <a:defRPr/>
              </a:pPr>
              <a:t>‹#›</a:t>
            </a:fld>
            <a:endParaRPr lang="en-US"/>
          </a:p>
        </p:txBody>
      </p:sp>
    </p:spTree>
    <p:extLst>
      <p:ext uri="{BB962C8B-B14F-4D97-AF65-F5344CB8AC3E}">
        <p14:creationId xmlns:p14="http://schemas.microsoft.com/office/powerpoint/2010/main" val="2731099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95300" y="1524000"/>
            <a:ext cx="8915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Title 16"/>
          <p:cNvSpPr>
            <a:spLocks noGrp="1"/>
          </p:cNvSpPr>
          <p:nvPr>
            <p:ph type="title"/>
          </p:nvPr>
        </p:nvSpPr>
        <p:spPr/>
        <p:txBody>
          <a:bodyPr rtlCol="0"/>
          <a:lstStyle/>
          <a:p>
            <a:r>
              <a:rPr lang="en-US" smtClean="0"/>
              <a:t>Click to edit Master title style</a:t>
            </a:r>
            <a:endParaRPr lang="en-US"/>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BCA808D5-BAA4-440C-BF11-2F89C03A0990}" type="slidenum">
              <a:rPr lang="en-US"/>
              <a:pPr>
                <a:defRPr/>
              </a:pPr>
              <a:t>‹#›</a:t>
            </a:fld>
            <a:endParaRPr lang="en-US"/>
          </a:p>
        </p:txBody>
      </p:sp>
    </p:spTree>
    <p:extLst>
      <p:ext uri="{BB962C8B-B14F-4D97-AF65-F5344CB8AC3E}">
        <p14:creationId xmlns:p14="http://schemas.microsoft.com/office/powerpoint/2010/main" val="3170042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742950" y="4916488"/>
            <a:ext cx="85852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42950" y="3505200"/>
            <a:ext cx="85852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42950" y="4958864"/>
            <a:ext cx="85852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212ADD7-B771-40B4-A261-0B1A9E287080}" type="slidenum">
              <a:rPr lang="en-US"/>
              <a:pPr>
                <a:defRPr/>
              </a:pPr>
              <a:t>‹#›</a:t>
            </a:fld>
            <a:endParaRPr lang="en-US"/>
          </a:p>
        </p:txBody>
      </p:sp>
    </p:spTree>
    <p:extLst>
      <p:ext uri="{BB962C8B-B14F-4D97-AF65-F5344CB8AC3E}">
        <p14:creationId xmlns:p14="http://schemas.microsoft.com/office/powerpoint/2010/main" val="4030264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1" name="Content Placeholder 10"/>
          <p:cNvSpPr>
            <a:spLocks noGrp="1"/>
          </p:cNvSpPr>
          <p:nvPr>
            <p:ph sz="half" idx="1"/>
          </p:nvPr>
        </p:nvSpPr>
        <p:spPr>
          <a:xfrm>
            <a:off x="495300" y="1524000"/>
            <a:ext cx="4398264"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5035550" y="1524000"/>
            <a:ext cx="4398264"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0A7846EA-88E1-4761-A943-39E353990334}" type="slidenum">
              <a:rPr lang="en-US"/>
              <a:pPr>
                <a:defRPr/>
              </a:pPr>
              <a:t>‹#›</a:t>
            </a:fld>
            <a:endParaRPr lang="en-US"/>
          </a:p>
        </p:txBody>
      </p:sp>
    </p:spTree>
    <p:extLst>
      <p:ext uri="{BB962C8B-B14F-4D97-AF65-F5344CB8AC3E}">
        <p14:creationId xmlns:p14="http://schemas.microsoft.com/office/powerpoint/2010/main" val="3954422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609600" y="2179638"/>
            <a:ext cx="4062413"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151438" y="2179638"/>
            <a:ext cx="406082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95300" y="1399593"/>
            <a:ext cx="4376870"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95300" y="2201896"/>
            <a:ext cx="437515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Content Placeholder 33"/>
          <p:cNvSpPr>
            <a:spLocks noGrp="1"/>
          </p:cNvSpPr>
          <p:nvPr>
            <p:ph sz="quarter" idx="4"/>
          </p:nvPr>
        </p:nvSpPr>
        <p:spPr>
          <a:xfrm>
            <a:off x="5037270" y="2201896"/>
            <a:ext cx="437515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495300" y="155448"/>
            <a:ext cx="8915400" cy="1143000"/>
          </a:xfrm>
        </p:spPr>
        <p:txBody>
          <a:bodyPr/>
          <a:lstStyle>
            <a:lvl1pPr>
              <a:defRPr/>
            </a:lvl1pPr>
          </a:lstStyle>
          <a:p>
            <a:r>
              <a:rPr lang="en-US" smtClean="0"/>
              <a:t>Click to edit Master title style</a:t>
            </a:r>
            <a:endParaRPr lang="en-US"/>
          </a:p>
        </p:txBody>
      </p:sp>
      <p:sp>
        <p:nvSpPr>
          <p:cNvPr id="12" name="Text Placeholder 11"/>
          <p:cNvSpPr>
            <a:spLocks noGrp="1"/>
          </p:cNvSpPr>
          <p:nvPr>
            <p:ph type="body" idx="3"/>
          </p:nvPr>
        </p:nvSpPr>
        <p:spPr>
          <a:xfrm>
            <a:off x="5035550" y="1399593"/>
            <a:ext cx="4376870"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9" name="Slide Number Placeholder 8"/>
          <p:cNvSpPr>
            <a:spLocks noGrp="1"/>
          </p:cNvSpPr>
          <p:nvPr>
            <p:ph type="sldNum" sz="quarter" idx="10"/>
          </p:nvPr>
        </p:nvSpPr>
        <p:spPr/>
        <p:txBody>
          <a:bodyPr/>
          <a:lstStyle>
            <a:lvl1pPr>
              <a:defRPr/>
            </a:lvl1pPr>
          </a:lstStyle>
          <a:p>
            <a:pPr>
              <a:defRPr/>
            </a:pPr>
            <a:fld id="{667D4ADB-3D49-4A45-9A96-472A8194B806}" type="slidenum">
              <a:rPr lang="en-US"/>
              <a:pPr>
                <a:defRPr/>
              </a:pPr>
              <a:t>‹#›</a:t>
            </a:fld>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Date Placeholder 6"/>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2405037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08D86F39-9065-4DE9-9A24-7CA601799E2E}" type="slidenum">
              <a:rPr lang="en-US"/>
              <a:pPr>
                <a:defRPr/>
              </a:pPr>
              <a:t>‹#›</a:t>
            </a:fld>
            <a:endParaRPr lang="en-US"/>
          </a:p>
        </p:txBody>
      </p:sp>
    </p:spTree>
    <p:extLst>
      <p:ext uri="{BB962C8B-B14F-4D97-AF65-F5344CB8AC3E}">
        <p14:creationId xmlns:p14="http://schemas.microsoft.com/office/powerpoint/2010/main" val="1285947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endParaRPr lang="en-US"/>
          </a:p>
        </p:txBody>
      </p:sp>
      <p:sp>
        <p:nvSpPr>
          <p:cNvPr id="3" name="Footer Placeholder 9"/>
          <p:cNvSpPr>
            <a:spLocks noGrp="1"/>
          </p:cNvSpPr>
          <p:nvPr>
            <p:ph type="ftr" sz="quarter" idx="11"/>
          </p:nvPr>
        </p:nvSpPr>
        <p:spPr/>
        <p:txBody>
          <a:bodyPr/>
          <a:lstStyle>
            <a:lvl1pPr>
              <a:defRPr/>
            </a:lvl1pPr>
          </a:lstStyle>
          <a:p>
            <a:pPr>
              <a:defRPr/>
            </a:pPr>
            <a:endParaRPr lang="en-US"/>
          </a:p>
        </p:txBody>
      </p:sp>
      <p:sp>
        <p:nvSpPr>
          <p:cNvPr id="4" name="Slide Number Placeholder 21"/>
          <p:cNvSpPr>
            <a:spLocks noGrp="1"/>
          </p:cNvSpPr>
          <p:nvPr>
            <p:ph type="sldNum" sz="quarter" idx="12"/>
          </p:nvPr>
        </p:nvSpPr>
        <p:spPr/>
        <p:txBody>
          <a:bodyPr/>
          <a:lstStyle>
            <a:lvl1pPr>
              <a:defRPr/>
            </a:lvl1pPr>
          </a:lstStyle>
          <a:p>
            <a:pPr>
              <a:defRPr/>
            </a:pPr>
            <a:fld id="{F19AB6D2-E431-4184-9B65-AA08661C8F4F}" type="slidenum">
              <a:rPr lang="en-US"/>
              <a:pPr>
                <a:defRPr/>
              </a:pPr>
              <a:t>‹#›</a:t>
            </a:fld>
            <a:endParaRPr lang="en-US"/>
          </a:p>
        </p:txBody>
      </p:sp>
    </p:spTree>
    <p:extLst>
      <p:ext uri="{BB962C8B-B14F-4D97-AF65-F5344CB8AC3E}">
        <p14:creationId xmlns:p14="http://schemas.microsoft.com/office/powerpoint/2010/main" val="278119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95300" y="457200"/>
            <a:ext cx="67691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2"/>
          </p:nvPr>
        </p:nvSpPr>
        <p:spPr>
          <a:xfrm>
            <a:off x="7346950" y="1600200"/>
            <a:ext cx="2149602"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7346950" y="457200"/>
            <a:ext cx="21463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5" name="Date Placeholder 23"/>
          <p:cNvSpPr>
            <a:spLocks noGrp="1"/>
          </p:cNvSpPr>
          <p:nvPr>
            <p:ph type="dt" sz="half" idx="10"/>
          </p:nvPr>
        </p:nvSpPr>
        <p:spPr/>
        <p:txBody>
          <a:bodyPr/>
          <a:lstStyle>
            <a:lvl1pPr>
              <a:defRPr/>
            </a:lvl1pPr>
          </a:lstStyle>
          <a:p>
            <a:pPr>
              <a:defRPr/>
            </a:pPr>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616F9A8C-69A8-47CD-BEEF-20CD1D456977}" type="slidenum">
              <a:rPr lang="en-US"/>
              <a:pPr>
                <a:defRPr/>
              </a:pPr>
              <a:t>‹#›</a:t>
            </a:fld>
            <a:endParaRPr lang="en-US"/>
          </a:p>
        </p:txBody>
      </p:sp>
    </p:spTree>
    <p:extLst>
      <p:ext uri="{BB962C8B-B14F-4D97-AF65-F5344CB8AC3E}">
        <p14:creationId xmlns:p14="http://schemas.microsoft.com/office/powerpoint/2010/main" val="1730188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81850" y="457200"/>
            <a:ext cx="222885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3" name="Picture Placeholder 2"/>
          <p:cNvSpPr>
            <a:spLocks noGrp="1"/>
          </p:cNvSpPr>
          <p:nvPr>
            <p:ph type="pic" idx="1"/>
          </p:nvPr>
        </p:nvSpPr>
        <p:spPr>
          <a:xfrm>
            <a:off x="495300" y="457200"/>
            <a:ext cx="652145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7181850" y="1600200"/>
            <a:ext cx="222885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23"/>
          <p:cNvSpPr>
            <a:spLocks noGrp="1"/>
          </p:cNvSpPr>
          <p:nvPr>
            <p:ph type="dt" sz="half" idx="10"/>
          </p:nvPr>
        </p:nvSpPr>
        <p:spPr/>
        <p:txBody>
          <a:bodyPr/>
          <a:lstStyle>
            <a:lvl1pPr>
              <a:defRPr/>
            </a:lvl1pPr>
          </a:lstStyle>
          <a:p>
            <a:pPr>
              <a:defRPr/>
            </a:pPr>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C302BDE9-1B49-4F22-998D-F32A3990C8EB}" type="slidenum">
              <a:rPr lang="en-US"/>
              <a:pPr>
                <a:defRPr/>
              </a:pPr>
              <a:t>‹#›</a:t>
            </a:fld>
            <a:endParaRPr lang="en-US"/>
          </a:p>
        </p:txBody>
      </p:sp>
    </p:spTree>
    <p:extLst>
      <p:ext uri="{BB962C8B-B14F-4D97-AF65-F5344CB8AC3E}">
        <p14:creationId xmlns:p14="http://schemas.microsoft.com/office/powerpoint/2010/main" val="618652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ext Placeholder 8"/>
          <p:cNvSpPr>
            <a:spLocks noGrp="1"/>
          </p:cNvSpPr>
          <p:nvPr>
            <p:ph type="body" idx="1"/>
          </p:nvPr>
        </p:nvSpPr>
        <p:spPr bwMode="auto">
          <a:xfrm>
            <a:off x="495300" y="1447800"/>
            <a:ext cx="89154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6273800" y="6203950"/>
            <a:ext cx="2806700" cy="384175"/>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10" name="Footer Placeholder 9"/>
          <p:cNvSpPr>
            <a:spLocks noGrp="1"/>
          </p:cNvSpPr>
          <p:nvPr>
            <p:ph type="ftr" sz="quarter" idx="3"/>
          </p:nvPr>
        </p:nvSpPr>
        <p:spPr>
          <a:xfrm>
            <a:off x="2311400" y="6203950"/>
            <a:ext cx="3879850" cy="384175"/>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22" name="Slide Number Placeholder 21"/>
          <p:cNvSpPr>
            <a:spLocks noGrp="1"/>
          </p:cNvSpPr>
          <p:nvPr>
            <p:ph type="sldNum" sz="quarter" idx="4"/>
          </p:nvPr>
        </p:nvSpPr>
        <p:spPr>
          <a:xfrm>
            <a:off x="9110663" y="6181725"/>
            <a:ext cx="6604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a:defRPr/>
            </a:pPr>
            <a:fld id="{874B89A9-5CA4-47B4-B85F-997F07394930}" type="slidenum">
              <a:rPr lang="en-US"/>
              <a:pPr>
                <a:defRPr/>
              </a:pPr>
              <a:t>‹#›</a:t>
            </a:fld>
            <a:endParaRPr lang="en-US"/>
          </a:p>
        </p:txBody>
      </p:sp>
      <p:sp>
        <p:nvSpPr>
          <p:cNvPr id="5" name="Title Placeholder 4"/>
          <p:cNvSpPr>
            <a:spLocks noGrp="1"/>
          </p:cNvSpPr>
          <p:nvPr>
            <p:ph type="title"/>
          </p:nvPr>
        </p:nvSpPr>
        <p:spPr>
          <a:xfrm>
            <a:off x="495300" y="152400"/>
            <a:ext cx="8915400" cy="1219200"/>
          </a:xfrm>
          <a:prstGeom prst="rect">
            <a:avLst/>
          </a:prstGeom>
          <a:ln w="6350" cap="rnd">
            <a:noFill/>
          </a:ln>
        </p:spPr>
        <p:txBody>
          <a:bodyPr vert="horz" anchor="b" anchorCtr="0">
            <a:normAutofit/>
          </a:bodyPr>
          <a:lstStyle/>
          <a:p>
            <a:r>
              <a:rPr lang="en-US" smtClean="0"/>
              <a:t>Click to edit Master title style</a:t>
            </a:r>
            <a:endParaRPr lang="en-US"/>
          </a:p>
        </p:txBody>
      </p:sp>
    </p:spTree>
  </p:cSld>
  <p:clrMap bg1="dk1" tx1="lt1" bg2="dk2" tx2="lt2" accent1="accent1" accent2="accent2" accent3="accent3" accent4="accent4" accent5="accent5" accent6="accent6" hlink="hlink" folHlink="folHlink"/>
  <p:sldLayoutIdLst>
    <p:sldLayoutId id="2147483726" r:id="rId1"/>
    <p:sldLayoutId id="2147483718" r:id="rId2"/>
    <p:sldLayoutId id="2147483727" r:id="rId3"/>
    <p:sldLayoutId id="2147483719" r:id="rId4"/>
    <p:sldLayoutId id="2147483728" r:id="rId5"/>
    <p:sldLayoutId id="2147483720" r:id="rId6"/>
    <p:sldLayoutId id="2147483721" r:id="rId7"/>
    <p:sldLayoutId id="2147483722" r:id="rId8"/>
    <p:sldLayoutId id="2147483723" r:id="rId9"/>
    <p:sldLayoutId id="2147483724" r:id="rId10"/>
    <p:sldLayoutId id="2147483725" r:id="rId11"/>
  </p:sldLayoutIdLst>
  <p:hf hdr="0" ftr="0" dt="0"/>
  <p:txStyles>
    <p:titleStyle>
      <a:lvl1pPr algn="l" rtl="0" eaLnBrk="0" fontAlgn="base" hangingPunct="0">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eaLnBrk="0" fontAlgn="base" hangingPunct="0">
        <a:spcBef>
          <a:spcPct val="0"/>
        </a:spcBef>
        <a:spcAft>
          <a:spcPct val="0"/>
        </a:spcAft>
        <a:defRPr sz="4200">
          <a:solidFill>
            <a:srgbClr val="F9F9F9"/>
          </a:solidFill>
          <a:latin typeface="Constantia" pitchFamily="18" charset="0"/>
        </a:defRPr>
      </a:lvl2pPr>
      <a:lvl3pPr algn="l" rtl="0" eaLnBrk="0" fontAlgn="base" hangingPunct="0">
        <a:spcBef>
          <a:spcPct val="0"/>
        </a:spcBef>
        <a:spcAft>
          <a:spcPct val="0"/>
        </a:spcAft>
        <a:defRPr sz="4200">
          <a:solidFill>
            <a:srgbClr val="F9F9F9"/>
          </a:solidFill>
          <a:latin typeface="Constantia" pitchFamily="18" charset="0"/>
        </a:defRPr>
      </a:lvl3pPr>
      <a:lvl4pPr algn="l" rtl="0" eaLnBrk="0" fontAlgn="base" hangingPunct="0">
        <a:spcBef>
          <a:spcPct val="0"/>
        </a:spcBef>
        <a:spcAft>
          <a:spcPct val="0"/>
        </a:spcAft>
        <a:defRPr sz="4200">
          <a:solidFill>
            <a:srgbClr val="F9F9F9"/>
          </a:solidFill>
          <a:latin typeface="Constantia" pitchFamily="18" charset="0"/>
        </a:defRPr>
      </a:lvl4pPr>
      <a:lvl5pPr algn="l" rtl="0" eaLnBrk="0" fontAlgn="base" hangingPunct="0">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eaLnBrk="0" fontAlgn="base" hangingPunct="0">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eaLnBrk="0" fontAlgn="base" hangingPunct="0">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eaLnBrk="0" fontAlgn="base" hangingPunct="0">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eaLnBrk="0" fontAlgn="base" hangingPunct="0">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eaLnBrk="0" fontAlgn="base" hangingPunct="0">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AC63F29-8B9A-4810-8955-A1B6F5FACA8D}" type="slidenum">
              <a:rPr lang="en-US" smtClean="0">
                <a:solidFill>
                  <a:schemeClr val="tx2"/>
                </a:solidFill>
              </a:rPr>
              <a:pPr eaLnBrk="1" hangingPunct="1"/>
              <a:t>1</a:t>
            </a:fld>
            <a:endParaRPr lang="en-US" smtClean="0">
              <a:solidFill>
                <a:schemeClr val="tx2"/>
              </a:solidFill>
            </a:endParaRPr>
          </a:p>
        </p:txBody>
      </p:sp>
      <p:sp>
        <p:nvSpPr>
          <p:cNvPr id="3075" name="Rectangle 2"/>
          <p:cNvSpPr>
            <a:spLocks noGrp="1" noChangeArrowheads="1"/>
          </p:cNvSpPr>
          <p:nvPr>
            <p:ph type="title"/>
          </p:nvPr>
        </p:nvSpPr>
        <p:spPr/>
        <p:txBody>
          <a:bodyPr/>
          <a:lstStyle/>
          <a:p>
            <a:pPr algn="ctr" eaLnBrk="1" fontAlgn="auto" hangingPunct="1">
              <a:spcAft>
                <a:spcPts val="0"/>
              </a:spcAft>
              <a:defRPr/>
            </a:pPr>
            <a:r>
              <a:rPr b="1" smtClean="0">
                <a:latin typeface="Tahoma" pitchFamily="34" charset="0"/>
              </a:rPr>
              <a:t>PERILAKU INDIVIDU</a:t>
            </a:r>
          </a:p>
        </p:txBody>
      </p:sp>
      <p:sp>
        <p:nvSpPr>
          <p:cNvPr id="5124" name="Rectangle 4"/>
          <p:cNvSpPr>
            <a:spLocks noChangeArrowheads="1"/>
          </p:cNvSpPr>
          <p:nvPr/>
        </p:nvSpPr>
        <p:spPr bwMode="auto">
          <a:xfrm>
            <a:off x="1708150" y="4629150"/>
            <a:ext cx="69342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92113" indent="-392113" algn="ctr" defTabSz="1047750" eaLnBrk="1" hangingPunct="1">
              <a:lnSpc>
                <a:spcPct val="80000"/>
              </a:lnSpc>
              <a:spcBef>
                <a:spcPct val="20000"/>
              </a:spcBef>
              <a:buClr>
                <a:schemeClr val="hlink"/>
              </a:buClr>
              <a:buFont typeface="Wingdings" pitchFamily="2" charset="2"/>
              <a:buNone/>
              <a:defRPr/>
            </a:pPr>
            <a:r>
              <a:rPr lang="en-US" sz="2400" b="1" dirty="0">
                <a:effectLst>
                  <a:outerShdw blurRad="38100" dist="38100" dir="2700000" algn="tl">
                    <a:srgbClr val="000000"/>
                  </a:outerShdw>
                </a:effectLst>
                <a:latin typeface="Tahoma" pitchFamily="34" charset="0"/>
              </a:rPr>
              <a:t>Program </a:t>
            </a:r>
            <a:r>
              <a:rPr lang="en-US" sz="2400" b="1" dirty="0" err="1">
                <a:effectLst>
                  <a:outerShdw blurRad="38100" dist="38100" dir="2700000" algn="tl">
                    <a:srgbClr val="000000"/>
                  </a:outerShdw>
                </a:effectLst>
                <a:latin typeface="Tahoma" pitchFamily="34" charset="0"/>
              </a:rPr>
              <a:t>Studi</a:t>
            </a:r>
            <a:r>
              <a:rPr lang="en-US" sz="2400" b="1" dirty="0">
                <a:effectLst>
                  <a:outerShdw blurRad="38100" dist="38100" dir="2700000" algn="tl">
                    <a:srgbClr val="000000"/>
                  </a:outerShdw>
                </a:effectLst>
                <a:latin typeface="Tahoma" pitchFamily="34" charset="0"/>
              </a:rPr>
              <a:t> </a:t>
            </a:r>
            <a:r>
              <a:rPr lang="en-US" sz="2400" b="1" dirty="0" err="1">
                <a:effectLst>
                  <a:outerShdw blurRad="38100" dist="38100" dir="2700000" algn="tl">
                    <a:srgbClr val="000000"/>
                  </a:outerShdw>
                </a:effectLst>
                <a:latin typeface="Tahoma" pitchFamily="34" charset="0"/>
              </a:rPr>
              <a:t>Sistem</a:t>
            </a:r>
            <a:r>
              <a:rPr lang="en-US" sz="2400" b="1" dirty="0">
                <a:effectLst>
                  <a:outerShdw blurRad="38100" dist="38100" dir="2700000" algn="tl">
                    <a:srgbClr val="000000"/>
                  </a:outerShdw>
                </a:effectLst>
                <a:latin typeface="Tahoma" pitchFamily="34" charset="0"/>
              </a:rPr>
              <a:t> </a:t>
            </a:r>
            <a:r>
              <a:rPr lang="en-US" sz="2400" b="1" dirty="0" err="1">
                <a:effectLst>
                  <a:outerShdw blurRad="38100" dist="38100" dir="2700000" algn="tl">
                    <a:srgbClr val="000000"/>
                  </a:outerShdw>
                </a:effectLst>
                <a:latin typeface="Tahoma" pitchFamily="34" charset="0"/>
              </a:rPr>
              <a:t>Informasi</a:t>
            </a:r>
            <a:endParaRPr lang="en-US" sz="2400" b="1">
              <a:effectLst>
                <a:outerShdw blurRad="38100" dist="38100" dir="2700000" algn="tl">
                  <a:srgbClr val="000000"/>
                </a:outerShdw>
              </a:effectLst>
              <a:latin typeface="Tahoma" pitchFamily="34" charset="0"/>
            </a:endParaRPr>
          </a:p>
          <a:p>
            <a:pPr marL="342900" indent="-342900" algn="ctr">
              <a:lnSpc>
                <a:spcPct val="80000"/>
              </a:lnSpc>
              <a:spcBef>
                <a:spcPct val="20000"/>
              </a:spcBef>
              <a:buClr>
                <a:schemeClr val="hlink"/>
              </a:buClr>
            </a:pPr>
            <a:r>
              <a:rPr lang="en-US" sz="2400" b="1" smtClean="0">
                <a:solidFill>
                  <a:schemeClr val="tx2"/>
                </a:solidFill>
                <a:latin typeface="Tahoma" pitchFamily="34" charset="0"/>
              </a:rPr>
              <a:t>Fakultas</a:t>
            </a:r>
            <a:r>
              <a:rPr lang="en-US" sz="2400" b="1" dirty="0" smtClean="0">
                <a:solidFill>
                  <a:schemeClr val="tx2"/>
                </a:solidFill>
                <a:latin typeface="Tahoma" pitchFamily="34" charset="0"/>
              </a:rPr>
              <a:t> </a:t>
            </a:r>
            <a:r>
              <a:rPr lang="en-US" sz="2400" b="1" dirty="0" err="1">
                <a:solidFill>
                  <a:schemeClr val="tx2"/>
                </a:solidFill>
                <a:latin typeface="Tahoma" pitchFamily="34" charset="0"/>
              </a:rPr>
              <a:t>Teknik</a:t>
            </a:r>
            <a:r>
              <a:rPr lang="en-US" sz="2400" b="1" dirty="0">
                <a:solidFill>
                  <a:schemeClr val="tx2"/>
                </a:solidFill>
                <a:latin typeface="Tahoma" pitchFamily="34" charset="0"/>
              </a:rPr>
              <a:t> </a:t>
            </a:r>
            <a:r>
              <a:rPr lang="en-US" sz="2400" b="1" dirty="0" err="1">
                <a:solidFill>
                  <a:schemeClr val="tx2"/>
                </a:solidFill>
                <a:latin typeface="Tahoma" pitchFamily="34" charset="0"/>
              </a:rPr>
              <a:t>dan</a:t>
            </a:r>
            <a:r>
              <a:rPr lang="en-US" sz="2400" b="1" dirty="0">
                <a:solidFill>
                  <a:schemeClr val="tx2"/>
                </a:solidFill>
                <a:latin typeface="Tahoma" pitchFamily="34" charset="0"/>
              </a:rPr>
              <a:t> </a:t>
            </a:r>
            <a:r>
              <a:rPr lang="en-US" sz="2400" b="1" dirty="0" err="1">
                <a:solidFill>
                  <a:schemeClr val="tx2"/>
                </a:solidFill>
                <a:latin typeface="Tahoma" pitchFamily="34" charset="0"/>
              </a:rPr>
              <a:t>Ilmu</a:t>
            </a:r>
            <a:r>
              <a:rPr lang="en-US" sz="2400" b="1" dirty="0">
                <a:solidFill>
                  <a:schemeClr val="tx2"/>
                </a:solidFill>
                <a:latin typeface="Tahoma" pitchFamily="34" charset="0"/>
              </a:rPr>
              <a:t> </a:t>
            </a:r>
            <a:r>
              <a:rPr lang="en-US" sz="2400" b="1" dirty="0" err="1">
                <a:solidFill>
                  <a:schemeClr val="tx2"/>
                </a:solidFill>
                <a:latin typeface="Tahoma" pitchFamily="34" charset="0"/>
              </a:rPr>
              <a:t>Komputer</a:t>
            </a:r>
            <a:endParaRPr lang="en-US" sz="2400" b="1" dirty="0">
              <a:solidFill>
                <a:schemeClr val="tx2"/>
              </a:solidFill>
              <a:latin typeface="Tahoma" pitchFamily="34" charset="0"/>
            </a:endParaRPr>
          </a:p>
          <a:p>
            <a:pPr marL="342900" indent="-342900" algn="ctr">
              <a:lnSpc>
                <a:spcPct val="80000"/>
              </a:lnSpc>
              <a:spcBef>
                <a:spcPct val="20000"/>
              </a:spcBef>
              <a:buClr>
                <a:schemeClr val="hlink"/>
              </a:buClr>
            </a:pPr>
            <a:r>
              <a:rPr lang="en-US" sz="2400" b="1" dirty="0" err="1">
                <a:solidFill>
                  <a:schemeClr val="tx2"/>
                </a:solidFill>
                <a:latin typeface="Tahoma" pitchFamily="34" charset="0"/>
              </a:rPr>
              <a:t>Universitas</a:t>
            </a:r>
            <a:r>
              <a:rPr lang="en-US" sz="2400" b="1" dirty="0">
                <a:solidFill>
                  <a:schemeClr val="tx2"/>
                </a:solidFill>
                <a:latin typeface="Tahoma" pitchFamily="34" charset="0"/>
              </a:rPr>
              <a:t> </a:t>
            </a:r>
            <a:r>
              <a:rPr lang="en-US" sz="2400" b="1" dirty="0" err="1">
                <a:solidFill>
                  <a:schemeClr val="tx2"/>
                </a:solidFill>
                <a:latin typeface="Tahoma" pitchFamily="34" charset="0"/>
              </a:rPr>
              <a:t>Komputer</a:t>
            </a:r>
            <a:r>
              <a:rPr lang="en-US" sz="2400" b="1" dirty="0">
                <a:solidFill>
                  <a:schemeClr val="tx2"/>
                </a:solidFill>
                <a:latin typeface="Tahoma" pitchFamily="34" charset="0"/>
              </a:rPr>
              <a:t> Indonesia</a:t>
            </a:r>
          </a:p>
          <a:p>
            <a:pPr marL="342900" indent="-342900" algn="ctr">
              <a:lnSpc>
                <a:spcPct val="80000"/>
              </a:lnSpc>
              <a:spcBef>
                <a:spcPct val="20000"/>
              </a:spcBef>
              <a:buClr>
                <a:schemeClr val="hlink"/>
              </a:buClr>
            </a:pPr>
            <a:r>
              <a:rPr lang="en-US" sz="2400" b="1" dirty="0">
                <a:solidFill>
                  <a:schemeClr val="tx2"/>
                </a:solidFill>
                <a:latin typeface="Tahoma" pitchFamily="34" charset="0"/>
              </a:rPr>
              <a:t>Bandung </a:t>
            </a:r>
          </a:p>
          <a:p>
            <a:pPr marL="342900" indent="-342900" algn="ctr">
              <a:lnSpc>
                <a:spcPct val="80000"/>
              </a:lnSpc>
              <a:spcBef>
                <a:spcPct val="20000"/>
              </a:spcBef>
              <a:buClr>
                <a:schemeClr val="hlink"/>
              </a:buClr>
            </a:pPr>
            <a:r>
              <a:rPr lang="en-US" sz="2400" b="1" dirty="0">
                <a:solidFill>
                  <a:schemeClr val="tx2"/>
                </a:solidFill>
                <a:latin typeface="Tahoma" pitchFamily="34" charset="0"/>
              </a:rPr>
              <a:t>20</a:t>
            </a:r>
            <a:r>
              <a:rPr lang="id-ID" sz="2400" b="1" dirty="0">
                <a:solidFill>
                  <a:schemeClr val="tx2"/>
                </a:solidFill>
                <a:latin typeface="Tahoma" pitchFamily="34" charset="0"/>
              </a:rPr>
              <a:t>10</a:t>
            </a:r>
            <a:endParaRPr lang="en-US" sz="2400" b="1" dirty="0">
              <a:solidFill>
                <a:schemeClr val="tx2"/>
              </a:solidFill>
              <a:latin typeface="Tahoma" pitchFamily="34" charset="0"/>
            </a:endParaRPr>
          </a:p>
        </p:txBody>
      </p:sp>
      <p:pic>
        <p:nvPicPr>
          <p:cNvPr id="5126" name="Picture 6" descr="Graphic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1338" y="2708275"/>
            <a:ext cx="1716087"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Text Box 7"/>
          <p:cNvSpPr txBox="1">
            <a:spLocks noChangeArrowheads="1"/>
          </p:cNvSpPr>
          <p:nvPr/>
        </p:nvSpPr>
        <p:spPr bwMode="auto">
          <a:xfrm>
            <a:off x="3440113" y="57150"/>
            <a:ext cx="273685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100"/>
              <a:t>Pertemuan II</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973D309-B808-469D-98AF-009E7886E52C}" type="slidenum">
              <a:rPr lang="en-US" smtClean="0">
                <a:solidFill>
                  <a:schemeClr val="tx2"/>
                </a:solidFill>
              </a:rPr>
              <a:pPr eaLnBrk="1" hangingPunct="1"/>
              <a:t>10</a:t>
            </a:fld>
            <a:endParaRPr lang="en-US" smtClean="0">
              <a:solidFill>
                <a:schemeClr val="tx2"/>
              </a:solidFill>
            </a:endParaRPr>
          </a:p>
        </p:txBody>
      </p:sp>
      <p:sp>
        <p:nvSpPr>
          <p:cNvPr id="14339" name="Rectangle 7"/>
          <p:cNvSpPr>
            <a:spLocks noChangeArrowheads="1"/>
          </p:cNvSpPr>
          <p:nvPr/>
        </p:nvSpPr>
        <p:spPr bwMode="auto">
          <a:xfrm>
            <a:off x="350838" y="333375"/>
            <a:ext cx="429101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200" b="1" i="1" u="sng">
                <a:latin typeface="Tahoma" pitchFamily="34" charset="0"/>
              </a:rPr>
              <a:t>3.   Kepribadian</a:t>
            </a:r>
          </a:p>
        </p:txBody>
      </p:sp>
      <p:sp>
        <p:nvSpPr>
          <p:cNvPr id="14340" name="Text Box 8"/>
          <p:cNvSpPr txBox="1">
            <a:spLocks noChangeArrowheads="1"/>
          </p:cNvSpPr>
          <p:nvPr/>
        </p:nvSpPr>
        <p:spPr bwMode="auto">
          <a:xfrm>
            <a:off x="412750" y="1066800"/>
            <a:ext cx="87360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b="1">
                <a:latin typeface="Tahoma" pitchFamily="34" charset="0"/>
              </a:rPr>
              <a:t>Susunan karakteristik dan kecenderungan yang stabil yang menentukan perbedaan dan kelaziman dalam perilaku manusia</a:t>
            </a:r>
            <a:r>
              <a:rPr lang="id-ID" sz="2000" b="1">
                <a:latin typeface="Tahoma" pitchFamily="34" charset="0"/>
              </a:rPr>
              <a:t>.</a:t>
            </a:r>
            <a:endParaRPr lang="en-US" sz="2000" b="1">
              <a:latin typeface="Tahoma" pitchFamily="34" charset="0"/>
            </a:endParaRPr>
          </a:p>
        </p:txBody>
      </p:sp>
      <p:sp>
        <p:nvSpPr>
          <p:cNvPr id="14341" name="Text Box 9"/>
          <p:cNvSpPr txBox="1">
            <a:spLocks noChangeArrowheads="1"/>
          </p:cNvSpPr>
          <p:nvPr/>
        </p:nvSpPr>
        <p:spPr bwMode="auto">
          <a:xfrm>
            <a:off x="96838" y="1981200"/>
            <a:ext cx="8970962"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800" b="1">
                <a:solidFill>
                  <a:srgbClr val="91FF91"/>
                </a:solidFill>
                <a:latin typeface="Tahoma" pitchFamily="34" charset="0"/>
              </a:rPr>
              <a:t>Beberapa Kekuatan Utama yang Mempengaruhi Kepribadian</a:t>
            </a:r>
          </a:p>
        </p:txBody>
      </p:sp>
      <p:grpSp>
        <p:nvGrpSpPr>
          <p:cNvPr id="14342" name="Group 19"/>
          <p:cNvGrpSpPr>
            <a:grpSpLocks/>
          </p:cNvGrpSpPr>
          <p:nvPr/>
        </p:nvGrpSpPr>
        <p:grpSpPr bwMode="auto">
          <a:xfrm>
            <a:off x="193675" y="2981325"/>
            <a:ext cx="9478963" cy="3952875"/>
            <a:chOff x="113" y="1878"/>
            <a:chExt cx="5511" cy="2490"/>
          </a:xfrm>
        </p:grpSpPr>
        <p:sp>
          <p:nvSpPr>
            <p:cNvPr id="14344" name="Text Box 10"/>
            <p:cNvSpPr txBox="1">
              <a:spLocks noChangeArrowheads="1"/>
            </p:cNvSpPr>
            <p:nvPr/>
          </p:nvSpPr>
          <p:spPr bwMode="auto">
            <a:xfrm>
              <a:off x="1864" y="1878"/>
              <a:ext cx="1587" cy="256"/>
            </a:xfrm>
            <a:prstGeom prst="rect">
              <a:avLst/>
            </a:prstGeom>
            <a:solidFill>
              <a:srgbClr val="99CCFF"/>
            </a:solidFill>
            <a:ln w="9525">
              <a:solidFill>
                <a:schemeClr val="tx2"/>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000" b="1">
                  <a:solidFill>
                    <a:schemeClr val="bg1"/>
                  </a:solidFill>
                  <a:latin typeface="Tahoma" pitchFamily="34" charset="0"/>
                </a:rPr>
                <a:t>Kekuatan Budaya</a:t>
              </a:r>
            </a:p>
          </p:txBody>
        </p:sp>
        <p:sp>
          <p:nvSpPr>
            <p:cNvPr id="14345" name="Text Box 11"/>
            <p:cNvSpPr txBox="1">
              <a:spLocks noChangeArrowheads="1"/>
            </p:cNvSpPr>
            <p:nvPr/>
          </p:nvSpPr>
          <p:spPr bwMode="auto">
            <a:xfrm>
              <a:off x="113" y="2884"/>
              <a:ext cx="1587" cy="448"/>
            </a:xfrm>
            <a:prstGeom prst="rect">
              <a:avLst/>
            </a:prstGeom>
            <a:solidFill>
              <a:srgbClr val="99CCFF"/>
            </a:solidFill>
            <a:ln w="9525">
              <a:solidFill>
                <a:schemeClr val="tx2"/>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000" b="1">
                  <a:solidFill>
                    <a:schemeClr val="bg1"/>
                  </a:solidFill>
                  <a:latin typeface="Tahoma" pitchFamily="34" charset="0"/>
                </a:rPr>
                <a:t>Kekuatan Turun-temurun</a:t>
              </a:r>
            </a:p>
          </p:txBody>
        </p:sp>
        <p:sp>
          <p:nvSpPr>
            <p:cNvPr id="14346" name="Text Box 12"/>
            <p:cNvSpPr txBox="1">
              <a:spLocks noChangeArrowheads="1"/>
            </p:cNvSpPr>
            <p:nvPr/>
          </p:nvSpPr>
          <p:spPr bwMode="auto">
            <a:xfrm>
              <a:off x="3606" y="2802"/>
              <a:ext cx="2018" cy="583"/>
            </a:xfrm>
            <a:prstGeom prst="rect">
              <a:avLst/>
            </a:prstGeom>
            <a:solidFill>
              <a:srgbClr val="99CCFF"/>
            </a:solidFill>
            <a:ln w="9525">
              <a:solidFill>
                <a:schemeClr val="tx2"/>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b="1">
                  <a:solidFill>
                    <a:schemeClr val="bg1"/>
                  </a:solidFill>
                  <a:latin typeface="Tahoma" pitchFamily="34" charset="0"/>
                </a:rPr>
                <a:t>Kekuatan Keanggotaan Kelas Sosial dan Kelompok Lain</a:t>
              </a:r>
            </a:p>
          </p:txBody>
        </p:sp>
        <p:sp>
          <p:nvSpPr>
            <p:cNvPr id="14347" name="Oval 13"/>
            <p:cNvSpPr>
              <a:spLocks noChangeArrowheads="1"/>
            </p:cNvSpPr>
            <p:nvPr/>
          </p:nvSpPr>
          <p:spPr bwMode="auto">
            <a:xfrm>
              <a:off x="2064" y="2433"/>
              <a:ext cx="1179" cy="1179"/>
            </a:xfrm>
            <a:prstGeom prst="ellipse">
              <a:avLst/>
            </a:prstGeom>
            <a:solidFill>
              <a:srgbClr val="91FF91"/>
            </a:solidFill>
            <a:ln w="9525">
              <a:solidFill>
                <a:schemeClr val="tx1"/>
              </a:solidFill>
              <a:round/>
              <a:headEnd/>
              <a:tailEnd/>
            </a:ln>
          </p:spPr>
          <p:txBody>
            <a:bodyPr wrap="none" anchor="ctr"/>
            <a:lstStyle/>
            <a:p>
              <a:pPr algn="ctr"/>
              <a:r>
                <a:rPr lang="en-US" sz="2200" b="1">
                  <a:solidFill>
                    <a:schemeClr val="bg1"/>
                  </a:solidFill>
                  <a:latin typeface="Tahoma" pitchFamily="34" charset="0"/>
                </a:rPr>
                <a:t>Kepribadian</a:t>
              </a:r>
            </a:p>
            <a:p>
              <a:pPr algn="ctr"/>
              <a:r>
                <a:rPr lang="en-US" sz="2200" b="1">
                  <a:solidFill>
                    <a:schemeClr val="bg1"/>
                  </a:solidFill>
                  <a:latin typeface="Tahoma" pitchFamily="34" charset="0"/>
                </a:rPr>
                <a:t>Individu</a:t>
              </a:r>
            </a:p>
          </p:txBody>
        </p:sp>
        <p:sp>
          <p:nvSpPr>
            <p:cNvPr id="14348" name="Text Box 14"/>
            <p:cNvSpPr txBox="1">
              <a:spLocks noChangeArrowheads="1"/>
            </p:cNvSpPr>
            <p:nvPr/>
          </p:nvSpPr>
          <p:spPr bwMode="auto">
            <a:xfrm>
              <a:off x="1429" y="3920"/>
              <a:ext cx="2449" cy="448"/>
            </a:xfrm>
            <a:prstGeom prst="rect">
              <a:avLst/>
            </a:prstGeom>
            <a:solidFill>
              <a:srgbClr val="99CCFF"/>
            </a:solidFill>
            <a:ln w="9525">
              <a:solidFill>
                <a:schemeClr val="tx2"/>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000" b="1">
                  <a:solidFill>
                    <a:schemeClr val="bg1"/>
                  </a:solidFill>
                  <a:latin typeface="Tahoma" pitchFamily="34" charset="0"/>
                </a:rPr>
                <a:t>Kekuatan Hubungan Kekeluargaan</a:t>
              </a:r>
            </a:p>
          </p:txBody>
        </p:sp>
        <p:sp>
          <p:nvSpPr>
            <p:cNvPr id="14349" name="Line 15"/>
            <p:cNvSpPr>
              <a:spLocks noChangeShapeType="1"/>
            </p:cNvSpPr>
            <p:nvPr/>
          </p:nvSpPr>
          <p:spPr bwMode="auto">
            <a:xfrm flipV="1">
              <a:off x="2653" y="3612"/>
              <a:ext cx="0" cy="31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50" name="Line 16"/>
            <p:cNvSpPr>
              <a:spLocks noChangeShapeType="1"/>
            </p:cNvSpPr>
            <p:nvPr/>
          </p:nvSpPr>
          <p:spPr bwMode="auto">
            <a:xfrm flipV="1">
              <a:off x="2653" y="2133"/>
              <a:ext cx="0" cy="317"/>
            </a:xfrm>
            <a:prstGeom prst="line">
              <a:avLst/>
            </a:prstGeom>
            <a:noFill/>
            <a:ln w="5715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4351" name="Line 17"/>
            <p:cNvSpPr>
              <a:spLocks noChangeShapeType="1"/>
            </p:cNvSpPr>
            <p:nvPr/>
          </p:nvSpPr>
          <p:spPr bwMode="auto">
            <a:xfrm>
              <a:off x="1701" y="3022"/>
              <a:ext cx="363"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52" name="Line 18"/>
            <p:cNvSpPr>
              <a:spLocks noChangeShapeType="1"/>
            </p:cNvSpPr>
            <p:nvPr/>
          </p:nvSpPr>
          <p:spPr bwMode="auto">
            <a:xfrm>
              <a:off x="3233" y="3022"/>
              <a:ext cx="363" cy="0"/>
            </a:xfrm>
            <a:prstGeom prst="line">
              <a:avLst/>
            </a:prstGeom>
            <a:noFill/>
            <a:ln w="5715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grpSp>
      <p:sp>
        <p:nvSpPr>
          <p:cNvPr id="14343" name="Text Box 20"/>
          <p:cNvSpPr txBox="1">
            <a:spLocks noChangeArrowheads="1"/>
          </p:cNvSpPr>
          <p:nvPr/>
        </p:nvSpPr>
        <p:spPr bwMode="auto">
          <a:xfrm>
            <a:off x="193675" y="5805488"/>
            <a:ext cx="23415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a:solidFill>
                  <a:schemeClr val="tx2"/>
                </a:solidFill>
                <a:latin typeface="Tahoma" pitchFamily="34" charset="0"/>
              </a:rPr>
              <a:t>Source : Gibson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A5BF921-629A-4158-A7CF-48E1BB451DC1}" type="slidenum">
              <a:rPr lang="en-US" smtClean="0">
                <a:solidFill>
                  <a:schemeClr val="tx2"/>
                </a:solidFill>
              </a:rPr>
              <a:pPr eaLnBrk="1" hangingPunct="1"/>
              <a:t>11</a:t>
            </a:fld>
            <a:endParaRPr lang="en-US" smtClean="0">
              <a:solidFill>
                <a:schemeClr val="tx2"/>
              </a:solidFill>
            </a:endParaRPr>
          </a:p>
        </p:txBody>
      </p:sp>
      <p:sp>
        <p:nvSpPr>
          <p:cNvPr id="15363" name="Text Box 4"/>
          <p:cNvSpPr txBox="1">
            <a:spLocks noChangeArrowheads="1"/>
          </p:cNvSpPr>
          <p:nvPr/>
        </p:nvSpPr>
        <p:spPr bwMode="auto">
          <a:xfrm>
            <a:off x="428625" y="836613"/>
            <a:ext cx="5538788"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000" b="1" i="1">
                <a:latin typeface="Tahoma" pitchFamily="34" charset="0"/>
              </a:rPr>
              <a:t>Teori Kepribadian</a:t>
            </a:r>
          </a:p>
        </p:txBody>
      </p:sp>
      <p:sp>
        <p:nvSpPr>
          <p:cNvPr id="15364" name="Text Box 5"/>
          <p:cNvSpPr txBox="1">
            <a:spLocks noChangeArrowheads="1"/>
          </p:cNvSpPr>
          <p:nvPr/>
        </p:nvSpPr>
        <p:spPr bwMode="auto">
          <a:xfrm>
            <a:off x="255588" y="1773238"/>
            <a:ext cx="68437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solidFill>
                  <a:schemeClr val="tx2"/>
                </a:solidFill>
                <a:latin typeface="Tahoma" pitchFamily="34" charset="0"/>
              </a:rPr>
              <a:t>1.   Teori Kepribadian Pembawaan</a:t>
            </a:r>
          </a:p>
        </p:txBody>
      </p:sp>
      <p:sp>
        <p:nvSpPr>
          <p:cNvPr id="15365" name="Text Box 6"/>
          <p:cNvSpPr txBox="1">
            <a:spLocks noChangeArrowheads="1"/>
          </p:cNvSpPr>
          <p:nvPr/>
        </p:nvSpPr>
        <p:spPr bwMode="auto">
          <a:xfrm>
            <a:off x="895350" y="2276475"/>
            <a:ext cx="86598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b="1">
                <a:latin typeface="Tahoma" pitchFamily="34" charset="0"/>
              </a:rPr>
              <a:t>Berdasarkan premis bahwa kecenderungan mengarahkan perilaku seseorang dalam sebuah pola konsisten</a:t>
            </a:r>
            <a:r>
              <a:rPr lang="id-ID" sz="2000" b="1">
                <a:latin typeface="Tahoma" pitchFamily="34" charset="0"/>
              </a:rPr>
              <a:t>.</a:t>
            </a:r>
            <a:endParaRPr lang="en-US" sz="2000" b="1">
              <a:latin typeface="Tahoma" pitchFamily="34" charset="0"/>
            </a:endParaRPr>
          </a:p>
        </p:txBody>
      </p:sp>
      <p:sp>
        <p:nvSpPr>
          <p:cNvPr id="15366" name="Text Box 7"/>
          <p:cNvSpPr txBox="1">
            <a:spLocks noChangeArrowheads="1"/>
          </p:cNvSpPr>
          <p:nvPr/>
        </p:nvSpPr>
        <p:spPr bwMode="auto">
          <a:xfrm>
            <a:off x="193675" y="3213100"/>
            <a:ext cx="6942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solidFill>
                  <a:schemeClr val="tx2"/>
                </a:solidFill>
                <a:latin typeface="Tahoma" pitchFamily="34" charset="0"/>
              </a:rPr>
              <a:t>2.   Teori Kepribadian Psikodinamik</a:t>
            </a:r>
          </a:p>
        </p:txBody>
      </p:sp>
      <p:sp>
        <p:nvSpPr>
          <p:cNvPr id="15367" name="Text Box 8"/>
          <p:cNvSpPr txBox="1">
            <a:spLocks noChangeArrowheads="1"/>
          </p:cNvSpPr>
          <p:nvPr/>
        </p:nvSpPr>
        <p:spPr bwMode="auto">
          <a:xfrm>
            <a:off x="974725" y="3716338"/>
            <a:ext cx="8189913"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b="1">
                <a:latin typeface="Tahoma" pitchFamily="34" charset="0"/>
              </a:rPr>
              <a:t>Pendekatan Freudian yang mendiskusikan id, superego dan ego. Penekananan khusus ditempatkan pada penentu perilaku secara bawah sadar. </a:t>
            </a:r>
          </a:p>
        </p:txBody>
      </p:sp>
      <p:sp>
        <p:nvSpPr>
          <p:cNvPr id="15368" name="Text Box 9"/>
          <p:cNvSpPr txBox="1">
            <a:spLocks noChangeArrowheads="1"/>
          </p:cNvSpPr>
          <p:nvPr/>
        </p:nvSpPr>
        <p:spPr bwMode="auto">
          <a:xfrm>
            <a:off x="193675" y="4941888"/>
            <a:ext cx="6942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solidFill>
                  <a:schemeClr val="tx2"/>
                </a:solidFill>
                <a:latin typeface="Tahoma" pitchFamily="34" charset="0"/>
              </a:rPr>
              <a:t>3.   Teori Kepribadian Humanistik</a:t>
            </a:r>
          </a:p>
        </p:txBody>
      </p:sp>
      <p:sp>
        <p:nvSpPr>
          <p:cNvPr id="15369" name="Text Box 10"/>
          <p:cNvSpPr txBox="1">
            <a:spLocks noChangeArrowheads="1"/>
          </p:cNvSpPr>
          <p:nvPr/>
        </p:nvSpPr>
        <p:spPr bwMode="auto">
          <a:xfrm>
            <a:off x="974725" y="5445125"/>
            <a:ext cx="85026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b="1">
                <a:latin typeface="Tahoma" pitchFamily="34" charset="0"/>
              </a:rPr>
              <a:t>Menekankan pada pertumbuhan dan aktualisasi diri orang-orang</a:t>
            </a:r>
            <a:r>
              <a:rPr lang="id-ID" sz="2000" b="1">
                <a:latin typeface="Tahoma" pitchFamily="34" charset="0"/>
              </a:rPr>
              <a:t>.</a:t>
            </a:r>
            <a:endParaRPr lang="en-US" sz="2000" b="1">
              <a:latin typeface="Tahoma" pitchFamily="34" charset="0"/>
            </a:endParaRPr>
          </a:p>
        </p:txBody>
      </p:sp>
      <p:sp>
        <p:nvSpPr>
          <p:cNvPr id="15370" name="Text Box 11"/>
          <p:cNvSpPr txBox="1">
            <a:spLocks noChangeArrowheads="1"/>
          </p:cNvSpPr>
          <p:nvPr/>
        </p:nvSpPr>
        <p:spPr bwMode="auto">
          <a:xfrm>
            <a:off x="350838" y="6345238"/>
            <a:ext cx="4291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a:solidFill>
                  <a:schemeClr val="tx2"/>
                </a:solidFill>
                <a:latin typeface="Tahoma" pitchFamily="34" charset="0"/>
              </a:rPr>
              <a:t>Source : Gibson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3209AF3-0C90-4998-899A-7D6BBA191DDE}" type="slidenum">
              <a:rPr lang="en-US" smtClean="0">
                <a:solidFill>
                  <a:schemeClr val="tx2"/>
                </a:solidFill>
              </a:rPr>
              <a:pPr eaLnBrk="1" hangingPunct="1"/>
              <a:t>12</a:t>
            </a:fld>
            <a:endParaRPr lang="en-US" smtClean="0">
              <a:solidFill>
                <a:schemeClr val="tx2"/>
              </a:solidFill>
            </a:endParaRPr>
          </a:p>
        </p:txBody>
      </p:sp>
      <p:sp>
        <p:nvSpPr>
          <p:cNvPr id="16387" name="Text Box 4"/>
          <p:cNvSpPr txBox="1">
            <a:spLocks noChangeArrowheads="1"/>
          </p:cNvSpPr>
          <p:nvPr/>
        </p:nvSpPr>
        <p:spPr bwMode="auto">
          <a:xfrm>
            <a:off x="271463" y="333375"/>
            <a:ext cx="69421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i="1">
                <a:solidFill>
                  <a:schemeClr val="tx2"/>
                </a:solidFill>
                <a:latin typeface="Tahoma" pitchFamily="34" charset="0"/>
              </a:rPr>
              <a:t>Teori Kepribadian Humanistik</a:t>
            </a:r>
          </a:p>
        </p:txBody>
      </p:sp>
      <p:sp>
        <p:nvSpPr>
          <p:cNvPr id="16388" name="Text Box 5"/>
          <p:cNvSpPr txBox="1">
            <a:spLocks noChangeArrowheads="1"/>
          </p:cNvSpPr>
          <p:nvPr/>
        </p:nvSpPr>
        <p:spPr bwMode="auto">
          <a:xfrm>
            <a:off x="508000" y="908050"/>
            <a:ext cx="7251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i="1">
                <a:solidFill>
                  <a:schemeClr val="tx2"/>
                </a:solidFill>
                <a:latin typeface="Tahoma" pitchFamily="34" charset="0"/>
              </a:rPr>
              <a:t>1.   Mengukur Karakteristik Pribadi</a:t>
            </a:r>
          </a:p>
        </p:txBody>
      </p:sp>
      <p:sp>
        <p:nvSpPr>
          <p:cNvPr id="16389" name="Text Box 7"/>
          <p:cNvSpPr txBox="1">
            <a:spLocks noChangeArrowheads="1"/>
          </p:cNvSpPr>
          <p:nvPr/>
        </p:nvSpPr>
        <p:spPr bwMode="auto">
          <a:xfrm>
            <a:off x="895350" y="1557338"/>
            <a:ext cx="69421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b="1">
                <a:solidFill>
                  <a:srgbClr val="99CCFF"/>
                </a:solidFill>
                <a:latin typeface="Tahoma" pitchFamily="34" charset="0"/>
              </a:rPr>
              <a:t>Uji kepribadian</a:t>
            </a:r>
          </a:p>
        </p:txBody>
      </p:sp>
      <p:sp>
        <p:nvSpPr>
          <p:cNvPr id="16390" name="Text Box 8"/>
          <p:cNvSpPr txBox="1">
            <a:spLocks noChangeArrowheads="1"/>
          </p:cNvSpPr>
          <p:nvPr/>
        </p:nvSpPr>
        <p:spPr bwMode="auto">
          <a:xfrm>
            <a:off x="1441450" y="2060575"/>
            <a:ext cx="8113713"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b="1">
                <a:solidFill>
                  <a:schemeClr val="tx2"/>
                </a:solidFill>
                <a:latin typeface="Tahoma" pitchFamily="34" charset="0"/>
              </a:rPr>
              <a:t>Uji kepribadian digunakan untuk mengukur karakteristik emosional, motivasional, perorangan, dan sikap yang menyusun kepribadian seseorang</a:t>
            </a:r>
            <a:r>
              <a:rPr lang="id-ID" sz="2000" b="1">
                <a:solidFill>
                  <a:schemeClr val="tx2"/>
                </a:solidFill>
                <a:latin typeface="Tahoma" pitchFamily="34" charset="0"/>
              </a:rPr>
              <a:t>.</a:t>
            </a:r>
            <a:endParaRPr lang="en-US" sz="2000" b="1">
              <a:solidFill>
                <a:schemeClr val="tx2"/>
              </a:solidFill>
              <a:latin typeface="Tahoma" pitchFamily="34" charset="0"/>
            </a:endParaRPr>
          </a:p>
        </p:txBody>
      </p:sp>
      <p:sp>
        <p:nvSpPr>
          <p:cNvPr id="16391" name="Text Box 9"/>
          <p:cNvSpPr txBox="1">
            <a:spLocks noChangeArrowheads="1"/>
          </p:cNvSpPr>
          <p:nvPr/>
        </p:nvSpPr>
        <p:spPr bwMode="auto">
          <a:xfrm>
            <a:off x="819150" y="3248025"/>
            <a:ext cx="8502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b="1">
                <a:solidFill>
                  <a:srgbClr val="99CCFF"/>
                </a:solidFill>
                <a:latin typeface="Tahoma" pitchFamily="34" charset="0"/>
              </a:rPr>
              <a:t>Minnesota Multiphase Personality Inventory (MMPI)</a:t>
            </a:r>
          </a:p>
        </p:txBody>
      </p:sp>
      <p:sp>
        <p:nvSpPr>
          <p:cNvPr id="16392" name="Text Box 10"/>
          <p:cNvSpPr txBox="1">
            <a:spLocks noChangeArrowheads="1"/>
          </p:cNvSpPr>
          <p:nvPr/>
        </p:nvSpPr>
        <p:spPr bwMode="auto">
          <a:xfrm>
            <a:off x="1443038" y="3716338"/>
            <a:ext cx="81137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b="1">
                <a:solidFill>
                  <a:schemeClr val="tx2"/>
                </a:solidFill>
                <a:latin typeface="Tahoma" pitchFamily="34" charset="0"/>
              </a:rPr>
              <a:t>Sebuah survei yang dipakai secara luas untuk menilai kepribadian</a:t>
            </a:r>
            <a:r>
              <a:rPr lang="id-ID" sz="2000" b="1">
                <a:solidFill>
                  <a:schemeClr val="tx2"/>
                </a:solidFill>
                <a:latin typeface="Tahoma" pitchFamily="34" charset="0"/>
              </a:rPr>
              <a:t>.</a:t>
            </a:r>
            <a:endParaRPr lang="en-US" sz="2000" b="1">
              <a:solidFill>
                <a:schemeClr val="tx2"/>
              </a:solidFill>
              <a:latin typeface="Tahoma" pitchFamily="34" charset="0"/>
            </a:endParaRPr>
          </a:p>
        </p:txBody>
      </p:sp>
      <p:sp>
        <p:nvSpPr>
          <p:cNvPr id="16393" name="Text Box 11"/>
          <p:cNvSpPr txBox="1">
            <a:spLocks noChangeArrowheads="1"/>
          </p:cNvSpPr>
          <p:nvPr/>
        </p:nvSpPr>
        <p:spPr bwMode="auto">
          <a:xfrm>
            <a:off x="817563" y="4292600"/>
            <a:ext cx="8502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b="1">
                <a:solidFill>
                  <a:srgbClr val="99CCFF"/>
                </a:solidFill>
                <a:latin typeface="Tahoma" pitchFamily="34" charset="0"/>
              </a:rPr>
              <a:t>Myers-Briggs Type Indicator (MBTI)</a:t>
            </a:r>
          </a:p>
        </p:txBody>
      </p:sp>
      <p:sp>
        <p:nvSpPr>
          <p:cNvPr id="16394" name="Text Box 12"/>
          <p:cNvSpPr txBox="1">
            <a:spLocks noChangeArrowheads="1"/>
          </p:cNvSpPr>
          <p:nvPr/>
        </p:nvSpPr>
        <p:spPr bwMode="auto">
          <a:xfrm>
            <a:off x="1363663" y="4652963"/>
            <a:ext cx="8113712"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b="1">
                <a:solidFill>
                  <a:schemeClr val="tx2"/>
                </a:solidFill>
                <a:latin typeface="Tahoma" pitchFamily="34" charset="0"/>
              </a:rPr>
              <a:t>Sebuah skala yang menilai gaya kepribadian atau kognitif. Jawaban responden dinilai dan diterjemahkan untuk mengklasifikasikannya sebagai extrovert atau introvert, mela</a:t>
            </a:r>
            <a:r>
              <a:rPr lang="id-ID" sz="2000" b="1">
                <a:solidFill>
                  <a:schemeClr val="tx2"/>
                </a:solidFill>
                <a:latin typeface="Tahoma" pitchFamily="34" charset="0"/>
              </a:rPr>
              <a:t>l</a:t>
            </a:r>
            <a:r>
              <a:rPr lang="en-US" sz="2000" b="1">
                <a:solidFill>
                  <a:schemeClr val="tx2"/>
                </a:solidFill>
                <a:latin typeface="Tahoma" pitchFamily="34" charset="0"/>
              </a:rPr>
              <a:t>ui panca indera atau intuisi, berpikir atau merasakan, memahami atau menilai</a:t>
            </a:r>
            <a:r>
              <a:rPr lang="id-ID" sz="2000" b="1">
                <a:solidFill>
                  <a:schemeClr val="tx2"/>
                </a:solidFill>
                <a:latin typeface="Tahoma" pitchFamily="34" charset="0"/>
              </a:rPr>
              <a:t>.</a:t>
            </a:r>
            <a:endParaRPr lang="en-US" sz="2000" b="1">
              <a:solidFill>
                <a:schemeClr val="tx2"/>
              </a:solidFill>
              <a:latin typeface="Tahoma" pitchFamily="34" charset="0"/>
            </a:endParaRPr>
          </a:p>
        </p:txBody>
      </p:sp>
      <p:sp>
        <p:nvSpPr>
          <p:cNvPr id="16395" name="Text Box 13"/>
          <p:cNvSpPr txBox="1">
            <a:spLocks noChangeArrowheads="1"/>
          </p:cNvSpPr>
          <p:nvPr/>
        </p:nvSpPr>
        <p:spPr bwMode="auto">
          <a:xfrm>
            <a:off x="350838" y="6345238"/>
            <a:ext cx="24177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a:solidFill>
                  <a:schemeClr val="tx2"/>
                </a:solidFill>
                <a:latin typeface="Tahoma" pitchFamily="34" charset="0"/>
              </a:rPr>
              <a:t>Source : Gibson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0A463D5-31DD-4891-833E-18C01FA68A01}" type="slidenum">
              <a:rPr lang="en-US" smtClean="0">
                <a:solidFill>
                  <a:schemeClr val="tx2"/>
                </a:solidFill>
              </a:rPr>
              <a:pPr eaLnBrk="1" hangingPunct="1"/>
              <a:t>13</a:t>
            </a:fld>
            <a:endParaRPr lang="en-US" smtClean="0">
              <a:solidFill>
                <a:schemeClr val="tx2"/>
              </a:solidFill>
            </a:endParaRPr>
          </a:p>
        </p:txBody>
      </p:sp>
      <p:sp>
        <p:nvSpPr>
          <p:cNvPr id="17411" name="Text Box 4"/>
          <p:cNvSpPr txBox="1">
            <a:spLocks noChangeArrowheads="1"/>
          </p:cNvSpPr>
          <p:nvPr/>
        </p:nvSpPr>
        <p:spPr bwMode="auto">
          <a:xfrm>
            <a:off x="350838" y="333375"/>
            <a:ext cx="8191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i="1">
                <a:solidFill>
                  <a:schemeClr val="tx2"/>
                </a:solidFill>
                <a:latin typeface="Tahoma" pitchFamily="34" charset="0"/>
              </a:rPr>
              <a:t>2.   Karakteristik Kepribadian</a:t>
            </a:r>
          </a:p>
        </p:txBody>
      </p:sp>
      <p:sp>
        <p:nvSpPr>
          <p:cNvPr id="17412" name="Text Box 5"/>
          <p:cNvSpPr txBox="1">
            <a:spLocks noChangeArrowheads="1"/>
          </p:cNvSpPr>
          <p:nvPr/>
        </p:nvSpPr>
        <p:spPr bwMode="auto">
          <a:xfrm>
            <a:off x="428625" y="981075"/>
            <a:ext cx="694055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200" b="1">
                <a:solidFill>
                  <a:srgbClr val="99CCFF"/>
                </a:solidFill>
                <a:latin typeface="Tahoma" pitchFamily="34" charset="0"/>
              </a:rPr>
              <a:t>Tempat Kendali</a:t>
            </a:r>
          </a:p>
        </p:txBody>
      </p:sp>
      <p:sp>
        <p:nvSpPr>
          <p:cNvPr id="17413" name="Text Box 6"/>
          <p:cNvSpPr txBox="1">
            <a:spLocks noChangeArrowheads="1"/>
          </p:cNvSpPr>
          <p:nvPr/>
        </p:nvSpPr>
        <p:spPr bwMode="auto">
          <a:xfrm>
            <a:off x="661988" y="1371600"/>
            <a:ext cx="9050337"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b="1">
                <a:solidFill>
                  <a:schemeClr val="tx2"/>
                </a:solidFill>
                <a:latin typeface="Tahoma" pitchFamily="34" charset="0"/>
              </a:rPr>
              <a:t>Sebuah karakteristik kepribadian yang menggambarkan orang yang melihat bahwa kendali hidup mereka berasal dari dalam diri mereka sendiri disebut internalis. Orang yang percaya bahwa hidup mereka dikendalikan oleh faktor eksternal adalah eksternalis. </a:t>
            </a:r>
            <a:endParaRPr lang="en-US" sz="2000" b="1" i="1">
              <a:solidFill>
                <a:schemeClr val="tx2"/>
              </a:solidFill>
              <a:latin typeface="Tahoma" pitchFamily="34" charset="0"/>
            </a:endParaRPr>
          </a:p>
        </p:txBody>
      </p:sp>
      <p:sp>
        <p:nvSpPr>
          <p:cNvPr id="17414" name="Text Box 7"/>
          <p:cNvSpPr txBox="1">
            <a:spLocks noChangeArrowheads="1"/>
          </p:cNvSpPr>
          <p:nvPr/>
        </p:nvSpPr>
        <p:spPr bwMode="auto">
          <a:xfrm>
            <a:off x="428625" y="2924175"/>
            <a:ext cx="850265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200" b="1">
                <a:solidFill>
                  <a:srgbClr val="99CCFF"/>
                </a:solidFill>
                <a:latin typeface="Tahoma" pitchFamily="34" charset="0"/>
              </a:rPr>
              <a:t>Kemanjuran Diri</a:t>
            </a:r>
          </a:p>
        </p:txBody>
      </p:sp>
      <p:sp>
        <p:nvSpPr>
          <p:cNvPr id="17415" name="Text Box 8"/>
          <p:cNvSpPr txBox="1">
            <a:spLocks noChangeArrowheads="1"/>
          </p:cNvSpPr>
          <p:nvPr/>
        </p:nvSpPr>
        <p:spPr bwMode="auto">
          <a:xfrm>
            <a:off x="663575" y="3429000"/>
            <a:ext cx="904875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b="1">
                <a:solidFill>
                  <a:schemeClr val="tx2"/>
                </a:solidFill>
                <a:latin typeface="Tahoma" pitchFamily="34" charset="0"/>
              </a:rPr>
              <a:t>Kepercayaan bahwa seseorang dapat cukup melakukan dalam sebuah situasi. Kemanjuran diri memiliki tiga dimensi; besar, kekuatan, dan keadaan umum. </a:t>
            </a:r>
          </a:p>
        </p:txBody>
      </p:sp>
      <p:sp>
        <p:nvSpPr>
          <p:cNvPr id="17416" name="Text Box 9"/>
          <p:cNvSpPr txBox="1">
            <a:spLocks noChangeArrowheads="1"/>
          </p:cNvSpPr>
          <p:nvPr/>
        </p:nvSpPr>
        <p:spPr bwMode="auto">
          <a:xfrm>
            <a:off x="428625" y="4581525"/>
            <a:ext cx="850265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200" b="1">
                <a:solidFill>
                  <a:srgbClr val="99CCFF"/>
                </a:solidFill>
                <a:latin typeface="Tahoma" pitchFamily="34" charset="0"/>
              </a:rPr>
              <a:t>Kreativitas</a:t>
            </a:r>
          </a:p>
        </p:txBody>
      </p:sp>
      <p:sp>
        <p:nvSpPr>
          <p:cNvPr id="17417" name="Text Box 11"/>
          <p:cNvSpPr txBox="1">
            <a:spLocks noChangeArrowheads="1"/>
          </p:cNvSpPr>
          <p:nvPr/>
        </p:nvSpPr>
        <p:spPr bwMode="auto">
          <a:xfrm>
            <a:off x="428625" y="5229225"/>
            <a:ext cx="850265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200" b="1">
                <a:solidFill>
                  <a:srgbClr val="99CCFF"/>
                </a:solidFill>
                <a:latin typeface="Tahoma" pitchFamily="34" charset="0"/>
              </a:rPr>
              <a:t>Machiavellianisme</a:t>
            </a:r>
          </a:p>
        </p:txBody>
      </p:sp>
      <p:sp>
        <p:nvSpPr>
          <p:cNvPr id="17418" name="Text Box 12"/>
          <p:cNvSpPr txBox="1">
            <a:spLocks noChangeArrowheads="1"/>
          </p:cNvSpPr>
          <p:nvPr/>
        </p:nvSpPr>
        <p:spPr bwMode="auto">
          <a:xfrm>
            <a:off x="661988" y="5607050"/>
            <a:ext cx="9440862"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b="1">
                <a:solidFill>
                  <a:schemeClr val="tx2"/>
                </a:solidFill>
                <a:latin typeface="Tahoma" pitchFamily="34" charset="0"/>
              </a:rPr>
              <a:t>Sebuah kondisi digunakan untuk menggambarkan manuver politik dalam sebuah organisasi. Digunakan untuk merancang seseorang menjadi seorang manipulator atau penyimpang kekuasaan. </a:t>
            </a:r>
          </a:p>
        </p:txBody>
      </p:sp>
      <p:sp>
        <p:nvSpPr>
          <p:cNvPr id="17419" name="Text Box 13"/>
          <p:cNvSpPr txBox="1">
            <a:spLocks noChangeArrowheads="1"/>
          </p:cNvSpPr>
          <p:nvPr/>
        </p:nvSpPr>
        <p:spPr bwMode="auto">
          <a:xfrm>
            <a:off x="193675" y="6416675"/>
            <a:ext cx="4291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a:solidFill>
                  <a:schemeClr val="tx2"/>
                </a:solidFill>
                <a:latin typeface="Tahoma" pitchFamily="34" charset="0"/>
              </a:rPr>
              <a:t>Source : Gibson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1B07C27-DD04-426F-88B1-D9C0C0EDEDE8}" type="slidenum">
              <a:rPr lang="en-US" smtClean="0">
                <a:solidFill>
                  <a:schemeClr val="tx2"/>
                </a:solidFill>
              </a:rPr>
              <a:pPr eaLnBrk="1" hangingPunct="1"/>
              <a:t>14</a:t>
            </a:fld>
            <a:endParaRPr lang="en-US" smtClean="0">
              <a:solidFill>
                <a:schemeClr val="tx2"/>
              </a:solidFill>
            </a:endParaRPr>
          </a:p>
        </p:txBody>
      </p:sp>
      <p:sp>
        <p:nvSpPr>
          <p:cNvPr id="18435" name="Rectangle 4"/>
          <p:cNvSpPr>
            <a:spLocks noChangeArrowheads="1"/>
          </p:cNvSpPr>
          <p:nvPr/>
        </p:nvSpPr>
        <p:spPr bwMode="auto">
          <a:xfrm>
            <a:off x="193675" y="2060575"/>
            <a:ext cx="399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200" b="1" i="1">
                <a:latin typeface="Tahoma" pitchFamily="34" charset="0"/>
              </a:rPr>
              <a:t> </a:t>
            </a:r>
            <a:r>
              <a:rPr lang="en-US" sz="3200" b="1" i="1" u="sng">
                <a:latin typeface="Tahoma" pitchFamily="34" charset="0"/>
              </a:rPr>
              <a:t>4.   Pembelajaran</a:t>
            </a:r>
            <a:r>
              <a:rPr lang="en-US" sz="3200" b="1" i="1">
                <a:latin typeface="Tahoma" pitchFamily="34" charset="0"/>
              </a:rPr>
              <a:t> </a:t>
            </a:r>
          </a:p>
        </p:txBody>
      </p:sp>
      <p:sp>
        <p:nvSpPr>
          <p:cNvPr id="18436" name="Text Box 5"/>
          <p:cNvSpPr txBox="1">
            <a:spLocks noChangeArrowheads="1"/>
          </p:cNvSpPr>
          <p:nvPr/>
        </p:nvSpPr>
        <p:spPr bwMode="auto">
          <a:xfrm>
            <a:off x="661988" y="3284538"/>
            <a:ext cx="8659812"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600" b="1">
                <a:latin typeface="Tahoma" pitchFamily="34" charset="0"/>
              </a:rPr>
              <a:t>Segala yang berhubungan dengan perubahan permanen perilaku yang terjadi sebagai sebuah hasil pengalaman</a:t>
            </a:r>
            <a:r>
              <a:rPr lang="id-ID" sz="2600" b="1">
                <a:latin typeface="Tahoma" pitchFamily="34" charset="0"/>
              </a:rPr>
              <a:t>.</a:t>
            </a:r>
            <a:endParaRPr lang="en-US" sz="2600" b="1">
              <a:latin typeface="Tahoma" pitchFamily="34" charset="0"/>
            </a:endParaRPr>
          </a:p>
        </p:txBody>
      </p:sp>
      <p:sp>
        <p:nvSpPr>
          <p:cNvPr id="18437" name="Text Box 7"/>
          <p:cNvSpPr txBox="1">
            <a:spLocks noChangeArrowheads="1"/>
          </p:cNvSpPr>
          <p:nvPr/>
        </p:nvSpPr>
        <p:spPr bwMode="auto">
          <a:xfrm>
            <a:off x="350838" y="6092825"/>
            <a:ext cx="4291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a:solidFill>
                  <a:schemeClr val="tx2"/>
                </a:solidFill>
                <a:latin typeface="Tahoma" pitchFamily="34" charset="0"/>
              </a:rPr>
              <a:t>Source : Stephen P. Robbins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676FD2C-C7DF-4E9B-9CF2-F07929AB9E69}" type="slidenum">
              <a:rPr lang="en-US" smtClean="0">
                <a:solidFill>
                  <a:schemeClr val="tx2"/>
                </a:solidFill>
              </a:rPr>
              <a:pPr eaLnBrk="1" hangingPunct="1"/>
              <a:t>15</a:t>
            </a:fld>
            <a:endParaRPr lang="en-US" smtClean="0">
              <a:solidFill>
                <a:schemeClr val="tx2"/>
              </a:solidFill>
            </a:endParaRPr>
          </a:p>
        </p:txBody>
      </p:sp>
      <p:sp>
        <p:nvSpPr>
          <p:cNvPr id="19459" name="Text Box 4"/>
          <p:cNvSpPr txBox="1">
            <a:spLocks noChangeArrowheads="1"/>
          </p:cNvSpPr>
          <p:nvPr/>
        </p:nvSpPr>
        <p:spPr bwMode="auto">
          <a:xfrm>
            <a:off x="271463" y="333375"/>
            <a:ext cx="8659812"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000" b="1">
                <a:latin typeface="Tahoma" pitchFamily="34" charset="0"/>
              </a:rPr>
              <a:t>Teori-teori Pembelajaran</a:t>
            </a:r>
          </a:p>
        </p:txBody>
      </p:sp>
      <p:sp>
        <p:nvSpPr>
          <p:cNvPr id="19460" name="Text Box 5"/>
          <p:cNvSpPr txBox="1">
            <a:spLocks noChangeArrowheads="1"/>
          </p:cNvSpPr>
          <p:nvPr/>
        </p:nvSpPr>
        <p:spPr bwMode="auto">
          <a:xfrm>
            <a:off x="117475" y="6237288"/>
            <a:ext cx="4291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a:solidFill>
                  <a:schemeClr val="tx2"/>
                </a:solidFill>
                <a:latin typeface="Tahoma" pitchFamily="34" charset="0"/>
              </a:rPr>
              <a:t>Source : Stephen P. Robbins</a:t>
            </a:r>
          </a:p>
        </p:txBody>
      </p:sp>
      <p:sp>
        <p:nvSpPr>
          <p:cNvPr id="19461" name="Text Box 6"/>
          <p:cNvSpPr txBox="1">
            <a:spLocks noChangeArrowheads="1"/>
          </p:cNvSpPr>
          <p:nvPr/>
        </p:nvSpPr>
        <p:spPr bwMode="auto">
          <a:xfrm>
            <a:off x="193675" y="1484313"/>
            <a:ext cx="49164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latin typeface="Tahoma" pitchFamily="34" charset="0"/>
              </a:rPr>
              <a:t>1.    Pengkondisian Klasik</a:t>
            </a:r>
          </a:p>
        </p:txBody>
      </p:sp>
      <p:sp>
        <p:nvSpPr>
          <p:cNvPr id="19462" name="Text Box 7"/>
          <p:cNvSpPr txBox="1">
            <a:spLocks noChangeArrowheads="1"/>
          </p:cNvSpPr>
          <p:nvPr/>
        </p:nvSpPr>
        <p:spPr bwMode="auto">
          <a:xfrm>
            <a:off x="428625" y="2060575"/>
            <a:ext cx="94392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a:latin typeface="Tahoma" pitchFamily="34" charset="0"/>
              </a:rPr>
              <a:t>Sebuah tipe pengkondisian dimana sesesorang merespon terhadap beberapa stimulus yang tidak biasanya menghasilkan respon seperti itu. </a:t>
            </a:r>
          </a:p>
        </p:txBody>
      </p:sp>
      <p:sp>
        <p:nvSpPr>
          <p:cNvPr id="19463" name="Text Box 8"/>
          <p:cNvSpPr txBox="1">
            <a:spLocks noChangeArrowheads="1"/>
          </p:cNvSpPr>
          <p:nvPr/>
        </p:nvSpPr>
        <p:spPr bwMode="auto">
          <a:xfrm>
            <a:off x="117475" y="3182938"/>
            <a:ext cx="4914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latin typeface="Tahoma" pitchFamily="34" charset="0"/>
              </a:rPr>
              <a:t>2.    Pengkondisian Operant</a:t>
            </a:r>
          </a:p>
        </p:txBody>
      </p:sp>
      <p:sp>
        <p:nvSpPr>
          <p:cNvPr id="19464" name="Text Box 9"/>
          <p:cNvSpPr txBox="1">
            <a:spLocks noChangeArrowheads="1"/>
          </p:cNvSpPr>
          <p:nvPr/>
        </p:nvSpPr>
        <p:spPr bwMode="auto">
          <a:xfrm>
            <a:off x="428625" y="3686175"/>
            <a:ext cx="92837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a:latin typeface="Tahoma" pitchFamily="34" charset="0"/>
              </a:rPr>
              <a:t>Sebuah tipe pengkondisian dimana perilaku sengaja diinginkan untuk diarahkan menuju sebuah </a:t>
            </a:r>
            <a:r>
              <a:rPr lang="id-ID" sz="2400">
                <a:latin typeface="Tahoma" pitchFamily="34" charset="0"/>
              </a:rPr>
              <a:t>i</a:t>
            </a:r>
            <a:r>
              <a:rPr lang="en-US" sz="2400">
                <a:latin typeface="Tahoma" pitchFamily="34" charset="0"/>
              </a:rPr>
              <a:t>mbalan dan mencegah sebuah hukuman</a:t>
            </a:r>
            <a:r>
              <a:rPr lang="id-ID" sz="2400">
                <a:latin typeface="Tahoma" pitchFamily="34" charset="0"/>
              </a:rPr>
              <a:t>.</a:t>
            </a:r>
            <a:endParaRPr lang="en-US" sz="2400">
              <a:latin typeface="Tahoma" pitchFamily="34" charset="0"/>
            </a:endParaRPr>
          </a:p>
        </p:txBody>
      </p:sp>
      <p:sp>
        <p:nvSpPr>
          <p:cNvPr id="19465" name="Text Box 10"/>
          <p:cNvSpPr txBox="1">
            <a:spLocks noChangeArrowheads="1"/>
          </p:cNvSpPr>
          <p:nvPr/>
        </p:nvSpPr>
        <p:spPr bwMode="auto">
          <a:xfrm>
            <a:off x="196850" y="4746625"/>
            <a:ext cx="4914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latin typeface="Tahoma" pitchFamily="34" charset="0"/>
              </a:rPr>
              <a:t>3.    Pembelajaran Sosial</a:t>
            </a:r>
          </a:p>
        </p:txBody>
      </p:sp>
      <p:sp>
        <p:nvSpPr>
          <p:cNvPr id="19466" name="Text Box 11"/>
          <p:cNvSpPr txBox="1">
            <a:spLocks noChangeArrowheads="1"/>
          </p:cNvSpPr>
          <p:nvPr/>
        </p:nvSpPr>
        <p:spPr bwMode="auto">
          <a:xfrm>
            <a:off x="508000" y="5203825"/>
            <a:ext cx="904716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a:latin typeface="Tahoma" pitchFamily="34" charset="0"/>
              </a:rPr>
              <a:t>Orang-orang dapat belajar melalui observasi dan pengalaman langsung</a:t>
            </a:r>
            <a:r>
              <a:rPr lang="id-ID" sz="2400">
                <a:latin typeface="Tahoma" pitchFamily="34" charset="0"/>
              </a:rPr>
              <a:t>.</a:t>
            </a:r>
            <a:endParaRPr lang="en-US" sz="2400">
              <a:latin typeface="Tahoma"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0FF5A82-3968-454D-A99B-963792B7B516}" type="slidenum">
              <a:rPr lang="en-US" smtClean="0">
                <a:solidFill>
                  <a:schemeClr val="tx2"/>
                </a:solidFill>
              </a:rPr>
              <a:pPr eaLnBrk="1" hangingPunct="1"/>
              <a:t>16</a:t>
            </a:fld>
            <a:endParaRPr lang="en-US" smtClean="0">
              <a:solidFill>
                <a:schemeClr val="tx2"/>
              </a:solidFill>
            </a:endParaRPr>
          </a:p>
        </p:txBody>
      </p:sp>
      <p:sp>
        <p:nvSpPr>
          <p:cNvPr id="20483" name="Rectangle 4"/>
          <p:cNvSpPr>
            <a:spLocks noChangeArrowheads="1"/>
          </p:cNvSpPr>
          <p:nvPr/>
        </p:nvSpPr>
        <p:spPr bwMode="auto">
          <a:xfrm>
            <a:off x="193675" y="908050"/>
            <a:ext cx="46767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200" b="1" i="1" u="sng">
                <a:latin typeface="Tahoma" pitchFamily="34" charset="0"/>
              </a:rPr>
              <a:t>5.   Penghubungan</a:t>
            </a:r>
          </a:p>
        </p:txBody>
      </p:sp>
      <p:sp>
        <p:nvSpPr>
          <p:cNvPr id="20484" name="Text Box 5"/>
          <p:cNvSpPr txBox="1">
            <a:spLocks noChangeArrowheads="1"/>
          </p:cNvSpPr>
          <p:nvPr/>
        </p:nvSpPr>
        <p:spPr bwMode="auto">
          <a:xfrm>
            <a:off x="350838" y="1773238"/>
            <a:ext cx="963295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200" b="1">
                <a:latin typeface="Tahoma" pitchFamily="34" charset="0"/>
              </a:rPr>
              <a:t>Proses pemahaman disebabkan oleh perilaku dan hasi</a:t>
            </a:r>
            <a:r>
              <a:rPr lang="id-ID" sz="2200" b="1">
                <a:latin typeface="Tahoma" pitchFamily="34" charset="0"/>
              </a:rPr>
              <a:t>l.</a:t>
            </a:r>
            <a:endParaRPr lang="en-US" sz="2200" b="1">
              <a:latin typeface="Tahoma" pitchFamily="34" charset="0"/>
            </a:endParaRPr>
          </a:p>
        </p:txBody>
      </p:sp>
      <p:sp>
        <p:nvSpPr>
          <p:cNvPr id="20485" name="Text Box 6"/>
          <p:cNvSpPr txBox="1">
            <a:spLocks noChangeArrowheads="1"/>
          </p:cNvSpPr>
          <p:nvPr/>
        </p:nvSpPr>
        <p:spPr bwMode="auto">
          <a:xfrm>
            <a:off x="584200" y="2997200"/>
            <a:ext cx="5772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solidFill>
                  <a:schemeClr val="tx2"/>
                </a:solidFill>
                <a:latin typeface="Tahoma" pitchFamily="34" charset="0"/>
              </a:rPr>
              <a:t>Penghubungan Penempatan</a:t>
            </a:r>
          </a:p>
        </p:txBody>
      </p:sp>
      <p:sp>
        <p:nvSpPr>
          <p:cNvPr id="20486" name="Text Box 7"/>
          <p:cNvSpPr txBox="1">
            <a:spLocks noChangeArrowheads="1"/>
          </p:cNvSpPr>
          <p:nvPr/>
        </p:nvSpPr>
        <p:spPr bwMode="auto">
          <a:xfrm>
            <a:off x="1014413" y="3644900"/>
            <a:ext cx="889158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b="1">
                <a:latin typeface="Tahoma" pitchFamily="34" charset="0"/>
              </a:rPr>
              <a:t>Men</a:t>
            </a:r>
            <a:r>
              <a:rPr lang="id-ID" sz="2000" b="1">
                <a:latin typeface="Tahoma" pitchFamily="34" charset="0"/>
              </a:rPr>
              <a:t>e</a:t>
            </a:r>
            <a:r>
              <a:rPr lang="en-US" sz="2000" b="1">
                <a:latin typeface="Tahoma" pitchFamily="34" charset="0"/>
              </a:rPr>
              <a:t>kankan beberapa aspek individu, seperti kemampuan atau keahlian, untuk menjelaskan perilaku</a:t>
            </a:r>
            <a:r>
              <a:rPr lang="id-ID" sz="2000" b="1">
                <a:latin typeface="Tahoma" pitchFamily="34" charset="0"/>
              </a:rPr>
              <a:t>.</a:t>
            </a:r>
            <a:endParaRPr lang="en-US" sz="2000" b="1">
              <a:latin typeface="Tahoma" pitchFamily="34" charset="0"/>
            </a:endParaRPr>
          </a:p>
        </p:txBody>
      </p:sp>
      <p:sp>
        <p:nvSpPr>
          <p:cNvPr id="20487" name="Text Box 8"/>
          <p:cNvSpPr txBox="1">
            <a:spLocks noChangeArrowheads="1"/>
          </p:cNvSpPr>
          <p:nvPr/>
        </p:nvSpPr>
        <p:spPr bwMode="auto">
          <a:xfrm>
            <a:off x="584200" y="4743450"/>
            <a:ext cx="4525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solidFill>
                  <a:schemeClr val="tx2"/>
                </a:solidFill>
                <a:latin typeface="Tahoma" pitchFamily="34" charset="0"/>
              </a:rPr>
              <a:t>Penghubungan Situasi</a:t>
            </a:r>
          </a:p>
        </p:txBody>
      </p:sp>
      <p:sp>
        <p:nvSpPr>
          <p:cNvPr id="20488" name="Text Box 9"/>
          <p:cNvSpPr txBox="1">
            <a:spLocks noChangeArrowheads="1"/>
          </p:cNvSpPr>
          <p:nvPr/>
        </p:nvSpPr>
        <p:spPr bwMode="auto">
          <a:xfrm>
            <a:off x="1014413" y="5391150"/>
            <a:ext cx="889158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b="1">
                <a:latin typeface="Tahoma" pitchFamily="34" charset="0"/>
              </a:rPr>
              <a:t>Penghubungan yang menekankan perilaku yang dipengaruhi lingkungan</a:t>
            </a:r>
            <a:r>
              <a:rPr lang="id-ID" sz="2000" b="1">
                <a:latin typeface="Tahoma" pitchFamily="34" charset="0"/>
              </a:rPr>
              <a:t>.</a:t>
            </a:r>
            <a:endParaRPr lang="en-US" sz="2000" b="1">
              <a:latin typeface="Tahom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3F4DA7E-2EED-46E6-A18F-49CA1E191F75}" type="slidenum">
              <a:rPr lang="en-US" smtClean="0">
                <a:solidFill>
                  <a:schemeClr val="tx2"/>
                </a:solidFill>
              </a:rPr>
              <a:pPr eaLnBrk="1" hangingPunct="1"/>
              <a:t>17</a:t>
            </a:fld>
            <a:endParaRPr lang="en-US" smtClean="0">
              <a:solidFill>
                <a:schemeClr val="tx2"/>
              </a:solidFill>
            </a:endParaRPr>
          </a:p>
        </p:txBody>
      </p:sp>
      <p:sp>
        <p:nvSpPr>
          <p:cNvPr id="21507" name="Rectangle 4"/>
          <p:cNvSpPr>
            <a:spLocks noChangeArrowheads="1"/>
          </p:cNvSpPr>
          <p:nvPr/>
        </p:nvSpPr>
        <p:spPr bwMode="auto">
          <a:xfrm>
            <a:off x="350838" y="765175"/>
            <a:ext cx="3606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342900" indent="-342900"/>
            <a:r>
              <a:rPr lang="en-US" sz="3200" b="1" i="1" u="sng">
                <a:latin typeface="Tahoma" pitchFamily="34" charset="0"/>
              </a:rPr>
              <a:t>6.   Kemampuan </a:t>
            </a:r>
          </a:p>
        </p:txBody>
      </p:sp>
      <p:sp>
        <p:nvSpPr>
          <p:cNvPr id="21508" name="Text Box 5"/>
          <p:cNvSpPr txBox="1">
            <a:spLocks noChangeArrowheads="1"/>
          </p:cNvSpPr>
          <p:nvPr/>
        </p:nvSpPr>
        <p:spPr bwMode="auto">
          <a:xfrm>
            <a:off x="271463" y="1628775"/>
            <a:ext cx="9440862"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200" b="1">
                <a:latin typeface="Tahoma" pitchFamily="34" charset="0"/>
              </a:rPr>
              <a:t>Sebuah kapasitas individu untuk mengerjakan bermacam tugas dalam sebuah pekerjaan</a:t>
            </a:r>
            <a:r>
              <a:rPr lang="id-ID" sz="2200" b="1">
                <a:latin typeface="Tahoma" pitchFamily="34" charset="0"/>
              </a:rPr>
              <a:t>.</a:t>
            </a:r>
            <a:endParaRPr lang="en-US" sz="2200" b="1">
              <a:latin typeface="Tahoma" pitchFamily="34" charset="0"/>
            </a:endParaRPr>
          </a:p>
        </p:txBody>
      </p:sp>
      <p:sp>
        <p:nvSpPr>
          <p:cNvPr id="21509" name="Text Box 6"/>
          <p:cNvSpPr txBox="1">
            <a:spLocks noChangeArrowheads="1"/>
          </p:cNvSpPr>
          <p:nvPr/>
        </p:nvSpPr>
        <p:spPr bwMode="auto">
          <a:xfrm>
            <a:off x="466725" y="2497138"/>
            <a:ext cx="46513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solidFill>
                  <a:schemeClr val="tx2"/>
                </a:solidFill>
                <a:latin typeface="Tahoma" pitchFamily="34" charset="0"/>
              </a:rPr>
              <a:t>Kemampuan Intelektual</a:t>
            </a:r>
          </a:p>
        </p:txBody>
      </p:sp>
      <p:sp>
        <p:nvSpPr>
          <p:cNvPr id="21510" name="Text Box 7"/>
          <p:cNvSpPr txBox="1">
            <a:spLocks noChangeArrowheads="1"/>
          </p:cNvSpPr>
          <p:nvPr/>
        </p:nvSpPr>
        <p:spPr bwMode="auto">
          <a:xfrm>
            <a:off x="857250" y="3146425"/>
            <a:ext cx="88011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200" b="1">
                <a:latin typeface="Tahoma" pitchFamily="34" charset="0"/>
              </a:rPr>
              <a:t>Yang dibutuhkan untuk melakukan aktivitas menta</a:t>
            </a:r>
            <a:r>
              <a:rPr lang="id-ID" sz="2200" b="1">
                <a:latin typeface="Tahoma" pitchFamily="34" charset="0"/>
              </a:rPr>
              <a:t>l.</a:t>
            </a:r>
            <a:endParaRPr lang="en-US" sz="2200" b="1">
              <a:latin typeface="Tahoma" pitchFamily="34" charset="0"/>
            </a:endParaRPr>
          </a:p>
        </p:txBody>
      </p:sp>
      <p:sp>
        <p:nvSpPr>
          <p:cNvPr id="21511" name="Text Box 8"/>
          <p:cNvSpPr txBox="1">
            <a:spLocks noChangeArrowheads="1"/>
          </p:cNvSpPr>
          <p:nvPr/>
        </p:nvSpPr>
        <p:spPr bwMode="auto">
          <a:xfrm>
            <a:off x="466725" y="3962400"/>
            <a:ext cx="5033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solidFill>
                  <a:schemeClr val="tx2"/>
                </a:solidFill>
                <a:latin typeface="Tahoma" pitchFamily="34" charset="0"/>
              </a:rPr>
              <a:t>Kemampuan Fisik</a:t>
            </a:r>
          </a:p>
        </p:txBody>
      </p:sp>
      <p:sp>
        <p:nvSpPr>
          <p:cNvPr id="21512" name="Text Box 9"/>
          <p:cNvSpPr txBox="1">
            <a:spLocks noChangeArrowheads="1"/>
          </p:cNvSpPr>
          <p:nvPr/>
        </p:nvSpPr>
        <p:spPr bwMode="auto">
          <a:xfrm>
            <a:off x="819150" y="4467225"/>
            <a:ext cx="90868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200" b="1">
                <a:latin typeface="Tahoma" pitchFamily="34" charset="0"/>
              </a:rPr>
              <a:t>Yang dibutuhkan untuk melakukan tugas yang membutuhkan stamina, kecekatan, kekuatan dan karakteristik yang mirip</a:t>
            </a:r>
            <a:r>
              <a:rPr lang="id-ID" sz="2200" b="1">
                <a:latin typeface="Tahoma" pitchFamily="34" charset="0"/>
              </a:rPr>
              <a:t>.</a:t>
            </a:r>
            <a:endParaRPr lang="en-US" sz="2200" b="1">
              <a:latin typeface="Tahoma" pitchFamily="34" charset="0"/>
            </a:endParaRPr>
          </a:p>
        </p:txBody>
      </p:sp>
      <p:sp>
        <p:nvSpPr>
          <p:cNvPr id="21513" name="Text Box 10"/>
          <p:cNvSpPr txBox="1">
            <a:spLocks noChangeArrowheads="1"/>
          </p:cNvSpPr>
          <p:nvPr/>
        </p:nvSpPr>
        <p:spPr bwMode="auto">
          <a:xfrm>
            <a:off x="193675" y="6237288"/>
            <a:ext cx="4291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a:solidFill>
                  <a:schemeClr val="tx2"/>
                </a:solidFill>
                <a:latin typeface="Tahoma" pitchFamily="34" charset="0"/>
              </a:rPr>
              <a:t>Source : Stephen P. Robbins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idx="1"/>
          </p:nvPr>
        </p:nvSpPr>
        <p:spPr>
          <a:xfrm>
            <a:off x="742950" y="1981200"/>
            <a:ext cx="8420100" cy="4111625"/>
          </a:xfrm>
        </p:spPr>
        <p:txBody>
          <a:bodyPr/>
          <a:lstStyle/>
          <a:p>
            <a:pPr eaLnBrk="1" hangingPunct="1"/>
            <a:r>
              <a:rPr lang="en-US" b="1" smtClean="0">
                <a:latin typeface="Tahoma" pitchFamily="34" charset="0"/>
              </a:rPr>
              <a:t>Perbedaan-perbedaan individu</a:t>
            </a:r>
          </a:p>
          <a:p>
            <a:pPr eaLnBrk="1" hangingPunct="1"/>
            <a:r>
              <a:rPr lang="en-US" b="1" smtClean="0">
                <a:latin typeface="Tahoma" pitchFamily="34" charset="0"/>
              </a:rPr>
              <a:t>Variabel-variabel yang mempengaruhi perilaku individu</a:t>
            </a:r>
          </a:p>
          <a:p>
            <a:pPr eaLnBrk="1" hangingPunct="1"/>
            <a:r>
              <a:rPr lang="en-US" b="1" smtClean="0">
                <a:latin typeface="Tahoma" pitchFamily="34" charset="0"/>
              </a:rPr>
              <a:t>Sikap, persepsi, kepribadian dan pembelajaran</a:t>
            </a:r>
          </a:p>
        </p:txBody>
      </p:sp>
      <p:sp>
        <p:nvSpPr>
          <p:cNvPr id="6147"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293AC28-3A61-49B3-8F1D-241B9434BE45}" type="slidenum">
              <a:rPr lang="en-US" smtClean="0">
                <a:solidFill>
                  <a:schemeClr val="tx2"/>
                </a:solidFill>
              </a:rPr>
              <a:pPr eaLnBrk="1" hangingPunct="1"/>
              <a:t>2</a:t>
            </a:fld>
            <a:endParaRPr lang="en-US" smtClean="0">
              <a:solidFill>
                <a:schemeClr val="tx2"/>
              </a:solidFill>
            </a:endParaRPr>
          </a:p>
        </p:txBody>
      </p:sp>
      <p:sp>
        <p:nvSpPr>
          <p:cNvPr id="4099" name="Rectangle 2"/>
          <p:cNvSpPr>
            <a:spLocks noGrp="1" noChangeArrowheads="1"/>
          </p:cNvSpPr>
          <p:nvPr>
            <p:ph type="title"/>
          </p:nvPr>
        </p:nvSpPr>
        <p:spPr/>
        <p:txBody>
          <a:bodyPr/>
          <a:lstStyle/>
          <a:p>
            <a:pPr eaLnBrk="1" fontAlgn="auto" hangingPunct="1">
              <a:spcAft>
                <a:spcPts val="0"/>
              </a:spcAft>
              <a:defRPr/>
            </a:pPr>
            <a:r>
              <a:rPr b="1" smtClean="0">
                <a:latin typeface="Tahoma" pitchFamily="34" charset="0"/>
              </a:rPr>
              <a:t>Tujuan Pengajaran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8BC7F0B-FFC0-4FBF-94D6-EC8FF81CCE2D}" type="slidenum">
              <a:rPr lang="en-US" smtClean="0">
                <a:solidFill>
                  <a:schemeClr val="tx2"/>
                </a:solidFill>
              </a:rPr>
              <a:pPr eaLnBrk="1" hangingPunct="1"/>
              <a:t>3</a:t>
            </a:fld>
            <a:endParaRPr lang="en-US" smtClean="0">
              <a:solidFill>
                <a:schemeClr val="tx2"/>
              </a:solidFill>
            </a:endParaRPr>
          </a:p>
        </p:txBody>
      </p:sp>
      <p:sp>
        <p:nvSpPr>
          <p:cNvPr id="7171" name="Text Box 4"/>
          <p:cNvSpPr txBox="1">
            <a:spLocks noChangeArrowheads="1"/>
          </p:cNvSpPr>
          <p:nvPr/>
        </p:nvSpPr>
        <p:spPr bwMode="auto">
          <a:xfrm>
            <a:off x="193675" y="908050"/>
            <a:ext cx="85026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i="1">
                <a:latin typeface="Tahoma" pitchFamily="34" charset="0"/>
              </a:rPr>
              <a:t>KERANGKA KERJA PERILAKU INDIVIDU</a:t>
            </a:r>
          </a:p>
        </p:txBody>
      </p:sp>
      <p:sp>
        <p:nvSpPr>
          <p:cNvPr id="7172" name="Text Box 6"/>
          <p:cNvSpPr txBox="1">
            <a:spLocks noChangeArrowheads="1"/>
          </p:cNvSpPr>
          <p:nvPr/>
        </p:nvSpPr>
        <p:spPr bwMode="auto">
          <a:xfrm>
            <a:off x="193675" y="2338388"/>
            <a:ext cx="2763838" cy="3035300"/>
          </a:xfrm>
          <a:prstGeom prst="rect">
            <a:avLst/>
          </a:prstGeom>
          <a:solidFill>
            <a:srgbClr val="FF9966"/>
          </a:solidFill>
          <a:ln w="9525">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b="1">
                <a:solidFill>
                  <a:schemeClr val="bg1"/>
                </a:solidFill>
                <a:latin typeface="Tahoma" pitchFamily="34" charset="0"/>
              </a:rPr>
              <a:t>Lingkungan</a:t>
            </a:r>
          </a:p>
          <a:p>
            <a:pPr eaLnBrk="1" hangingPunct="1"/>
            <a:r>
              <a:rPr lang="en-US" sz="1600">
                <a:solidFill>
                  <a:schemeClr val="bg1"/>
                </a:solidFill>
                <a:latin typeface="Tahoma" pitchFamily="34" charset="0"/>
              </a:rPr>
              <a:t>Pekerjaan</a:t>
            </a:r>
          </a:p>
          <a:p>
            <a:pPr eaLnBrk="1" hangingPunct="1"/>
            <a:r>
              <a:rPr lang="en-US" sz="1600">
                <a:solidFill>
                  <a:schemeClr val="bg1"/>
                </a:solidFill>
                <a:latin typeface="Tahoma" pitchFamily="34" charset="0"/>
              </a:rPr>
              <a:t> - Rancangan kerja</a:t>
            </a:r>
          </a:p>
          <a:p>
            <a:pPr eaLnBrk="1" hangingPunct="1"/>
            <a:r>
              <a:rPr lang="en-US" sz="1600">
                <a:solidFill>
                  <a:schemeClr val="bg1"/>
                </a:solidFill>
                <a:latin typeface="Tahoma" pitchFamily="34" charset="0"/>
              </a:rPr>
              <a:t> - Struktur organisasi</a:t>
            </a:r>
          </a:p>
          <a:p>
            <a:pPr eaLnBrk="1" hangingPunct="1"/>
            <a:r>
              <a:rPr lang="en-US" sz="1600">
                <a:solidFill>
                  <a:schemeClr val="bg1"/>
                </a:solidFill>
                <a:latin typeface="Tahoma" pitchFamily="34" charset="0"/>
              </a:rPr>
              <a:t> - Kebijakan dan peraturan</a:t>
            </a:r>
          </a:p>
          <a:p>
            <a:pPr eaLnBrk="1" hangingPunct="1"/>
            <a:r>
              <a:rPr lang="en-US" sz="1600">
                <a:solidFill>
                  <a:schemeClr val="bg1"/>
                </a:solidFill>
                <a:latin typeface="Tahoma" pitchFamily="34" charset="0"/>
              </a:rPr>
              <a:t> - Kepemimpinan</a:t>
            </a:r>
          </a:p>
          <a:p>
            <a:pPr eaLnBrk="1" hangingPunct="1"/>
            <a:r>
              <a:rPr lang="en-US" sz="1600">
                <a:solidFill>
                  <a:schemeClr val="bg1"/>
                </a:solidFill>
                <a:latin typeface="Tahoma" pitchFamily="34" charset="0"/>
              </a:rPr>
              <a:t> - Imbalan dan sanksi</a:t>
            </a:r>
          </a:p>
          <a:p>
            <a:pPr eaLnBrk="1" hangingPunct="1"/>
            <a:r>
              <a:rPr lang="en-US" sz="1600">
                <a:solidFill>
                  <a:schemeClr val="bg1"/>
                </a:solidFill>
                <a:latin typeface="Tahoma" pitchFamily="34" charset="0"/>
              </a:rPr>
              <a:t> - Sumber daya</a:t>
            </a:r>
          </a:p>
          <a:p>
            <a:pPr eaLnBrk="1" hangingPunct="1"/>
            <a:r>
              <a:rPr lang="en-US" sz="1600">
                <a:solidFill>
                  <a:schemeClr val="bg1"/>
                </a:solidFill>
                <a:latin typeface="Tahoma" pitchFamily="34" charset="0"/>
              </a:rPr>
              <a:t>Bukan Pekerjaan</a:t>
            </a:r>
          </a:p>
          <a:p>
            <a:pPr eaLnBrk="1" hangingPunct="1"/>
            <a:r>
              <a:rPr lang="en-US" sz="1600">
                <a:solidFill>
                  <a:schemeClr val="bg1"/>
                </a:solidFill>
                <a:latin typeface="Tahoma" pitchFamily="34" charset="0"/>
              </a:rPr>
              <a:t> - Keluarga</a:t>
            </a:r>
          </a:p>
          <a:p>
            <a:pPr eaLnBrk="1" hangingPunct="1"/>
            <a:r>
              <a:rPr lang="en-US" sz="1600">
                <a:solidFill>
                  <a:schemeClr val="bg1"/>
                </a:solidFill>
                <a:latin typeface="Tahoma" pitchFamily="34" charset="0"/>
              </a:rPr>
              <a:t> - Ekonomi</a:t>
            </a:r>
          </a:p>
          <a:p>
            <a:pPr eaLnBrk="1" hangingPunct="1"/>
            <a:r>
              <a:rPr lang="en-US" sz="1600">
                <a:solidFill>
                  <a:schemeClr val="bg1"/>
                </a:solidFill>
                <a:latin typeface="Tahoma" pitchFamily="34" charset="0"/>
              </a:rPr>
              <a:t> - Waktu luang dan hobi</a:t>
            </a:r>
          </a:p>
        </p:txBody>
      </p:sp>
      <p:sp>
        <p:nvSpPr>
          <p:cNvPr id="7173" name="Text Box 7"/>
          <p:cNvSpPr txBox="1">
            <a:spLocks noChangeArrowheads="1"/>
          </p:cNvSpPr>
          <p:nvPr/>
        </p:nvSpPr>
        <p:spPr bwMode="auto">
          <a:xfrm>
            <a:off x="3076575" y="2338388"/>
            <a:ext cx="2106613" cy="3524250"/>
          </a:xfrm>
          <a:prstGeom prst="rect">
            <a:avLst/>
          </a:prstGeom>
          <a:solidFill>
            <a:srgbClr val="FF9966"/>
          </a:solidFill>
          <a:ln w="9525">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b="1">
                <a:solidFill>
                  <a:schemeClr val="bg1"/>
                </a:solidFill>
                <a:latin typeface="Tahoma" pitchFamily="34" charset="0"/>
              </a:rPr>
              <a:t>Individu</a:t>
            </a:r>
          </a:p>
          <a:p>
            <a:pPr eaLnBrk="1" hangingPunct="1"/>
            <a:r>
              <a:rPr lang="en-US" sz="1600">
                <a:solidFill>
                  <a:schemeClr val="bg1"/>
                </a:solidFill>
                <a:latin typeface="Tahoma" pitchFamily="34" charset="0"/>
              </a:rPr>
              <a:t>Kemampuan dan keahlian</a:t>
            </a:r>
          </a:p>
          <a:p>
            <a:pPr eaLnBrk="1" hangingPunct="1"/>
            <a:r>
              <a:rPr lang="en-US" sz="1600">
                <a:solidFill>
                  <a:schemeClr val="bg1"/>
                </a:solidFill>
                <a:latin typeface="Tahoma" pitchFamily="34" charset="0"/>
              </a:rPr>
              <a:t>Latarbelakang keluarga</a:t>
            </a:r>
          </a:p>
          <a:p>
            <a:pPr eaLnBrk="1" hangingPunct="1"/>
            <a:r>
              <a:rPr lang="en-US" sz="1600">
                <a:solidFill>
                  <a:schemeClr val="bg1"/>
                </a:solidFill>
                <a:latin typeface="Tahoma" pitchFamily="34" charset="0"/>
              </a:rPr>
              <a:t>Kepribadian</a:t>
            </a:r>
          </a:p>
          <a:p>
            <a:pPr eaLnBrk="1" hangingPunct="1"/>
            <a:r>
              <a:rPr lang="en-US" sz="1600">
                <a:solidFill>
                  <a:schemeClr val="bg1"/>
                </a:solidFill>
                <a:latin typeface="Tahoma" pitchFamily="34" charset="0"/>
              </a:rPr>
              <a:t>Persepsi</a:t>
            </a:r>
          </a:p>
          <a:p>
            <a:pPr eaLnBrk="1" hangingPunct="1"/>
            <a:r>
              <a:rPr lang="en-US" sz="1600">
                <a:solidFill>
                  <a:schemeClr val="bg1"/>
                </a:solidFill>
                <a:latin typeface="Tahoma" pitchFamily="34" charset="0"/>
              </a:rPr>
              <a:t>Sikap</a:t>
            </a:r>
          </a:p>
          <a:p>
            <a:pPr eaLnBrk="1" hangingPunct="1"/>
            <a:r>
              <a:rPr lang="en-US" sz="1600">
                <a:solidFill>
                  <a:schemeClr val="bg1"/>
                </a:solidFill>
                <a:latin typeface="Tahoma" pitchFamily="34" charset="0"/>
              </a:rPr>
              <a:t>Penghubungan</a:t>
            </a:r>
          </a:p>
          <a:p>
            <a:pPr eaLnBrk="1" hangingPunct="1"/>
            <a:r>
              <a:rPr lang="en-US" sz="1600">
                <a:solidFill>
                  <a:schemeClr val="bg1"/>
                </a:solidFill>
                <a:latin typeface="Tahoma" pitchFamily="34" charset="0"/>
              </a:rPr>
              <a:t>Kemampuan belajar</a:t>
            </a:r>
          </a:p>
          <a:p>
            <a:pPr eaLnBrk="1" hangingPunct="1"/>
            <a:r>
              <a:rPr lang="en-US" sz="1600">
                <a:solidFill>
                  <a:schemeClr val="bg1"/>
                </a:solidFill>
                <a:latin typeface="Tahoma" pitchFamily="34" charset="0"/>
              </a:rPr>
              <a:t>Umur</a:t>
            </a:r>
          </a:p>
          <a:p>
            <a:pPr eaLnBrk="1" hangingPunct="1"/>
            <a:r>
              <a:rPr lang="en-US" sz="1600">
                <a:solidFill>
                  <a:schemeClr val="bg1"/>
                </a:solidFill>
                <a:latin typeface="Tahoma" pitchFamily="34" charset="0"/>
              </a:rPr>
              <a:t>Ras</a:t>
            </a:r>
          </a:p>
          <a:p>
            <a:pPr eaLnBrk="1" hangingPunct="1"/>
            <a:r>
              <a:rPr lang="en-US" sz="1600">
                <a:solidFill>
                  <a:schemeClr val="bg1"/>
                </a:solidFill>
                <a:latin typeface="Tahoma" pitchFamily="34" charset="0"/>
              </a:rPr>
              <a:t>Jenis kelamin</a:t>
            </a:r>
          </a:p>
          <a:p>
            <a:pPr eaLnBrk="1" hangingPunct="1"/>
            <a:r>
              <a:rPr lang="en-US" sz="1600">
                <a:solidFill>
                  <a:schemeClr val="bg1"/>
                </a:solidFill>
                <a:latin typeface="Tahoma" pitchFamily="34" charset="0"/>
              </a:rPr>
              <a:t>Pengalaman</a:t>
            </a:r>
          </a:p>
        </p:txBody>
      </p:sp>
      <p:sp>
        <p:nvSpPr>
          <p:cNvPr id="7174" name="Text Box 8"/>
          <p:cNvSpPr txBox="1">
            <a:spLocks noChangeArrowheads="1"/>
          </p:cNvSpPr>
          <p:nvPr/>
        </p:nvSpPr>
        <p:spPr bwMode="auto">
          <a:xfrm>
            <a:off x="5343525" y="2338388"/>
            <a:ext cx="1873250" cy="3279775"/>
          </a:xfrm>
          <a:prstGeom prst="rect">
            <a:avLst/>
          </a:prstGeom>
          <a:solidFill>
            <a:srgbClr val="FF9966"/>
          </a:solidFill>
          <a:ln w="9525">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b="1">
                <a:solidFill>
                  <a:schemeClr val="bg1"/>
                </a:solidFill>
                <a:latin typeface="Tahoma" pitchFamily="34" charset="0"/>
              </a:rPr>
              <a:t>Perilaku</a:t>
            </a:r>
          </a:p>
          <a:p>
            <a:pPr eaLnBrk="1" hangingPunct="1"/>
            <a:r>
              <a:rPr lang="en-US" sz="1600">
                <a:solidFill>
                  <a:schemeClr val="bg1"/>
                </a:solidFill>
                <a:latin typeface="Tahoma" pitchFamily="34" charset="0"/>
              </a:rPr>
              <a:t>Pemecahan masalah </a:t>
            </a:r>
          </a:p>
          <a:p>
            <a:pPr eaLnBrk="1" hangingPunct="1"/>
            <a:r>
              <a:rPr lang="en-US" sz="1600">
                <a:solidFill>
                  <a:schemeClr val="bg1"/>
                </a:solidFill>
                <a:latin typeface="Tahoma" pitchFamily="34" charset="0"/>
              </a:rPr>
              <a:t>Proses berpikir Komunikasi </a:t>
            </a:r>
          </a:p>
          <a:p>
            <a:pPr eaLnBrk="1" hangingPunct="1"/>
            <a:r>
              <a:rPr lang="en-US" sz="1600">
                <a:solidFill>
                  <a:schemeClr val="bg1"/>
                </a:solidFill>
                <a:latin typeface="Tahoma" pitchFamily="34" charset="0"/>
              </a:rPr>
              <a:t>  - Berbicara</a:t>
            </a:r>
          </a:p>
          <a:p>
            <a:pPr eaLnBrk="1" hangingPunct="1"/>
            <a:r>
              <a:rPr lang="en-US" sz="1600">
                <a:solidFill>
                  <a:schemeClr val="bg1"/>
                </a:solidFill>
                <a:latin typeface="Tahoma" pitchFamily="34" charset="0"/>
              </a:rPr>
              <a:t>  - Mendengar</a:t>
            </a:r>
          </a:p>
          <a:p>
            <a:pPr eaLnBrk="1" hangingPunct="1"/>
            <a:r>
              <a:rPr lang="en-US" sz="1600">
                <a:solidFill>
                  <a:schemeClr val="bg1"/>
                </a:solidFill>
                <a:latin typeface="Tahoma" pitchFamily="34" charset="0"/>
              </a:rPr>
              <a:t>Observasi</a:t>
            </a:r>
          </a:p>
          <a:p>
            <a:pPr eaLnBrk="1" hangingPunct="1"/>
            <a:r>
              <a:rPr lang="en-US" sz="1600">
                <a:solidFill>
                  <a:schemeClr val="bg1"/>
                </a:solidFill>
                <a:latin typeface="Tahoma" pitchFamily="34" charset="0"/>
              </a:rPr>
              <a:t>Perpindahan</a:t>
            </a:r>
          </a:p>
          <a:p>
            <a:pPr eaLnBrk="1" hangingPunct="1"/>
            <a:endParaRPr lang="en-US" sz="1600">
              <a:solidFill>
                <a:schemeClr val="bg1"/>
              </a:solidFill>
              <a:latin typeface="Tahoma" pitchFamily="34" charset="0"/>
            </a:endParaRPr>
          </a:p>
          <a:p>
            <a:pPr eaLnBrk="1" hangingPunct="1"/>
            <a:endParaRPr lang="en-US" sz="1600">
              <a:solidFill>
                <a:schemeClr val="bg1"/>
              </a:solidFill>
              <a:latin typeface="Tahoma" pitchFamily="34" charset="0"/>
            </a:endParaRPr>
          </a:p>
          <a:p>
            <a:pPr eaLnBrk="1" hangingPunct="1"/>
            <a:endParaRPr lang="en-US" sz="1600">
              <a:solidFill>
                <a:schemeClr val="bg1"/>
              </a:solidFill>
              <a:latin typeface="Tahoma" pitchFamily="34" charset="0"/>
            </a:endParaRPr>
          </a:p>
          <a:p>
            <a:pPr eaLnBrk="1" hangingPunct="1"/>
            <a:r>
              <a:rPr lang="en-US" sz="1600">
                <a:solidFill>
                  <a:schemeClr val="bg1"/>
                </a:solidFill>
                <a:latin typeface="Tahoma" pitchFamily="34" charset="0"/>
              </a:rPr>
              <a:t> </a:t>
            </a:r>
          </a:p>
        </p:txBody>
      </p:sp>
      <p:sp>
        <p:nvSpPr>
          <p:cNvPr id="7175" name="Text Box 9"/>
          <p:cNvSpPr txBox="1">
            <a:spLocks noChangeArrowheads="1"/>
          </p:cNvSpPr>
          <p:nvPr/>
        </p:nvSpPr>
        <p:spPr bwMode="auto">
          <a:xfrm>
            <a:off x="7370763" y="2325688"/>
            <a:ext cx="2700337" cy="3279775"/>
          </a:xfrm>
          <a:prstGeom prst="rect">
            <a:avLst/>
          </a:prstGeom>
          <a:solidFill>
            <a:srgbClr val="FF9966"/>
          </a:solidFill>
          <a:ln w="9525">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b="1">
                <a:solidFill>
                  <a:schemeClr val="bg1"/>
                </a:solidFill>
                <a:latin typeface="Tahoma" pitchFamily="34" charset="0"/>
              </a:rPr>
              <a:t>Hasil</a:t>
            </a:r>
          </a:p>
          <a:p>
            <a:pPr eaLnBrk="1" hangingPunct="1"/>
            <a:r>
              <a:rPr lang="en-US" sz="1600">
                <a:solidFill>
                  <a:schemeClr val="bg1"/>
                </a:solidFill>
                <a:latin typeface="Tahoma" pitchFamily="34" charset="0"/>
              </a:rPr>
              <a:t>Kinerja</a:t>
            </a:r>
          </a:p>
          <a:p>
            <a:pPr eaLnBrk="1" hangingPunct="1"/>
            <a:r>
              <a:rPr lang="en-US" sz="1600">
                <a:solidFill>
                  <a:schemeClr val="bg1"/>
                </a:solidFill>
                <a:latin typeface="Tahoma" pitchFamily="34" charset="0"/>
              </a:rPr>
              <a:t>  - Jangka panjang</a:t>
            </a:r>
          </a:p>
          <a:p>
            <a:pPr eaLnBrk="1" hangingPunct="1"/>
            <a:r>
              <a:rPr lang="en-US" sz="1600">
                <a:solidFill>
                  <a:schemeClr val="bg1"/>
                </a:solidFill>
                <a:latin typeface="Tahoma" pitchFamily="34" charset="0"/>
              </a:rPr>
              <a:t>  - Jangka pendek</a:t>
            </a:r>
          </a:p>
          <a:p>
            <a:pPr eaLnBrk="1" hangingPunct="1"/>
            <a:r>
              <a:rPr lang="en-US" sz="1600">
                <a:solidFill>
                  <a:schemeClr val="bg1"/>
                </a:solidFill>
                <a:latin typeface="Tahoma" pitchFamily="34" charset="0"/>
              </a:rPr>
              <a:t>Perkembangan personal Hubungan dengan yang lain</a:t>
            </a:r>
          </a:p>
          <a:p>
            <a:pPr eaLnBrk="1" hangingPunct="1"/>
            <a:r>
              <a:rPr lang="en-US" sz="1600">
                <a:solidFill>
                  <a:schemeClr val="bg1"/>
                </a:solidFill>
                <a:latin typeface="Tahoma" pitchFamily="34" charset="0"/>
              </a:rPr>
              <a:t>Kepuasan</a:t>
            </a:r>
          </a:p>
          <a:p>
            <a:pPr eaLnBrk="1" hangingPunct="1"/>
            <a:endParaRPr lang="en-US" sz="1600">
              <a:solidFill>
                <a:schemeClr val="bg1"/>
              </a:solidFill>
              <a:latin typeface="Tahoma" pitchFamily="34" charset="0"/>
            </a:endParaRPr>
          </a:p>
          <a:p>
            <a:pPr eaLnBrk="1" hangingPunct="1"/>
            <a:endParaRPr lang="en-US" sz="1600">
              <a:solidFill>
                <a:schemeClr val="bg1"/>
              </a:solidFill>
              <a:latin typeface="Tahoma" pitchFamily="34" charset="0"/>
            </a:endParaRPr>
          </a:p>
          <a:p>
            <a:pPr eaLnBrk="1" hangingPunct="1"/>
            <a:endParaRPr lang="en-US" sz="1600">
              <a:solidFill>
                <a:schemeClr val="bg1"/>
              </a:solidFill>
              <a:latin typeface="Tahoma" pitchFamily="34" charset="0"/>
            </a:endParaRPr>
          </a:p>
          <a:p>
            <a:pPr eaLnBrk="1" hangingPunct="1"/>
            <a:endParaRPr lang="en-US" sz="1600">
              <a:solidFill>
                <a:schemeClr val="bg1"/>
              </a:solidFill>
              <a:latin typeface="Tahoma" pitchFamily="34" charset="0"/>
            </a:endParaRPr>
          </a:p>
          <a:p>
            <a:pPr eaLnBrk="1" hangingPunct="1"/>
            <a:r>
              <a:rPr lang="en-US" sz="1600">
                <a:solidFill>
                  <a:schemeClr val="bg1"/>
                </a:solidFill>
                <a:latin typeface="Tahoma" pitchFamily="34" charset="0"/>
              </a:rPr>
              <a:t> </a:t>
            </a:r>
          </a:p>
        </p:txBody>
      </p:sp>
      <p:grpSp>
        <p:nvGrpSpPr>
          <p:cNvPr id="7176" name="Group 17"/>
          <p:cNvGrpSpPr>
            <a:grpSpLocks/>
          </p:cNvGrpSpPr>
          <p:nvPr/>
        </p:nvGrpSpPr>
        <p:grpSpPr bwMode="auto">
          <a:xfrm>
            <a:off x="1443038" y="1900238"/>
            <a:ext cx="2339975" cy="433387"/>
            <a:chOff x="839" y="1197"/>
            <a:chExt cx="1542" cy="273"/>
          </a:xfrm>
        </p:grpSpPr>
        <p:sp>
          <p:nvSpPr>
            <p:cNvPr id="7188" name="Line 10"/>
            <p:cNvSpPr>
              <a:spLocks noChangeShapeType="1"/>
            </p:cNvSpPr>
            <p:nvPr/>
          </p:nvSpPr>
          <p:spPr bwMode="auto">
            <a:xfrm flipV="1">
              <a:off x="839" y="1197"/>
              <a:ext cx="0" cy="273"/>
            </a:xfrm>
            <a:prstGeom prst="line">
              <a:avLst/>
            </a:prstGeom>
            <a:noFill/>
            <a:ln w="19050">
              <a:solidFill>
                <a:schemeClr val="tx2"/>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7189" name="Line 11"/>
            <p:cNvSpPr>
              <a:spLocks noChangeShapeType="1"/>
            </p:cNvSpPr>
            <p:nvPr/>
          </p:nvSpPr>
          <p:spPr bwMode="auto">
            <a:xfrm>
              <a:off x="839" y="1197"/>
              <a:ext cx="1542"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0" name="Line 12"/>
            <p:cNvSpPr>
              <a:spLocks noChangeShapeType="1"/>
            </p:cNvSpPr>
            <p:nvPr/>
          </p:nvSpPr>
          <p:spPr bwMode="auto">
            <a:xfrm flipV="1">
              <a:off x="2381" y="1197"/>
              <a:ext cx="0" cy="273"/>
            </a:xfrm>
            <a:prstGeom prst="line">
              <a:avLst/>
            </a:prstGeom>
            <a:noFill/>
            <a:ln w="19050">
              <a:solidFill>
                <a:schemeClr val="tx2"/>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grpSp>
      <p:grpSp>
        <p:nvGrpSpPr>
          <p:cNvPr id="7177" name="Group 16"/>
          <p:cNvGrpSpPr>
            <a:grpSpLocks/>
          </p:cNvGrpSpPr>
          <p:nvPr/>
        </p:nvGrpSpPr>
        <p:grpSpPr bwMode="auto">
          <a:xfrm>
            <a:off x="4251325" y="1901825"/>
            <a:ext cx="1716088" cy="433388"/>
            <a:chOff x="3152" y="1333"/>
            <a:chExt cx="1542" cy="273"/>
          </a:xfrm>
        </p:grpSpPr>
        <p:sp>
          <p:nvSpPr>
            <p:cNvPr id="7185" name="Line 13"/>
            <p:cNvSpPr>
              <a:spLocks noChangeShapeType="1"/>
            </p:cNvSpPr>
            <p:nvPr/>
          </p:nvSpPr>
          <p:spPr bwMode="auto">
            <a:xfrm flipV="1">
              <a:off x="3152" y="1333"/>
              <a:ext cx="0" cy="273"/>
            </a:xfrm>
            <a:prstGeom prst="line">
              <a:avLst/>
            </a:prstGeom>
            <a:noFill/>
            <a:ln w="19050">
              <a:solidFill>
                <a:schemeClr val="tx2"/>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7186" name="Line 14"/>
            <p:cNvSpPr>
              <a:spLocks noChangeShapeType="1"/>
            </p:cNvSpPr>
            <p:nvPr/>
          </p:nvSpPr>
          <p:spPr bwMode="auto">
            <a:xfrm>
              <a:off x="3152" y="1333"/>
              <a:ext cx="1542"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7" name="Line 15"/>
            <p:cNvSpPr>
              <a:spLocks noChangeShapeType="1"/>
            </p:cNvSpPr>
            <p:nvPr/>
          </p:nvSpPr>
          <p:spPr bwMode="auto">
            <a:xfrm flipV="1">
              <a:off x="4694" y="1333"/>
              <a:ext cx="0" cy="273"/>
            </a:xfrm>
            <a:prstGeom prst="line">
              <a:avLst/>
            </a:prstGeom>
            <a:noFill/>
            <a:ln w="19050">
              <a:solidFill>
                <a:schemeClr val="tx2"/>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grpSp>
      <p:grpSp>
        <p:nvGrpSpPr>
          <p:cNvPr id="7178" name="Group 18"/>
          <p:cNvGrpSpPr>
            <a:grpSpLocks/>
          </p:cNvGrpSpPr>
          <p:nvPr/>
        </p:nvGrpSpPr>
        <p:grpSpPr bwMode="auto">
          <a:xfrm>
            <a:off x="6435725" y="1897063"/>
            <a:ext cx="2027238" cy="433387"/>
            <a:chOff x="3152" y="1333"/>
            <a:chExt cx="1542" cy="273"/>
          </a:xfrm>
        </p:grpSpPr>
        <p:sp>
          <p:nvSpPr>
            <p:cNvPr id="7182" name="Line 19"/>
            <p:cNvSpPr>
              <a:spLocks noChangeShapeType="1"/>
            </p:cNvSpPr>
            <p:nvPr/>
          </p:nvSpPr>
          <p:spPr bwMode="auto">
            <a:xfrm flipV="1">
              <a:off x="3152" y="1333"/>
              <a:ext cx="0" cy="273"/>
            </a:xfrm>
            <a:prstGeom prst="line">
              <a:avLst/>
            </a:prstGeom>
            <a:noFill/>
            <a:ln w="19050">
              <a:solidFill>
                <a:schemeClr val="tx2"/>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7183" name="Line 20"/>
            <p:cNvSpPr>
              <a:spLocks noChangeShapeType="1"/>
            </p:cNvSpPr>
            <p:nvPr/>
          </p:nvSpPr>
          <p:spPr bwMode="auto">
            <a:xfrm>
              <a:off x="3152" y="1333"/>
              <a:ext cx="1542"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4" name="Line 21"/>
            <p:cNvSpPr>
              <a:spLocks noChangeShapeType="1"/>
            </p:cNvSpPr>
            <p:nvPr/>
          </p:nvSpPr>
          <p:spPr bwMode="auto">
            <a:xfrm flipV="1">
              <a:off x="4694" y="1333"/>
              <a:ext cx="0" cy="273"/>
            </a:xfrm>
            <a:prstGeom prst="line">
              <a:avLst/>
            </a:prstGeom>
            <a:noFill/>
            <a:ln w="19050">
              <a:solidFill>
                <a:schemeClr val="tx2"/>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grpSp>
      <p:cxnSp>
        <p:nvCxnSpPr>
          <p:cNvPr id="7179" name="AutoShape 22"/>
          <p:cNvCxnSpPr>
            <a:cxnSpLocks noChangeShapeType="1"/>
            <a:stCxn id="7175" idx="2"/>
            <a:endCxn id="7173" idx="2"/>
          </p:cNvCxnSpPr>
          <p:nvPr/>
        </p:nvCxnSpPr>
        <p:spPr bwMode="auto">
          <a:xfrm rot="5400000">
            <a:off x="6297612" y="3438526"/>
            <a:ext cx="257175" cy="4591050"/>
          </a:xfrm>
          <a:prstGeom prst="curvedConnector3">
            <a:avLst>
              <a:gd name="adj1" fmla="val 188889"/>
            </a:avLst>
          </a:prstGeom>
          <a:noFill/>
          <a:ln w="28575">
            <a:solidFill>
              <a:schemeClr val="tx2"/>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7180" name="AutoShape 23"/>
          <p:cNvCxnSpPr>
            <a:cxnSpLocks noChangeShapeType="1"/>
          </p:cNvCxnSpPr>
          <p:nvPr/>
        </p:nvCxnSpPr>
        <p:spPr bwMode="auto">
          <a:xfrm rot="5400000">
            <a:off x="4746626" y="2298700"/>
            <a:ext cx="12700" cy="6594475"/>
          </a:xfrm>
          <a:prstGeom prst="curvedConnector3">
            <a:avLst>
              <a:gd name="adj1" fmla="val 8400005"/>
            </a:avLst>
          </a:prstGeom>
          <a:noFill/>
          <a:ln w="28575">
            <a:solidFill>
              <a:schemeClr val="tx2"/>
            </a:solidFill>
            <a:round/>
            <a:headEnd type="triangle" w="med" len="med"/>
            <a:tailEnd type="triangle" w="med" len="med"/>
          </a:ln>
          <a:extLst>
            <a:ext uri="{909E8E84-426E-40DD-AFC4-6F175D3DCCD1}">
              <a14:hiddenFill xmlns:a14="http://schemas.microsoft.com/office/drawing/2010/main">
                <a:noFill/>
              </a14:hiddenFill>
            </a:ext>
          </a:extLst>
        </p:spPr>
      </p:cxnSp>
      <p:sp>
        <p:nvSpPr>
          <p:cNvPr id="7181" name="Text Box 25"/>
          <p:cNvSpPr txBox="1">
            <a:spLocks noChangeArrowheads="1"/>
          </p:cNvSpPr>
          <p:nvPr/>
        </p:nvSpPr>
        <p:spPr bwMode="auto">
          <a:xfrm>
            <a:off x="193675" y="6237288"/>
            <a:ext cx="4291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a:solidFill>
                  <a:schemeClr val="tx2"/>
                </a:solidFill>
                <a:latin typeface="Tahoma" pitchFamily="34" charset="0"/>
              </a:rPr>
              <a:t>Source : Gibson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3C98176-487E-4643-902F-13C5BA0E0C07}" type="slidenum">
              <a:rPr lang="en-US" smtClean="0">
                <a:solidFill>
                  <a:schemeClr val="tx2"/>
                </a:solidFill>
              </a:rPr>
              <a:pPr eaLnBrk="1" hangingPunct="1"/>
              <a:t>4</a:t>
            </a:fld>
            <a:endParaRPr lang="en-US" smtClean="0">
              <a:solidFill>
                <a:schemeClr val="tx2"/>
              </a:solidFill>
            </a:endParaRPr>
          </a:p>
        </p:txBody>
      </p:sp>
      <p:sp>
        <p:nvSpPr>
          <p:cNvPr id="8195" name="Rectangle 5"/>
          <p:cNvSpPr>
            <a:spLocks noChangeArrowheads="1"/>
          </p:cNvSpPr>
          <p:nvPr/>
        </p:nvSpPr>
        <p:spPr bwMode="auto">
          <a:xfrm>
            <a:off x="661988" y="333375"/>
            <a:ext cx="76104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200" b="1">
                <a:solidFill>
                  <a:schemeClr val="tx2"/>
                </a:solidFill>
                <a:latin typeface="Tahoma" pitchFamily="34" charset="0"/>
              </a:rPr>
              <a:t>PERBEDAAN-PERBEDAAN INDIVIDU</a:t>
            </a:r>
          </a:p>
        </p:txBody>
      </p:sp>
      <p:sp>
        <p:nvSpPr>
          <p:cNvPr id="8196" name="Rectangle 6"/>
          <p:cNvSpPr>
            <a:spLocks noChangeArrowheads="1"/>
          </p:cNvSpPr>
          <p:nvPr/>
        </p:nvSpPr>
        <p:spPr bwMode="auto">
          <a:xfrm>
            <a:off x="1052513" y="1658938"/>
            <a:ext cx="21066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u="sng">
                <a:latin typeface="Tahoma" pitchFamily="34" charset="0"/>
              </a:rPr>
              <a:t>Kemampuan</a:t>
            </a:r>
          </a:p>
        </p:txBody>
      </p:sp>
      <p:sp>
        <p:nvSpPr>
          <p:cNvPr id="8197" name="Rectangle 8"/>
          <p:cNvSpPr>
            <a:spLocks noChangeArrowheads="1"/>
          </p:cNvSpPr>
          <p:nvPr/>
        </p:nvSpPr>
        <p:spPr bwMode="auto">
          <a:xfrm>
            <a:off x="1568450" y="2133600"/>
            <a:ext cx="68516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b="1">
                <a:latin typeface="Tahoma" pitchFamily="34" charset="0"/>
              </a:rPr>
              <a:t>Sebuah sifat biologis atau yang dipelajari yang </a:t>
            </a:r>
          </a:p>
          <a:p>
            <a:r>
              <a:rPr lang="en-US" sz="2000" b="1">
                <a:latin typeface="Tahoma" pitchFamily="34" charset="0"/>
              </a:rPr>
              <a:t>mengijinkan seseorang untuk</a:t>
            </a:r>
            <a:r>
              <a:rPr lang="id-ID" sz="2000" b="1">
                <a:latin typeface="Tahoma" pitchFamily="34" charset="0"/>
              </a:rPr>
              <a:t> </a:t>
            </a:r>
            <a:r>
              <a:rPr lang="en-US" sz="2000" b="1">
                <a:latin typeface="Tahoma" pitchFamily="34" charset="0"/>
              </a:rPr>
              <a:t>sesuatu yang bersifat</a:t>
            </a:r>
          </a:p>
          <a:p>
            <a:r>
              <a:rPr lang="en-US" sz="2000" b="1">
                <a:latin typeface="Tahoma" pitchFamily="34" charset="0"/>
              </a:rPr>
              <a:t>mental atau fisik</a:t>
            </a:r>
            <a:r>
              <a:rPr lang="id-ID" sz="2000" b="1">
                <a:latin typeface="Tahoma" pitchFamily="34" charset="0"/>
              </a:rPr>
              <a:t>.</a:t>
            </a:r>
            <a:endParaRPr lang="en-US" sz="2000" b="1">
              <a:latin typeface="Tahoma" pitchFamily="34" charset="0"/>
            </a:endParaRPr>
          </a:p>
        </p:txBody>
      </p:sp>
      <p:sp>
        <p:nvSpPr>
          <p:cNvPr id="8198" name="Rectangle 9"/>
          <p:cNvSpPr>
            <a:spLocks noChangeArrowheads="1"/>
          </p:cNvSpPr>
          <p:nvPr/>
        </p:nvSpPr>
        <p:spPr bwMode="auto">
          <a:xfrm>
            <a:off x="1130300" y="3189288"/>
            <a:ext cx="15176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u="sng">
                <a:latin typeface="Tahoma" pitchFamily="34" charset="0"/>
              </a:rPr>
              <a:t>Keahlian</a:t>
            </a:r>
          </a:p>
        </p:txBody>
      </p:sp>
      <p:sp>
        <p:nvSpPr>
          <p:cNvPr id="8199" name="Rectangle 10"/>
          <p:cNvSpPr>
            <a:spLocks noChangeArrowheads="1"/>
          </p:cNvSpPr>
          <p:nvPr/>
        </p:nvSpPr>
        <p:spPr bwMode="auto">
          <a:xfrm>
            <a:off x="1674813" y="3716338"/>
            <a:ext cx="56769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b="1">
                <a:latin typeface="Tahoma" pitchFamily="34" charset="0"/>
              </a:rPr>
              <a:t>Kompetensi yang berkaitan dengan </a:t>
            </a:r>
            <a:r>
              <a:rPr lang="id-ID" sz="2000" b="1">
                <a:latin typeface="Tahoma" pitchFamily="34" charset="0"/>
              </a:rPr>
              <a:t>t</a:t>
            </a:r>
            <a:r>
              <a:rPr lang="en-US" sz="2000" b="1">
                <a:latin typeface="Tahoma" pitchFamily="34" charset="0"/>
              </a:rPr>
              <a:t>ugas</a:t>
            </a:r>
            <a:r>
              <a:rPr lang="id-ID" sz="2000" b="1">
                <a:latin typeface="Tahoma" pitchFamily="34" charset="0"/>
              </a:rPr>
              <a:t>.</a:t>
            </a:r>
            <a:endParaRPr lang="en-US" sz="2000" b="1">
              <a:latin typeface="Tahoma" pitchFamily="34" charset="0"/>
            </a:endParaRPr>
          </a:p>
        </p:txBody>
      </p:sp>
      <p:sp>
        <p:nvSpPr>
          <p:cNvPr id="8200" name="Rectangle 12"/>
          <p:cNvSpPr>
            <a:spLocks noChangeArrowheads="1"/>
          </p:cNvSpPr>
          <p:nvPr/>
        </p:nvSpPr>
        <p:spPr bwMode="auto">
          <a:xfrm>
            <a:off x="1130300" y="4376738"/>
            <a:ext cx="17891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u="sng">
                <a:latin typeface="Tahoma" pitchFamily="34" charset="0"/>
              </a:rPr>
              <a:t>Demografi</a:t>
            </a:r>
          </a:p>
        </p:txBody>
      </p:sp>
      <p:sp>
        <p:nvSpPr>
          <p:cNvPr id="8201" name="Rectangle 13"/>
          <p:cNvSpPr>
            <a:spLocks noChangeArrowheads="1"/>
          </p:cNvSpPr>
          <p:nvPr/>
        </p:nvSpPr>
        <p:spPr bwMode="auto">
          <a:xfrm>
            <a:off x="1674813" y="4903788"/>
            <a:ext cx="40481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b="1">
                <a:latin typeface="Tahoma" pitchFamily="34" charset="0"/>
              </a:rPr>
              <a:t>- PERBEDAAN JENIS KELAMIN</a:t>
            </a:r>
          </a:p>
        </p:txBody>
      </p:sp>
      <p:sp>
        <p:nvSpPr>
          <p:cNvPr id="8202" name="Rectangle 14"/>
          <p:cNvSpPr>
            <a:spLocks noChangeArrowheads="1"/>
          </p:cNvSpPr>
          <p:nvPr/>
        </p:nvSpPr>
        <p:spPr bwMode="auto">
          <a:xfrm>
            <a:off x="1676400" y="5337175"/>
            <a:ext cx="43973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b="1">
                <a:latin typeface="Tahoma" pitchFamily="34" charset="0"/>
              </a:rPr>
              <a:t>- KERAGAMAN RAS DAN BUDAYA</a:t>
            </a:r>
          </a:p>
        </p:txBody>
      </p:sp>
      <p:sp>
        <p:nvSpPr>
          <p:cNvPr id="8203" name="Line 15"/>
          <p:cNvSpPr>
            <a:spLocks noChangeShapeType="1"/>
          </p:cNvSpPr>
          <p:nvPr/>
        </p:nvSpPr>
        <p:spPr bwMode="auto">
          <a:xfrm>
            <a:off x="584200" y="881063"/>
            <a:ext cx="0" cy="3744912"/>
          </a:xfrm>
          <a:prstGeom prst="line">
            <a:avLst/>
          </a:prstGeom>
          <a:noFill/>
          <a:ln w="5715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4" name="Line 17"/>
          <p:cNvSpPr>
            <a:spLocks noChangeShapeType="1"/>
          </p:cNvSpPr>
          <p:nvPr/>
        </p:nvSpPr>
        <p:spPr bwMode="auto">
          <a:xfrm>
            <a:off x="571500" y="1870075"/>
            <a:ext cx="544513" cy="0"/>
          </a:xfrm>
          <a:prstGeom prst="line">
            <a:avLst/>
          </a:prstGeom>
          <a:noFill/>
          <a:ln w="381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05" name="Line 18"/>
          <p:cNvSpPr>
            <a:spLocks noChangeShapeType="1"/>
          </p:cNvSpPr>
          <p:nvPr/>
        </p:nvSpPr>
        <p:spPr bwMode="auto">
          <a:xfrm>
            <a:off x="571500" y="3429000"/>
            <a:ext cx="544513" cy="0"/>
          </a:xfrm>
          <a:prstGeom prst="line">
            <a:avLst/>
          </a:prstGeom>
          <a:noFill/>
          <a:ln w="381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06" name="Line 19"/>
          <p:cNvSpPr>
            <a:spLocks noChangeShapeType="1"/>
          </p:cNvSpPr>
          <p:nvPr/>
        </p:nvSpPr>
        <p:spPr bwMode="auto">
          <a:xfrm>
            <a:off x="571500" y="4614863"/>
            <a:ext cx="544513" cy="0"/>
          </a:xfrm>
          <a:prstGeom prst="line">
            <a:avLst/>
          </a:prstGeom>
          <a:noFill/>
          <a:ln w="381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07" name="Text Box 20"/>
          <p:cNvSpPr txBox="1">
            <a:spLocks noChangeArrowheads="1"/>
          </p:cNvSpPr>
          <p:nvPr/>
        </p:nvSpPr>
        <p:spPr bwMode="auto">
          <a:xfrm>
            <a:off x="350838" y="6092825"/>
            <a:ext cx="24177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a:solidFill>
                  <a:schemeClr val="tx2"/>
                </a:solidFill>
                <a:latin typeface="Tahoma" pitchFamily="34" charset="0"/>
              </a:rPr>
              <a:t>Source : Gibson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04410E4-3562-4FD9-8A75-39BAAC7BDB07}" type="slidenum">
              <a:rPr lang="en-US" smtClean="0">
                <a:solidFill>
                  <a:schemeClr val="tx2"/>
                </a:solidFill>
              </a:rPr>
              <a:pPr eaLnBrk="1" hangingPunct="1"/>
              <a:t>5</a:t>
            </a:fld>
            <a:endParaRPr lang="en-US" smtClean="0">
              <a:solidFill>
                <a:schemeClr val="tx2"/>
              </a:solidFill>
            </a:endParaRPr>
          </a:p>
        </p:txBody>
      </p:sp>
      <p:sp>
        <p:nvSpPr>
          <p:cNvPr id="9219" name="Rectangle 4"/>
          <p:cNvSpPr>
            <a:spLocks noChangeArrowheads="1"/>
          </p:cNvSpPr>
          <p:nvPr/>
        </p:nvSpPr>
        <p:spPr bwMode="auto">
          <a:xfrm>
            <a:off x="582613" y="836613"/>
            <a:ext cx="895032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3000" b="1">
                <a:solidFill>
                  <a:schemeClr val="tx2"/>
                </a:solidFill>
                <a:latin typeface="Tahoma" pitchFamily="34" charset="0"/>
              </a:rPr>
              <a:t>VARIABEL-VARIABEL YANG MEMPENGARUHI </a:t>
            </a:r>
          </a:p>
          <a:p>
            <a:pPr algn="ctr"/>
            <a:r>
              <a:rPr lang="en-US" sz="3000" b="1">
                <a:solidFill>
                  <a:schemeClr val="tx2"/>
                </a:solidFill>
                <a:latin typeface="Tahoma" pitchFamily="34" charset="0"/>
              </a:rPr>
              <a:t>PERILAKU INDIVIDU</a:t>
            </a:r>
          </a:p>
        </p:txBody>
      </p:sp>
      <p:sp>
        <p:nvSpPr>
          <p:cNvPr id="9220" name="Rectangle 7"/>
          <p:cNvSpPr>
            <a:spLocks noChangeArrowheads="1"/>
          </p:cNvSpPr>
          <p:nvPr/>
        </p:nvSpPr>
        <p:spPr bwMode="auto">
          <a:xfrm>
            <a:off x="3159125" y="2492375"/>
            <a:ext cx="3770313"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342900" indent="-342900">
              <a:buFontTx/>
              <a:buAutoNum type="arabicPeriod"/>
            </a:pPr>
            <a:r>
              <a:rPr lang="en-US" sz="3200" b="1">
                <a:latin typeface="Tahoma" pitchFamily="34" charset="0"/>
              </a:rPr>
              <a:t> Sikap</a:t>
            </a:r>
          </a:p>
          <a:p>
            <a:pPr marL="342900" indent="-342900">
              <a:buFontTx/>
              <a:buAutoNum type="arabicPeriod"/>
            </a:pPr>
            <a:r>
              <a:rPr lang="en-US" sz="3200" b="1">
                <a:latin typeface="Tahoma" pitchFamily="34" charset="0"/>
              </a:rPr>
              <a:t> Persepsi</a:t>
            </a:r>
          </a:p>
          <a:p>
            <a:pPr marL="342900" indent="-342900">
              <a:buFontTx/>
              <a:buAutoNum type="arabicPeriod"/>
            </a:pPr>
            <a:r>
              <a:rPr lang="en-US" sz="3200" b="1">
                <a:latin typeface="Tahoma" pitchFamily="34" charset="0"/>
              </a:rPr>
              <a:t> Kepribadian </a:t>
            </a:r>
          </a:p>
          <a:p>
            <a:pPr marL="342900" indent="-342900">
              <a:buFontTx/>
              <a:buAutoNum type="arabicPeriod"/>
            </a:pPr>
            <a:r>
              <a:rPr lang="en-US" sz="3200" b="1">
                <a:latin typeface="Tahoma" pitchFamily="34" charset="0"/>
              </a:rPr>
              <a:t> Pembelajaran </a:t>
            </a:r>
          </a:p>
          <a:p>
            <a:pPr marL="342900" indent="-342900">
              <a:buFontTx/>
              <a:buAutoNum type="arabicPeriod"/>
            </a:pPr>
            <a:r>
              <a:rPr lang="en-US" sz="3200" b="1">
                <a:latin typeface="Tahoma" pitchFamily="34" charset="0"/>
              </a:rPr>
              <a:t> Penghubungan</a:t>
            </a:r>
          </a:p>
          <a:p>
            <a:pPr marL="342900" indent="-342900">
              <a:buFontTx/>
              <a:buAutoNum type="arabicPeriod"/>
            </a:pPr>
            <a:r>
              <a:rPr lang="en-US" sz="3200" b="1">
                <a:latin typeface="Tahoma" pitchFamily="34" charset="0"/>
              </a:rPr>
              <a:t> Kemampuan</a:t>
            </a:r>
          </a:p>
        </p:txBody>
      </p:sp>
      <p:sp>
        <p:nvSpPr>
          <p:cNvPr id="9221" name="Text Box 8"/>
          <p:cNvSpPr txBox="1">
            <a:spLocks noChangeArrowheads="1"/>
          </p:cNvSpPr>
          <p:nvPr/>
        </p:nvSpPr>
        <p:spPr bwMode="auto">
          <a:xfrm>
            <a:off x="350838" y="6092825"/>
            <a:ext cx="4291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a:solidFill>
                  <a:schemeClr val="tx2"/>
                </a:solidFill>
                <a:latin typeface="Tahoma" pitchFamily="34" charset="0"/>
              </a:rPr>
              <a:t>Source : Gibson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8E02C3F-FE0D-441F-9194-96604ACA75C6}" type="slidenum">
              <a:rPr lang="en-US" smtClean="0">
                <a:solidFill>
                  <a:schemeClr val="tx2"/>
                </a:solidFill>
              </a:rPr>
              <a:pPr eaLnBrk="1" hangingPunct="1"/>
              <a:t>6</a:t>
            </a:fld>
            <a:endParaRPr lang="en-US" smtClean="0">
              <a:solidFill>
                <a:schemeClr val="tx2"/>
              </a:solidFill>
            </a:endParaRPr>
          </a:p>
        </p:txBody>
      </p:sp>
      <p:sp>
        <p:nvSpPr>
          <p:cNvPr id="10243" name="Rectangle 4"/>
          <p:cNvSpPr>
            <a:spLocks noChangeArrowheads="1"/>
          </p:cNvSpPr>
          <p:nvPr/>
        </p:nvSpPr>
        <p:spPr bwMode="auto">
          <a:xfrm>
            <a:off x="350838" y="258763"/>
            <a:ext cx="204946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200" b="1" i="1" u="sng">
                <a:latin typeface="Tahoma" pitchFamily="34" charset="0"/>
              </a:rPr>
              <a:t>1.   Sikap</a:t>
            </a:r>
          </a:p>
        </p:txBody>
      </p:sp>
      <p:sp>
        <p:nvSpPr>
          <p:cNvPr id="10244" name="Text Box 5"/>
          <p:cNvSpPr txBox="1">
            <a:spLocks noChangeArrowheads="1"/>
          </p:cNvSpPr>
          <p:nvPr/>
        </p:nvSpPr>
        <p:spPr bwMode="auto">
          <a:xfrm>
            <a:off x="661988" y="1160463"/>
            <a:ext cx="639603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b="1">
                <a:latin typeface="Tahoma" pitchFamily="34" charset="0"/>
              </a:rPr>
              <a:t>Keadaan mental dalam kesiapan untuk membutuhkan penggerak</a:t>
            </a:r>
            <a:r>
              <a:rPr lang="id-ID" sz="2000" b="1">
                <a:latin typeface="Tahoma" pitchFamily="34" charset="0"/>
              </a:rPr>
              <a:t>.</a:t>
            </a:r>
            <a:endParaRPr lang="en-US" sz="2000" b="1">
              <a:latin typeface="Tahoma" pitchFamily="34" charset="0"/>
            </a:endParaRPr>
          </a:p>
        </p:txBody>
      </p:sp>
      <p:sp>
        <p:nvSpPr>
          <p:cNvPr id="10245" name="Text Box 12"/>
          <p:cNvSpPr txBox="1">
            <a:spLocks noChangeArrowheads="1"/>
          </p:cNvSpPr>
          <p:nvPr/>
        </p:nvSpPr>
        <p:spPr bwMode="auto">
          <a:xfrm>
            <a:off x="498475" y="3074988"/>
            <a:ext cx="2106613" cy="3905250"/>
          </a:xfrm>
          <a:prstGeom prst="rect">
            <a:avLst/>
          </a:prstGeom>
          <a:solidFill>
            <a:srgbClr val="99CCFF"/>
          </a:solidFill>
          <a:ln w="9525">
            <a:solidFill>
              <a:schemeClr val="tx2"/>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b="1">
                <a:solidFill>
                  <a:schemeClr val="bg1"/>
                </a:solidFill>
                <a:latin typeface="Tahoma" pitchFamily="34" charset="0"/>
              </a:rPr>
              <a:t>Faktor pekerjaan</a:t>
            </a:r>
          </a:p>
          <a:p>
            <a:pPr eaLnBrk="1" hangingPunct="1">
              <a:spcBef>
                <a:spcPct val="50000"/>
              </a:spcBef>
            </a:pPr>
            <a:r>
              <a:rPr lang="en-US">
                <a:solidFill>
                  <a:schemeClr val="bg1"/>
                </a:solidFill>
                <a:latin typeface="Tahoma" pitchFamily="34" charset="0"/>
              </a:rPr>
              <a:t>Rancangan kerja</a:t>
            </a:r>
          </a:p>
          <a:p>
            <a:pPr eaLnBrk="1" hangingPunct="1">
              <a:spcBef>
                <a:spcPct val="50000"/>
              </a:spcBef>
            </a:pPr>
            <a:r>
              <a:rPr lang="en-US">
                <a:solidFill>
                  <a:schemeClr val="bg1"/>
                </a:solidFill>
                <a:latin typeface="Tahoma" pitchFamily="34" charset="0"/>
              </a:rPr>
              <a:t>Tipe manajer</a:t>
            </a:r>
          </a:p>
          <a:p>
            <a:pPr eaLnBrk="1" hangingPunct="1">
              <a:spcBef>
                <a:spcPct val="50000"/>
              </a:spcBef>
            </a:pPr>
            <a:r>
              <a:rPr lang="en-US">
                <a:solidFill>
                  <a:schemeClr val="bg1"/>
                </a:solidFill>
                <a:latin typeface="Tahoma" pitchFamily="34" charset="0"/>
              </a:rPr>
              <a:t>Kebijakan perusahaan</a:t>
            </a:r>
          </a:p>
          <a:p>
            <a:pPr eaLnBrk="1" hangingPunct="1">
              <a:spcBef>
                <a:spcPct val="50000"/>
              </a:spcBef>
            </a:pPr>
            <a:r>
              <a:rPr lang="en-US">
                <a:solidFill>
                  <a:schemeClr val="bg1"/>
                </a:solidFill>
                <a:latin typeface="Tahoma" pitchFamily="34" charset="0"/>
              </a:rPr>
              <a:t>Teknologi</a:t>
            </a:r>
          </a:p>
          <a:p>
            <a:pPr eaLnBrk="1" hangingPunct="1">
              <a:spcBef>
                <a:spcPct val="50000"/>
              </a:spcBef>
            </a:pPr>
            <a:r>
              <a:rPr lang="en-US">
                <a:solidFill>
                  <a:schemeClr val="bg1"/>
                </a:solidFill>
                <a:latin typeface="Tahoma" pitchFamily="34" charset="0"/>
              </a:rPr>
              <a:t>Gaji</a:t>
            </a:r>
          </a:p>
          <a:p>
            <a:pPr eaLnBrk="1" hangingPunct="1">
              <a:spcBef>
                <a:spcPct val="50000"/>
              </a:spcBef>
            </a:pPr>
            <a:r>
              <a:rPr lang="en-US">
                <a:solidFill>
                  <a:schemeClr val="bg1"/>
                </a:solidFill>
                <a:latin typeface="Tahoma" pitchFamily="34" charset="0"/>
              </a:rPr>
              <a:t>Tunjangan tambahan</a:t>
            </a:r>
          </a:p>
          <a:p>
            <a:pPr eaLnBrk="1" hangingPunct="1">
              <a:spcBef>
                <a:spcPct val="50000"/>
              </a:spcBef>
            </a:pPr>
            <a:endParaRPr lang="en-US" sz="500">
              <a:solidFill>
                <a:schemeClr val="bg1"/>
              </a:solidFill>
              <a:latin typeface="Tahoma" pitchFamily="34" charset="0"/>
            </a:endParaRPr>
          </a:p>
          <a:p>
            <a:pPr eaLnBrk="1" hangingPunct="1">
              <a:spcBef>
                <a:spcPct val="50000"/>
              </a:spcBef>
            </a:pPr>
            <a:endParaRPr lang="en-US" sz="500">
              <a:solidFill>
                <a:schemeClr val="bg1"/>
              </a:solidFill>
              <a:latin typeface="Tahoma" pitchFamily="34" charset="0"/>
            </a:endParaRPr>
          </a:p>
        </p:txBody>
      </p:sp>
      <p:sp>
        <p:nvSpPr>
          <p:cNvPr id="10246" name="Text Box 13"/>
          <p:cNvSpPr txBox="1">
            <a:spLocks noChangeArrowheads="1"/>
          </p:cNvSpPr>
          <p:nvPr/>
        </p:nvSpPr>
        <p:spPr bwMode="auto">
          <a:xfrm>
            <a:off x="3308350" y="3074988"/>
            <a:ext cx="2106613" cy="3081337"/>
          </a:xfrm>
          <a:prstGeom prst="rect">
            <a:avLst/>
          </a:prstGeom>
          <a:solidFill>
            <a:srgbClr val="FFCCCC"/>
          </a:solidFill>
          <a:ln w="9525">
            <a:solidFill>
              <a:schemeClr val="tx2"/>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b="1">
                <a:solidFill>
                  <a:schemeClr val="bg1"/>
                </a:solidFill>
                <a:latin typeface="Tahoma" pitchFamily="34" charset="0"/>
              </a:rPr>
              <a:t>Komponen</a:t>
            </a:r>
          </a:p>
          <a:p>
            <a:pPr eaLnBrk="1" hangingPunct="1">
              <a:spcBef>
                <a:spcPct val="50000"/>
              </a:spcBef>
            </a:pPr>
            <a:r>
              <a:rPr lang="en-US">
                <a:solidFill>
                  <a:schemeClr val="bg1"/>
                </a:solidFill>
                <a:latin typeface="Tahoma" pitchFamily="34" charset="0"/>
              </a:rPr>
              <a:t>Akibat</a:t>
            </a:r>
          </a:p>
          <a:p>
            <a:pPr eaLnBrk="1" hangingPunct="1">
              <a:spcBef>
                <a:spcPct val="50000"/>
              </a:spcBef>
            </a:pPr>
            <a:endParaRPr lang="en-US" sz="500">
              <a:solidFill>
                <a:schemeClr val="bg1"/>
              </a:solidFill>
              <a:latin typeface="Tahoma" pitchFamily="34" charset="0"/>
            </a:endParaRPr>
          </a:p>
          <a:p>
            <a:pPr eaLnBrk="1" hangingPunct="1">
              <a:spcBef>
                <a:spcPct val="50000"/>
              </a:spcBef>
            </a:pPr>
            <a:endParaRPr lang="en-US" sz="500">
              <a:solidFill>
                <a:schemeClr val="bg1"/>
              </a:solidFill>
              <a:latin typeface="Tahoma" pitchFamily="34" charset="0"/>
            </a:endParaRPr>
          </a:p>
          <a:p>
            <a:pPr eaLnBrk="1" hangingPunct="1">
              <a:spcBef>
                <a:spcPct val="50000"/>
              </a:spcBef>
            </a:pPr>
            <a:endParaRPr lang="en-US" sz="500">
              <a:solidFill>
                <a:schemeClr val="bg1"/>
              </a:solidFill>
              <a:latin typeface="Tahoma" pitchFamily="34" charset="0"/>
            </a:endParaRPr>
          </a:p>
          <a:p>
            <a:pPr eaLnBrk="1" hangingPunct="1">
              <a:spcBef>
                <a:spcPct val="50000"/>
              </a:spcBef>
            </a:pPr>
            <a:endParaRPr lang="en-US" sz="500">
              <a:solidFill>
                <a:schemeClr val="bg1"/>
              </a:solidFill>
              <a:latin typeface="Tahoma" pitchFamily="34" charset="0"/>
            </a:endParaRPr>
          </a:p>
          <a:p>
            <a:pPr eaLnBrk="1" hangingPunct="1">
              <a:spcBef>
                <a:spcPct val="50000"/>
              </a:spcBef>
            </a:pPr>
            <a:endParaRPr lang="en-US" sz="500">
              <a:solidFill>
                <a:schemeClr val="bg1"/>
              </a:solidFill>
              <a:latin typeface="Tahoma" pitchFamily="34" charset="0"/>
            </a:endParaRPr>
          </a:p>
          <a:p>
            <a:pPr eaLnBrk="1" hangingPunct="1">
              <a:spcBef>
                <a:spcPct val="50000"/>
              </a:spcBef>
            </a:pPr>
            <a:endParaRPr lang="en-US" sz="300">
              <a:solidFill>
                <a:schemeClr val="bg1"/>
              </a:solidFill>
              <a:latin typeface="Tahoma" pitchFamily="34" charset="0"/>
            </a:endParaRPr>
          </a:p>
          <a:p>
            <a:pPr eaLnBrk="1" hangingPunct="1">
              <a:spcBef>
                <a:spcPct val="50000"/>
              </a:spcBef>
            </a:pPr>
            <a:r>
              <a:rPr lang="en-US">
                <a:solidFill>
                  <a:schemeClr val="bg1"/>
                </a:solidFill>
                <a:latin typeface="Tahoma" pitchFamily="34" charset="0"/>
              </a:rPr>
              <a:t>Kesadaran</a:t>
            </a:r>
          </a:p>
          <a:p>
            <a:pPr eaLnBrk="1" hangingPunct="1">
              <a:spcBef>
                <a:spcPct val="50000"/>
              </a:spcBef>
            </a:pPr>
            <a:endParaRPr lang="en-US">
              <a:solidFill>
                <a:schemeClr val="bg1"/>
              </a:solidFill>
              <a:latin typeface="Tahoma" pitchFamily="34" charset="0"/>
            </a:endParaRPr>
          </a:p>
          <a:p>
            <a:pPr eaLnBrk="1" hangingPunct="1">
              <a:spcBef>
                <a:spcPct val="50000"/>
              </a:spcBef>
            </a:pPr>
            <a:endParaRPr lang="en-US">
              <a:solidFill>
                <a:schemeClr val="bg1"/>
              </a:solidFill>
              <a:latin typeface="Tahoma" pitchFamily="34" charset="0"/>
            </a:endParaRPr>
          </a:p>
          <a:p>
            <a:pPr eaLnBrk="1" hangingPunct="1">
              <a:spcBef>
                <a:spcPct val="50000"/>
              </a:spcBef>
            </a:pPr>
            <a:r>
              <a:rPr lang="en-US">
                <a:solidFill>
                  <a:schemeClr val="bg1"/>
                </a:solidFill>
                <a:latin typeface="Tahoma" pitchFamily="34" charset="0"/>
              </a:rPr>
              <a:t>Perilaku</a:t>
            </a:r>
          </a:p>
        </p:txBody>
      </p:sp>
      <p:sp>
        <p:nvSpPr>
          <p:cNvPr id="10247" name="Text Box 14"/>
          <p:cNvSpPr txBox="1">
            <a:spLocks noChangeArrowheads="1"/>
          </p:cNvSpPr>
          <p:nvPr/>
        </p:nvSpPr>
        <p:spPr bwMode="auto">
          <a:xfrm>
            <a:off x="6505575" y="3074988"/>
            <a:ext cx="3206750" cy="3563937"/>
          </a:xfrm>
          <a:prstGeom prst="rect">
            <a:avLst/>
          </a:prstGeom>
          <a:solidFill>
            <a:srgbClr val="CCFFCC"/>
          </a:solidFill>
          <a:ln w="9525">
            <a:solidFill>
              <a:schemeClr val="tx2"/>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a:solidFill>
                  <a:schemeClr val="bg1"/>
                </a:solidFill>
                <a:latin typeface="Tahoma" pitchFamily="34" charset="0"/>
              </a:rPr>
              <a:t>Tanggapan</a:t>
            </a:r>
          </a:p>
          <a:p>
            <a:pPr eaLnBrk="1" hangingPunct="1"/>
            <a:r>
              <a:rPr lang="en-US">
                <a:solidFill>
                  <a:schemeClr val="bg1"/>
                </a:solidFill>
                <a:latin typeface="Tahoma" pitchFamily="34" charset="0"/>
              </a:rPr>
              <a:t>Emosional; </a:t>
            </a:r>
          </a:p>
          <a:p>
            <a:pPr eaLnBrk="1" hangingPunct="1"/>
            <a:r>
              <a:rPr lang="en-US">
                <a:solidFill>
                  <a:schemeClr val="bg1"/>
                </a:solidFill>
                <a:latin typeface="Tahoma" pitchFamily="34" charset="0"/>
              </a:rPr>
              <a:t>  Pernyataan tentang kesukaan</a:t>
            </a:r>
            <a:endParaRPr lang="en-US" sz="500">
              <a:solidFill>
                <a:schemeClr val="bg1"/>
              </a:solidFill>
              <a:latin typeface="Tahoma" pitchFamily="34" charset="0"/>
            </a:endParaRPr>
          </a:p>
          <a:p>
            <a:pPr eaLnBrk="1" hangingPunct="1"/>
            <a:endParaRPr lang="en-US" sz="500">
              <a:solidFill>
                <a:schemeClr val="bg1"/>
              </a:solidFill>
              <a:latin typeface="Tahoma" pitchFamily="34" charset="0"/>
            </a:endParaRPr>
          </a:p>
          <a:p>
            <a:pPr eaLnBrk="1" hangingPunct="1"/>
            <a:endParaRPr lang="en-US" sz="500">
              <a:solidFill>
                <a:schemeClr val="bg1"/>
              </a:solidFill>
              <a:latin typeface="Tahoma" pitchFamily="34" charset="0"/>
            </a:endParaRPr>
          </a:p>
          <a:p>
            <a:pPr eaLnBrk="1" hangingPunct="1"/>
            <a:endParaRPr lang="en-US" sz="500">
              <a:solidFill>
                <a:schemeClr val="bg1"/>
              </a:solidFill>
              <a:latin typeface="Tahoma" pitchFamily="34" charset="0"/>
            </a:endParaRPr>
          </a:p>
          <a:p>
            <a:pPr eaLnBrk="1" hangingPunct="1"/>
            <a:endParaRPr lang="en-US" sz="500">
              <a:solidFill>
                <a:schemeClr val="bg1"/>
              </a:solidFill>
              <a:latin typeface="Tahoma" pitchFamily="34" charset="0"/>
            </a:endParaRPr>
          </a:p>
          <a:p>
            <a:pPr eaLnBrk="1" hangingPunct="1"/>
            <a:endParaRPr lang="en-US" sz="500">
              <a:solidFill>
                <a:schemeClr val="bg1"/>
              </a:solidFill>
              <a:latin typeface="Tahoma" pitchFamily="34" charset="0"/>
            </a:endParaRPr>
          </a:p>
          <a:p>
            <a:pPr eaLnBrk="1" hangingPunct="1"/>
            <a:endParaRPr lang="en-US" sz="500">
              <a:solidFill>
                <a:schemeClr val="bg1"/>
              </a:solidFill>
              <a:latin typeface="Tahoma" pitchFamily="34" charset="0"/>
            </a:endParaRPr>
          </a:p>
          <a:p>
            <a:pPr eaLnBrk="1" hangingPunct="1"/>
            <a:endParaRPr lang="en-US" sz="500">
              <a:solidFill>
                <a:schemeClr val="bg1"/>
              </a:solidFill>
              <a:latin typeface="Tahoma" pitchFamily="34" charset="0"/>
            </a:endParaRPr>
          </a:p>
          <a:p>
            <a:pPr eaLnBrk="1" hangingPunct="1"/>
            <a:r>
              <a:rPr lang="en-US">
                <a:solidFill>
                  <a:schemeClr val="bg1"/>
                </a:solidFill>
                <a:latin typeface="Tahoma" pitchFamily="34" charset="0"/>
              </a:rPr>
              <a:t>Perseptual; </a:t>
            </a:r>
          </a:p>
          <a:p>
            <a:pPr eaLnBrk="1" hangingPunct="1"/>
            <a:r>
              <a:rPr lang="en-US">
                <a:solidFill>
                  <a:schemeClr val="bg1"/>
                </a:solidFill>
                <a:latin typeface="Tahoma" pitchFamily="34" charset="0"/>
              </a:rPr>
              <a:t>  Pernyataan tentang kepercayaan</a:t>
            </a:r>
          </a:p>
          <a:p>
            <a:pPr eaLnBrk="1" hangingPunct="1"/>
            <a:endParaRPr lang="en-US" sz="500">
              <a:solidFill>
                <a:schemeClr val="bg1"/>
              </a:solidFill>
              <a:latin typeface="Tahoma" pitchFamily="34" charset="0"/>
            </a:endParaRPr>
          </a:p>
          <a:p>
            <a:pPr eaLnBrk="1" hangingPunct="1"/>
            <a:endParaRPr lang="en-US" sz="500">
              <a:solidFill>
                <a:schemeClr val="bg1"/>
              </a:solidFill>
              <a:latin typeface="Tahoma" pitchFamily="34" charset="0"/>
            </a:endParaRPr>
          </a:p>
          <a:p>
            <a:pPr eaLnBrk="1" hangingPunct="1"/>
            <a:endParaRPr lang="en-US" sz="500">
              <a:solidFill>
                <a:schemeClr val="bg1"/>
              </a:solidFill>
              <a:latin typeface="Tahoma" pitchFamily="34" charset="0"/>
            </a:endParaRPr>
          </a:p>
          <a:p>
            <a:pPr eaLnBrk="1" hangingPunct="1"/>
            <a:endParaRPr lang="en-US" sz="500">
              <a:solidFill>
                <a:schemeClr val="bg1"/>
              </a:solidFill>
              <a:latin typeface="Tahoma" pitchFamily="34" charset="0"/>
            </a:endParaRPr>
          </a:p>
          <a:p>
            <a:pPr eaLnBrk="1" hangingPunct="1"/>
            <a:endParaRPr lang="en-US" sz="500">
              <a:solidFill>
                <a:schemeClr val="bg1"/>
              </a:solidFill>
              <a:latin typeface="Tahoma" pitchFamily="34" charset="0"/>
            </a:endParaRPr>
          </a:p>
          <a:p>
            <a:pPr eaLnBrk="1" hangingPunct="1"/>
            <a:endParaRPr lang="en-US" sz="500">
              <a:solidFill>
                <a:schemeClr val="bg1"/>
              </a:solidFill>
              <a:latin typeface="Tahoma" pitchFamily="34" charset="0"/>
            </a:endParaRPr>
          </a:p>
          <a:p>
            <a:pPr eaLnBrk="1" hangingPunct="1"/>
            <a:r>
              <a:rPr lang="en-US">
                <a:solidFill>
                  <a:schemeClr val="bg1"/>
                </a:solidFill>
                <a:latin typeface="Tahoma" pitchFamily="34" charset="0"/>
              </a:rPr>
              <a:t>Tindakan;  </a:t>
            </a:r>
          </a:p>
          <a:p>
            <a:pPr eaLnBrk="1" hangingPunct="1"/>
            <a:r>
              <a:rPr lang="en-US">
                <a:solidFill>
                  <a:schemeClr val="bg1"/>
                </a:solidFill>
                <a:latin typeface="Tahoma" pitchFamily="34" charset="0"/>
              </a:rPr>
              <a:t>  Pernyataan tentang perilaku</a:t>
            </a:r>
          </a:p>
        </p:txBody>
      </p:sp>
      <p:sp>
        <p:nvSpPr>
          <p:cNvPr id="10248" name="AutoShape 15"/>
          <p:cNvSpPr>
            <a:spLocks noChangeArrowheads="1"/>
          </p:cNvSpPr>
          <p:nvPr/>
        </p:nvSpPr>
        <p:spPr bwMode="auto">
          <a:xfrm>
            <a:off x="2768600" y="4371975"/>
            <a:ext cx="468313" cy="287338"/>
          </a:xfrm>
          <a:prstGeom prst="notchedRightArrow">
            <a:avLst>
              <a:gd name="adj1" fmla="val 50000"/>
              <a:gd name="adj2" fmla="val 40746"/>
            </a:avLst>
          </a:prstGeom>
          <a:solidFill>
            <a:schemeClr val="accent1"/>
          </a:solidFill>
          <a:ln w="9525">
            <a:solidFill>
              <a:schemeClr val="tx1"/>
            </a:solidFill>
            <a:miter lim="800000"/>
            <a:headEnd/>
            <a:tailEnd/>
          </a:ln>
        </p:spPr>
        <p:txBody>
          <a:bodyPr wrap="none" anchor="ctr"/>
          <a:lstStyle/>
          <a:p>
            <a:endParaRPr lang="id-ID"/>
          </a:p>
        </p:txBody>
      </p:sp>
      <p:sp>
        <p:nvSpPr>
          <p:cNvPr id="10249" name="Text Box 17"/>
          <p:cNvSpPr txBox="1">
            <a:spLocks noChangeArrowheads="1"/>
          </p:cNvSpPr>
          <p:nvPr/>
        </p:nvSpPr>
        <p:spPr bwMode="auto">
          <a:xfrm>
            <a:off x="330200" y="2527300"/>
            <a:ext cx="19716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b="1">
                <a:solidFill>
                  <a:schemeClr val="tx2"/>
                </a:solidFill>
                <a:latin typeface="Tahoma" pitchFamily="34" charset="0"/>
              </a:rPr>
              <a:t>Pendorong :</a:t>
            </a:r>
          </a:p>
        </p:txBody>
      </p:sp>
      <p:sp>
        <p:nvSpPr>
          <p:cNvPr id="10250" name="Text Box 18"/>
          <p:cNvSpPr txBox="1">
            <a:spLocks noChangeArrowheads="1"/>
          </p:cNvSpPr>
          <p:nvPr/>
        </p:nvSpPr>
        <p:spPr bwMode="auto">
          <a:xfrm>
            <a:off x="3627438" y="2527300"/>
            <a:ext cx="17160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b="1">
                <a:solidFill>
                  <a:schemeClr val="tx2"/>
                </a:solidFill>
                <a:latin typeface="Tahoma" pitchFamily="34" charset="0"/>
              </a:rPr>
              <a:t>Sikap :</a:t>
            </a:r>
          </a:p>
        </p:txBody>
      </p:sp>
      <p:sp>
        <p:nvSpPr>
          <p:cNvPr id="10251" name="Text Box 19"/>
          <p:cNvSpPr txBox="1">
            <a:spLocks noChangeArrowheads="1"/>
          </p:cNvSpPr>
          <p:nvPr/>
        </p:nvSpPr>
        <p:spPr bwMode="auto">
          <a:xfrm>
            <a:off x="6748463" y="2527300"/>
            <a:ext cx="20272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b="1">
                <a:solidFill>
                  <a:schemeClr val="tx2"/>
                </a:solidFill>
                <a:latin typeface="Tahoma" pitchFamily="34" charset="0"/>
              </a:rPr>
              <a:t>Hasil:</a:t>
            </a:r>
          </a:p>
        </p:txBody>
      </p:sp>
      <p:sp>
        <p:nvSpPr>
          <p:cNvPr id="10252" name="Line 20"/>
          <p:cNvSpPr>
            <a:spLocks noChangeShapeType="1"/>
          </p:cNvSpPr>
          <p:nvPr/>
        </p:nvSpPr>
        <p:spPr bwMode="auto">
          <a:xfrm>
            <a:off x="2222500" y="2743200"/>
            <a:ext cx="1327150" cy="0"/>
          </a:xfrm>
          <a:prstGeom prst="line">
            <a:avLst/>
          </a:prstGeom>
          <a:noFill/>
          <a:ln w="28575">
            <a:solidFill>
              <a:srgbClr val="3399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53" name="Line 21"/>
          <p:cNvSpPr>
            <a:spLocks noChangeShapeType="1"/>
          </p:cNvSpPr>
          <p:nvPr/>
        </p:nvSpPr>
        <p:spPr bwMode="auto">
          <a:xfrm>
            <a:off x="5326063" y="2743200"/>
            <a:ext cx="1327150" cy="0"/>
          </a:xfrm>
          <a:prstGeom prst="line">
            <a:avLst/>
          </a:prstGeom>
          <a:noFill/>
          <a:ln w="28575">
            <a:solidFill>
              <a:srgbClr val="3399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54" name="Line 22"/>
          <p:cNvSpPr>
            <a:spLocks noChangeShapeType="1"/>
          </p:cNvSpPr>
          <p:nvPr/>
        </p:nvSpPr>
        <p:spPr bwMode="auto">
          <a:xfrm>
            <a:off x="5576888" y="3651250"/>
            <a:ext cx="779462" cy="0"/>
          </a:xfrm>
          <a:prstGeom prst="line">
            <a:avLst/>
          </a:prstGeom>
          <a:noFill/>
          <a:ln w="381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55" name="Line 23"/>
          <p:cNvSpPr>
            <a:spLocks noChangeShapeType="1"/>
          </p:cNvSpPr>
          <p:nvPr/>
        </p:nvSpPr>
        <p:spPr bwMode="auto">
          <a:xfrm>
            <a:off x="5576888" y="4730750"/>
            <a:ext cx="779462" cy="0"/>
          </a:xfrm>
          <a:prstGeom prst="line">
            <a:avLst/>
          </a:prstGeom>
          <a:noFill/>
          <a:ln w="381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56" name="Line 24"/>
          <p:cNvSpPr>
            <a:spLocks noChangeShapeType="1"/>
          </p:cNvSpPr>
          <p:nvPr/>
        </p:nvSpPr>
        <p:spPr bwMode="auto">
          <a:xfrm>
            <a:off x="5576888" y="5942013"/>
            <a:ext cx="779462" cy="0"/>
          </a:xfrm>
          <a:prstGeom prst="line">
            <a:avLst/>
          </a:prstGeom>
          <a:noFill/>
          <a:ln w="381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57" name="Text Box 25"/>
          <p:cNvSpPr txBox="1">
            <a:spLocks noChangeArrowheads="1"/>
          </p:cNvSpPr>
          <p:nvPr/>
        </p:nvSpPr>
        <p:spPr bwMode="auto">
          <a:xfrm>
            <a:off x="1676400" y="1931988"/>
            <a:ext cx="6396038" cy="396875"/>
          </a:xfrm>
          <a:prstGeom prst="rect">
            <a:avLst/>
          </a:prstGeom>
          <a:solidFill>
            <a:srgbClr val="3399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000" b="1" u="sng">
                <a:solidFill>
                  <a:schemeClr val="tx2"/>
                </a:solidFill>
                <a:latin typeface="Tahoma" pitchFamily="34" charset="0"/>
              </a:rPr>
              <a:t>Tiga Komponen Sikap</a:t>
            </a:r>
          </a:p>
        </p:txBody>
      </p:sp>
      <p:sp>
        <p:nvSpPr>
          <p:cNvPr id="10258" name="Text Box 26"/>
          <p:cNvSpPr txBox="1">
            <a:spLocks noChangeArrowheads="1"/>
          </p:cNvSpPr>
          <p:nvPr/>
        </p:nvSpPr>
        <p:spPr bwMode="auto">
          <a:xfrm>
            <a:off x="2889250" y="6461125"/>
            <a:ext cx="4291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a:solidFill>
                  <a:schemeClr val="tx2"/>
                </a:solidFill>
                <a:latin typeface="Tahoma" pitchFamily="34" charset="0"/>
              </a:rPr>
              <a:t>Source : Gibson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2323D0D-EA6A-40FB-A2DB-091FEB6E23D2}" type="slidenum">
              <a:rPr lang="en-US" smtClean="0">
                <a:solidFill>
                  <a:schemeClr val="tx2"/>
                </a:solidFill>
              </a:rPr>
              <a:pPr eaLnBrk="1" hangingPunct="1"/>
              <a:t>7</a:t>
            </a:fld>
            <a:endParaRPr lang="en-US" smtClean="0">
              <a:solidFill>
                <a:schemeClr val="tx2"/>
              </a:solidFill>
            </a:endParaRPr>
          </a:p>
        </p:txBody>
      </p:sp>
      <p:sp>
        <p:nvSpPr>
          <p:cNvPr id="11267" name="Rectangle 4"/>
          <p:cNvSpPr>
            <a:spLocks noChangeArrowheads="1"/>
          </p:cNvSpPr>
          <p:nvPr/>
        </p:nvSpPr>
        <p:spPr bwMode="auto">
          <a:xfrm>
            <a:off x="1285875" y="1484313"/>
            <a:ext cx="29241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200" b="1" i="1" u="sng">
                <a:latin typeface="Tahoma" pitchFamily="34" charset="0"/>
              </a:rPr>
              <a:t>2.   Persepsi</a:t>
            </a:r>
          </a:p>
        </p:txBody>
      </p:sp>
      <p:sp>
        <p:nvSpPr>
          <p:cNvPr id="11268" name="Rectangle 5"/>
          <p:cNvSpPr>
            <a:spLocks noChangeArrowheads="1"/>
          </p:cNvSpPr>
          <p:nvPr/>
        </p:nvSpPr>
        <p:spPr bwMode="auto">
          <a:xfrm>
            <a:off x="271463" y="3105150"/>
            <a:ext cx="9634537"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a:latin typeface="Tahoma" pitchFamily="34" charset="0"/>
              </a:rPr>
              <a:t>Proses dimana seorang individu memberi arti terhadap lingkungannya. Ini melibatkan organisasi dan menerjemahkan bermacam pendorong ke</a:t>
            </a:r>
            <a:r>
              <a:rPr lang="id-ID" sz="2400" b="1">
                <a:latin typeface="Tahoma" pitchFamily="34" charset="0"/>
              </a:rPr>
              <a:t> </a:t>
            </a:r>
            <a:r>
              <a:rPr lang="en-US" sz="2400" b="1">
                <a:latin typeface="Tahoma" pitchFamily="34" charset="0"/>
              </a:rPr>
              <a:t>dalam pengalaman psikologikal</a:t>
            </a:r>
            <a:r>
              <a:rPr lang="id-ID" sz="2400" b="1">
                <a:latin typeface="Tahoma" pitchFamily="34" charset="0"/>
              </a:rPr>
              <a:t>.</a:t>
            </a:r>
            <a:endParaRPr lang="en-US" sz="2400" b="1">
              <a:latin typeface="Tahoma" pitchFamily="34" charset="0"/>
            </a:endParaRPr>
          </a:p>
        </p:txBody>
      </p:sp>
      <p:sp>
        <p:nvSpPr>
          <p:cNvPr id="11269" name="Text Box 17"/>
          <p:cNvSpPr txBox="1">
            <a:spLocks noChangeArrowheads="1"/>
          </p:cNvSpPr>
          <p:nvPr/>
        </p:nvSpPr>
        <p:spPr bwMode="auto">
          <a:xfrm>
            <a:off x="350838" y="6092825"/>
            <a:ext cx="4291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a:solidFill>
                  <a:schemeClr val="tx2"/>
                </a:solidFill>
                <a:latin typeface="Tahoma" pitchFamily="34" charset="0"/>
              </a:rPr>
              <a:t>Source : Gibson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5A0C150-BBBC-485A-8A3D-ACC834951758}" type="slidenum">
              <a:rPr lang="en-US" smtClean="0">
                <a:solidFill>
                  <a:schemeClr val="tx2"/>
                </a:solidFill>
              </a:rPr>
              <a:pPr eaLnBrk="1" hangingPunct="1"/>
              <a:t>8</a:t>
            </a:fld>
            <a:endParaRPr lang="en-US" smtClean="0">
              <a:solidFill>
                <a:schemeClr val="tx2"/>
              </a:solidFill>
            </a:endParaRPr>
          </a:p>
        </p:txBody>
      </p:sp>
      <p:sp>
        <p:nvSpPr>
          <p:cNvPr id="12291" name="Rectangle 31"/>
          <p:cNvSpPr>
            <a:spLocks noChangeArrowheads="1"/>
          </p:cNvSpPr>
          <p:nvPr/>
        </p:nvSpPr>
        <p:spPr bwMode="auto">
          <a:xfrm>
            <a:off x="2144713" y="1700213"/>
            <a:ext cx="6084887" cy="3529012"/>
          </a:xfrm>
          <a:prstGeom prst="rect">
            <a:avLst/>
          </a:prstGeom>
          <a:solidFill>
            <a:srgbClr val="91FF91"/>
          </a:solidFill>
          <a:ln w="9525">
            <a:solidFill>
              <a:schemeClr val="tx1"/>
            </a:solidFill>
            <a:miter lim="800000"/>
            <a:headEnd/>
            <a:tailEnd/>
          </a:ln>
        </p:spPr>
        <p:txBody>
          <a:bodyPr wrap="none" anchor="ctr"/>
          <a:lstStyle/>
          <a:p>
            <a:endParaRPr lang="id-ID"/>
          </a:p>
        </p:txBody>
      </p:sp>
      <p:sp>
        <p:nvSpPr>
          <p:cNvPr id="12292" name="Line 14"/>
          <p:cNvSpPr>
            <a:spLocks noChangeShapeType="1"/>
          </p:cNvSpPr>
          <p:nvPr/>
        </p:nvSpPr>
        <p:spPr bwMode="auto">
          <a:xfrm>
            <a:off x="1984375" y="3644900"/>
            <a:ext cx="311150" cy="0"/>
          </a:xfrm>
          <a:prstGeom prst="line">
            <a:avLst/>
          </a:prstGeom>
          <a:noFill/>
          <a:ln w="38100">
            <a:solidFill>
              <a:srgbClr val="0000CC"/>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293" name="Line 17"/>
          <p:cNvSpPr>
            <a:spLocks noChangeShapeType="1"/>
          </p:cNvSpPr>
          <p:nvPr/>
        </p:nvSpPr>
        <p:spPr bwMode="auto">
          <a:xfrm>
            <a:off x="3906838" y="3673475"/>
            <a:ext cx="311150" cy="0"/>
          </a:xfrm>
          <a:prstGeom prst="line">
            <a:avLst/>
          </a:prstGeom>
          <a:noFill/>
          <a:ln w="38100">
            <a:solidFill>
              <a:srgbClr val="0000CC"/>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294" name="Line 18"/>
          <p:cNvSpPr>
            <a:spLocks noChangeShapeType="1"/>
          </p:cNvSpPr>
          <p:nvPr/>
        </p:nvSpPr>
        <p:spPr bwMode="auto">
          <a:xfrm>
            <a:off x="5954713" y="3702050"/>
            <a:ext cx="311150" cy="0"/>
          </a:xfrm>
          <a:prstGeom prst="line">
            <a:avLst/>
          </a:prstGeom>
          <a:noFill/>
          <a:ln w="38100">
            <a:solidFill>
              <a:srgbClr val="0000CC"/>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295" name="Rectangle 5"/>
          <p:cNvSpPr>
            <a:spLocks noChangeArrowheads="1"/>
          </p:cNvSpPr>
          <p:nvPr/>
        </p:nvSpPr>
        <p:spPr bwMode="auto">
          <a:xfrm>
            <a:off x="584200" y="620713"/>
            <a:ext cx="3790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b="1" i="1">
                <a:latin typeface="Tahoma" pitchFamily="34" charset="0"/>
              </a:rPr>
              <a:t>Proses Perseptual</a:t>
            </a:r>
          </a:p>
        </p:txBody>
      </p:sp>
      <p:sp>
        <p:nvSpPr>
          <p:cNvPr id="12296" name="Text Box 6"/>
          <p:cNvSpPr txBox="1">
            <a:spLocks noChangeArrowheads="1"/>
          </p:cNvSpPr>
          <p:nvPr/>
        </p:nvSpPr>
        <p:spPr bwMode="auto">
          <a:xfrm>
            <a:off x="247650" y="1828800"/>
            <a:ext cx="16383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600">
                <a:solidFill>
                  <a:schemeClr val="tx2"/>
                </a:solidFill>
                <a:latin typeface="Tahoma" pitchFamily="34" charset="0"/>
              </a:rPr>
              <a:t>Realita dalam organisasi kerja</a:t>
            </a:r>
          </a:p>
        </p:txBody>
      </p:sp>
      <p:sp>
        <p:nvSpPr>
          <p:cNvPr id="12297" name="Text Box 8"/>
          <p:cNvSpPr txBox="1">
            <a:spLocks noChangeArrowheads="1"/>
          </p:cNvSpPr>
          <p:nvPr/>
        </p:nvSpPr>
        <p:spPr bwMode="auto">
          <a:xfrm>
            <a:off x="2273300" y="3357563"/>
            <a:ext cx="1716088" cy="568325"/>
          </a:xfrm>
          <a:prstGeom prst="rect">
            <a:avLst/>
          </a:prstGeom>
          <a:solidFill>
            <a:srgbClr val="FF9900"/>
          </a:solidFill>
          <a:ln w="19050">
            <a:solidFill>
              <a:srgbClr val="CCFFCC"/>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500" b="1">
                <a:solidFill>
                  <a:schemeClr val="bg1"/>
                </a:solidFill>
                <a:latin typeface="Tahoma" pitchFamily="34" charset="0"/>
              </a:rPr>
              <a:t>Observasi tentang stimuli</a:t>
            </a:r>
          </a:p>
        </p:txBody>
      </p:sp>
      <p:sp>
        <p:nvSpPr>
          <p:cNvPr id="12298" name="Text Box 9"/>
          <p:cNvSpPr txBox="1">
            <a:spLocks noChangeArrowheads="1"/>
          </p:cNvSpPr>
          <p:nvPr/>
        </p:nvSpPr>
        <p:spPr bwMode="auto">
          <a:xfrm>
            <a:off x="4210050" y="2462213"/>
            <a:ext cx="1816100" cy="2397125"/>
          </a:xfrm>
          <a:prstGeom prst="rect">
            <a:avLst/>
          </a:prstGeom>
          <a:solidFill>
            <a:srgbClr val="FF9900"/>
          </a:solidFill>
          <a:ln w="19050">
            <a:solidFill>
              <a:srgbClr val="CCFFCC"/>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500" b="1">
                <a:solidFill>
                  <a:schemeClr val="bg1"/>
                </a:solidFill>
                <a:latin typeface="Tahoma" pitchFamily="34" charset="0"/>
              </a:rPr>
              <a:t>Faktor yang mempengaruhi persepsi:</a:t>
            </a:r>
          </a:p>
          <a:p>
            <a:pPr eaLnBrk="1" hangingPunct="1"/>
            <a:endParaRPr lang="en-US" sz="1500" b="1">
              <a:solidFill>
                <a:schemeClr val="bg1"/>
              </a:solidFill>
              <a:latin typeface="Tahoma" pitchFamily="34" charset="0"/>
            </a:endParaRPr>
          </a:p>
          <a:p>
            <a:pPr eaLnBrk="1" hangingPunct="1">
              <a:buFontTx/>
              <a:buChar char="-"/>
            </a:pPr>
            <a:r>
              <a:rPr lang="en-US" sz="1500" b="1">
                <a:solidFill>
                  <a:schemeClr val="bg1"/>
                </a:solidFill>
                <a:latin typeface="Tahoma" pitchFamily="34" charset="0"/>
              </a:rPr>
              <a:t> Stereotyping</a:t>
            </a:r>
          </a:p>
          <a:p>
            <a:pPr eaLnBrk="1" hangingPunct="1">
              <a:buFontTx/>
              <a:buChar char="-"/>
            </a:pPr>
            <a:r>
              <a:rPr lang="en-US" sz="1500" b="1">
                <a:solidFill>
                  <a:schemeClr val="bg1"/>
                </a:solidFill>
                <a:latin typeface="Tahoma" pitchFamily="34" charset="0"/>
              </a:rPr>
              <a:t> Selektivitas</a:t>
            </a:r>
          </a:p>
          <a:p>
            <a:pPr eaLnBrk="1" hangingPunct="1">
              <a:buFontTx/>
              <a:buChar char="-"/>
            </a:pPr>
            <a:r>
              <a:rPr lang="en-US" sz="1500" b="1">
                <a:solidFill>
                  <a:schemeClr val="bg1"/>
                </a:solidFill>
                <a:latin typeface="Tahoma" pitchFamily="34" charset="0"/>
              </a:rPr>
              <a:t> Konsep diri</a:t>
            </a:r>
          </a:p>
          <a:p>
            <a:pPr eaLnBrk="1" hangingPunct="1">
              <a:buFontTx/>
              <a:buChar char="-"/>
            </a:pPr>
            <a:r>
              <a:rPr lang="en-US" sz="1500" b="1">
                <a:solidFill>
                  <a:schemeClr val="bg1"/>
                </a:solidFill>
                <a:latin typeface="Tahoma" pitchFamily="34" charset="0"/>
              </a:rPr>
              <a:t> Situasi </a:t>
            </a:r>
          </a:p>
          <a:p>
            <a:pPr eaLnBrk="1" hangingPunct="1">
              <a:buFontTx/>
              <a:buChar char="-"/>
            </a:pPr>
            <a:r>
              <a:rPr lang="en-US" sz="1500" b="1">
                <a:solidFill>
                  <a:schemeClr val="bg1"/>
                </a:solidFill>
                <a:latin typeface="Tahoma" pitchFamily="34" charset="0"/>
              </a:rPr>
              <a:t> Kebutuhan</a:t>
            </a:r>
          </a:p>
          <a:p>
            <a:pPr eaLnBrk="1" hangingPunct="1">
              <a:buFontTx/>
              <a:buChar char="-"/>
            </a:pPr>
            <a:r>
              <a:rPr lang="en-US" sz="1500" b="1">
                <a:solidFill>
                  <a:schemeClr val="bg1"/>
                </a:solidFill>
                <a:latin typeface="Tahoma" pitchFamily="34" charset="0"/>
              </a:rPr>
              <a:t> Emosi</a:t>
            </a:r>
          </a:p>
        </p:txBody>
      </p:sp>
      <p:sp>
        <p:nvSpPr>
          <p:cNvPr id="12299" name="Text Box 10"/>
          <p:cNvSpPr txBox="1">
            <a:spLocks noChangeArrowheads="1"/>
          </p:cNvSpPr>
          <p:nvPr/>
        </p:nvSpPr>
        <p:spPr bwMode="auto">
          <a:xfrm>
            <a:off x="6251575" y="3290888"/>
            <a:ext cx="1871663" cy="796925"/>
          </a:xfrm>
          <a:prstGeom prst="rect">
            <a:avLst/>
          </a:prstGeom>
          <a:solidFill>
            <a:srgbClr val="FF9900"/>
          </a:solidFill>
          <a:ln w="19050">
            <a:solidFill>
              <a:srgbClr val="CCFFCC"/>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500" b="1">
                <a:solidFill>
                  <a:schemeClr val="bg1"/>
                </a:solidFill>
                <a:latin typeface="Tahoma" pitchFamily="34" charset="0"/>
              </a:rPr>
              <a:t>Evaluasi dan penerjemahan kenyataan</a:t>
            </a:r>
          </a:p>
        </p:txBody>
      </p:sp>
      <p:sp>
        <p:nvSpPr>
          <p:cNvPr id="12300" name="Text Box 11"/>
          <p:cNvSpPr txBox="1">
            <a:spLocks noChangeArrowheads="1"/>
          </p:cNvSpPr>
          <p:nvPr/>
        </p:nvSpPr>
        <p:spPr bwMode="auto">
          <a:xfrm>
            <a:off x="8307388" y="2997200"/>
            <a:ext cx="1460500" cy="476250"/>
          </a:xfrm>
          <a:prstGeom prst="rect">
            <a:avLst/>
          </a:prstGeom>
          <a:solidFill>
            <a:srgbClr val="663300"/>
          </a:solidFill>
          <a:ln w="19050">
            <a:solidFill>
              <a:srgbClr val="CCFFCC"/>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a:latin typeface="Tahoma" pitchFamily="34" charset="0"/>
              </a:rPr>
              <a:t>Perilaku yang responsif</a:t>
            </a:r>
          </a:p>
        </p:txBody>
      </p:sp>
      <p:sp>
        <p:nvSpPr>
          <p:cNvPr id="12301" name="Text Box 12"/>
          <p:cNvSpPr txBox="1">
            <a:spLocks noChangeArrowheads="1"/>
          </p:cNvSpPr>
          <p:nvPr/>
        </p:nvSpPr>
        <p:spPr bwMode="auto">
          <a:xfrm>
            <a:off x="8316913" y="3740150"/>
            <a:ext cx="1441450" cy="600075"/>
          </a:xfrm>
          <a:prstGeom prst="rect">
            <a:avLst/>
          </a:prstGeom>
          <a:solidFill>
            <a:srgbClr val="663300"/>
          </a:solidFill>
          <a:ln w="19050">
            <a:solidFill>
              <a:srgbClr val="CCFFCC"/>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600" b="1">
                <a:latin typeface="Tahoma" pitchFamily="34" charset="0"/>
              </a:rPr>
              <a:t>Bentuk sikap</a:t>
            </a:r>
          </a:p>
        </p:txBody>
      </p:sp>
      <p:sp>
        <p:nvSpPr>
          <p:cNvPr id="12302" name="Text Box 13"/>
          <p:cNvSpPr txBox="1">
            <a:spLocks noChangeArrowheads="1"/>
          </p:cNvSpPr>
          <p:nvPr/>
        </p:nvSpPr>
        <p:spPr bwMode="auto">
          <a:xfrm>
            <a:off x="7839075" y="2565400"/>
            <a:ext cx="22637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600">
                <a:solidFill>
                  <a:schemeClr val="tx2"/>
                </a:solidFill>
                <a:latin typeface="Tahoma" pitchFamily="34" charset="0"/>
              </a:rPr>
              <a:t>Hasil</a:t>
            </a:r>
          </a:p>
        </p:txBody>
      </p:sp>
      <p:sp>
        <p:nvSpPr>
          <p:cNvPr id="12303" name="Freeform 20"/>
          <p:cNvSpPr>
            <a:spLocks/>
          </p:cNvSpPr>
          <p:nvPr/>
        </p:nvSpPr>
        <p:spPr bwMode="auto">
          <a:xfrm>
            <a:off x="8104188" y="3314700"/>
            <a:ext cx="206375" cy="342900"/>
          </a:xfrm>
          <a:custGeom>
            <a:avLst/>
            <a:gdLst>
              <a:gd name="T0" fmla="*/ 0 w 120"/>
              <a:gd name="T1" fmla="*/ 2147483647 h 216"/>
              <a:gd name="T2" fmla="*/ 2147483647 w 120"/>
              <a:gd name="T3" fmla="*/ 0 h 216"/>
              <a:gd name="T4" fmla="*/ 0 60000 65536"/>
              <a:gd name="T5" fmla="*/ 0 60000 65536"/>
              <a:gd name="T6" fmla="*/ 0 w 120"/>
              <a:gd name="T7" fmla="*/ 0 h 216"/>
              <a:gd name="T8" fmla="*/ 120 w 120"/>
              <a:gd name="T9" fmla="*/ 216 h 216"/>
            </a:gdLst>
            <a:ahLst/>
            <a:cxnLst>
              <a:cxn ang="T4">
                <a:pos x="T0" y="T1"/>
              </a:cxn>
              <a:cxn ang="T5">
                <a:pos x="T2" y="T3"/>
              </a:cxn>
            </a:cxnLst>
            <a:rect l="T6" t="T7" r="T8" b="T9"/>
            <a:pathLst>
              <a:path w="120" h="216">
                <a:moveTo>
                  <a:pt x="0" y="216"/>
                </a:moveTo>
                <a:lnTo>
                  <a:pt x="120" y="0"/>
                </a:lnTo>
              </a:path>
            </a:pathLst>
          </a:custGeom>
          <a:solidFill>
            <a:srgbClr val="663300"/>
          </a:solidFill>
          <a:ln w="38100">
            <a:solidFill>
              <a:srgbClr val="0000CC"/>
            </a:solidFill>
            <a:round/>
            <a:headEnd/>
            <a:tailEnd type="triangle" w="med" len="med"/>
          </a:ln>
        </p:spPr>
        <p:txBody>
          <a:bodyPr/>
          <a:lstStyle/>
          <a:p>
            <a:endParaRPr lang="en-US"/>
          </a:p>
        </p:txBody>
      </p:sp>
      <p:sp>
        <p:nvSpPr>
          <p:cNvPr id="12304" name="Freeform 21"/>
          <p:cNvSpPr>
            <a:spLocks/>
          </p:cNvSpPr>
          <p:nvPr/>
        </p:nvSpPr>
        <p:spPr bwMode="auto">
          <a:xfrm>
            <a:off x="8104188" y="3651250"/>
            <a:ext cx="212725" cy="400050"/>
          </a:xfrm>
          <a:custGeom>
            <a:avLst/>
            <a:gdLst>
              <a:gd name="T0" fmla="*/ 0 w 124"/>
              <a:gd name="T1" fmla="*/ 0 h 252"/>
              <a:gd name="T2" fmla="*/ 2147483647 w 124"/>
              <a:gd name="T3" fmla="*/ 2147483647 h 252"/>
              <a:gd name="T4" fmla="*/ 0 60000 65536"/>
              <a:gd name="T5" fmla="*/ 0 60000 65536"/>
              <a:gd name="T6" fmla="*/ 0 w 124"/>
              <a:gd name="T7" fmla="*/ 0 h 252"/>
              <a:gd name="T8" fmla="*/ 124 w 124"/>
              <a:gd name="T9" fmla="*/ 252 h 252"/>
            </a:gdLst>
            <a:ahLst/>
            <a:cxnLst>
              <a:cxn ang="T4">
                <a:pos x="T0" y="T1"/>
              </a:cxn>
              <a:cxn ang="T5">
                <a:pos x="T2" y="T3"/>
              </a:cxn>
            </a:cxnLst>
            <a:rect l="T6" t="T7" r="T8" b="T9"/>
            <a:pathLst>
              <a:path w="124" h="252">
                <a:moveTo>
                  <a:pt x="0" y="0"/>
                </a:moveTo>
                <a:lnTo>
                  <a:pt x="124" y="252"/>
                </a:lnTo>
              </a:path>
            </a:pathLst>
          </a:custGeom>
          <a:solidFill>
            <a:srgbClr val="663300"/>
          </a:solidFill>
          <a:ln w="38100">
            <a:solidFill>
              <a:srgbClr val="0000CC"/>
            </a:solidFill>
            <a:round/>
            <a:headEnd/>
            <a:tailEnd type="triangle" w="med" len="med"/>
          </a:ln>
        </p:spPr>
        <p:txBody>
          <a:bodyPr/>
          <a:lstStyle/>
          <a:p>
            <a:endParaRPr lang="en-US"/>
          </a:p>
        </p:txBody>
      </p:sp>
      <p:sp>
        <p:nvSpPr>
          <p:cNvPr id="12305" name="Line 23"/>
          <p:cNvSpPr>
            <a:spLocks noChangeShapeType="1"/>
          </p:cNvSpPr>
          <p:nvPr/>
        </p:nvSpPr>
        <p:spPr bwMode="auto">
          <a:xfrm>
            <a:off x="9764713" y="3302000"/>
            <a:ext cx="104775"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06" name="Line 24"/>
          <p:cNvSpPr>
            <a:spLocks noChangeShapeType="1"/>
          </p:cNvSpPr>
          <p:nvPr/>
        </p:nvSpPr>
        <p:spPr bwMode="auto">
          <a:xfrm>
            <a:off x="9867900" y="3294063"/>
            <a:ext cx="0" cy="273685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07" name="Line 25"/>
          <p:cNvSpPr>
            <a:spLocks noChangeShapeType="1"/>
          </p:cNvSpPr>
          <p:nvPr/>
        </p:nvSpPr>
        <p:spPr bwMode="auto">
          <a:xfrm flipH="1">
            <a:off x="473075" y="6021388"/>
            <a:ext cx="9398000"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08" name="Line 26"/>
          <p:cNvSpPr>
            <a:spLocks noChangeShapeType="1"/>
          </p:cNvSpPr>
          <p:nvPr/>
        </p:nvSpPr>
        <p:spPr bwMode="auto">
          <a:xfrm flipV="1">
            <a:off x="466725" y="4476750"/>
            <a:ext cx="4763" cy="1544638"/>
          </a:xfrm>
          <a:prstGeom prst="line">
            <a:avLst/>
          </a:prstGeom>
          <a:noFill/>
          <a:ln w="1905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09" name="Line 27"/>
          <p:cNvSpPr>
            <a:spLocks noChangeShapeType="1"/>
          </p:cNvSpPr>
          <p:nvPr/>
        </p:nvSpPr>
        <p:spPr bwMode="auto">
          <a:xfrm>
            <a:off x="9010650" y="4333875"/>
            <a:ext cx="0" cy="1184275"/>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10" name="Line 28"/>
          <p:cNvSpPr>
            <a:spLocks noChangeShapeType="1"/>
          </p:cNvSpPr>
          <p:nvPr/>
        </p:nvSpPr>
        <p:spPr bwMode="auto">
          <a:xfrm flipH="1">
            <a:off x="1052513" y="5518150"/>
            <a:ext cx="7958137"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11" name="Line 29"/>
          <p:cNvSpPr>
            <a:spLocks noChangeShapeType="1"/>
          </p:cNvSpPr>
          <p:nvPr/>
        </p:nvSpPr>
        <p:spPr bwMode="auto">
          <a:xfrm flipV="1">
            <a:off x="1052513" y="4476750"/>
            <a:ext cx="0" cy="1041400"/>
          </a:xfrm>
          <a:prstGeom prst="line">
            <a:avLst/>
          </a:prstGeom>
          <a:noFill/>
          <a:ln w="1905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12" name="Line 30"/>
          <p:cNvSpPr>
            <a:spLocks noChangeShapeType="1"/>
          </p:cNvSpPr>
          <p:nvPr/>
        </p:nvSpPr>
        <p:spPr bwMode="auto">
          <a:xfrm flipV="1">
            <a:off x="5030788" y="4868863"/>
            <a:ext cx="0" cy="649287"/>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13" name="Text Box 32"/>
          <p:cNvSpPr txBox="1">
            <a:spLocks noChangeArrowheads="1"/>
          </p:cNvSpPr>
          <p:nvPr/>
        </p:nvSpPr>
        <p:spPr bwMode="auto">
          <a:xfrm>
            <a:off x="3003550" y="1903413"/>
            <a:ext cx="40544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400" b="1">
                <a:solidFill>
                  <a:schemeClr val="bg1"/>
                </a:solidFill>
                <a:latin typeface="Tahoma" pitchFamily="34" charset="0"/>
              </a:rPr>
              <a:t>Proses Perseptual Seseorang</a:t>
            </a:r>
          </a:p>
          <a:p>
            <a:pPr algn="ctr" eaLnBrk="1" hangingPunct="1"/>
            <a:r>
              <a:rPr lang="en-US" sz="1400" b="1">
                <a:solidFill>
                  <a:schemeClr val="bg1"/>
                </a:solidFill>
                <a:latin typeface="Tahoma" pitchFamily="34" charset="0"/>
              </a:rPr>
              <a:t>Pengorganisasian dan Penerjemahan</a:t>
            </a:r>
          </a:p>
        </p:txBody>
      </p:sp>
      <p:sp>
        <p:nvSpPr>
          <p:cNvPr id="12314" name="Text Box 33"/>
          <p:cNvSpPr txBox="1">
            <a:spLocks noChangeArrowheads="1"/>
          </p:cNvSpPr>
          <p:nvPr/>
        </p:nvSpPr>
        <p:spPr bwMode="auto">
          <a:xfrm>
            <a:off x="350838" y="6272213"/>
            <a:ext cx="4291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a:solidFill>
                  <a:schemeClr val="tx2"/>
                </a:solidFill>
                <a:latin typeface="Tahoma" pitchFamily="34" charset="0"/>
              </a:rPr>
              <a:t>Source : Gibson</a:t>
            </a:r>
          </a:p>
        </p:txBody>
      </p:sp>
      <p:sp>
        <p:nvSpPr>
          <p:cNvPr id="12315" name="Text Box 7"/>
          <p:cNvSpPr txBox="1">
            <a:spLocks noChangeArrowheads="1"/>
          </p:cNvSpPr>
          <p:nvPr/>
        </p:nvSpPr>
        <p:spPr bwMode="auto">
          <a:xfrm>
            <a:off x="38100" y="2771775"/>
            <a:ext cx="2028825" cy="1711325"/>
          </a:xfrm>
          <a:prstGeom prst="rect">
            <a:avLst/>
          </a:prstGeom>
          <a:solidFill>
            <a:srgbClr val="663300"/>
          </a:solidFill>
          <a:ln w="19050">
            <a:solidFill>
              <a:srgbClr val="CCFFCC"/>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500" b="1">
                <a:latin typeface="Tahoma" pitchFamily="34" charset="0"/>
              </a:rPr>
              <a:t>Stimuli (misalnya sistem</a:t>
            </a:r>
            <a:r>
              <a:rPr lang="id-ID" sz="1500" b="1">
                <a:latin typeface="Tahoma" pitchFamily="34" charset="0"/>
              </a:rPr>
              <a:t> i</a:t>
            </a:r>
            <a:r>
              <a:rPr lang="en-US" sz="1500" b="1">
                <a:latin typeface="Tahoma" pitchFamily="34" charset="0"/>
              </a:rPr>
              <a:t>mbalan organisasi, gaya persuasi yang digunakan pengawas, alur kerja)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CACD01C-A9D0-499D-8E60-0882F98A8D33}" type="slidenum">
              <a:rPr lang="en-US" smtClean="0">
                <a:solidFill>
                  <a:schemeClr val="tx2"/>
                </a:solidFill>
              </a:rPr>
              <a:pPr eaLnBrk="1" hangingPunct="1"/>
              <a:t>9</a:t>
            </a:fld>
            <a:endParaRPr lang="en-US" smtClean="0">
              <a:solidFill>
                <a:schemeClr val="tx2"/>
              </a:solidFill>
            </a:endParaRPr>
          </a:p>
        </p:txBody>
      </p:sp>
      <p:sp>
        <p:nvSpPr>
          <p:cNvPr id="13315" name="Text Box 4"/>
          <p:cNvSpPr txBox="1">
            <a:spLocks noChangeArrowheads="1"/>
          </p:cNvSpPr>
          <p:nvPr/>
        </p:nvSpPr>
        <p:spPr bwMode="auto">
          <a:xfrm>
            <a:off x="193675" y="476250"/>
            <a:ext cx="85026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b="1" i="1">
                <a:latin typeface="Tahoma" pitchFamily="34" charset="0"/>
              </a:rPr>
              <a:t>Perbedaan Perseptual dan Perilaku</a:t>
            </a:r>
          </a:p>
        </p:txBody>
      </p:sp>
      <p:sp>
        <p:nvSpPr>
          <p:cNvPr id="13316" name="Text Box 5"/>
          <p:cNvSpPr txBox="1">
            <a:spLocks noChangeArrowheads="1"/>
          </p:cNvSpPr>
          <p:nvPr/>
        </p:nvSpPr>
        <p:spPr bwMode="auto">
          <a:xfrm>
            <a:off x="203200" y="1701800"/>
            <a:ext cx="3236913" cy="1338263"/>
          </a:xfrm>
          <a:prstGeom prst="rect">
            <a:avLst/>
          </a:prstGeom>
          <a:solidFill>
            <a:srgbClr val="006600"/>
          </a:solidFill>
          <a:ln w="9525">
            <a:solidFill>
              <a:schemeClr val="tx2"/>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b="1">
                <a:solidFill>
                  <a:schemeClr val="tx2"/>
                </a:solidFill>
                <a:latin typeface="Tahoma" pitchFamily="34" charset="0"/>
              </a:rPr>
              <a:t>Persepsi manajer</a:t>
            </a:r>
          </a:p>
          <a:p>
            <a:pPr eaLnBrk="1" hangingPunct="1">
              <a:spcBef>
                <a:spcPct val="50000"/>
              </a:spcBef>
            </a:pPr>
            <a:r>
              <a:rPr lang="en-US">
                <a:solidFill>
                  <a:schemeClr val="tx2"/>
                </a:solidFill>
                <a:latin typeface="Tahoma" pitchFamily="34" charset="0"/>
              </a:rPr>
              <a:t>Pekerja memiliki banyak kebebasan untuk membuat keputusan</a:t>
            </a:r>
          </a:p>
        </p:txBody>
      </p:sp>
      <p:sp>
        <p:nvSpPr>
          <p:cNvPr id="13317" name="Text Box 6"/>
          <p:cNvSpPr txBox="1">
            <a:spLocks noChangeArrowheads="1"/>
          </p:cNvSpPr>
          <p:nvPr/>
        </p:nvSpPr>
        <p:spPr bwMode="auto">
          <a:xfrm>
            <a:off x="193675" y="3354388"/>
            <a:ext cx="3236913" cy="1338262"/>
          </a:xfrm>
          <a:prstGeom prst="rect">
            <a:avLst/>
          </a:prstGeom>
          <a:solidFill>
            <a:srgbClr val="006600"/>
          </a:solidFill>
          <a:ln w="9525">
            <a:solidFill>
              <a:schemeClr val="tx2"/>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b="1">
                <a:solidFill>
                  <a:schemeClr val="tx2"/>
                </a:solidFill>
                <a:latin typeface="Tahoma" pitchFamily="34" charset="0"/>
              </a:rPr>
              <a:t>Perilaku manajer</a:t>
            </a:r>
          </a:p>
          <a:p>
            <a:pPr eaLnBrk="1" hangingPunct="1">
              <a:spcBef>
                <a:spcPct val="50000"/>
              </a:spcBef>
            </a:pPr>
            <a:r>
              <a:rPr lang="en-US">
                <a:solidFill>
                  <a:schemeClr val="tx2"/>
                </a:solidFill>
                <a:latin typeface="Tahoma" pitchFamily="34" charset="0"/>
              </a:rPr>
              <a:t>Tidak memperhatikan kebebasan yang diberikan kepada pekerja</a:t>
            </a:r>
          </a:p>
        </p:txBody>
      </p:sp>
      <p:sp>
        <p:nvSpPr>
          <p:cNvPr id="13318" name="Text Box 7"/>
          <p:cNvSpPr txBox="1">
            <a:spLocks noChangeArrowheads="1"/>
          </p:cNvSpPr>
          <p:nvPr/>
        </p:nvSpPr>
        <p:spPr bwMode="auto">
          <a:xfrm>
            <a:off x="193675" y="5086350"/>
            <a:ext cx="3236913" cy="1063625"/>
          </a:xfrm>
          <a:prstGeom prst="rect">
            <a:avLst/>
          </a:prstGeom>
          <a:solidFill>
            <a:srgbClr val="006600"/>
          </a:solidFill>
          <a:ln w="9525">
            <a:solidFill>
              <a:schemeClr val="tx2"/>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b="1">
                <a:solidFill>
                  <a:schemeClr val="tx2"/>
                </a:solidFill>
                <a:latin typeface="Tahoma" pitchFamily="34" charset="0"/>
              </a:rPr>
              <a:t>Perilaku manajer</a:t>
            </a:r>
          </a:p>
          <a:p>
            <a:pPr eaLnBrk="1" hangingPunct="1">
              <a:spcBef>
                <a:spcPct val="50000"/>
              </a:spcBef>
            </a:pPr>
            <a:r>
              <a:rPr lang="en-US">
                <a:solidFill>
                  <a:schemeClr val="tx2"/>
                </a:solidFill>
                <a:latin typeface="Tahoma" pitchFamily="34" charset="0"/>
              </a:rPr>
              <a:t>Dipusingkan dengan catatan absennya pekerja</a:t>
            </a:r>
          </a:p>
        </p:txBody>
      </p:sp>
      <p:sp>
        <p:nvSpPr>
          <p:cNvPr id="13319" name="Text Box 8"/>
          <p:cNvSpPr txBox="1">
            <a:spLocks noChangeArrowheads="1"/>
          </p:cNvSpPr>
          <p:nvPr/>
        </p:nvSpPr>
        <p:spPr bwMode="auto">
          <a:xfrm>
            <a:off x="6467475" y="1701800"/>
            <a:ext cx="3236913" cy="1063625"/>
          </a:xfrm>
          <a:prstGeom prst="rect">
            <a:avLst/>
          </a:prstGeom>
          <a:solidFill>
            <a:srgbClr val="006600"/>
          </a:solidFill>
          <a:ln w="9525">
            <a:solidFill>
              <a:schemeClr val="tx2"/>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b="1">
                <a:solidFill>
                  <a:schemeClr val="tx2"/>
                </a:solidFill>
                <a:latin typeface="Tahoma" pitchFamily="34" charset="0"/>
              </a:rPr>
              <a:t>Persepsi pekerja</a:t>
            </a:r>
          </a:p>
          <a:p>
            <a:pPr eaLnBrk="1" hangingPunct="1">
              <a:spcBef>
                <a:spcPct val="50000"/>
              </a:spcBef>
            </a:pPr>
            <a:r>
              <a:rPr lang="en-US">
                <a:solidFill>
                  <a:schemeClr val="tx2"/>
                </a:solidFill>
                <a:latin typeface="Tahoma" pitchFamily="34" charset="0"/>
              </a:rPr>
              <a:t>Saya tidak diberi kebebasan membuat keputusan</a:t>
            </a:r>
          </a:p>
        </p:txBody>
      </p:sp>
      <p:sp>
        <p:nvSpPr>
          <p:cNvPr id="13320" name="Text Box 9"/>
          <p:cNvSpPr txBox="1">
            <a:spLocks noChangeArrowheads="1"/>
          </p:cNvSpPr>
          <p:nvPr/>
        </p:nvSpPr>
        <p:spPr bwMode="auto">
          <a:xfrm>
            <a:off x="6438900" y="3657600"/>
            <a:ext cx="3236913" cy="788988"/>
          </a:xfrm>
          <a:prstGeom prst="rect">
            <a:avLst/>
          </a:prstGeom>
          <a:solidFill>
            <a:srgbClr val="006600"/>
          </a:solidFill>
          <a:ln w="9525">
            <a:solidFill>
              <a:schemeClr val="tx2"/>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b="1">
                <a:solidFill>
                  <a:schemeClr val="tx2"/>
                </a:solidFill>
                <a:latin typeface="Tahoma" pitchFamily="34" charset="0"/>
              </a:rPr>
              <a:t>Perilaku pekerja</a:t>
            </a:r>
          </a:p>
          <a:p>
            <a:pPr eaLnBrk="1" hangingPunct="1">
              <a:spcBef>
                <a:spcPct val="50000"/>
              </a:spcBef>
            </a:pPr>
            <a:r>
              <a:rPr lang="en-US">
                <a:solidFill>
                  <a:schemeClr val="tx2"/>
                </a:solidFill>
                <a:latin typeface="Tahoma" pitchFamily="34" charset="0"/>
              </a:rPr>
              <a:t>Merasa disingkirkan</a:t>
            </a:r>
          </a:p>
        </p:txBody>
      </p:sp>
      <p:sp>
        <p:nvSpPr>
          <p:cNvPr id="13321" name="Text Box 10"/>
          <p:cNvSpPr txBox="1">
            <a:spLocks noChangeArrowheads="1"/>
          </p:cNvSpPr>
          <p:nvPr/>
        </p:nvSpPr>
        <p:spPr bwMode="auto">
          <a:xfrm>
            <a:off x="6459538" y="5102225"/>
            <a:ext cx="3236912" cy="1063625"/>
          </a:xfrm>
          <a:prstGeom prst="rect">
            <a:avLst/>
          </a:prstGeom>
          <a:solidFill>
            <a:srgbClr val="006600"/>
          </a:solidFill>
          <a:ln w="9525">
            <a:solidFill>
              <a:schemeClr val="tx2"/>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b="1">
                <a:solidFill>
                  <a:schemeClr val="tx2"/>
                </a:solidFill>
                <a:latin typeface="Tahoma" pitchFamily="34" charset="0"/>
              </a:rPr>
              <a:t>Perilaku pekerja</a:t>
            </a:r>
          </a:p>
          <a:p>
            <a:pPr eaLnBrk="1" hangingPunct="1">
              <a:spcBef>
                <a:spcPct val="50000"/>
              </a:spcBef>
            </a:pPr>
            <a:r>
              <a:rPr lang="en-US">
                <a:solidFill>
                  <a:schemeClr val="tx2"/>
                </a:solidFill>
                <a:latin typeface="Tahoma" pitchFamily="34" charset="0"/>
              </a:rPr>
              <a:t>Percaya bahwa tidak ada seorangpun yang peduli</a:t>
            </a:r>
          </a:p>
        </p:txBody>
      </p:sp>
      <p:sp>
        <p:nvSpPr>
          <p:cNvPr id="13322" name="Oval 11"/>
          <p:cNvSpPr>
            <a:spLocks noChangeArrowheads="1"/>
          </p:cNvSpPr>
          <p:nvPr/>
        </p:nvSpPr>
        <p:spPr bwMode="auto">
          <a:xfrm>
            <a:off x="3862388" y="1528763"/>
            <a:ext cx="2262187" cy="1441450"/>
          </a:xfrm>
          <a:prstGeom prst="ellipse">
            <a:avLst/>
          </a:prstGeom>
          <a:solidFill>
            <a:srgbClr val="3399FF"/>
          </a:solidFill>
          <a:ln w="9525">
            <a:solidFill>
              <a:schemeClr val="tx1"/>
            </a:solidFill>
            <a:round/>
            <a:headEnd/>
            <a:tailEnd/>
          </a:ln>
        </p:spPr>
        <p:txBody>
          <a:bodyPr wrap="none" anchor="ctr"/>
          <a:lstStyle/>
          <a:p>
            <a:pPr algn="ctr"/>
            <a:r>
              <a:rPr lang="en-US" b="1">
                <a:solidFill>
                  <a:schemeClr val="tx2"/>
                </a:solidFill>
                <a:latin typeface="Tahoma" pitchFamily="34" charset="0"/>
              </a:rPr>
              <a:t>Kebebasan </a:t>
            </a:r>
          </a:p>
          <a:p>
            <a:pPr algn="ctr"/>
            <a:r>
              <a:rPr lang="en-US" b="1">
                <a:solidFill>
                  <a:schemeClr val="tx2"/>
                </a:solidFill>
                <a:latin typeface="Tahoma" pitchFamily="34" charset="0"/>
              </a:rPr>
              <a:t>pekerja </a:t>
            </a:r>
          </a:p>
          <a:p>
            <a:pPr algn="ctr"/>
            <a:r>
              <a:rPr lang="en-US" b="1">
                <a:solidFill>
                  <a:schemeClr val="tx2"/>
                </a:solidFill>
                <a:latin typeface="Tahoma" pitchFamily="34" charset="0"/>
              </a:rPr>
              <a:t>diberikan</a:t>
            </a:r>
          </a:p>
        </p:txBody>
      </p:sp>
      <p:sp>
        <p:nvSpPr>
          <p:cNvPr id="13323" name="Line 12"/>
          <p:cNvSpPr>
            <a:spLocks noChangeShapeType="1"/>
          </p:cNvSpPr>
          <p:nvPr/>
        </p:nvSpPr>
        <p:spPr bwMode="auto">
          <a:xfrm>
            <a:off x="1754188" y="3051175"/>
            <a:ext cx="0" cy="301625"/>
          </a:xfrm>
          <a:prstGeom prst="line">
            <a:avLst/>
          </a:prstGeom>
          <a:noFill/>
          <a:ln w="381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24" name="Line 13"/>
          <p:cNvSpPr>
            <a:spLocks noChangeShapeType="1"/>
          </p:cNvSpPr>
          <p:nvPr/>
        </p:nvSpPr>
        <p:spPr bwMode="auto">
          <a:xfrm>
            <a:off x="1754188" y="4705350"/>
            <a:ext cx="0" cy="374650"/>
          </a:xfrm>
          <a:prstGeom prst="line">
            <a:avLst/>
          </a:prstGeom>
          <a:noFill/>
          <a:ln w="381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25" name="Line 14"/>
          <p:cNvSpPr>
            <a:spLocks noChangeShapeType="1"/>
          </p:cNvSpPr>
          <p:nvPr/>
        </p:nvSpPr>
        <p:spPr bwMode="auto">
          <a:xfrm>
            <a:off x="8089900" y="3048000"/>
            <a:ext cx="0" cy="576263"/>
          </a:xfrm>
          <a:prstGeom prst="line">
            <a:avLst/>
          </a:prstGeom>
          <a:noFill/>
          <a:ln w="381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26" name="Line 15"/>
          <p:cNvSpPr>
            <a:spLocks noChangeShapeType="1"/>
          </p:cNvSpPr>
          <p:nvPr/>
        </p:nvSpPr>
        <p:spPr bwMode="auto">
          <a:xfrm>
            <a:off x="8072438" y="4437063"/>
            <a:ext cx="0" cy="649287"/>
          </a:xfrm>
          <a:prstGeom prst="line">
            <a:avLst/>
          </a:prstGeom>
          <a:noFill/>
          <a:ln w="381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27" name="Line 16"/>
          <p:cNvSpPr>
            <a:spLocks noChangeShapeType="1"/>
          </p:cNvSpPr>
          <p:nvPr/>
        </p:nvSpPr>
        <p:spPr bwMode="auto">
          <a:xfrm>
            <a:off x="6122988" y="2205038"/>
            <a:ext cx="312737"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28" name="Line 17"/>
          <p:cNvSpPr>
            <a:spLocks noChangeShapeType="1"/>
          </p:cNvSpPr>
          <p:nvPr/>
        </p:nvSpPr>
        <p:spPr bwMode="auto">
          <a:xfrm flipH="1">
            <a:off x="3470275" y="2276475"/>
            <a:ext cx="390525" cy="0"/>
          </a:xfrm>
          <a:prstGeom prst="line">
            <a:avLst/>
          </a:prstGeom>
          <a:noFill/>
          <a:ln w="381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29" name="Text Box 18"/>
          <p:cNvSpPr txBox="1">
            <a:spLocks noChangeArrowheads="1"/>
          </p:cNvSpPr>
          <p:nvPr/>
        </p:nvSpPr>
        <p:spPr bwMode="auto">
          <a:xfrm>
            <a:off x="3938588" y="6272213"/>
            <a:ext cx="4291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a:solidFill>
                  <a:schemeClr val="tx2"/>
                </a:solidFill>
                <a:latin typeface="Tahoma" pitchFamily="34" charset="0"/>
              </a:rPr>
              <a:t>Source : Gibson</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1412</TotalTime>
  <Words>897</Words>
  <Application>Microsoft Office PowerPoint</Application>
  <PresentationFormat>A4 Paper (210x297 mm)</PresentationFormat>
  <Paragraphs>258</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Paper</vt:lpstr>
      <vt:lpstr>PERILAKU INDIVIDU</vt:lpstr>
      <vt:lpstr>Tujuan Pengajaran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3.Perilaku Individu</dc:title>
  <dc:creator>Aditya Salya</dc:creator>
  <cp:lastModifiedBy>Phantom Assassin</cp:lastModifiedBy>
  <cp:revision>129</cp:revision>
  <dcterms:created xsi:type="dcterms:W3CDTF">2004-06-10T07:17:15Z</dcterms:created>
  <dcterms:modified xsi:type="dcterms:W3CDTF">2013-03-21T01:20:06Z</dcterms:modified>
</cp:coreProperties>
</file>