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92" r:id="rId2"/>
    <p:sldId id="282" r:id="rId3"/>
    <p:sldId id="283" r:id="rId4"/>
    <p:sldId id="286" r:id="rId5"/>
    <p:sldId id="287" r:id="rId6"/>
    <p:sldId id="288" r:id="rId7"/>
    <p:sldId id="273" r:id="rId8"/>
    <p:sldId id="274" r:id="rId9"/>
    <p:sldId id="276" r:id="rId10"/>
    <p:sldId id="277" r:id="rId11"/>
    <p:sldId id="261" r:id="rId12"/>
    <p:sldId id="278" r:id="rId13"/>
    <p:sldId id="263" r:id="rId14"/>
    <p:sldId id="262" r:id="rId15"/>
    <p:sldId id="280" r:id="rId16"/>
    <p:sldId id="290" r:id="rId17"/>
    <p:sldId id="281" r:id="rId18"/>
  </p:sldIdLst>
  <p:sldSz cx="8229600" cy="5943600"/>
  <p:notesSz cx="6854825" cy="9750425"/>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5C59"/>
    <a:srgbClr val="1A5256"/>
    <a:srgbClr val="1F6469"/>
    <a:srgbClr val="01FD4F"/>
    <a:srgbClr val="8AF40A"/>
    <a:srgbClr val="006600"/>
    <a:srgbClr val="06EE22"/>
    <a:srgbClr val="4DB1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snapToGrid="0">
      <p:cViewPr>
        <p:scale>
          <a:sx n="60" d="100"/>
          <a:sy n="60" d="100"/>
        </p:scale>
        <p:origin x="-882" y="-258"/>
      </p:cViewPr>
      <p:guideLst>
        <p:guide orient="horz" pos="1872"/>
        <p:guide pos="25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0" y="0"/>
            <a:ext cx="2970213"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14691" name="Rectangle 3"/>
          <p:cNvSpPr>
            <a:spLocks noGrp="1" noChangeArrowheads="1"/>
          </p:cNvSpPr>
          <p:nvPr>
            <p:ph type="dt" sz="quarter" idx="1"/>
          </p:nvPr>
        </p:nvSpPr>
        <p:spPr bwMode="auto">
          <a:xfrm>
            <a:off x="3883025" y="0"/>
            <a:ext cx="2970213"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14692" name="Rectangle 4"/>
          <p:cNvSpPr>
            <a:spLocks noGrp="1" noChangeArrowheads="1"/>
          </p:cNvSpPr>
          <p:nvPr>
            <p:ph type="ftr" sz="quarter" idx="2"/>
          </p:nvPr>
        </p:nvSpPr>
        <p:spPr bwMode="auto">
          <a:xfrm>
            <a:off x="0" y="9261475"/>
            <a:ext cx="2970213"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14693" name="Rectangle 5"/>
          <p:cNvSpPr>
            <a:spLocks noGrp="1" noChangeArrowheads="1"/>
          </p:cNvSpPr>
          <p:nvPr>
            <p:ph type="sldNum" sz="quarter" idx="3"/>
          </p:nvPr>
        </p:nvSpPr>
        <p:spPr bwMode="auto">
          <a:xfrm>
            <a:off x="3883025" y="9261475"/>
            <a:ext cx="2970213"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057FCF2-7A51-45E1-9A64-3132F2A6F7B0}" type="slidenum">
              <a:rPr lang="en-US"/>
              <a:pPr>
                <a:defRPr/>
              </a:pPr>
              <a:t>‹#›</a:t>
            </a:fld>
            <a:endParaRPr lang="en-US"/>
          </a:p>
        </p:txBody>
      </p:sp>
    </p:spTree>
    <p:extLst>
      <p:ext uri="{BB962C8B-B14F-4D97-AF65-F5344CB8AC3E}">
        <p14:creationId xmlns:p14="http://schemas.microsoft.com/office/powerpoint/2010/main" val="707465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0213"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2291" name="Rectangle 3"/>
          <p:cNvSpPr>
            <a:spLocks noGrp="1" noChangeArrowheads="1"/>
          </p:cNvSpPr>
          <p:nvPr>
            <p:ph type="dt" idx="1"/>
          </p:nvPr>
        </p:nvSpPr>
        <p:spPr bwMode="auto">
          <a:xfrm>
            <a:off x="3884613" y="0"/>
            <a:ext cx="2970212"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9460" name="Rectangle 4"/>
          <p:cNvSpPr>
            <a:spLocks noGrp="1" noRot="1" noChangeAspect="1" noChangeArrowheads="1" noTextEdit="1"/>
          </p:cNvSpPr>
          <p:nvPr>
            <p:ph type="sldImg" idx="2"/>
          </p:nvPr>
        </p:nvSpPr>
        <p:spPr bwMode="auto">
          <a:xfrm>
            <a:off x="896938" y="731838"/>
            <a:ext cx="5062537" cy="36560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914400" y="4630738"/>
            <a:ext cx="5026025" cy="4387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9263063"/>
            <a:ext cx="2970213"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2295" name="Rectangle 7"/>
          <p:cNvSpPr>
            <a:spLocks noGrp="1" noChangeArrowheads="1"/>
          </p:cNvSpPr>
          <p:nvPr>
            <p:ph type="sldNum" sz="quarter" idx="5"/>
          </p:nvPr>
        </p:nvSpPr>
        <p:spPr bwMode="auto">
          <a:xfrm>
            <a:off x="3884613" y="9263063"/>
            <a:ext cx="2970212"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2D1C835-DCAD-473D-9BFE-BE0DE80D5E3C}" type="slidenum">
              <a:rPr lang="en-US"/>
              <a:pPr>
                <a:defRPr/>
              </a:pPr>
              <a:t>‹#›</a:t>
            </a:fld>
            <a:endParaRPr lang="en-US"/>
          </a:p>
        </p:txBody>
      </p:sp>
    </p:spTree>
    <p:extLst>
      <p:ext uri="{BB962C8B-B14F-4D97-AF65-F5344CB8AC3E}">
        <p14:creationId xmlns:p14="http://schemas.microsoft.com/office/powerpoint/2010/main" val="3226140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2D1C835-DCAD-473D-9BFE-BE0DE80D5E3C}" type="slidenum">
              <a:rPr lang="en-US" smtClean="0"/>
              <a:pPr>
                <a:defRPr/>
              </a:pPr>
              <a:t>1</a:t>
            </a:fld>
            <a:endParaRPr lang="en-US"/>
          </a:p>
        </p:txBody>
      </p:sp>
    </p:spTree>
    <p:extLst>
      <p:ext uri="{BB962C8B-B14F-4D97-AF65-F5344CB8AC3E}">
        <p14:creationId xmlns:p14="http://schemas.microsoft.com/office/powerpoint/2010/main" val="4012629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2D1C835-DCAD-473D-9BFE-BE0DE80D5E3C}" type="slidenum">
              <a:rPr lang="en-US" smtClean="0"/>
              <a:pPr>
                <a:defRPr/>
              </a:pPr>
              <a:t>10</a:t>
            </a:fld>
            <a:endParaRPr lang="en-US"/>
          </a:p>
        </p:txBody>
      </p:sp>
    </p:spTree>
    <p:extLst>
      <p:ext uri="{BB962C8B-B14F-4D97-AF65-F5344CB8AC3E}">
        <p14:creationId xmlns:p14="http://schemas.microsoft.com/office/powerpoint/2010/main" val="2195681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6FAE0DF5-C086-4A9C-98AD-26AE2746108A}" type="slidenum">
              <a:rPr lang="en-US" sz="1200" smtClean="0"/>
              <a:pPr eaLnBrk="1" hangingPunct="1"/>
              <a:t>11</a:t>
            </a:fld>
            <a:endParaRPr lang="en-US" sz="1200" smtClean="0"/>
          </a:p>
        </p:txBody>
      </p:sp>
      <p:sp>
        <p:nvSpPr>
          <p:cNvPr id="20483" name="Rectangle 2"/>
          <p:cNvSpPr>
            <a:spLocks noGrp="1" noRot="1" noChangeAspect="1" noChangeArrowheads="1" noTextEdit="1"/>
          </p:cNvSpPr>
          <p:nvPr>
            <p:ph type="sldImg"/>
          </p:nvPr>
        </p:nvSpPr>
        <p:spPr>
          <a:xfrm>
            <a:off x="904875" y="738188"/>
            <a:ext cx="5045075" cy="3643312"/>
          </a:xfrm>
          <a:ln w="12700" cap="flat">
            <a:solidFill>
              <a:schemeClr val="tx1"/>
            </a:solidFill>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2D1C835-DCAD-473D-9BFE-BE0DE80D5E3C}" type="slidenum">
              <a:rPr lang="en-US" smtClean="0"/>
              <a:pPr>
                <a:defRPr/>
              </a:pPr>
              <a:t>12</a:t>
            </a:fld>
            <a:endParaRPr lang="en-US"/>
          </a:p>
        </p:txBody>
      </p:sp>
    </p:spTree>
    <p:extLst>
      <p:ext uri="{BB962C8B-B14F-4D97-AF65-F5344CB8AC3E}">
        <p14:creationId xmlns:p14="http://schemas.microsoft.com/office/powerpoint/2010/main" val="26171666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EA64310C-5573-48FA-8B08-445F24482E16}" type="slidenum">
              <a:rPr lang="en-US" sz="1200" smtClean="0"/>
              <a:pPr eaLnBrk="1" hangingPunct="1"/>
              <a:t>13</a:t>
            </a:fld>
            <a:endParaRPr lang="en-US" sz="1200" smtClean="0"/>
          </a:p>
        </p:txBody>
      </p:sp>
      <p:sp>
        <p:nvSpPr>
          <p:cNvPr id="21507" name="Rectangle 2"/>
          <p:cNvSpPr>
            <a:spLocks noGrp="1" noRot="1" noChangeAspect="1" noChangeArrowheads="1" noTextEdit="1"/>
          </p:cNvSpPr>
          <p:nvPr>
            <p:ph type="sldImg"/>
          </p:nvPr>
        </p:nvSpPr>
        <p:spPr>
          <a:xfrm>
            <a:off x="904875" y="738188"/>
            <a:ext cx="5045075" cy="3643312"/>
          </a:xfrm>
          <a:ln w="12700" cap="flat">
            <a:solidFill>
              <a:schemeClr val="tx1"/>
            </a:solidFill>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2D1C835-DCAD-473D-9BFE-BE0DE80D5E3C}" type="slidenum">
              <a:rPr lang="en-US" smtClean="0"/>
              <a:pPr>
                <a:defRPr/>
              </a:pPr>
              <a:t>14</a:t>
            </a:fld>
            <a:endParaRPr lang="en-US"/>
          </a:p>
        </p:txBody>
      </p:sp>
    </p:spTree>
    <p:extLst>
      <p:ext uri="{BB962C8B-B14F-4D97-AF65-F5344CB8AC3E}">
        <p14:creationId xmlns:p14="http://schemas.microsoft.com/office/powerpoint/2010/main" val="35559224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2D1C835-DCAD-473D-9BFE-BE0DE80D5E3C}" type="slidenum">
              <a:rPr lang="en-US" smtClean="0"/>
              <a:pPr>
                <a:defRPr/>
              </a:pPr>
              <a:t>15</a:t>
            </a:fld>
            <a:endParaRPr lang="en-US"/>
          </a:p>
        </p:txBody>
      </p:sp>
    </p:spTree>
    <p:extLst>
      <p:ext uri="{BB962C8B-B14F-4D97-AF65-F5344CB8AC3E}">
        <p14:creationId xmlns:p14="http://schemas.microsoft.com/office/powerpoint/2010/main" val="26808523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2D1C835-DCAD-473D-9BFE-BE0DE80D5E3C}" type="slidenum">
              <a:rPr lang="en-US" smtClean="0"/>
              <a:pPr>
                <a:defRPr/>
              </a:pPr>
              <a:t>16</a:t>
            </a:fld>
            <a:endParaRPr lang="en-US"/>
          </a:p>
        </p:txBody>
      </p:sp>
    </p:spTree>
    <p:extLst>
      <p:ext uri="{BB962C8B-B14F-4D97-AF65-F5344CB8AC3E}">
        <p14:creationId xmlns:p14="http://schemas.microsoft.com/office/powerpoint/2010/main" val="3884750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2D1C835-DCAD-473D-9BFE-BE0DE80D5E3C}" type="slidenum">
              <a:rPr lang="en-US" smtClean="0"/>
              <a:pPr>
                <a:defRPr/>
              </a:pPr>
              <a:t>17</a:t>
            </a:fld>
            <a:endParaRPr lang="en-US"/>
          </a:p>
        </p:txBody>
      </p:sp>
    </p:spTree>
    <p:extLst>
      <p:ext uri="{BB962C8B-B14F-4D97-AF65-F5344CB8AC3E}">
        <p14:creationId xmlns:p14="http://schemas.microsoft.com/office/powerpoint/2010/main" val="2472017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2D1C835-DCAD-473D-9BFE-BE0DE80D5E3C}" type="slidenum">
              <a:rPr lang="en-US" smtClean="0"/>
              <a:pPr>
                <a:defRPr/>
              </a:pPr>
              <a:t>2</a:t>
            </a:fld>
            <a:endParaRPr lang="en-US"/>
          </a:p>
        </p:txBody>
      </p:sp>
    </p:spTree>
    <p:extLst>
      <p:ext uri="{BB962C8B-B14F-4D97-AF65-F5344CB8AC3E}">
        <p14:creationId xmlns:p14="http://schemas.microsoft.com/office/powerpoint/2010/main" val="268871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2D1C835-DCAD-473D-9BFE-BE0DE80D5E3C}" type="slidenum">
              <a:rPr lang="en-US" smtClean="0"/>
              <a:pPr>
                <a:defRPr/>
              </a:pPr>
              <a:t>3</a:t>
            </a:fld>
            <a:endParaRPr lang="en-US"/>
          </a:p>
        </p:txBody>
      </p:sp>
    </p:spTree>
    <p:extLst>
      <p:ext uri="{BB962C8B-B14F-4D97-AF65-F5344CB8AC3E}">
        <p14:creationId xmlns:p14="http://schemas.microsoft.com/office/powerpoint/2010/main" val="3867244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2D1C835-DCAD-473D-9BFE-BE0DE80D5E3C}" type="slidenum">
              <a:rPr lang="en-US" smtClean="0"/>
              <a:pPr>
                <a:defRPr/>
              </a:pPr>
              <a:t>4</a:t>
            </a:fld>
            <a:endParaRPr lang="en-US"/>
          </a:p>
        </p:txBody>
      </p:sp>
    </p:spTree>
    <p:extLst>
      <p:ext uri="{BB962C8B-B14F-4D97-AF65-F5344CB8AC3E}">
        <p14:creationId xmlns:p14="http://schemas.microsoft.com/office/powerpoint/2010/main" val="1620507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2D1C835-DCAD-473D-9BFE-BE0DE80D5E3C}" type="slidenum">
              <a:rPr lang="en-US" smtClean="0"/>
              <a:pPr>
                <a:defRPr/>
              </a:pPr>
              <a:t>5</a:t>
            </a:fld>
            <a:endParaRPr lang="en-US"/>
          </a:p>
        </p:txBody>
      </p:sp>
    </p:spTree>
    <p:extLst>
      <p:ext uri="{BB962C8B-B14F-4D97-AF65-F5344CB8AC3E}">
        <p14:creationId xmlns:p14="http://schemas.microsoft.com/office/powerpoint/2010/main" val="4235870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2D1C835-DCAD-473D-9BFE-BE0DE80D5E3C}" type="slidenum">
              <a:rPr lang="en-US" smtClean="0"/>
              <a:pPr>
                <a:defRPr/>
              </a:pPr>
              <a:t>6</a:t>
            </a:fld>
            <a:endParaRPr lang="en-US"/>
          </a:p>
        </p:txBody>
      </p:sp>
    </p:spTree>
    <p:extLst>
      <p:ext uri="{BB962C8B-B14F-4D97-AF65-F5344CB8AC3E}">
        <p14:creationId xmlns:p14="http://schemas.microsoft.com/office/powerpoint/2010/main" val="2491853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2D1C835-DCAD-473D-9BFE-BE0DE80D5E3C}" type="slidenum">
              <a:rPr lang="en-US" smtClean="0"/>
              <a:pPr>
                <a:defRPr/>
              </a:pPr>
              <a:t>7</a:t>
            </a:fld>
            <a:endParaRPr lang="en-US"/>
          </a:p>
        </p:txBody>
      </p:sp>
    </p:spTree>
    <p:extLst>
      <p:ext uri="{BB962C8B-B14F-4D97-AF65-F5344CB8AC3E}">
        <p14:creationId xmlns:p14="http://schemas.microsoft.com/office/powerpoint/2010/main" val="3640674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2D1C835-DCAD-473D-9BFE-BE0DE80D5E3C}" type="slidenum">
              <a:rPr lang="en-US" smtClean="0"/>
              <a:pPr>
                <a:defRPr/>
              </a:pPr>
              <a:t>8</a:t>
            </a:fld>
            <a:endParaRPr lang="en-US"/>
          </a:p>
        </p:txBody>
      </p:sp>
    </p:spTree>
    <p:extLst>
      <p:ext uri="{BB962C8B-B14F-4D97-AF65-F5344CB8AC3E}">
        <p14:creationId xmlns:p14="http://schemas.microsoft.com/office/powerpoint/2010/main" val="3362589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2D1C835-DCAD-473D-9BFE-BE0DE80D5E3C}" type="slidenum">
              <a:rPr lang="en-US" smtClean="0"/>
              <a:pPr>
                <a:defRPr/>
              </a:pPr>
              <a:t>9</a:t>
            </a:fld>
            <a:endParaRPr lang="en-US"/>
          </a:p>
        </p:txBody>
      </p:sp>
    </p:spTree>
    <p:extLst>
      <p:ext uri="{BB962C8B-B14F-4D97-AF65-F5344CB8AC3E}">
        <p14:creationId xmlns:p14="http://schemas.microsoft.com/office/powerpoint/2010/main" val="229091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7538" y="1846263"/>
            <a:ext cx="6994525" cy="12747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235075" y="3368675"/>
            <a:ext cx="5759450" cy="15176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20944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086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69038" y="238125"/>
            <a:ext cx="1960562" cy="52736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5763" y="238125"/>
            <a:ext cx="5730875" cy="5273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7855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92835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0875" y="3819525"/>
            <a:ext cx="6994525" cy="117951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50875" y="2519363"/>
            <a:ext cx="6994525" cy="13001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0841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11163" y="1387475"/>
            <a:ext cx="3729037" cy="4124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92600" y="1387475"/>
            <a:ext cx="3729038" cy="4124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2349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8125"/>
            <a:ext cx="7407275" cy="990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1163" y="1330325"/>
            <a:ext cx="3636962"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1163" y="1884363"/>
            <a:ext cx="3636962"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179888" y="1330325"/>
            <a:ext cx="3638550"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79888" y="1884363"/>
            <a:ext cx="3638550"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77027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38353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570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6538"/>
            <a:ext cx="2708275" cy="10064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217863" y="236538"/>
            <a:ext cx="4600575" cy="5072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11163" y="1243013"/>
            <a:ext cx="2708275" cy="4065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91932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2900" y="4160838"/>
            <a:ext cx="4938713" cy="4905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612900" y="531813"/>
            <a:ext cx="4938713" cy="3565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612900" y="4651375"/>
            <a:ext cx="4938713" cy="698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73826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0"/>
            <a:ext cx="8229600" cy="1263650"/>
          </a:xfrm>
          <a:prstGeom prst="rect">
            <a:avLst/>
          </a:prstGeom>
          <a:gradFill rotWithShape="1">
            <a:gsLst>
              <a:gs pos="0">
                <a:srgbClr val="67979B"/>
              </a:gs>
              <a:gs pos="100000">
                <a:srgbClr val="67979B">
                  <a:gamma/>
                  <a:tint val="42353"/>
                  <a:invGamma/>
                  <a:alpha val="0"/>
                </a:srgbClr>
              </a:gs>
            </a:gsLst>
            <a:lin ang="0" scaled="1"/>
          </a:gradFill>
          <a:ln w="9525">
            <a:noFill/>
            <a:miter lim="800000"/>
            <a:headEnd/>
            <a:tailEnd/>
          </a:ln>
          <a:effectLst/>
        </p:spPr>
        <p:txBody>
          <a:bodyPr wrap="none" anchor="ctr"/>
          <a:lstStyle/>
          <a:p>
            <a:pPr>
              <a:defRPr/>
            </a:pPr>
            <a:endParaRPr lang="en-US"/>
          </a:p>
        </p:txBody>
      </p:sp>
      <p:sp>
        <p:nvSpPr>
          <p:cNvPr id="7171" name="Rectangle 3"/>
          <p:cNvSpPr>
            <a:spLocks noChangeArrowheads="1"/>
          </p:cNvSpPr>
          <p:nvPr/>
        </p:nvSpPr>
        <p:spPr bwMode="auto">
          <a:xfrm>
            <a:off x="203200" y="319088"/>
            <a:ext cx="187325" cy="5459412"/>
          </a:xfrm>
          <a:prstGeom prst="rect">
            <a:avLst/>
          </a:prstGeom>
          <a:gradFill rotWithShape="1">
            <a:gsLst>
              <a:gs pos="0">
                <a:srgbClr val="B8773C"/>
              </a:gs>
              <a:gs pos="100000">
                <a:srgbClr val="B8773C">
                  <a:gamma/>
                  <a:shade val="46275"/>
                  <a:invGamma/>
                </a:srgbClr>
              </a:gs>
            </a:gsLst>
            <a:lin ang="5400000" scaled="1"/>
          </a:gradFill>
          <a:ln w="9525">
            <a:noFill/>
            <a:miter lim="800000"/>
            <a:headEnd/>
            <a:tailEnd/>
          </a:ln>
          <a:effectLst/>
        </p:spPr>
        <p:txBody>
          <a:bodyPr wrap="none" anchor="ctr"/>
          <a:lstStyle/>
          <a:p>
            <a:pPr>
              <a:defRPr/>
            </a:pPr>
            <a:endParaRPr lang="en-US"/>
          </a:p>
        </p:txBody>
      </p:sp>
      <p:sp>
        <p:nvSpPr>
          <p:cNvPr id="1028" name="Rectangle 4"/>
          <p:cNvSpPr>
            <a:spLocks noGrp="1" noChangeArrowheads="1"/>
          </p:cNvSpPr>
          <p:nvPr>
            <p:ph type="body" idx="1"/>
          </p:nvPr>
        </p:nvSpPr>
        <p:spPr bwMode="auto">
          <a:xfrm>
            <a:off x="411163" y="1387475"/>
            <a:ext cx="7610475"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964" tIns="40482" rIns="80964" bIns="4048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3" name="Rectangle 5"/>
          <p:cNvSpPr>
            <a:spLocks noChangeArrowheads="1"/>
          </p:cNvSpPr>
          <p:nvPr/>
        </p:nvSpPr>
        <p:spPr bwMode="auto">
          <a:xfrm>
            <a:off x="215900" y="0"/>
            <a:ext cx="641350" cy="328613"/>
          </a:xfrm>
          <a:prstGeom prst="rect">
            <a:avLst/>
          </a:prstGeom>
          <a:solidFill>
            <a:srgbClr val="B8773C"/>
          </a:solidFill>
          <a:ln w="9525">
            <a:noFill/>
            <a:miter lim="800000"/>
            <a:headEnd/>
            <a:tailEnd/>
          </a:ln>
          <a:effectLst/>
        </p:spPr>
        <p:txBody>
          <a:bodyPr wrap="none" anchor="ctr"/>
          <a:lstStyle/>
          <a:p>
            <a:pPr>
              <a:defRPr/>
            </a:pPr>
            <a:endParaRPr lang="en-US"/>
          </a:p>
        </p:txBody>
      </p:sp>
      <p:sp>
        <p:nvSpPr>
          <p:cNvPr id="7174" name="Rectangle 6"/>
          <p:cNvSpPr>
            <a:spLocks noChangeArrowheads="1"/>
          </p:cNvSpPr>
          <p:nvPr/>
        </p:nvSpPr>
        <p:spPr bwMode="auto">
          <a:xfrm flipH="1">
            <a:off x="6350" y="0"/>
            <a:ext cx="214313" cy="1282700"/>
          </a:xfrm>
          <a:prstGeom prst="rect">
            <a:avLst/>
          </a:prstGeom>
          <a:gradFill rotWithShape="1">
            <a:gsLst>
              <a:gs pos="0">
                <a:srgbClr val="1E6262">
                  <a:gamma/>
                  <a:shade val="46275"/>
                  <a:invGamma/>
                </a:srgbClr>
              </a:gs>
              <a:gs pos="100000">
                <a:srgbClr val="1E6262"/>
              </a:gs>
            </a:gsLst>
            <a:lin ang="5400000" scaled="1"/>
          </a:gradFill>
          <a:ln w="9525">
            <a:noFill/>
            <a:miter lim="800000"/>
            <a:headEnd/>
            <a:tailEnd/>
          </a:ln>
          <a:effectLst/>
        </p:spPr>
        <p:txBody>
          <a:bodyPr wrap="none" anchor="ctr"/>
          <a:lstStyle/>
          <a:p>
            <a:pPr>
              <a:defRPr/>
            </a:pPr>
            <a:endParaRPr lang="en-US"/>
          </a:p>
        </p:txBody>
      </p:sp>
      <p:sp>
        <p:nvSpPr>
          <p:cNvPr id="7175" name="Rectangle 7"/>
          <p:cNvSpPr>
            <a:spLocks noChangeArrowheads="1"/>
          </p:cNvSpPr>
          <p:nvPr/>
        </p:nvSpPr>
        <p:spPr bwMode="auto">
          <a:xfrm flipH="1" flipV="1">
            <a:off x="0" y="1271588"/>
            <a:ext cx="227013" cy="4672012"/>
          </a:xfrm>
          <a:prstGeom prst="rect">
            <a:avLst/>
          </a:prstGeom>
          <a:gradFill rotWithShape="1">
            <a:gsLst>
              <a:gs pos="0">
                <a:srgbClr val="1E6262">
                  <a:gamma/>
                  <a:shade val="46275"/>
                  <a:invGamma/>
                </a:srgbClr>
              </a:gs>
              <a:gs pos="100000">
                <a:srgbClr val="1E6262"/>
              </a:gs>
            </a:gsLst>
            <a:lin ang="5400000" scaled="1"/>
          </a:gradFill>
          <a:ln w="9525">
            <a:noFill/>
            <a:miter lim="800000"/>
            <a:headEnd/>
            <a:tailEnd/>
          </a:ln>
          <a:effectLst/>
        </p:spPr>
        <p:txBody>
          <a:bodyPr wrap="none" anchor="ctr"/>
          <a:lstStyle/>
          <a:p>
            <a:pPr>
              <a:defRPr/>
            </a:pPr>
            <a:endParaRPr lang="en-US"/>
          </a:p>
        </p:txBody>
      </p:sp>
      <p:sp>
        <p:nvSpPr>
          <p:cNvPr id="7176" name="Rectangle 8"/>
          <p:cNvSpPr>
            <a:spLocks noChangeArrowheads="1"/>
          </p:cNvSpPr>
          <p:nvPr/>
        </p:nvSpPr>
        <p:spPr bwMode="auto">
          <a:xfrm>
            <a:off x="203200" y="1214438"/>
            <a:ext cx="8026400" cy="157162"/>
          </a:xfrm>
          <a:prstGeom prst="rect">
            <a:avLst/>
          </a:prstGeom>
          <a:gradFill rotWithShape="1">
            <a:gsLst>
              <a:gs pos="0">
                <a:srgbClr val="1C5C5C"/>
              </a:gs>
              <a:gs pos="100000">
                <a:srgbClr val="1C5C5C">
                  <a:gamma/>
                  <a:shade val="46275"/>
                  <a:invGamma/>
                </a:srgbClr>
              </a:gs>
            </a:gsLst>
            <a:lin ang="0" scaled="1"/>
          </a:gradFill>
          <a:ln w="9525">
            <a:noFill/>
            <a:miter lim="800000"/>
            <a:headEnd/>
            <a:tailEnd/>
          </a:ln>
          <a:effectLst/>
        </p:spPr>
        <p:txBody>
          <a:bodyPr wrap="none" anchor="ctr"/>
          <a:lstStyle/>
          <a:p>
            <a:pPr>
              <a:defRPr/>
            </a:pPr>
            <a:endParaRPr lang="en-US"/>
          </a:p>
        </p:txBody>
      </p:sp>
      <p:sp>
        <p:nvSpPr>
          <p:cNvPr id="1033" name="Rectangle 9"/>
          <p:cNvSpPr>
            <a:spLocks noGrp="1" noChangeArrowheads="1"/>
          </p:cNvSpPr>
          <p:nvPr>
            <p:ph type="title"/>
          </p:nvPr>
        </p:nvSpPr>
        <p:spPr bwMode="auto">
          <a:xfrm>
            <a:off x="385763" y="238125"/>
            <a:ext cx="7843837"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964" tIns="40482" rIns="80964" bIns="40482" numCol="1" anchor="ctr" anchorCtr="0" compatLnSpc="1">
            <a:prstTxWarp prst="textNoShape">
              <a:avLst/>
            </a:prstTxWarp>
          </a:bodyPr>
          <a:lstStyle/>
          <a:p>
            <a:pPr lvl="0"/>
            <a:r>
              <a:rPr lang="en-US" smtClean="0"/>
              <a:t>Click To Edit Master Title Style</a:t>
            </a:r>
          </a:p>
        </p:txBody>
      </p:sp>
      <p:sp>
        <p:nvSpPr>
          <p:cNvPr id="7178" name="Rectangle 10"/>
          <p:cNvSpPr>
            <a:spLocks noChangeArrowheads="1"/>
          </p:cNvSpPr>
          <p:nvPr userDrawn="1"/>
        </p:nvSpPr>
        <p:spPr bwMode="auto">
          <a:xfrm>
            <a:off x="0" y="0"/>
            <a:ext cx="8229600" cy="1263650"/>
          </a:xfrm>
          <a:prstGeom prst="rect">
            <a:avLst/>
          </a:prstGeom>
          <a:gradFill rotWithShape="1">
            <a:gsLst>
              <a:gs pos="0">
                <a:srgbClr val="67979B"/>
              </a:gs>
              <a:gs pos="100000">
                <a:srgbClr val="67979B">
                  <a:gamma/>
                  <a:tint val="42353"/>
                  <a:invGamma/>
                  <a:alpha val="0"/>
                </a:srgbClr>
              </a:gs>
            </a:gsLst>
            <a:lin ang="0" scaled="1"/>
          </a:gradFill>
          <a:ln w="9525">
            <a:noFill/>
            <a:miter lim="800000"/>
            <a:headEnd/>
            <a:tailEnd/>
          </a:ln>
          <a:effectLst/>
        </p:spPr>
        <p:txBody>
          <a:bodyPr wrap="none" anchor="ctr"/>
          <a:lstStyle/>
          <a:p>
            <a:pPr>
              <a:defRPr/>
            </a:pPr>
            <a:endParaRPr lang="en-US"/>
          </a:p>
        </p:txBody>
      </p:sp>
      <p:sp>
        <p:nvSpPr>
          <p:cNvPr id="7179" name="Rectangle 11"/>
          <p:cNvSpPr>
            <a:spLocks noChangeArrowheads="1"/>
          </p:cNvSpPr>
          <p:nvPr userDrawn="1"/>
        </p:nvSpPr>
        <p:spPr bwMode="auto">
          <a:xfrm>
            <a:off x="203200" y="319088"/>
            <a:ext cx="187325" cy="5459412"/>
          </a:xfrm>
          <a:prstGeom prst="rect">
            <a:avLst/>
          </a:prstGeom>
          <a:gradFill rotWithShape="1">
            <a:gsLst>
              <a:gs pos="0">
                <a:srgbClr val="B8773C"/>
              </a:gs>
              <a:gs pos="100000">
                <a:srgbClr val="B8773C">
                  <a:gamma/>
                  <a:shade val="46275"/>
                  <a:invGamma/>
                </a:srgbClr>
              </a:gs>
            </a:gsLst>
            <a:lin ang="5400000" scaled="1"/>
          </a:gradFill>
          <a:ln w="9525">
            <a:noFill/>
            <a:miter lim="800000"/>
            <a:headEnd/>
            <a:tailEnd/>
          </a:ln>
          <a:effectLst/>
        </p:spPr>
        <p:txBody>
          <a:bodyPr wrap="none" anchor="ctr"/>
          <a:lstStyle/>
          <a:p>
            <a:pPr>
              <a:defRPr/>
            </a:pPr>
            <a:endParaRPr lang="en-US"/>
          </a:p>
        </p:txBody>
      </p:sp>
      <p:sp>
        <p:nvSpPr>
          <p:cNvPr id="7180" name="Rectangle 12"/>
          <p:cNvSpPr>
            <a:spLocks noChangeArrowheads="1"/>
          </p:cNvSpPr>
          <p:nvPr userDrawn="1"/>
        </p:nvSpPr>
        <p:spPr bwMode="auto">
          <a:xfrm>
            <a:off x="215900" y="0"/>
            <a:ext cx="641350" cy="328613"/>
          </a:xfrm>
          <a:prstGeom prst="rect">
            <a:avLst/>
          </a:prstGeom>
          <a:solidFill>
            <a:srgbClr val="B8773C"/>
          </a:solidFill>
          <a:ln w="9525">
            <a:noFill/>
            <a:miter lim="800000"/>
            <a:headEnd/>
            <a:tailEnd/>
          </a:ln>
          <a:effectLst/>
        </p:spPr>
        <p:txBody>
          <a:bodyPr wrap="none" anchor="ctr"/>
          <a:lstStyle/>
          <a:p>
            <a:pPr>
              <a:defRPr/>
            </a:pPr>
            <a:endParaRPr lang="en-US"/>
          </a:p>
        </p:txBody>
      </p:sp>
      <p:sp>
        <p:nvSpPr>
          <p:cNvPr id="7181" name="Rectangle 13"/>
          <p:cNvSpPr>
            <a:spLocks noChangeArrowheads="1"/>
          </p:cNvSpPr>
          <p:nvPr userDrawn="1"/>
        </p:nvSpPr>
        <p:spPr bwMode="auto">
          <a:xfrm flipH="1">
            <a:off x="6350" y="0"/>
            <a:ext cx="214313" cy="1282700"/>
          </a:xfrm>
          <a:prstGeom prst="rect">
            <a:avLst/>
          </a:prstGeom>
          <a:gradFill rotWithShape="1">
            <a:gsLst>
              <a:gs pos="0">
                <a:srgbClr val="1E6262">
                  <a:gamma/>
                  <a:shade val="46275"/>
                  <a:invGamma/>
                </a:srgbClr>
              </a:gs>
              <a:gs pos="100000">
                <a:srgbClr val="1E6262"/>
              </a:gs>
            </a:gsLst>
            <a:lin ang="5400000" scaled="1"/>
          </a:gradFill>
          <a:ln w="9525">
            <a:noFill/>
            <a:miter lim="800000"/>
            <a:headEnd/>
            <a:tailEnd/>
          </a:ln>
          <a:effectLst/>
        </p:spPr>
        <p:txBody>
          <a:bodyPr wrap="none" anchor="ctr"/>
          <a:lstStyle/>
          <a:p>
            <a:pPr>
              <a:defRPr/>
            </a:pPr>
            <a:endParaRPr lang="en-US"/>
          </a:p>
        </p:txBody>
      </p:sp>
      <p:sp>
        <p:nvSpPr>
          <p:cNvPr id="7182" name="Rectangle 14"/>
          <p:cNvSpPr>
            <a:spLocks noChangeArrowheads="1"/>
          </p:cNvSpPr>
          <p:nvPr userDrawn="1"/>
        </p:nvSpPr>
        <p:spPr bwMode="auto">
          <a:xfrm flipH="1" flipV="1">
            <a:off x="0" y="1271588"/>
            <a:ext cx="227013" cy="4672012"/>
          </a:xfrm>
          <a:prstGeom prst="rect">
            <a:avLst/>
          </a:prstGeom>
          <a:gradFill rotWithShape="1">
            <a:gsLst>
              <a:gs pos="0">
                <a:srgbClr val="1E6262">
                  <a:gamma/>
                  <a:shade val="46275"/>
                  <a:invGamma/>
                </a:srgbClr>
              </a:gs>
              <a:gs pos="100000">
                <a:srgbClr val="1E6262"/>
              </a:gs>
            </a:gsLst>
            <a:lin ang="5400000" scaled="1"/>
          </a:gradFill>
          <a:ln w="9525">
            <a:noFill/>
            <a:miter lim="800000"/>
            <a:headEnd/>
            <a:tailEnd/>
          </a:ln>
          <a:effectLst/>
        </p:spPr>
        <p:txBody>
          <a:bodyPr wrap="none" anchor="ctr"/>
          <a:lstStyle/>
          <a:p>
            <a:pPr>
              <a:defRPr/>
            </a:pPr>
            <a:endParaRPr lang="en-US"/>
          </a:p>
        </p:txBody>
      </p:sp>
      <p:sp>
        <p:nvSpPr>
          <p:cNvPr id="7183" name="Rectangle 15"/>
          <p:cNvSpPr>
            <a:spLocks noChangeArrowheads="1"/>
          </p:cNvSpPr>
          <p:nvPr userDrawn="1"/>
        </p:nvSpPr>
        <p:spPr bwMode="auto">
          <a:xfrm>
            <a:off x="203200" y="1214438"/>
            <a:ext cx="8026400" cy="157162"/>
          </a:xfrm>
          <a:prstGeom prst="rect">
            <a:avLst/>
          </a:prstGeom>
          <a:gradFill rotWithShape="1">
            <a:gsLst>
              <a:gs pos="0">
                <a:srgbClr val="1C5C5C"/>
              </a:gs>
              <a:gs pos="100000">
                <a:srgbClr val="1C5C5C">
                  <a:gamma/>
                  <a:shade val="46275"/>
                  <a:invGamma/>
                </a:srgbClr>
              </a:gs>
            </a:gsLst>
            <a:lin ang="0" scaled="1"/>
          </a:gradFill>
          <a:ln w="9525">
            <a:no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809625" rtl="0" eaLnBrk="0" fontAlgn="base" hangingPunct="0">
        <a:spcBef>
          <a:spcPct val="0"/>
        </a:spcBef>
        <a:spcAft>
          <a:spcPct val="0"/>
        </a:spcAft>
        <a:defRPr sz="3800">
          <a:solidFill>
            <a:schemeClr val="tx2"/>
          </a:solidFill>
          <a:latin typeface="+mj-lt"/>
          <a:ea typeface="+mj-ea"/>
          <a:cs typeface="+mj-cs"/>
        </a:defRPr>
      </a:lvl1pPr>
      <a:lvl2pPr algn="ctr" defTabSz="809625" rtl="0" eaLnBrk="0" fontAlgn="base" hangingPunct="0">
        <a:spcBef>
          <a:spcPct val="0"/>
        </a:spcBef>
        <a:spcAft>
          <a:spcPct val="0"/>
        </a:spcAft>
        <a:defRPr sz="3800">
          <a:solidFill>
            <a:schemeClr val="tx2"/>
          </a:solidFill>
          <a:latin typeface="Arial" charset="0"/>
        </a:defRPr>
      </a:lvl2pPr>
      <a:lvl3pPr algn="ctr" defTabSz="809625" rtl="0" eaLnBrk="0" fontAlgn="base" hangingPunct="0">
        <a:spcBef>
          <a:spcPct val="0"/>
        </a:spcBef>
        <a:spcAft>
          <a:spcPct val="0"/>
        </a:spcAft>
        <a:defRPr sz="3800">
          <a:solidFill>
            <a:schemeClr val="tx2"/>
          </a:solidFill>
          <a:latin typeface="Arial" charset="0"/>
        </a:defRPr>
      </a:lvl3pPr>
      <a:lvl4pPr algn="ctr" defTabSz="809625" rtl="0" eaLnBrk="0" fontAlgn="base" hangingPunct="0">
        <a:spcBef>
          <a:spcPct val="0"/>
        </a:spcBef>
        <a:spcAft>
          <a:spcPct val="0"/>
        </a:spcAft>
        <a:defRPr sz="3800">
          <a:solidFill>
            <a:schemeClr val="tx2"/>
          </a:solidFill>
          <a:latin typeface="Arial" charset="0"/>
        </a:defRPr>
      </a:lvl4pPr>
      <a:lvl5pPr algn="ctr" defTabSz="809625" rtl="0" eaLnBrk="0" fontAlgn="base" hangingPunct="0">
        <a:spcBef>
          <a:spcPct val="0"/>
        </a:spcBef>
        <a:spcAft>
          <a:spcPct val="0"/>
        </a:spcAft>
        <a:defRPr sz="3800">
          <a:solidFill>
            <a:schemeClr val="tx2"/>
          </a:solidFill>
          <a:latin typeface="Arial" charset="0"/>
        </a:defRPr>
      </a:lvl5pPr>
      <a:lvl6pPr marL="457200" algn="ctr" defTabSz="809625" rtl="0" fontAlgn="base">
        <a:spcBef>
          <a:spcPct val="0"/>
        </a:spcBef>
        <a:spcAft>
          <a:spcPct val="0"/>
        </a:spcAft>
        <a:defRPr sz="3800">
          <a:solidFill>
            <a:schemeClr val="tx2"/>
          </a:solidFill>
          <a:latin typeface="Arial" charset="0"/>
        </a:defRPr>
      </a:lvl6pPr>
      <a:lvl7pPr marL="914400" algn="ctr" defTabSz="809625" rtl="0" fontAlgn="base">
        <a:spcBef>
          <a:spcPct val="0"/>
        </a:spcBef>
        <a:spcAft>
          <a:spcPct val="0"/>
        </a:spcAft>
        <a:defRPr sz="3800">
          <a:solidFill>
            <a:schemeClr val="tx2"/>
          </a:solidFill>
          <a:latin typeface="Arial" charset="0"/>
        </a:defRPr>
      </a:lvl7pPr>
      <a:lvl8pPr marL="1371600" algn="ctr" defTabSz="809625" rtl="0" fontAlgn="base">
        <a:spcBef>
          <a:spcPct val="0"/>
        </a:spcBef>
        <a:spcAft>
          <a:spcPct val="0"/>
        </a:spcAft>
        <a:defRPr sz="3800">
          <a:solidFill>
            <a:schemeClr val="tx2"/>
          </a:solidFill>
          <a:latin typeface="Arial" charset="0"/>
        </a:defRPr>
      </a:lvl8pPr>
      <a:lvl9pPr marL="1828800" algn="ctr" defTabSz="809625" rtl="0" fontAlgn="base">
        <a:spcBef>
          <a:spcPct val="0"/>
        </a:spcBef>
        <a:spcAft>
          <a:spcPct val="0"/>
        </a:spcAft>
        <a:defRPr sz="3800">
          <a:solidFill>
            <a:schemeClr val="tx2"/>
          </a:solidFill>
          <a:latin typeface="Arial" charset="0"/>
        </a:defRPr>
      </a:lvl9pPr>
    </p:titleStyle>
    <p:bodyStyle>
      <a:lvl1pPr marL="228600" indent="-228600" algn="l" defTabSz="809625" rtl="0" eaLnBrk="0" fontAlgn="base" hangingPunct="0">
        <a:spcBef>
          <a:spcPct val="20000"/>
        </a:spcBef>
        <a:spcAft>
          <a:spcPct val="0"/>
        </a:spcAft>
        <a:buClr>
          <a:schemeClr val="accent2"/>
        </a:buClr>
        <a:buSzPct val="75000"/>
        <a:buFont typeface="Wingdings" pitchFamily="2" charset="2"/>
        <a:buChar char="n"/>
        <a:defRPr sz="2400">
          <a:solidFill>
            <a:schemeClr val="tx1"/>
          </a:solidFill>
          <a:latin typeface="+mn-lt"/>
          <a:ea typeface="+mn-ea"/>
          <a:cs typeface="+mn-cs"/>
        </a:defRPr>
      </a:lvl1pPr>
      <a:lvl2pPr marL="571500" indent="-228600" algn="l" defTabSz="809625" rtl="0" eaLnBrk="0" fontAlgn="base" hangingPunct="0">
        <a:spcBef>
          <a:spcPct val="20000"/>
        </a:spcBef>
        <a:spcAft>
          <a:spcPct val="0"/>
        </a:spcAft>
        <a:buClr>
          <a:schemeClr val="accent2"/>
        </a:buClr>
        <a:buSzPct val="75000"/>
        <a:buFont typeface="Wingdings" pitchFamily="2" charset="2"/>
        <a:buChar char="n"/>
        <a:defRPr sz="2200">
          <a:solidFill>
            <a:schemeClr val="tx1"/>
          </a:solidFill>
          <a:latin typeface="+mn-lt"/>
        </a:defRPr>
      </a:lvl2pPr>
      <a:lvl3pPr marL="914400" indent="-228600" algn="l" defTabSz="809625"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3pPr>
      <a:lvl4pPr marL="1257300" indent="-228600" algn="l" defTabSz="809625"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1600200" indent="-228600" algn="l" defTabSz="809625"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5pPr>
      <a:lvl6pPr marL="2057400" indent="-228600" algn="l" defTabSz="809625" rtl="0" fontAlgn="base">
        <a:spcBef>
          <a:spcPct val="20000"/>
        </a:spcBef>
        <a:spcAft>
          <a:spcPct val="0"/>
        </a:spcAft>
        <a:buClr>
          <a:schemeClr val="accent2"/>
        </a:buClr>
        <a:buSzPct val="75000"/>
        <a:buFont typeface="Wingdings" pitchFamily="2" charset="2"/>
        <a:buChar char="n"/>
        <a:defRPr>
          <a:solidFill>
            <a:schemeClr val="tx1"/>
          </a:solidFill>
          <a:latin typeface="+mn-lt"/>
        </a:defRPr>
      </a:lvl6pPr>
      <a:lvl7pPr marL="2514600" indent="-228600" algn="l" defTabSz="809625" rtl="0" fontAlgn="base">
        <a:spcBef>
          <a:spcPct val="20000"/>
        </a:spcBef>
        <a:spcAft>
          <a:spcPct val="0"/>
        </a:spcAft>
        <a:buClr>
          <a:schemeClr val="accent2"/>
        </a:buClr>
        <a:buSzPct val="75000"/>
        <a:buFont typeface="Wingdings" pitchFamily="2" charset="2"/>
        <a:buChar char="n"/>
        <a:defRPr>
          <a:solidFill>
            <a:schemeClr val="tx1"/>
          </a:solidFill>
          <a:latin typeface="+mn-lt"/>
        </a:defRPr>
      </a:lvl7pPr>
      <a:lvl8pPr marL="2971800" indent="-228600" algn="l" defTabSz="809625" rtl="0" fontAlgn="base">
        <a:spcBef>
          <a:spcPct val="20000"/>
        </a:spcBef>
        <a:spcAft>
          <a:spcPct val="0"/>
        </a:spcAft>
        <a:buClr>
          <a:schemeClr val="accent2"/>
        </a:buClr>
        <a:buSzPct val="75000"/>
        <a:buFont typeface="Wingdings" pitchFamily="2" charset="2"/>
        <a:buChar char="n"/>
        <a:defRPr>
          <a:solidFill>
            <a:schemeClr val="tx1"/>
          </a:solidFill>
          <a:latin typeface="+mn-lt"/>
        </a:defRPr>
      </a:lvl8pPr>
      <a:lvl9pPr marL="3429000" indent="-228600" algn="l" defTabSz="809625" rtl="0" fontAlgn="base">
        <a:spcBef>
          <a:spcPct val="20000"/>
        </a:spcBef>
        <a:spcAft>
          <a:spcPct val="0"/>
        </a:spcAft>
        <a:buClr>
          <a:schemeClr val="accent2"/>
        </a:buClr>
        <a:buSzPct val="75000"/>
        <a:buFont typeface="Wingdings" pitchFamily="2" charset="2"/>
        <a:buChar char="n"/>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a:spLocks noGrp="1"/>
          </p:cNvSpPr>
          <p:nvPr>
            <p:ph type="sldNum" sz="quarter" idx="4294967295"/>
          </p:nvPr>
        </p:nvSpPr>
        <p:spPr bwMode="auto">
          <a:xfrm>
            <a:off x="5897563" y="5414963"/>
            <a:ext cx="1920875" cy="412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303" tIns="38652" rIns="77303" bIns="38652"/>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97116042-5C39-4F33-B086-8F60DFDB5918}" type="slidenum">
              <a:rPr lang="en-US"/>
              <a:pPr eaLnBrk="1" hangingPunct="1"/>
              <a:t>1</a:t>
            </a:fld>
            <a:endParaRPr lang="en-US"/>
          </a:p>
        </p:txBody>
      </p:sp>
      <p:sp>
        <p:nvSpPr>
          <p:cNvPr id="2051" name="Rectangle 2"/>
          <p:cNvSpPr>
            <a:spLocks noGrp="1" noRot="1" noChangeArrowheads="1"/>
          </p:cNvSpPr>
          <p:nvPr>
            <p:ph type="title"/>
          </p:nvPr>
        </p:nvSpPr>
        <p:spPr>
          <a:xfrm>
            <a:off x="385763" y="174625"/>
            <a:ext cx="7843837" cy="990600"/>
          </a:xfrm>
          <a:ln>
            <a:solidFill>
              <a:schemeClr val="tx1"/>
            </a:solidFill>
            <a:miter lim="800000"/>
            <a:headEnd/>
            <a:tailEnd/>
          </a:ln>
        </p:spPr>
        <p:txBody>
          <a:bodyPr/>
          <a:lstStyle/>
          <a:p>
            <a:r>
              <a:rPr lang="en-US" sz="4000" smtClean="0">
                <a:solidFill>
                  <a:schemeClr val="tx1"/>
                </a:solidFill>
              </a:rPr>
              <a:t>Nilai, Sikap dan Kepuasan Kerja</a:t>
            </a:r>
            <a:endParaRPr lang="en-US" smtClean="0">
              <a:solidFill>
                <a:schemeClr val="tx1"/>
              </a:solidFill>
              <a:latin typeface="Tahoma" pitchFamily="34" charset="0"/>
            </a:endParaRPr>
          </a:p>
        </p:txBody>
      </p:sp>
      <p:sp>
        <p:nvSpPr>
          <p:cNvPr id="38916" name="Rectangle 4"/>
          <p:cNvSpPr>
            <a:spLocks noChangeArrowheads="1"/>
          </p:cNvSpPr>
          <p:nvPr/>
        </p:nvSpPr>
        <p:spPr bwMode="auto">
          <a:xfrm>
            <a:off x="1419225" y="4011613"/>
            <a:ext cx="5761038" cy="1519237"/>
          </a:xfrm>
          <a:prstGeom prst="rect">
            <a:avLst/>
          </a:prstGeom>
          <a:noFill/>
          <a:ln w="9525">
            <a:noFill/>
            <a:miter lim="800000"/>
            <a:headEnd/>
            <a:tailEnd/>
          </a:ln>
          <a:effectLst/>
        </p:spPr>
        <p:txBody>
          <a:bodyPr lIns="77303" tIns="38652" rIns="77303" bIns="38652"/>
          <a:lstStyle/>
          <a:p>
            <a:pPr marL="289888" indent="-289888" algn="ctr">
              <a:lnSpc>
                <a:spcPct val="80000"/>
              </a:lnSpc>
              <a:spcBef>
                <a:spcPct val="20000"/>
              </a:spcBef>
              <a:buClr>
                <a:schemeClr val="hlink"/>
              </a:buClr>
              <a:buSzPct val="70000"/>
              <a:defRPr/>
            </a:pPr>
            <a:r>
              <a:rPr lang="en-US" sz="2000" b="1" dirty="0">
                <a:effectLst>
                  <a:outerShdw blurRad="38100" dist="38100" dir="2700000" algn="tl">
                    <a:srgbClr val="000000"/>
                  </a:outerShdw>
                </a:effectLst>
                <a:latin typeface="Tahoma" pitchFamily="34" charset="0"/>
              </a:rPr>
              <a:t>Program </a:t>
            </a:r>
            <a:r>
              <a:rPr lang="en-US" sz="2000" b="1" dirty="0" err="1">
                <a:effectLst>
                  <a:outerShdw blurRad="38100" dist="38100" dir="2700000" algn="tl">
                    <a:srgbClr val="000000"/>
                  </a:outerShdw>
                </a:effectLst>
                <a:latin typeface="Tahoma" pitchFamily="34" charset="0"/>
              </a:rPr>
              <a:t>Studi</a:t>
            </a:r>
            <a:r>
              <a:rPr lang="en-US" sz="2000" b="1" dirty="0">
                <a:effectLst>
                  <a:outerShdw blurRad="38100" dist="38100" dir="2700000" algn="tl">
                    <a:srgbClr val="000000"/>
                  </a:outerShdw>
                </a:effectLst>
                <a:latin typeface="Tahoma" pitchFamily="34" charset="0"/>
              </a:rPr>
              <a:t> </a:t>
            </a:r>
            <a:r>
              <a:rPr lang="en-US" sz="2000" b="1" dirty="0" err="1">
                <a:effectLst>
                  <a:outerShdw blurRad="38100" dist="38100" dir="2700000" algn="tl">
                    <a:srgbClr val="000000"/>
                  </a:outerShdw>
                </a:effectLst>
                <a:latin typeface="Tahoma" pitchFamily="34" charset="0"/>
              </a:rPr>
              <a:t>Sistem</a:t>
            </a:r>
            <a:r>
              <a:rPr lang="en-US" sz="2000" b="1" dirty="0">
                <a:effectLst>
                  <a:outerShdw blurRad="38100" dist="38100" dir="2700000" algn="tl">
                    <a:srgbClr val="000000"/>
                  </a:outerShdw>
                </a:effectLst>
                <a:latin typeface="Tahoma" pitchFamily="34" charset="0"/>
              </a:rPr>
              <a:t> </a:t>
            </a:r>
            <a:r>
              <a:rPr lang="en-US" sz="2000" b="1" dirty="0" err="1">
                <a:effectLst>
                  <a:outerShdw blurRad="38100" dist="38100" dir="2700000" algn="tl">
                    <a:srgbClr val="000000"/>
                  </a:outerShdw>
                </a:effectLst>
                <a:latin typeface="Tahoma" pitchFamily="34" charset="0"/>
              </a:rPr>
              <a:t>Informasi</a:t>
            </a:r>
            <a:endParaRPr lang="en-US" sz="2000" b="1" dirty="0">
              <a:effectLst>
                <a:outerShdw blurRad="38100" dist="38100" dir="2700000" algn="tl">
                  <a:srgbClr val="000000"/>
                </a:outerShdw>
              </a:effectLst>
              <a:latin typeface="Tahoma" pitchFamily="34" charset="0"/>
            </a:endParaRPr>
          </a:p>
          <a:p>
            <a:pPr marL="289888" indent="-289888" algn="ctr">
              <a:lnSpc>
                <a:spcPct val="80000"/>
              </a:lnSpc>
              <a:spcBef>
                <a:spcPct val="20000"/>
              </a:spcBef>
              <a:buClr>
                <a:schemeClr val="hlink"/>
              </a:buClr>
              <a:buSzPct val="70000"/>
              <a:defRPr/>
            </a:pPr>
            <a:r>
              <a:rPr lang="en-US" sz="2000" b="1" dirty="0" err="1" smtClean="0">
                <a:effectLst>
                  <a:outerShdw blurRad="38100" dist="38100" dir="2700000" algn="tl">
                    <a:srgbClr val="000000"/>
                  </a:outerShdw>
                </a:effectLst>
                <a:latin typeface="Tahoma" pitchFamily="34" charset="0"/>
              </a:rPr>
              <a:t>Fakultas</a:t>
            </a:r>
            <a:r>
              <a:rPr lang="en-US" sz="2000" b="1" dirty="0" smtClean="0">
                <a:effectLst>
                  <a:outerShdw blurRad="38100" dist="38100" dir="2700000" algn="tl">
                    <a:srgbClr val="000000"/>
                  </a:outerShdw>
                </a:effectLst>
                <a:latin typeface="Tahoma" pitchFamily="34" charset="0"/>
              </a:rPr>
              <a:t> </a:t>
            </a:r>
            <a:r>
              <a:rPr lang="en-US" sz="2000" b="1" dirty="0" err="1">
                <a:effectLst>
                  <a:outerShdw blurRad="38100" dist="38100" dir="2700000" algn="tl">
                    <a:srgbClr val="000000"/>
                  </a:outerShdw>
                </a:effectLst>
                <a:latin typeface="Tahoma" pitchFamily="34" charset="0"/>
              </a:rPr>
              <a:t>Teknik</a:t>
            </a:r>
            <a:r>
              <a:rPr lang="en-US" sz="2000" b="1" dirty="0">
                <a:effectLst>
                  <a:outerShdw blurRad="38100" dist="38100" dir="2700000" algn="tl">
                    <a:srgbClr val="000000"/>
                  </a:outerShdw>
                </a:effectLst>
                <a:latin typeface="Tahoma" pitchFamily="34" charset="0"/>
              </a:rPr>
              <a:t> </a:t>
            </a:r>
            <a:r>
              <a:rPr lang="en-US" sz="2000" b="1" dirty="0" err="1">
                <a:effectLst>
                  <a:outerShdw blurRad="38100" dist="38100" dir="2700000" algn="tl">
                    <a:srgbClr val="000000"/>
                  </a:outerShdw>
                </a:effectLst>
                <a:latin typeface="Tahoma" pitchFamily="34" charset="0"/>
              </a:rPr>
              <a:t>dan</a:t>
            </a:r>
            <a:r>
              <a:rPr lang="en-US" sz="2000" b="1" dirty="0">
                <a:effectLst>
                  <a:outerShdw blurRad="38100" dist="38100" dir="2700000" algn="tl">
                    <a:srgbClr val="000000"/>
                  </a:outerShdw>
                </a:effectLst>
                <a:latin typeface="Tahoma" pitchFamily="34" charset="0"/>
              </a:rPr>
              <a:t> </a:t>
            </a:r>
            <a:r>
              <a:rPr lang="en-US" sz="2000" b="1" dirty="0" err="1">
                <a:effectLst>
                  <a:outerShdw blurRad="38100" dist="38100" dir="2700000" algn="tl">
                    <a:srgbClr val="000000"/>
                  </a:outerShdw>
                </a:effectLst>
                <a:latin typeface="Tahoma" pitchFamily="34" charset="0"/>
              </a:rPr>
              <a:t>Ilmu</a:t>
            </a:r>
            <a:r>
              <a:rPr lang="en-US" sz="2000" b="1" dirty="0">
                <a:effectLst>
                  <a:outerShdw blurRad="38100" dist="38100" dir="2700000" algn="tl">
                    <a:srgbClr val="000000"/>
                  </a:outerShdw>
                </a:effectLst>
                <a:latin typeface="Tahoma" pitchFamily="34" charset="0"/>
              </a:rPr>
              <a:t> </a:t>
            </a:r>
            <a:r>
              <a:rPr lang="en-US" sz="2000" b="1" dirty="0" err="1">
                <a:effectLst>
                  <a:outerShdw blurRad="38100" dist="38100" dir="2700000" algn="tl">
                    <a:srgbClr val="000000"/>
                  </a:outerShdw>
                </a:effectLst>
                <a:latin typeface="Tahoma" pitchFamily="34" charset="0"/>
              </a:rPr>
              <a:t>Komputer</a:t>
            </a:r>
            <a:endParaRPr lang="en-US" sz="2000" b="1" dirty="0">
              <a:effectLst>
                <a:outerShdw blurRad="38100" dist="38100" dir="2700000" algn="tl">
                  <a:srgbClr val="000000"/>
                </a:outerShdw>
              </a:effectLst>
              <a:latin typeface="Tahoma" pitchFamily="34" charset="0"/>
            </a:endParaRPr>
          </a:p>
          <a:p>
            <a:pPr marL="289888" indent="-289888" algn="ctr">
              <a:lnSpc>
                <a:spcPct val="80000"/>
              </a:lnSpc>
              <a:spcBef>
                <a:spcPct val="20000"/>
              </a:spcBef>
              <a:buClr>
                <a:schemeClr val="hlink"/>
              </a:buClr>
              <a:buSzPct val="70000"/>
              <a:defRPr/>
            </a:pPr>
            <a:r>
              <a:rPr lang="en-US" sz="2000" b="1" dirty="0" err="1">
                <a:effectLst>
                  <a:outerShdw blurRad="38100" dist="38100" dir="2700000" algn="tl">
                    <a:srgbClr val="000000"/>
                  </a:outerShdw>
                </a:effectLst>
                <a:latin typeface="Tahoma" pitchFamily="34" charset="0"/>
              </a:rPr>
              <a:t>Universitas</a:t>
            </a:r>
            <a:r>
              <a:rPr lang="en-US" sz="2000" b="1" dirty="0">
                <a:effectLst>
                  <a:outerShdw blurRad="38100" dist="38100" dir="2700000" algn="tl">
                    <a:srgbClr val="000000"/>
                  </a:outerShdw>
                </a:effectLst>
                <a:latin typeface="Tahoma" pitchFamily="34" charset="0"/>
              </a:rPr>
              <a:t> </a:t>
            </a:r>
            <a:r>
              <a:rPr lang="en-US" sz="2000" b="1" dirty="0" err="1">
                <a:effectLst>
                  <a:outerShdw blurRad="38100" dist="38100" dir="2700000" algn="tl">
                    <a:srgbClr val="000000"/>
                  </a:outerShdw>
                </a:effectLst>
                <a:latin typeface="Tahoma" pitchFamily="34" charset="0"/>
              </a:rPr>
              <a:t>Komputer</a:t>
            </a:r>
            <a:r>
              <a:rPr lang="en-US" sz="2000" b="1" dirty="0">
                <a:effectLst>
                  <a:outerShdw blurRad="38100" dist="38100" dir="2700000" algn="tl">
                    <a:srgbClr val="000000"/>
                  </a:outerShdw>
                </a:effectLst>
                <a:latin typeface="Tahoma" pitchFamily="34" charset="0"/>
              </a:rPr>
              <a:t> Indonesia</a:t>
            </a:r>
          </a:p>
          <a:p>
            <a:pPr marL="289888" indent="-289888" algn="ctr">
              <a:lnSpc>
                <a:spcPct val="80000"/>
              </a:lnSpc>
              <a:spcBef>
                <a:spcPct val="20000"/>
              </a:spcBef>
              <a:buClr>
                <a:schemeClr val="hlink"/>
              </a:buClr>
              <a:buSzPct val="70000"/>
              <a:defRPr/>
            </a:pPr>
            <a:r>
              <a:rPr lang="en-US" sz="2000" b="1" dirty="0">
                <a:effectLst>
                  <a:outerShdw blurRad="38100" dist="38100" dir="2700000" algn="tl">
                    <a:srgbClr val="000000"/>
                  </a:outerShdw>
                </a:effectLst>
                <a:latin typeface="Tahoma" pitchFamily="34" charset="0"/>
              </a:rPr>
              <a:t>Bandung </a:t>
            </a:r>
          </a:p>
          <a:p>
            <a:pPr marL="289888" indent="-289888" algn="ctr">
              <a:lnSpc>
                <a:spcPct val="80000"/>
              </a:lnSpc>
              <a:spcBef>
                <a:spcPct val="20000"/>
              </a:spcBef>
              <a:buClr>
                <a:schemeClr val="hlink"/>
              </a:buClr>
              <a:buSzPct val="70000"/>
              <a:defRPr/>
            </a:pPr>
            <a:r>
              <a:rPr lang="en-US" sz="2000" b="1" dirty="0">
                <a:effectLst>
                  <a:outerShdw blurRad="38100" dist="38100" dir="2700000" algn="tl">
                    <a:srgbClr val="000000"/>
                  </a:outerShdw>
                </a:effectLst>
                <a:latin typeface="Tahoma" pitchFamily="34" charset="0"/>
              </a:rPr>
              <a:t>20</a:t>
            </a:r>
            <a:r>
              <a:rPr lang="id-ID" sz="2000" b="1" dirty="0">
                <a:effectLst>
                  <a:outerShdw blurRad="38100" dist="38100" dir="2700000" algn="tl">
                    <a:srgbClr val="000000"/>
                  </a:outerShdw>
                </a:effectLst>
                <a:latin typeface="Tahoma" pitchFamily="34" charset="0"/>
              </a:rPr>
              <a:t>10</a:t>
            </a:r>
            <a:endParaRPr lang="en-US" sz="2000" b="1" dirty="0">
              <a:effectLst>
                <a:outerShdw blurRad="38100" dist="38100" dir="2700000" algn="tl">
                  <a:srgbClr val="000000"/>
                </a:outerShdw>
              </a:effectLst>
              <a:latin typeface="Tahoma" pitchFamily="34" charset="0"/>
            </a:endParaRPr>
          </a:p>
        </p:txBody>
      </p:sp>
      <p:pic>
        <p:nvPicPr>
          <p:cNvPr id="2054" name="Picture 6" descr="Graphic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4738" y="2347913"/>
            <a:ext cx="142557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411163" y="1387475"/>
            <a:ext cx="5019675" cy="4556125"/>
          </a:xfrm>
        </p:spPr>
        <p:txBody>
          <a:bodyPr/>
          <a:lstStyle/>
          <a:p>
            <a:pPr eaLnBrk="1" hangingPunct="1">
              <a:lnSpc>
                <a:spcPct val="90000"/>
              </a:lnSpc>
              <a:buFont typeface="Wingdings" pitchFamily="2" charset="2"/>
              <a:buNone/>
            </a:pPr>
            <a:r>
              <a:rPr lang="en-AU" b="1" smtClean="0"/>
              <a:t>Kepuasan kerja</a:t>
            </a:r>
            <a:r>
              <a:rPr lang="en-AU" smtClean="0"/>
              <a:t> seseorang pada dasarnya tergantung kepada </a:t>
            </a:r>
            <a:r>
              <a:rPr lang="en-AU" i="1" smtClean="0"/>
              <a:t>selisih</a:t>
            </a:r>
            <a:r>
              <a:rPr lang="en-AU" smtClean="0"/>
              <a:t> antara </a:t>
            </a:r>
            <a:r>
              <a:rPr lang="en-AU" i="1" smtClean="0"/>
              <a:t>harapan, kebutuhan</a:t>
            </a:r>
            <a:r>
              <a:rPr lang="en-AU" smtClean="0"/>
              <a:t> atau </a:t>
            </a:r>
            <a:r>
              <a:rPr lang="en-AU" i="1" smtClean="0"/>
              <a:t>nilai</a:t>
            </a:r>
            <a:r>
              <a:rPr lang="en-AU" smtClean="0"/>
              <a:t> dengan apa yang menurut perasaan atau persepsi telah </a:t>
            </a:r>
            <a:r>
              <a:rPr lang="en-AU" i="1" smtClean="0"/>
              <a:t>diperoleh</a:t>
            </a:r>
            <a:r>
              <a:rPr lang="en-AU" smtClean="0"/>
              <a:t> atau dicapai melalui pekerjaan. </a:t>
            </a:r>
          </a:p>
          <a:p>
            <a:pPr eaLnBrk="1" hangingPunct="1">
              <a:lnSpc>
                <a:spcPct val="90000"/>
              </a:lnSpc>
              <a:buFont typeface="Wingdings" pitchFamily="2" charset="2"/>
              <a:buNone/>
            </a:pPr>
            <a:endParaRPr lang="en-AU" smtClean="0"/>
          </a:p>
          <a:p>
            <a:pPr eaLnBrk="1" hangingPunct="1">
              <a:lnSpc>
                <a:spcPct val="90000"/>
              </a:lnSpc>
              <a:buFont typeface="Wingdings" pitchFamily="2" charset="2"/>
              <a:buNone/>
            </a:pPr>
            <a:r>
              <a:rPr lang="en-AU" smtClean="0"/>
              <a:t>Seseorang akan merasa puas jika tidak ada perbedaan antara yang diinginkan dengan persepsinya atas kenyataan.</a:t>
            </a:r>
            <a:endParaRPr lang="en-GB" smtClean="0"/>
          </a:p>
        </p:txBody>
      </p:sp>
      <p:pic>
        <p:nvPicPr>
          <p:cNvPr id="11267" name="Picture 4" descr="j023054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4963" y="1666875"/>
            <a:ext cx="2968625" cy="346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9"/>
          <p:cNvSpPr>
            <a:spLocks noGrp="1" noChangeArrowheads="1"/>
          </p:cNvSpPr>
          <p:nvPr>
            <p:ph type="title"/>
          </p:nvPr>
        </p:nvSpPr>
        <p:spPr/>
        <p:txBody>
          <a:bodyPr/>
          <a:lstStyle/>
          <a:p>
            <a:pPr eaLnBrk="1" hangingPunct="1"/>
            <a:r>
              <a:rPr lang="en-US" b="1" smtClean="0"/>
              <a:t>Dimensi Kepuasan Kerja</a:t>
            </a:r>
            <a:r>
              <a:rPr lang="en-GB" smtClean="0"/>
              <a:t> </a:t>
            </a:r>
          </a:p>
        </p:txBody>
      </p:sp>
      <p:sp>
        <p:nvSpPr>
          <p:cNvPr id="12291" name="Rectangle 20"/>
          <p:cNvSpPr>
            <a:spLocks noGrp="1" noChangeArrowheads="1"/>
          </p:cNvSpPr>
          <p:nvPr>
            <p:ph type="body" idx="1"/>
          </p:nvPr>
        </p:nvSpPr>
        <p:spPr/>
        <p:txBody>
          <a:bodyPr/>
          <a:lstStyle/>
          <a:p>
            <a:pPr marL="457200" indent="-457200" eaLnBrk="1" hangingPunct="1">
              <a:buFont typeface="Wingdings" pitchFamily="2" charset="2"/>
              <a:buNone/>
            </a:pPr>
            <a:r>
              <a:rPr lang="fi-FI" i="1" smtClean="0"/>
              <a:t>Menurut Robbins lima dimensi Kepuasan kerja</a:t>
            </a:r>
            <a:endParaRPr lang="en-AU" i="1" smtClean="0"/>
          </a:p>
          <a:p>
            <a:pPr marL="457200" indent="-457200" eaLnBrk="1" hangingPunct="1">
              <a:buFont typeface="Wingdings" pitchFamily="2" charset="2"/>
              <a:buAutoNum type="arabicPeriod"/>
            </a:pPr>
            <a:r>
              <a:rPr lang="en-AU" i="1" smtClean="0"/>
              <a:t>Pekerjaan itu sendiri</a:t>
            </a:r>
            <a:r>
              <a:rPr lang="en-AU" smtClean="0"/>
              <a:t>.</a:t>
            </a:r>
          </a:p>
          <a:p>
            <a:pPr marL="457200" indent="-457200" eaLnBrk="1" hangingPunct="1">
              <a:buFont typeface="Wingdings" pitchFamily="2" charset="2"/>
              <a:buAutoNum type="arabicPeriod"/>
            </a:pPr>
            <a:r>
              <a:rPr lang="en-AU" i="1" smtClean="0"/>
              <a:t>Upah dan promosi</a:t>
            </a:r>
          </a:p>
          <a:p>
            <a:pPr marL="457200" indent="-457200" eaLnBrk="1" hangingPunct="1">
              <a:buFont typeface="Wingdings" pitchFamily="2" charset="2"/>
              <a:buAutoNum type="arabicPeriod"/>
            </a:pPr>
            <a:r>
              <a:rPr lang="en-AU" i="1" smtClean="0"/>
              <a:t>Kondisi kerja</a:t>
            </a:r>
          </a:p>
          <a:p>
            <a:pPr marL="457200" indent="-457200" eaLnBrk="1" hangingPunct="1">
              <a:buFont typeface="Wingdings" pitchFamily="2" charset="2"/>
              <a:buAutoNum type="arabicPeriod"/>
            </a:pPr>
            <a:r>
              <a:rPr lang="en-AU" i="1" smtClean="0"/>
              <a:t>Rekan kerja, penyelia, dan atasan</a:t>
            </a:r>
          </a:p>
          <a:p>
            <a:pPr marL="457200" indent="-457200" eaLnBrk="1" hangingPunct="1">
              <a:buFont typeface="Wingdings" pitchFamily="2" charset="2"/>
              <a:buAutoNum type="arabicPeriod"/>
            </a:pPr>
            <a:r>
              <a:rPr lang="en-AU" i="1" smtClean="0"/>
              <a:t>Kesesuaian antara pekerjaan dan kepribadian</a:t>
            </a:r>
          </a:p>
          <a:p>
            <a:pPr marL="457200" indent="-457200" eaLnBrk="1" hangingPunct="1">
              <a:buFont typeface="Wingdings" pitchFamily="2" charset="2"/>
              <a:buNone/>
            </a:pPr>
            <a:endParaRPr lang="en-GB" i="1" smtClean="0"/>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sz="2000" smtClean="0"/>
              <a:t>Lanjutan</a:t>
            </a:r>
            <a:r>
              <a:rPr lang="en-GB" sz="2800" smtClean="0"/>
              <a:t> </a:t>
            </a:r>
            <a:r>
              <a:rPr lang="en-US" sz="2800" b="1" smtClean="0"/>
              <a:t>Dimensi Kepuasan Kerja</a:t>
            </a:r>
            <a:r>
              <a:rPr lang="en-GB" sz="2800" smtClean="0"/>
              <a:t> </a:t>
            </a:r>
          </a:p>
        </p:txBody>
      </p:sp>
      <p:sp>
        <p:nvSpPr>
          <p:cNvPr id="13315" name="Rectangle 3"/>
          <p:cNvSpPr>
            <a:spLocks noGrp="1" noChangeArrowheads="1"/>
          </p:cNvSpPr>
          <p:nvPr>
            <p:ph type="body" idx="1"/>
          </p:nvPr>
        </p:nvSpPr>
        <p:spPr>
          <a:xfrm>
            <a:off x="411163" y="1387475"/>
            <a:ext cx="7610475" cy="4378325"/>
          </a:xfrm>
        </p:spPr>
        <p:txBody>
          <a:bodyPr/>
          <a:lstStyle/>
          <a:p>
            <a:pPr marL="457200" indent="-457200" eaLnBrk="1" hangingPunct="1">
              <a:buFont typeface="Wingdings" pitchFamily="2" charset="2"/>
              <a:buNone/>
            </a:pPr>
            <a:r>
              <a:rPr lang="en-US" sz="1800" smtClean="0"/>
              <a:t>Menurut </a:t>
            </a:r>
            <a:r>
              <a:rPr lang="en-US" sz="1800" b="1" smtClean="0"/>
              <a:t>Dunnette</a:t>
            </a:r>
            <a:r>
              <a:rPr lang="en-US" sz="1800" smtClean="0"/>
              <a:t> kepuasan kerja mempunyai 12 dimensi</a:t>
            </a:r>
            <a:r>
              <a:rPr lang="en-US" sz="2000" smtClean="0"/>
              <a:t> </a:t>
            </a:r>
          </a:p>
          <a:p>
            <a:pPr marL="457200" indent="-457200" eaLnBrk="1" hangingPunct="1">
              <a:buFont typeface="Wingdings" pitchFamily="2" charset="2"/>
              <a:buAutoNum type="arabicPeriod"/>
            </a:pPr>
            <a:r>
              <a:rPr lang="en-US" sz="1600" b="1" i="1" smtClean="0"/>
              <a:t>Pekerjaan</a:t>
            </a:r>
            <a:r>
              <a:rPr lang="en-GB" sz="1600" b="1" smtClean="0"/>
              <a:t> </a:t>
            </a:r>
          </a:p>
          <a:p>
            <a:pPr marL="457200" indent="-457200" eaLnBrk="1" hangingPunct="1">
              <a:buFont typeface="Wingdings" pitchFamily="2" charset="2"/>
              <a:buAutoNum type="arabicPeriod"/>
            </a:pPr>
            <a:r>
              <a:rPr lang="en-AU" sz="1600" b="1" i="1" smtClean="0"/>
              <a:t>Gaji</a:t>
            </a:r>
            <a:r>
              <a:rPr lang="en-AU" sz="1600" b="1" smtClean="0"/>
              <a:t> </a:t>
            </a:r>
          </a:p>
          <a:p>
            <a:pPr marL="457200" indent="-457200" eaLnBrk="1" hangingPunct="1">
              <a:buFont typeface="Wingdings" pitchFamily="2" charset="2"/>
              <a:buAutoNum type="arabicPeriod"/>
            </a:pPr>
            <a:r>
              <a:rPr lang="en-AU" sz="1600" b="1" i="1" smtClean="0"/>
              <a:t>Promosi</a:t>
            </a:r>
            <a:endParaRPr lang="en-AU" sz="1600" b="1" smtClean="0"/>
          </a:p>
          <a:p>
            <a:pPr marL="457200" indent="-457200" eaLnBrk="1" hangingPunct="1">
              <a:buFont typeface="Wingdings" pitchFamily="2" charset="2"/>
              <a:buAutoNum type="arabicPeriod"/>
            </a:pPr>
            <a:r>
              <a:rPr lang="en-AU" sz="1600" b="1" i="1" smtClean="0"/>
              <a:t>Pengakuan</a:t>
            </a:r>
            <a:endParaRPr lang="en-AU" sz="1600" b="1" smtClean="0"/>
          </a:p>
          <a:p>
            <a:pPr marL="457200" indent="-457200" eaLnBrk="1" hangingPunct="1">
              <a:buFont typeface="Wingdings" pitchFamily="2" charset="2"/>
              <a:buAutoNum type="arabicPeriod"/>
            </a:pPr>
            <a:r>
              <a:rPr lang="en-AU" sz="1600" b="1" i="1" smtClean="0"/>
              <a:t>Tunjangan</a:t>
            </a:r>
            <a:endParaRPr lang="en-AU" sz="1600" b="1" smtClean="0"/>
          </a:p>
          <a:p>
            <a:pPr marL="457200" indent="-457200" eaLnBrk="1" hangingPunct="1">
              <a:buFont typeface="Wingdings" pitchFamily="2" charset="2"/>
              <a:buAutoNum type="arabicPeriod"/>
            </a:pPr>
            <a:r>
              <a:rPr lang="en-AU" sz="1600" b="1" i="1" smtClean="0"/>
              <a:t>Kondisi fisik kerja</a:t>
            </a:r>
            <a:endParaRPr lang="en-AU" sz="1600" b="1" smtClean="0"/>
          </a:p>
          <a:p>
            <a:pPr marL="457200" indent="-457200" eaLnBrk="1" hangingPunct="1">
              <a:buFont typeface="Wingdings" pitchFamily="2" charset="2"/>
              <a:buAutoNum type="arabicPeriod"/>
            </a:pPr>
            <a:r>
              <a:rPr lang="en-AU" sz="1600" b="1" i="1" smtClean="0"/>
              <a:t>Penyeliaan</a:t>
            </a:r>
          </a:p>
          <a:p>
            <a:pPr marL="457200" indent="-457200" eaLnBrk="1" hangingPunct="1">
              <a:buFont typeface="Wingdings" pitchFamily="2" charset="2"/>
              <a:buAutoNum type="arabicPeriod"/>
            </a:pPr>
            <a:r>
              <a:rPr lang="en-AU" sz="1600" b="1" i="1" smtClean="0"/>
              <a:t>Rekan sekerja</a:t>
            </a:r>
            <a:r>
              <a:rPr lang="en-AU" sz="1600" b="1" smtClean="0"/>
              <a:t> </a:t>
            </a:r>
          </a:p>
          <a:p>
            <a:pPr marL="457200" indent="-457200" eaLnBrk="1" hangingPunct="1">
              <a:buFont typeface="Wingdings" pitchFamily="2" charset="2"/>
              <a:buAutoNum type="arabicPeriod"/>
            </a:pPr>
            <a:r>
              <a:rPr lang="en-AU" sz="1600" b="1" i="1" smtClean="0"/>
              <a:t>Bawahan</a:t>
            </a:r>
            <a:endParaRPr lang="en-AU" sz="1600" b="1" smtClean="0"/>
          </a:p>
          <a:p>
            <a:pPr marL="457200" indent="-457200" eaLnBrk="1" hangingPunct="1">
              <a:buFont typeface="Wingdings" pitchFamily="2" charset="2"/>
              <a:buAutoNum type="arabicPeriod"/>
            </a:pPr>
            <a:r>
              <a:rPr lang="en-AU" sz="1600" b="1" i="1" smtClean="0"/>
              <a:t>Manajemen dan perusahaan</a:t>
            </a:r>
            <a:endParaRPr lang="en-AU" sz="1600" b="1" smtClean="0"/>
          </a:p>
          <a:p>
            <a:pPr marL="457200" indent="-457200" eaLnBrk="1" hangingPunct="1">
              <a:buFont typeface="Wingdings" pitchFamily="2" charset="2"/>
              <a:buAutoNum type="arabicPeriod"/>
            </a:pPr>
            <a:r>
              <a:rPr lang="en-AU" sz="1600" b="1" i="1" smtClean="0"/>
              <a:t>Pelanggan &amp;</a:t>
            </a:r>
            <a:r>
              <a:rPr lang="en-AU" sz="1600" b="1" smtClean="0"/>
              <a:t> </a:t>
            </a:r>
          </a:p>
          <a:p>
            <a:pPr marL="457200" indent="-457200" eaLnBrk="1" hangingPunct="1">
              <a:buFont typeface="Wingdings" pitchFamily="2" charset="2"/>
              <a:buAutoNum type="arabicPeriod"/>
            </a:pPr>
            <a:r>
              <a:rPr lang="en-AU" sz="1600" b="1" smtClean="0"/>
              <a:t>Hal-hal yang tidak termasuk ke dalam salah satu dari dimensi-dimensi</a:t>
            </a:r>
            <a:r>
              <a:rPr lang="en-AU" sz="1600" smtClean="0"/>
              <a:t> di atas seperti keberuntungan, cuaca, mesin, perlengkapan dan lain-lain </a:t>
            </a:r>
            <a:endParaRPr lang="en-GB" sz="1600" smtClean="0"/>
          </a:p>
        </p:txBody>
      </p:sp>
      <p:pic>
        <p:nvPicPr>
          <p:cNvPr id="13316" name="Picture 5" descr="PE02946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14925" y="1828800"/>
            <a:ext cx="2471738" cy="300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9"/>
          <p:cNvSpPr>
            <a:spLocks noGrp="1" noChangeArrowheads="1"/>
          </p:cNvSpPr>
          <p:nvPr>
            <p:ph type="title"/>
          </p:nvPr>
        </p:nvSpPr>
        <p:spPr>
          <a:xfrm>
            <a:off x="385763" y="165100"/>
            <a:ext cx="7843837" cy="990600"/>
          </a:xfrm>
        </p:spPr>
        <p:txBody>
          <a:bodyPr/>
          <a:lstStyle/>
          <a:p>
            <a:pPr eaLnBrk="1" hangingPunct="1"/>
            <a:r>
              <a:rPr lang="sv-SE" sz="3200" b="1" smtClean="0"/>
              <a:t>Faktor-Faktor Yang Memengaruhi Kepuasan Kerja</a:t>
            </a:r>
            <a:r>
              <a:rPr lang="en-GB" sz="3200" smtClean="0"/>
              <a:t> </a:t>
            </a:r>
          </a:p>
        </p:txBody>
      </p:sp>
      <p:sp>
        <p:nvSpPr>
          <p:cNvPr id="14339" name="Rectangle 40"/>
          <p:cNvSpPr>
            <a:spLocks noGrp="1" noChangeArrowheads="1"/>
          </p:cNvSpPr>
          <p:nvPr>
            <p:ph type="body" idx="1"/>
          </p:nvPr>
        </p:nvSpPr>
        <p:spPr>
          <a:xfrm>
            <a:off x="411163" y="1349375"/>
            <a:ext cx="7610475" cy="4124325"/>
          </a:xfrm>
        </p:spPr>
        <p:txBody>
          <a:bodyPr/>
          <a:lstStyle/>
          <a:p>
            <a:pPr marL="457200" indent="-457200" eaLnBrk="1" hangingPunct="1"/>
            <a:r>
              <a:rPr lang="en-US" sz="2800" b="1" smtClean="0"/>
              <a:t>Bersumber dari dalam diri individu</a:t>
            </a:r>
            <a:r>
              <a:rPr lang="en-US" sz="2800" smtClean="0"/>
              <a:t>, yaitu </a:t>
            </a:r>
            <a:r>
              <a:rPr lang="en-US" sz="2800" i="1" smtClean="0"/>
              <a:t>demography (age, sex, education); abilities (intellegence, motor skill); personality (values, needs, interaction style).</a:t>
            </a:r>
            <a:r>
              <a:rPr lang="en-US" sz="2800" smtClean="0"/>
              <a:t> </a:t>
            </a:r>
          </a:p>
          <a:p>
            <a:pPr marL="457200" indent="-457200" eaLnBrk="1" hangingPunct="1">
              <a:buFont typeface="Wingdings" pitchFamily="2" charset="2"/>
              <a:buNone/>
            </a:pPr>
            <a:endParaRPr lang="en-GB" sz="2800" i="1" smtClean="0"/>
          </a:p>
          <a:p>
            <a:pPr marL="457200" indent="-457200" eaLnBrk="1" hangingPunct="1"/>
            <a:r>
              <a:rPr lang="en-US" sz="2800" b="1" i="1" smtClean="0"/>
              <a:t>Bersumber dari Lingkungan</a:t>
            </a:r>
            <a:r>
              <a:rPr lang="en-US" sz="2800" i="1" smtClean="0"/>
              <a:t>. </a:t>
            </a:r>
            <a:r>
              <a:rPr lang="en-US" sz="2800" smtClean="0"/>
              <a:t>yaitu </a:t>
            </a:r>
            <a:r>
              <a:rPr lang="en-US" sz="2800" i="1" smtClean="0"/>
              <a:t>job and job environment (pay, noise, variety); organization environment (climate, promotional oportunity); Occupational Level (prestige, power).</a:t>
            </a:r>
          </a:p>
          <a:p>
            <a:pPr marL="457200" indent="-457200" eaLnBrk="1" hangingPunct="1"/>
            <a:endParaRPr lang="en-GB" sz="2800" i="1" smtClean="0"/>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9"/>
          <p:cNvSpPr>
            <a:spLocks noGrp="1" noChangeArrowheads="1"/>
          </p:cNvSpPr>
          <p:nvPr>
            <p:ph type="title"/>
          </p:nvPr>
        </p:nvSpPr>
        <p:spPr/>
        <p:txBody>
          <a:bodyPr/>
          <a:lstStyle/>
          <a:p>
            <a:pPr eaLnBrk="1" hangingPunct="1"/>
            <a:r>
              <a:rPr lang="sv-SE" b="1" smtClean="0"/>
              <a:t>Pengukuran Kepuasan Kerja</a:t>
            </a:r>
            <a:r>
              <a:rPr lang="sv-SE" smtClean="0"/>
              <a:t> </a:t>
            </a:r>
            <a:endParaRPr lang="en-GB" smtClean="0"/>
          </a:p>
        </p:txBody>
      </p:sp>
      <p:sp>
        <p:nvSpPr>
          <p:cNvPr id="15363" name="Rectangle 10"/>
          <p:cNvSpPr>
            <a:spLocks noGrp="1" noChangeArrowheads="1"/>
          </p:cNvSpPr>
          <p:nvPr>
            <p:ph type="body" sz="half" idx="2"/>
          </p:nvPr>
        </p:nvSpPr>
        <p:spPr>
          <a:xfrm>
            <a:off x="4279900" y="1603375"/>
            <a:ext cx="3729038" cy="4124325"/>
          </a:xfrm>
        </p:spPr>
        <p:txBody>
          <a:bodyPr/>
          <a:lstStyle/>
          <a:p>
            <a:pPr eaLnBrk="1" hangingPunct="1">
              <a:lnSpc>
                <a:spcPct val="80000"/>
              </a:lnSpc>
              <a:buFont typeface="Wingdings" pitchFamily="2" charset="2"/>
              <a:buNone/>
            </a:pPr>
            <a:r>
              <a:rPr lang="en-US" sz="1900" i="1" smtClean="0"/>
              <a:t>2. </a:t>
            </a:r>
            <a:r>
              <a:rPr lang="en-US" sz="2000" i="1" smtClean="0"/>
              <a:t>Descriptive Survey</a:t>
            </a:r>
          </a:p>
          <a:p>
            <a:pPr eaLnBrk="1" hangingPunct="1">
              <a:lnSpc>
                <a:spcPct val="80000"/>
              </a:lnSpc>
              <a:buFont typeface="Wingdings" pitchFamily="2" charset="2"/>
              <a:buNone/>
            </a:pPr>
            <a:endParaRPr lang="en-US" sz="2000" i="1" smtClean="0"/>
          </a:p>
          <a:p>
            <a:pPr eaLnBrk="1" hangingPunct="1">
              <a:lnSpc>
                <a:spcPct val="80000"/>
              </a:lnSpc>
              <a:buFont typeface="Wingdings" pitchFamily="2" charset="2"/>
              <a:buNone/>
            </a:pPr>
            <a:r>
              <a:rPr lang="en-US" sz="1900" i="1" smtClean="0"/>
              <a:t>    Survey ini dilakukan dengan cara memberikan pertanyaan kepada responden, guna mendapatkan respon dari karyawan dengan kata-kata sendiri.  Pendekatan yang tidak terstruktur ini bertujuan untuk menggali perasaan dan gagasan karyawan.  Survey dilaksanakan dengan wawancara bersifat pribadi untuk mengumpulkan data yang lebih deskripsi dari pada objektif.</a:t>
            </a:r>
            <a:r>
              <a:rPr lang="en-US" sz="1900" smtClean="0"/>
              <a:t> </a:t>
            </a:r>
            <a:endParaRPr lang="en-US" sz="2000" i="1" smtClean="0"/>
          </a:p>
          <a:p>
            <a:pPr eaLnBrk="1" hangingPunct="1">
              <a:lnSpc>
                <a:spcPct val="80000"/>
              </a:lnSpc>
              <a:buFont typeface="Wingdings" pitchFamily="2" charset="2"/>
              <a:buNone/>
            </a:pPr>
            <a:endParaRPr lang="en-GB" sz="2000" smtClean="0"/>
          </a:p>
        </p:txBody>
      </p:sp>
      <p:sp>
        <p:nvSpPr>
          <p:cNvPr id="15364" name="Rectangle 11"/>
          <p:cNvSpPr>
            <a:spLocks noGrp="1" noChangeArrowheads="1"/>
          </p:cNvSpPr>
          <p:nvPr>
            <p:ph type="body" sz="half" idx="1"/>
          </p:nvPr>
        </p:nvSpPr>
        <p:spPr>
          <a:xfrm>
            <a:off x="398463" y="1666875"/>
            <a:ext cx="3729037" cy="4124325"/>
          </a:xfrm>
        </p:spPr>
        <p:txBody>
          <a:bodyPr/>
          <a:lstStyle/>
          <a:p>
            <a:pPr marL="400050" indent="-400050" eaLnBrk="1" hangingPunct="1">
              <a:lnSpc>
                <a:spcPct val="80000"/>
              </a:lnSpc>
              <a:buFont typeface="Wingdings" pitchFamily="2" charset="2"/>
              <a:buNone/>
            </a:pPr>
            <a:r>
              <a:rPr lang="en-US" sz="2000" i="1" smtClean="0"/>
              <a:t>1. Objective Survey</a:t>
            </a:r>
          </a:p>
          <a:p>
            <a:pPr marL="400050" indent="-400050" eaLnBrk="1" hangingPunct="1">
              <a:lnSpc>
                <a:spcPct val="80000"/>
              </a:lnSpc>
            </a:pPr>
            <a:endParaRPr lang="en-US" sz="1900" i="1" smtClean="0"/>
          </a:p>
          <a:p>
            <a:pPr marL="400050" indent="-400050" eaLnBrk="1" hangingPunct="1">
              <a:lnSpc>
                <a:spcPct val="80000"/>
              </a:lnSpc>
            </a:pPr>
            <a:r>
              <a:rPr lang="en-US" sz="1900" i="1" smtClean="0"/>
              <a:t>Minnesota Satisfaction Questionnaire (MSQ).</a:t>
            </a:r>
          </a:p>
          <a:p>
            <a:pPr marL="400050" indent="-400050" eaLnBrk="1" hangingPunct="1">
              <a:lnSpc>
                <a:spcPct val="80000"/>
              </a:lnSpc>
            </a:pPr>
            <a:endParaRPr lang="en-US" sz="1900" i="1" smtClean="0"/>
          </a:p>
          <a:p>
            <a:pPr marL="400050" indent="-400050" eaLnBrk="1" hangingPunct="1">
              <a:lnSpc>
                <a:spcPct val="80000"/>
              </a:lnSpc>
            </a:pPr>
            <a:r>
              <a:rPr lang="en-US" sz="1900" i="1" smtClean="0"/>
              <a:t>Job Description Index (JDI).</a:t>
            </a:r>
          </a:p>
          <a:p>
            <a:pPr marL="400050" indent="-400050" eaLnBrk="1" hangingPunct="1">
              <a:lnSpc>
                <a:spcPct val="80000"/>
              </a:lnSpc>
            </a:pPr>
            <a:endParaRPr lang="en-US" sz="1900" i="1" smtClean="0"/>
          </a:p>
          <a:p>
            <a:pPr marL="400050" indent="-400050" eaLnBrk="1" hangingPunct="1">
              <a:lnSpc>
                <a:spcPct val="80000"/>
              </a:lnSpc>
            </a:pPr>
            <a:r>
              <a:rPr lang="en-US" sz="1900" i="1" smtClean="0"/>
              <a:t>Needs Satisfaction Questionnaire (NSQ).</a:t>
            </a:r>
            <a:r>
              <a:rPr lang="en-GB" sz="190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5763" y="238125"/>
            <a:ext cx="5748337" cy="990600"/>
          </a:xfrm>
        </p:spPr>
        <p:txBody>
          <a:bodyPr/>
          <a:lstStyle/>
          <a:p>
            <a:pPr eaLnBrk="1" hangingPunct="1"/>
            <a:r>
              <a:rPr lang="fi-FI" sz="2800" b="1" smtClean="0"/>
              <a:t>Dampak dari Kepuasan Kerja dan Ketidakpuasan Kerja</a:t>
            </a:r>
            <a:r>
              <a:rPr lang="en-GB" sz="2800" smtClean="0"/>
              <a:t> </a:t>
            </a:r>
          </a:p>
        </p:txBody>
      </p:sp>
      <p:sp>
        <p:nvSpPr>
          <p:cNvPr id="16387" name="Rectangle 3"/>
          <p:cNvSpPr>
            <a:spLocks noGrp="1" noChangeArrowheads="1"/>
          </p:cNvSpPr>
          <p:nvPr>
            <p:ph type="body" idx="1"/>
          </p:nvPr>
        </p:nvSpPr>
        <p:spPr>
          <a:xfrm>
            <a:off x="411163" y="1387475"/>
            <a:ext cx="5832475" cy="4124325"/>
          </a:xfrm>
        </p:spPr>
        <p:txBody>
          <a:bodyPr/>
          <a:lstStyle/>
          <a:p>
            <a:pPr eaLnBrk="1" hangingPunct="1"/>
            <a:endParaRPr lang="en-AU" sz="3200" smtClean="0"/>
          </a:p>
          <a:p>
            <a:pPr eaLnBrk="1" hangingPunct="1"/>
            <a:r>
              <a:rPr lang="en-AU" sz="3200" smtClean="0"/>
              <a:t>Kepuasan dan produktivitas.</a:t>
            </a:r>
          </a:p>
          <a:p>
            <a:pPr eaLnBrk="1" hangingPunct="1"/>
            <a:endParaRPr lang="en-US" sz="3200" smtClean="0"/>
          </a:p>
          <a:p>
            <a:pPr eaLnBrk="1" hangingPunct="1"/>
            <a:r>
              <a:rPr lang="en-US" sz="3200" smtClean="0"/>
              <a:t>Kepuasan kerja dan </a:t>
            </a:r>
            <a:r>
              <a:rPr lang="en-US" sz="3200" i="1" smtClean="0"/>
              <a:t>turnover.</a:t>
            </a:r>
            <a:r>
              <a:rPr lang="en-GB" sz="3200" smtClean="0"/>
              <a:t> </a:t>
            </a:r>
          </a:p>
          <a:p>
            <a:pPr eaLnBrk="1" hangingPunct="1"/>
            <a:endParaRPr lang="en-US" sz="3200" smtClean="0"/>
          </a:p>
          <a:p>
            <a:pPr eaLnBrk="1" hangingPunct="1"/>
            <a:r>
              <a:rPr lang="en-US" sz="3200" smtClean="0"/>
              <a:t>Kepuasan kerja dengan tingkat absensi</a:t>
            </a:r>
            <a:r>
              <a:rPr lang="en-GB" sz="3200" smtClean="0"/>
              <a:t> </a:t>
            </a:r>
          </a:p>
          <a:p>
            <a:pPr eaLnBrk="1" hangingPunct="1"/>
            <a:endParaRPr lang="en-GB" sz="3200" smtClean="0"/>
          </a:p>
        </p:txBody>
      </p:sp>
      <p:pic>
        <p:nvPicPr>
          <p:cNvPr id="16388" name="Picture 4" descr="j02977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34125" y="1933575"/>
            <a:ext cx="1606550" cy="343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z="3200" smtClean="0"/>
              <a:t>PETUNJUK UNTUK MENINGKATKAN KEPUASAN KERJA</a:t>
            </a:r>
          </a:p>
        </p:txBody>
      </p:sp>
      <p:sp>
        <p:nvSpPr>
          <p:cNvPr id="17411" name="Content Placeholder 2"/>
          <p:cNvSpPr>
            <a:spLocks noGrp="1"/>
          </p:cNvSpPr>
          <p:nvPr>
            <p:ph idx="1"/>
          </p:nvPr>
        </p:nvSpPr>
        <p:spPr>
          <a:xfrm>
            <a:off x="411163" y="1765300"/>
            <a:ext cx="7610475" cy="3746500"/>
          </a:xfrm>
        </p:spPr>
        <p:txBody>
          <a:bodyPr/>
          <a:lstStyle/>
          <a:p>
            <a:r>
              <a:rPr lang="en-US" smtClean="0"/>
              <a:t>Membuat pekerjaan itu menyenangkan</a:t>
            </a:r>
          </a:p>
          <a:p>
            <a:r>
              <a:rPr lang="en-US" smtClean="0"/>
              <a:t>Memberi upah/gaji secara adil</a:t>
            </a:r>
          </a:p>
          <a:p>
            <a:r>
              <a:rPr lang="en-US" smtClean="0"/>
              <a:t>Mencocokkan orang dengan pekerjaan sesuai dengan minatnya</a:t>
            </a:r>
          </a:p>
          <a:p>
            <a:r>
              <a:rPr lang="en-US" smtClean="0"/>
              <a:t> Mencegah pekerjaan yang membosankan dan berulang-ulang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5763" y="203200"/>
            <a:ext cx="7843837" cy="990600"/>
          </a:xfrm>
        </p:spPr>
        <p:txBody>
          <a:bodyPr/>
          <a:lstStyle/>
          <a:p>
            <a:pPr eaLnBrk="1" hangingPunct="1"/>
            <a:r>
              <a:rPr lang="en-US" sz="2500" smtClean="0"/>
              <a:t>Untuk mengetahui apakah individu merasa puas atau tidak puas dalam situasi  tertentu,  digunakan empat  teori,</a:t>
            </a:r>
            <a:r>
              <a:rPr lang="en-GB" sz="2500" smtClean="0"/>
              <a:t> </a:t>
            </a:r>
          </a:p>
        </p:txBody>
      </p:sp>
      <p:sp>
        <p:nvSpPr>
          <p:cNvPr id="18435" name="Rectangle 3"/>
          <p:cNvSpPr>
            <a:spLocks noGrp="1" noChangeArrowheads="1"/>
          </p:cNvSpPr>
          <p:nvPr>
            <p:ph type="body" idx="1"/>
          </p:nvPr>
        </p:nvSpPr>
        <p:spPr>
          <a:xfrm>
            <a:off x="411163" y="1387475"/>
            <a:ext cx="5514975" cy="4124325"/>
          </a:xfrm>
        </p:spPr>
        <p:txBody>
          <a:bodyPr/>
          <a:lstStyle/>
          <a:p>
            <a:pPr marL="457200" indent="-457200" eaLnBrk="1" hangingPunct="1">
              <a:lnSpc>
                <a:spcPct val="90000"/>
              </a:lnSpc>
              <a:buFont typeface="Wingdings" pitchFamily="2" charset="2"/>
              <a:buAutoNum type="arabicPeriod"/>
            </a:pPr>
            <a:endParaRPr lang="en-US" smtClean="0"/>
          </a:p>
          <a:p>
            <a:pPr marL="457200" indent="-457200" eaLnBrk="1" hangingPunct="1">
              <a:lnSpc>
                <a:spcPct val="90000"/>
              </a:lnSpc>
              <a:buFont typeface="Wingdings" pitchFamily="2" charset="2"/>
              <a:buAutoNum type="arabicPeriod"/>
            </a:pPr>
            <a:r>
              <a:rPr lang="en-US" smtClean="0"/>
              <a:t>Teori pemenuhan (</a:t>
            </a:r>
            <a:r>
              <a:rPr lang="en-US" i="1" smtClean="0"/>
              <a:t>fulfilll-ment theory</a:t>
            </a:r>
            <a:r>
              <a:rPr lang="en-US" smtClean="0"/>
              <a:t>), </a:t>
            </a:r>
          </a:p>
          <a:p>
            <a:pPr marL="457200" indent="-457200" eaLnBrk="1" hangingPunct="1">
              <a:lnSpc>
                <a:spcPct val="90000"/>
              </a:lnSpc>
              <a:buFont typeface="Wingdings" pitchFamily="2" charset="2"/>
              <a:buAutoNum type="arabicPeriod"/>
            </a:pPr>
            <a:endParaRPr lang="en-US" smtClean="0"/>
          </a:p>
          <a:p>
            <a:pPr marL="457200" indent="-457200" eaLnBrk="1" hangingPunct="1">
              <a:lnSpc>
                <a:spcPct val="90000"/>
              </a:lnSpc>
              <a:buFont typeface="Wingdings" pitchFamily="2" charset="2"/>
              <a:buAutoNum type="arabicPeriod"/>
            </a:pPr>
            <a:r>
              <a:rPr lang="en-US" smtClean="0"/>
              <a:t>Teori  imbalan  </a:t>
            </a:r>
            <a:r>
              <a:rPr lang="en-US" i="1" smtClean="0"/>
              <a:t>(reward theory</a:t>
            </a:r>
            <a:r>
              <a:rPr lang="en-US" smtClean="0"/>
              <a:t>),  </a:t>
            </a:r>
          </a:p>
          <a:p>
            <a:pPr marL="457200" indent="-457200" eaLnBrk="1" hangingPunct="1">
              <a:lnSpc>
                <a:spcPct val="90000"/>
              </a:lnSpc>
              <a:buFont typeface="Wingdings" pitchFamily="2" charset="2"/>
              <a:buAutoNum type="arabicPeriod"/>
            </a:pPr>
            <a:endParaRPr lang="en-US" smtClean="0"/>
          </a:p>
          <a:p>
            <a:pPr marL="457200" indent="-457200" eaLnBrk="1" hangingPunct="1">
              <a:lnSpc>
                <a:spcPct val="90000"/>
              </a:lnSpc>
              <a:buFont typeface="Wingdings" pitchFamily="2" charset="2"/>
              <a:buAutoNum type="arabicPeriod"/>
            </a:pPr>
            <a:r>
              <a:rPr lang="en-US" smtClean="0"/>
              <a:t>Teori   kesenjangan   (</a:t>
            </a:r>
            <a:r>
              <a:rPr lang="en-US" i="1" smtClean="0"/>
              <a:t>discrepancy </a:t>
            </a:r>
            <a:r>
              <a:rPr lang="en-US" smtClean="0"/>
              <a:t> </a:t>
            </a:r>
            <a:r>
              <a:rPr lang="en-US" i="1" smtClean="0"/>
              <a:t>theory</a:t>
            </a:r>
            <a:r>
              <a:rPr lang="en-US" smtClean="0"/>
              <a:t>), dan</a:t>
            </a:r>
          </a:p>
          <a:p>
            <a:pPr marL="457200" indent="-457200" eaLnBrk="1" hangingPunct="1">
              <a:lnSpc>
                <a:spcPct val="90000"/>
              </a:lnSpc>
              <a:buFont typeface="Wingdings" pitchFamily="2" charset="2"/>
              <a:buAutoNum type="arabicPeriod"/>
            </a:pPr>
            <a:endParaRPr lang="en-US" smtClean="0"/>
          </a:p>
          <a:p>
            <a:pPr marL="457200" indent="-457200" eaLnBrk="1" hangingPunct="1">
              <a:lnSpc>
                <a:spcPct val="90000"/>
              </a:lnSpc>
              <a:buFont typeface="Wingdings" pitchFamily="2" charset="2"/>
              <a:buAutoNum type="arabicPeriod"/>
            </a:pPr>
            <a:r>
              <a:rPr lang="en-US" smtClean="0"/>
              <a:t>Teori keadilan  (</a:t>
            </a:r>
            <a:r>
              <a:rPr lang="en-US" i="1" smtClean="0"/>
              <a:t>equity theory</a:t>
            </a:r>
            <a:r>
              <a:rPr lang="en-US" smtClean="0"/>
              <a:t>). </a:t>
            </a:r>
            <a:endParaRPr lang="en-GB" smtClean="0"/>
          </a:p>
        </p:txBody>
      </p:sp>
      <p:pic>
        <p:nvPicPr>
          <p:cNvPr id="18436" name="Picture 4" descr="PE02947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9263" y="1400175"/>
            <a:ext cx="2700337" cy="435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NILAI</a:t>
            </a:r>
          </a:p>
        </p:txBody>
      </p:sp>
      <p:sp>
        <p:nvSpPr>
          <p:cNvPr id="3075" name="Rectangle 3"/>
          <p:cNvSpPr>
            <a:spLocks noGrp="1" noChangeArrowheads="1"/>
          </p:cNvSpPr>
          <p:nvPr>
            <p:ph type="body" idx="1"/>
          </p:nvPr>
        </p:nvSpPr>
        <p:spPr/>
        <p:txBody>
          <a:bodyPr/>
          <a:lstStyle/>
          <a:p>
            <a:pPr eaLnBrk="1" hangingPunct="1"/>
            <a:endParaRPr lang="en-US" smtClean="0"/>
          </a:p>
          <a:p>
            <a:pPr eaLnBrk="1" hangingPunct="1"/>
            <a:r>
              <a:rPr lang="en-US" smtClean="0"/>
              <a:t>Nilai mencerminkan keyakinan-keyakinan dasar bahwa bentuk khusus perilaku atau bentuk akhir keberadaan secara pribadi atau so</a:t>
            </a:r>
            <a:r>
              <a:rPr lang="id-ID" smtClean="0"/>
              <a:t>s</a:t>
            </a:r>
            <a:r>
              <a:rPr lang="en-US" smtClean="0"/>
              <a:t>ial lebih dipilih dibandingkan dengan bentuk perilaku atau bentuk akhir keberadaan perlawanan atau sebaliknya. (Rokea</a:t>
            </a:r>
            <a:r>
              <a:rPr lang="id-ID" smtClean="0"/>
              <a:t>c</a:t>
            </a:r>
            <a:r>
              <a:rPr lang="en-US" smtClean="0"/>
              <a:t>h:1973)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defTabSz="914400" eaLnBrk="1" hangingPunct="1"/>
            <a:r>
              <a:rPr lang="en-US" smtClean="0"/>
              <a:t>Tipe Nilai</a:t>
            </a:r>
          </a:p>
        </p:txBody>
      </p:sp>
      <p:sp>
        <p:nvSpPr>
          <p:cNvPr id="4099" name="Rectangle 3"/>
          <p:cNvSpPr>
            <a:spLocks noGrp="1" noChangeArrowheads="1"/>
          </p:cNvSpPr>
          <p:nvPr>
            <p:ph type="body" idx="1"/>
          </p:nvPr>
        </p:nvSpPr>
        <p:spPr>
          <a:xfrm>
            <a:off x="411163" y="1387475"/>
            <a:ext cx="7610475" cy="4403725"/>
          </a:xfrm>
        </p:spPr>
        <p:txBody>
          <a:bodyPr/>
          <a:lstStyle/>
          <a:p>
            <a:pPr marL="342900" indent="-342900" defTabSz="914400" eaLnBrk="1" hangingPunct="1"/>
            <a:r>
              <a:rPr lang="en-US" smtClean="0"/>
              <a:t>Nilai-nilai Terminal : Bentuk akhir keberadaan sasaran sangat diinginkan; yang ingin dicapai seseorang dalam hidupnya.</a:t>
            </a:r>
            <a:endParaRPr lang="id-ID" smtClean="0"/>
          </a:p>
          <a:p>
            <a:pPr marL="342900" indent="-342900" defTabSz="914400" eaLnBrk="1" hangingPunct="1">
              <a:buFont typeface="Wingdings" pitchFamily="2" charset="2"/>
              <a:buNone/>
            </a:pPr>
            <a:r>
              <a:rPr lang="id-ID" smtClean="0"/>
              <a:t>	ex. Keamanan keluarga, kebebasan, kebahagiaan, kehormatan, dll.</a:t>
            </a:r>
            <a:endParaRPr lang="en-US" smtClean="0"/>
          </a:p>
          <a:p>
            <a:pPr marL="342900" indent="-342900" defTabSz="914400" eaLnBrk="1" hangingPunct="1">
              <a:buFont typeface="Wingdings" pitchFamily="2" charset="2"/>
              <a:buNone/>
            </a:pPr>
            <a:endParaRPr lang="en-US" smtClean="0"/>
          </a:p>
          <a:p>
            <a:pPr marL="342900" indent="-342900" defTabSz="914400" eaLnBrk="1" hangingPunct="1"/>
            <a:r>
              <a:rPr lang="en-US" smtClean="0"/>
              <a:t>Nilai-nilai Instrumental</a:t>
            </a:r>
            <a:r>
              <a:rPr lang="id-ID" smtClean="0"/>
              <a:t> </a:t>
            </a:r>
            <a:r>
              <a:rPr lang="en-US" smtClean="0"/>
              <a:t>: Bentuk-bentuk perilaku atau upaya-upaya pencapaian nilai-nilai terminal yang lebih disukai oleh orang tertentu.</a:t>
            </a:r>
            <a:endParaRPr lang="id-ID" smtClean="0"/>
          </a:p>
          <a:p>
            <a:pPr marL="342900" indent="-342900" defTabSz="914400" eaLnBrk="1" hangingPunct="1">
              <a:buFont typeface="Wingdings" pitchFamily="2" charset="2"/>
              <a:buNone/>
            </a:pPr>
            <a:r>
              <a:rPr lang="id-ID" smtClean="0"/>
              <a:t>	ex. Jujur, bertanggung jawab, penolong, pemberani, berkemampuan, dll.</a:t>
            </a:r>
            <a:endParaRPr lang="en-US" smtClean="0"/>
          </a:p>
          <a:p>
            <a:pPr marL="342900" indent="-342900" defTabSz="914400" eaLnBrk="1" hangingPunct="1"/>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5763" y="238125"/>
            <a:ext cx="7843837" cy="360363"/>
          </a:xfrm>
        </p:spPr>
        <p:txBody>
          <a:bodyPr/>
          <a:lstStyle/>
          <a:p>
            <a:pPr defTabSz="914400" eaLnBrk="1" hangingPunct="1"/>
            <a:r>
              <a:rPr lang="en-AU" sz="3600" smtClean="0"/>
              <a:t>Pengertian </a:t>
            </a:r>
            <a:r>
              <a:rPr lang="id-ID" sz="3600" smtClean="0"/>
              <a:t>t</a:t>
            </a:r>
            <a:r>
              <a:rPr lang="en-AU" sz="3600" smtClean="0"/>
              <a:t>entang Sikap</a:t>
            </a:r>
            <a:r>
              <a:rPr lang="en-GB" sz="2500" smtClean="0"/>
              <a:t> </a:t>
            </a:r>
          </a:p>
        </p:txBody>
      </p:sp>
      <p:sp>
        <p:nvSpPr>
          <p:cNvPr id="5123" name="Rectangle 3"/>
          <p:cNvSpPr>
            <a:spLocks noGrp="1" noChangeArrowheads="1"/>
          </p:cNvSpPr>
          <p:nvPr>
            <p:ph type="body" idx="1"/>
          </p:nvPr>
        </p:nvSpPr>
        <p:spPr>
          <a:xfrm>
            <a:off x="292100" y="1884363"/>
            <a:ext cx="6262688" cy="3895725"/>
          </a:xfrm>
        </p:spPr>
        <p:txBody>
          <a:bodyPr/>
          <a:lstStyle/>
          <a:p>
            <a:pPr marL="342900" indent="-342900" defTabSz="914400" eaLnBrk="1" hangingPunct="1">
              <a:lnSpc>
                <a:spcPct val="80000"/>
              </a:lnSpc>
            </a:pPr>
            <a:r>
              <a:rPr lang="sv-SE" b="1" smtClean="0"/>
              <a:t>Sikap </a:t>
            </a:r>
            <a:r>
              <a:rPr lang="sv-SE" smtClean="0"/>
              <a:t>merupakan kumpulan perasaan, keyakinan, dan kecenderungan perilaku yg relatif stabil terhadap objek, orang atau institusi tertentu</a:t>
            </a:r>
            <a:r>
              <a:rPr lang="id-ID" smtClean="0"/>
              <a:t>.</a:t>
            </a:r>
            <a:endParaRPr lang="sv-SE" smtClean="0"/>
          </a:p>
          <a:p>
            <a:pPr marL="342900" indent="-342900" defTabSz="914400" eaLnBrk="1" hangingPunct="1">
              <a:lnSpc>
                <a:spcPct val="80000"/>
              </a:lnSpc>
              <a:buFont typeface="Wingdings" pitchFamily="2" charset="2"/>
              <a:buNone/>
            </a:pPr>
            <a:endParaRPr lang="sv-SE" smtClean="0"/>
          </a:p>
          <a:p>
            <a:pPr marL="342900" indent="-342900" defTabSz="914400" eaLnBrk="1" hangingPunct="1">
              <a:lnSpc>
                <a:spcPct val="80000"/>
              </a:lnSpc>
            </a:pPr>
            <a:r>
              <a:rPr lang="sv-SE" b="1" smtClean="0"/>
              <a:t>Sikap</a:t>
            </a:r>
            <a:r>
              <a:rPr lang="sv-SE" smtClean="0"/>
              <a:t> adalah peryataan evaluatif baik yang menguntungkan atau tidak menguntungkan mengenai objek, orang, atau peristiwa</a:t>
            </a:r>
            <a:r>
              <a:rPr lang="id-ID" smtClean="0"/>
              <a:t>.</a:t>
            </a:r>
            <a:r>
              <a:rPr lang="sv-SE" smtClean="0"/>
              <a:t> Sikap mencerminkan bagaimana seseorang merasakan sesuatu</a:t>
            </a:r>
            <a:r>
              <a:rPr lang="id-ID" smtClean="0"/>
              <a:t>. </a:t>
            </a:r>
            <a:r>
              <a:rPr lang="sv-SE" smtClean="0"/>
              <a:t>(Robin, 2007)</a:t>
            </a:r>
          </a:p>
        </p:txBody>
      </p:sp>
      <p:pic>
        <p:nvPicPr>
          <p:cNvPr id="5124" name="Picture 4" descr="j028603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9550" y="2997200"/>
            <a:ext cx="1490663"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5763" y="238125"/>
            <a:ext cx="5060950" cy="509588"/>
          </a:xfrm>
        </p:spPr>
        <p:txBody>
          <a:bodyPr/>
          <a:lstStyle/>
          <a:p>
            <a:pPr defTabSz="914400" eaLnBrk="1" hangingPunct="1"/>
            <a:r>
              <a:rPr lang="en-US" sz="3400" smtClean="0"/>
              <a:t>Fungsi Sikap</a:t>
            </a:r>
            <a:r>
              <a:rPr lang="en-GB" sz="3400" smtClean="0"/>
              <a:t> </a:t>
            </a:r>
          </a:p>
        </p:txBody>
      </p:sp>
      <p:sp>
        <p:nvSpPr>
          <p:cNvPr id="6147" name="Rectangle 3"/>
          <p:cNvSpPr>
            <a:spLocks noGrp="1" noChangeArrowheads="1"/>
          </p:cNvSpPr>
          <p:nvPr>
            <p:ph type="body" idx="1"/>
          </p:nvPr>
        </p:nvSpPr>
        <p:spPr>
          <a:xfrm>
            <a:off x="292100" y="1366838"/>
            <a:ext cx="7937500" cy="4413250"/>
          </a:xfrm>
        </p:spPr>
        <p:txBody>
          <a:bodyPr/>
          <a:lstStyle/>
          <a:p>
            <a:pPr marL="342900" indent="-342900" defTabSz="914400" eaLnBrk="1" hangingPunct="1">
              <a:lnSpc>
                <a:spcPct val="80000"/>
              </a:lnSpc>
              <a:buFont typeface="Wingdings" pitchFamily="2" charset="2"/>
              <a:buNone/>
            </a:pPr>
            <a:r>
              <a:rPr lang="en-US" sz="2000" smtClean="0"/>
              <a:t>a.	</a:t>
            </a:r>
            <a:r>
              <a:rPr lang="en-US" sz="2000" b="1" smtClean="0"/>
              <a:t>Adjustive or utilitarian attitudes</a:t>
            </a:r>
            <a:r>
              <a:rPr lang="en-US" sz="2000" smtClean="0"/>
              <a:t>. </a:t>
            </a:r>
            <a:r>
              <a:rPr lang="id-ID" sz="2000" smtClean="0"/>
              <a:t>S</a:t>
            </a:r>
            <a:r>
              <a:rPr lang="en-US" sz="2000" smtClean="0"/>
              <a:t>ikap memiliki fungsi untuk mendapatkan suatu objek yang diinginkan atau menjauhi konsekuensi yang tidak diinginkan.</a:t>
            </a:r>
          </a:p>
          <a:p>
            <a:pPr marL="342900" indent="-342900" defTabSz="914400" eaLnBrk="1" hangingPunct="1">
              <a:lnSpc>
                <a:spcPct val="80000"/>
              </a:lnSpc>
            </a:pPr>
            <a:endParaRPr lang="en-US" sz="2000" smtClean="0"/>
          </a:p>
          <a:p>
            <a:pPr marL="342900" indent="-342900" defTabSz="914400" eaLnBrk="1" hangingPunct="1">
              <a:lnSpc>
                <a:spcPct val="80000"/>
              </a:lnSpc>
              <a:buFont typeface="Wingdings" pitchFamily="2" charset="2"/>
              <a:buNone/>
            </a:pPr>
            <a:r>
              <a:rPr lang="en-US" sz="2000" smtClean="0"/>
              <a:t>b.	</a:t>
            </a:r>
            <a:r>
              <a:rPr lang="en-US" sz="2000" b="1" smtClean="0"/>
              <a:t>Ego defensive attitudes</a:t>
            </a:r>
            <a:r>
              <a:rPr lang="en-US" sz="2000" smtClean="0"/>
              <a:t>. </a:t>
            </a:r>
            <a:r>
              <a:rPr lang="id-ID" sz="2000" smtClean="0"/>
              <a:t>S</a:t>
            </a:r>
            <a:r>
              <a:rPr lang="en-US" sz="2000" smtClean="0"/>
              <a:t>ikap memiliki fungsi untuk menghindari pribadi dan situasi yang berbahaya yang ada disekita</a:t>
            </a:r>
            <a:r>
              <a:rPr lang="id-ID" sz="2000" smtClean="0"/>
              <a:t>rn</a:t>
            </a:r>
            <a:r>
              <a:rPr lang="en-US" sz="2000" smtClean="0"/>
              <a:t>ya.</a:t>
            </a:r>
          </a:p>
          <a:p>
            <a:pPr marL="342900" indent="-342900" defTabSz="914400" eaLnBrk="1" hangingPunct="1">
              <a:lnSpc>
                <a:spcPct val="80000"/>
              </a:lnSpc>
              <a:buFont typeface="Wingdings" pitchFamily="2" charset="2"/>
              <a:buNone/>
            </a:pPr>
            <a:endParaRPr lang="en-US" sz="2000" smtClean="0"/>
          </a:p>
          <a:p>
            <a:pPr marL="342900" indent="-342900" defTabSz="914400" eaLnBrk="1" hangingPunct="1">
              <a:lnSpc>
                <a:spcPct val="80000"/>
              </a:lnSpc>
              <a:buFont typeface="Wingdings" pitchFamily="2" charset="2"/>
              <a:buNone/>
            </a:pPr>
            <a:r>
              <a:rPr lang="en-US" sz="2000" smtClean="0"/>
              <a:t>c.	</a:t>
            </a:r>
            <a:r>
              <a:rPr lang="en-US" sz="2000" b="1" smtClean="0"/>
              <a:t>Value expressive attitudes</a:t>
            </a:r>
            <a:r>
              <a:rPr lang="id-ID" sz="2000" smtClean="0"/>
              <a:t>.</a:t>
            </a:r>
            <a:r>
              <a:rPr lang="en-US" sz="2000" smtClean="0"/>
              <a:t> </a:t>
            </a:r>
            <a:r>
              <a:rPr lang="id-ID" sz="2000" smtClean="0"/>
              <a:t>S</a:t>
            </a:r>
            <a:r>
              <a:rPr lang="en-US" sz="2000" smtClean="0"/>
              <a:t>ikap memiliki fungsi untuk membantu ekspresi yang positif dan nyata bagi nilai-nilai dan konsep diri individu.</a:t>
            </a:r>
          </a:p>
          <a:p>
            <a:pPr marL="342900" indent="-342900" defTabSz="914400" eaLnBrk="1" hangingPunct="1">
              <a:lnSpc>
                <a:spcPct val="80000"/>
              </a:lnSpc>
              <a:buFont typeface="Wingdings" pitchFamily="2" charset="2"/>
              <a:buNone/>
            </a:pPr>
            <a:endParaRPr lang="en-US" sz="2000" smtClean="0"/>
          </a:p>
          <a:p>
            <a:pPr marL="342900" indent="-342900" defTabSz="914400" eaLnBrk="1" hangingPunct="1">
              <a:lnSpc>
                <a:spcPct val="80000"/>
              </a:lnSpc>
              <a:buFont typeface="Wingdings" pitchFamily="2" charset="2"/>
              <a:buNone/>
            </a:pPr>
            <a:r>
              <a:rPr lang="en-US" sz="2000" smtClean="0"/>
              <a:t>d.	</a:t>
            </a:r>
            <a:r>
              <a:rPr lang="en-US" sz="2000" b="1" smtClean="0"/>
              <a:t>Knowledge expressive attitudes</a:t>
            </a:r>
            <a:r>
              <a:rPr lang="id-ID" sz="2000" smtClean="0"/>
              <a:t>. S</a:t>
            </a:r>
            <a:r>
              <a:rPr lang="en-US" sz="2000" smtClean="0"/>
              <a:t>ikap memiliki fungsi untuk mengerti mengenai kejadian dan pengalaman-pengalaman yang terstruktur.</a:t>
            </a:r>
            <a:endParaRPr lang="en-GB" sz="2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220788" y="238125"/>
            <a:ext cx="7008812" cy="639763"/>
          </a:xfrm>
        </p:spPr>
        <p:txBody>
          <a:bodyPr/>
          <a:lstStyle/>
          <a:p>
            <a:pPr defTabSz="914400" eaLnBrk="1" hangingPunct="1"/>
            <a:r>
              <a:rPr lang="en-US" sz="4400" smtClean="0"/>
              <a:t>Perubahan Sikap</a:t>
            </a:r>
            <a:r>
              <a:rPr lang="en-GB" sz="3400" smtClean="0"/>
              <a:t> </a:t>
            </a:r>
          </a:p>
        </p:txBody>
      </p:sp>
      <p:sp>
        <p:nvSpPr>
          <p:cNvPr id="7171" name="Rectangle 3"/>
          <p:cNvSpPr>
            <a:spLocks noGrp="1" noChangeArrowheads="1"/>
          </p:cNvSpPr>
          <p:nvPr>
            <p:ph type="body" idx="1"/>
          </p:nvPr>
        </p:nvSpPr>
        <p:spPr>
          <a:xfrm>
            <a:off x="2689225" y="1466850"/>
            <a:ext cx="5540375" cy="4227513"/>
          </a:xfrm>
        </p:spPr>
        <p:txBody>
          <a:bodyPr/>
          <a:lstStyle/>
          <a:p>
            <a:pPr marL="342900" indent="-342900" defTabSz="914400" eaLnBrk="1" hangingPunct="1">
              <a:lnSpc>
                <a:spcPct val="90000"/>
              </a:lnSpc>
            </a:pPr>
            <a:r>
              <a:rPr lang="fi-FI" smtClean="0"/>
              <a:t>Perubahan sikap melalui modifikasi perubahan perilaku. </a:t>
            </a:r>
          </a:p>
          <a:p>
            <a:pPr marL="342900" indent="-342900" defTabSz="914400" eaLnBrk="1" hangingPunct="1">
              <a:lnSpc>
                <a:spcPct val="90000"/>
              </a:lnSpc>
              <a:buFont typeface="Wingdings" pitchFamily="2" charset="2"/>
              <a:buNone/>
            </a:pPr>
            <a:endParaRPr lang="fi-FI" smtClean="0"/>
          </a:p>
          <a:p>
            <a:pPr marL="342900" indent="-342900" defTabSz="914400" eaLnBrk="1" hangingPunct="1">
              <a:lnSpc>
                <a:spcPct val="90000"/>
              </a:lnSpc>
            </a:pPr>
            <a:r>
              <a:rPr lang="fi-FI" smtClean="0"/>
              <a:t>Perubahan sikap melalui modifikasi perubahan ide-ide atau pikiran. </a:t>
            </a:r>
          </a:p>
          <a:p>
            <a:pPr marL="342900" indent="-342900" defTabSz="914400" eaLnBrk="1" hangingPunct="1">
              <a:lnSpc>
                <a:spcPct val="90000"/>
              </a:lnSpc>
              <a:buFont typeface="Wingdings" pitchFamily="2" charset="2"/>
              <a:buNone/>
            </a:pPr>
            <a:endParaRPr lang="fi-FI" smtClean="0"/>
          </a:p>
          <a:p>
            <a:pPr marL="342900" indent="-342900" defTabSz="914400" eaLnBrk="1" hangingPunct="1">
              <a:lnSpc>
                <a:spcPct val="90000"/>
              </a:lnSpc>
            </a:pPr>
            <a:r>
              <a:rPr lang="fi-FI" smtClean="0"/>
              <a:t>Perubahan sikap melalui modifikasi perubahan </a:t>
            </a:r>
            <a:r>
              <a:rPr lang="id-ID" smtClean="0"/>
              <a:t>p</a:t>
            </a:r>
            <a:r>
              <a:rPr lang="fi-FI" smtClean="0"/>
              <a:t>erasaan. </a:t>
            </a:r>
          </a:p>
          <a:p>
            <a:pPr marL="342900" indent="-342900" defTabSz="914400" eaLnBrk="1" hangingPunct="1">
              <a:lnSpc>
                <a:spcPct val="90000"/>
              </a:lnSpc>
            </a:pPr>
            <a:endParaRPr lang="fi-FI" smtClean="0"/>
          </a:p>
          <a:p>
            <a:pPr marL="342900" indent="-342900" defTabSz="914400" eaLnBrk="1" hangingPunct="1">
              <a:lnSpc>
                <a:spcPct val="90000"/>
              </a:lnSpc>
            </a:pPr>
            <a:r>
              <a:rPr lang="fi-FI" smtClean="0"/>
              <a:t>Perubaban sikap melalui modifikasi perubahan situasi. </a:t>
            </a:r>
            <a:endParaRPr lang="en-GB" smtClean="0"/>
          </a:p>
        </p:txBody>
      </p:sp>
      <p:pic>
        <p:nvPicPr>
          <p:cNvPr id="7172" name="Picture 4" descr="j033607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5425" y="1473200"/>
            <a:ext cx="2463800" cy="309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411163" y="1387475"/>
            <a:ext cx="4930775" cy="4124325"/>
          </a:xfrm>
        </p:spPr>
        <p:txBody>
          <a:bodyPr/>
          <a:lstStyle/>
          <a:p>
            <a:pPr eaLnBrk="1" hangingPunct="1"/>
            <a:r>
              <a:rPr lang="en-US" smtClean="0"/>
              <a:t>Kepuasan kerja adalah suatu efektivitas atau respon emosional terhadap berbagai aspek pekerjaan. Kepuasan bukanlah suatu konsep tunggal, sebaliknya, seseorang dapat relatif puas dengan suatu aspek dari pekerjaannya dan tidak puas dengan salah satu atau lebih aspek lainnya.</a:t>
            </a:r>
            <a:endParaRPr lang="id-ID" smtClean="0"/>
          </a:p>
          <a:p>
            <a:pPr eaLnBrk="1" hangingPunct="1">
              <a:buFont typeface="Wingdings" pitchFamily="2" charset="2"/>
              <a:buNone/>
            </a:pPr>
            <a:r>
              <a:rPr lang="en-US" sz="1800" i="1" smtClean="0">
                <a:latin typeface="Century Schoolbook" pitchFamily="18" charset="0"/>
              </a:rPr>
              <a:t>(Kreitner dan Kinicki</a:t>
            </a:r>
            <a:r>
              <a:rPr lang="id-ID" sz="1800" i="1" smtClean="0">
                <a:latin typeface="Century Schoolbook" pitchFamily="18" charset="0"/>
              </a:rPr>
              <a:t>,</a:t>
            </a:r>
            <a:r>
              <a:rPr lang="en-US" sz="1800" i="1" smtClean="0">
                <a:latin typeface="Century Schoolbook" pitchFamily="18" charset="0"/>
              </a:rPr>
              <a:t> 2004) </a:t>
            </a:r>
            <a:endParaRPr lang="en-GB" sz="1800" i="1" smtClean="0">
              <a:latin typeface="Century Schoolbook" pitchFamily="18" charset="0"/>
            </a:endParaRPr>
          </a:p>
        </p:txBody>
      </p:sp>
      <p:sp>
        <p:nvSpPr>
          <p:cNvPr id="8195" name="Rectangle 4"/>
          <p:cNvSpPr>
            <a:spLocks noChangeArrowheads="1"/>
          </p:cNvSpPr>
          <p:nvPr/>
        </p:nvSpPr>
        <p:spPr bwMode="auto">
          <a:xfrm>
            <a:off x="215900" y="0"/>
            <a:ext cx="8013700" cy="1206500"/>
          </a:xfrm>
          <a:prstGeom prst="rect">
            <a:avLst/>
          </a:prstGeom>
          <a:solidFill>
            <a:srgbClr val="4FAF5F"/>
          </a:solidFill>
          <a:ln w="9525">
            <a:solidFill>
              <a:schemeClr val="tx1"/>
            </a:solidFill>
            <a:miter lim="800000"/>
            <a:headEnd/>
            <a:tailEnd/>
          </a:ln>
        </p:spPr>
        <p:txBody>
          <a:bodyPr wrap="none" lIns="91432" tIns="45716" rIns="91432" bIns="45716" anchor="ctr"/>
          <a:lstStyle/>
          <a:p>
            <a:pPr algn="ctr" defTabSz="809625"/>
            <a:endParaRPr lang="en-GB"/>
          </a:p>
        </p:txBody>
      </p:sp>
      <p:sp>
        <p:nvSpPr>
          <p:cNvPr id="8196" name="Text Box 7"/>
          <p:cNvSpPr txBox="1">
            <a:spLocks noChangeArrowheads="1"/>
          </p:cNvSpPr>
          <p:nvPr/>
        </p:nvSpPr>
        <p:spPr bwMode="auto">
          <a:xfrm>
            <a:off x="225425" y="365125"/>
            <a:ext cx="8004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algn="ctr" eaLnBrk="1" hangingPunct="1"/>
            <a:r>
              <a:rPr lang="en-GB" sz="2400"/>
              <a:t>KEPUASAN KERJA</a:t>
            </a:r>
          </a:p>
        </p:txBody>
      </p:sp>
      <p:pic>
        <p:nvPicPr>
          <p:cNvPr id="8197" name="Picture 8" descr="PE02968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84738" y="1336675"/>
            <a:ext cx="3344862"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4000" smtClean="0">
                <a:latin typeface="Arial Black" pitchFamily="34" charset="0"/>
              </a:rPr>
              <a:t>L</a:t>
            </a:r>
            <a:r>
              <a:rPr lang="en-US" smtClean="0"/>
              <a:t>ima Model Kepuasan </a:t>
            </a:r>
            <a:endParaRPr lang="en-GB" smtClean="0"/>
          </a:p>
        </p:txBody>
      </p:sp>
      <p:sp>
        <p:nvSpPr>
          <p:cNvPr id="9219" name="Rectangle 3"/>
          <p:cNvSpPr>
            <a:spLocks noGrp="1" noChangeArrowheads="1"/>
          </p:cNvSpPr>
          <p:nvPr>
            <p:ph type="body" idx="1"/>
          </p:nvPr>
        </p:nvSpPr>
        <p:spPr>
          <a:xfrm>
            <a:off x="411163" y="1501775"/>
            <a:ext cx="7818437" cy="4632325"/>
          </a:xfrm>
          <a:noFill/>
        </p:spPr>
        <p:txBody>
          <a:bodyPr/>
          <a:lstStyle/>
          <a:p>
            <a:pPr marL="457200" indent="-457200" eaLnBrk="1" hangingPunct="1">
              <a:lnSpc>
                <a:spcPct val="90000"/>
              </a:lnSpc>
              <a:buFont typeface="Wingdings" pitchFamily="2" charset="2"/>
              <a:buAutoNum type="arabicPeriod"/>
            </a:pPr>
            <a:r>
              <a:rPr lang="en-US" sz="1800" smtClean="0">
                <a:latin typeface="Arial Black" pitchFamily="34" charset="0"/>
              </a:rPr>
              <a:t>Pemenuhan kebutuhan</a:t>
            </a:r>
            <a:r>
              <a:rPr lang="id-ID" sz="1800" smtClean="0"/>
              <a:t>.</a:t>
            </a:r>
            <a:r>
              <a:rPr lang="en-US" sz="1800" smtClean="0"/>
              <a:t> </a:t>
            </a:r>
            <a:r>
              <a:rPr lang="id-ID" sz="1800" smtClean="0"/>
              <a:t>M</a:t>
            </a:r>
            <a:r>
              <a:rPr lang="en-US" sz="1800" smtClean="0"/>
              <a:t>odel ini menjelaskan bahwa kepuasan ditentukan oleh karakteristik dari sebuah pekerjaan memungkinkan seseorang individu untuk memenuhi kebutuhannya. </a:t>
            </a:r>
          </a:p>
          <a:p>
            <a:pPr marL="457200" indent="-457200" eaLnBrk="1" hangingPunct="1">
              <a:lnSpc>
                <a:spcPct val="90000"/>
              </a:lnSpc>
              <a:buFont typeface="Wingdings" pitchFamily="2" charset="2"/>
              <a:buAutoNum type="arabicPeriod"/>
            </a:pPr>
            <a:endParaRPr lang="en-US" sz="1800" smtClean="0">
              <a:latin typeface="Arial Black" pitchFamily="34" charset="0"/>
            </a:endParaRPr>
          </a:p>
          <a:p>
            <a:pPr marL="457200" indent="-457200" eaLnBrk="1" hangingPunct="1">
              <a:lnSpc>
                <a:spcPct val="90000"/>
              </a:lnSpc>
              <a:buFont typeface="Wingdings" pitchFamily="2" charset="2"/>
              <a:buAutoNum type="arabicPeriod"/>
            </a:pPr>
            <a:r>
              <a:rPr lang="en-US" sz="1800" smtClean="0">
                <a:latin typeface="Arial Black" pitchFamily="34" charset="0"/>
              </a:rPr>
              <a:t>Kecocokan</a:t>
            </a:r>
            <a:r>
              <a:rPr lang="en-US" sz="1800" smtClean="0"/>
              <a:t>. Model-model ini menjelaskan bahwa kepuasan adalah hasil dari harapan yang terpenuhi.</a:t>
            </a:r>
            <a:r>
              <a:rPr lang="en-GB" sz="1800" smtClean="0"/>
              <a:t> </a:t>
            </a:r>
          </a:p>
          <a:p>
            <a:pPr marL="457200" indent="-457200" eaLnBrk="1" hangingPunct="1">
              <a:lnSpc>
                <a:spcPct val="90000"/>
              </a:lnSpc>
              <a:buFont typeface="Wingdings" pitchFamily="2" charset="2"/>
              <a:buAutoNum type="arabicPeriod"/>
            </a:pPr>
            <a:endParaRPr lang="en-US" sz="1800" smtClean="0">
              <a:latin typeface="Arial Black" pitchFamily="34" charset="0"/>
            </a:endParaRPr>
          </a:p>
          <a:p>
            <a:pPr marL="457200" indent="-457200" eaLnBrk="1" hangingPunct="1">
              <a:lnSpc>
                <a:spcPct val="90000"/>
              </a:lnSpc>
              <a:buFont typeface="Wingdings" pitchFamily="2" charset="2"/>
              <a:buAutoNum type="arabicPeriod"/>
            </a:pPr>
            <a:r>
              <a:rPr lang="en-US" sz="1800" smtClean="0">
                <a:latin typeface="Arial Black" pitchFamily="34" charset="0"/>
              </a:rPr>
              <a:t>Pencapaian nilai</a:t>
            </a:r>
            <a:r>
              <a:rPr lang="en-US" sz="1800" smtClean="0"/>
              <a:t>.</a:t>
            </a:r>
            <a:r>
              <a:rPr lang="en-GB" sz="1800" smtClean="0"/>
              <a:t> </a:t>
            </a:r>
          </a:p>
          <a:p>
            <a:pPr marL="457200" indent="-457200" eaLnBrk="1" hangingPunct="1">
              <a:lnSpc>
                <a:spcPct val="90000"/>
              </a:lnSpc>
              <a:buFont typeface="Wingdings" pitchFamily="2" charset="2"/>
              <a:buAutoNum type="arabicPeriod"/>
            </a:pPr>
            <a:endParaRPr lang="en-US" sz="1800" smtClean="0">
              <a:latin typeface="Arial Black" pitchFamily="34" charset="0"/>
            </a:endParaRPr>
          </a:p>
          <a:p>
            <a:pPr marL="457200" indent="-457200" eaLnBrk="1" hangingPunct="1">
              <a:lnSpc>
                <a:spcPct val="90000"/>
              </a:lnSpc>
              <a:buFont typeface="Wingdings" pitchFamily="2" charset="2"/>
              <a:buAutoNum type="arabicPeriod"/>
            </a:pPr>
            <a:r>
              <a:rPr lang="en-US" sz="1800" smtClean="0">
                <a:latin typeface="Arial Black" pitchFamily="34" charset="0"/>
              </a:rPr>
              <a:t>Persamaan</a:t>
            </a:r>
            <a:r>
              <a:rPr lang="en-US" sz="1800" smtClean="0"/>
              <a:t>. Dalam model ini, kepuasan adalah suatu fungsi dari bagaimana seorang individu diperlakukan “secara adil” di tempat kerja. </a:t>
            </a:r>
          </a:p>
          <a:p>
            <a:pPr marL="457200" indent="-457200" eaLnBrk="1" hangingPunct="1">
              <a:lnSpc>
                <a:spcPct val="90000"/>
              </a:lnSpc>
              <a:buFont typeface="Wingdings" pitchFamily="2" charset="2"/>
              <a:buAutoNum type="arabicPeriod"/>
            </a:pPr>
            <a:endParaRPr lang="en-US" sz="1800" smtClean="0">
              <a:latin typeface="Arial Black" pitchFamily="34" charset="0"/>
            </a:endParaRPr>
          </a:p>
          <a:p>
            <a:pPr marL="457200" indent="-457200" eaLnBrk="1" hangingPunct="1">
              <a:lnSpc>
                <a:spcPct val="90000"/>
              </a:lnSpc>
              <a:buFont typeface="Wingdings" pitchFamily="2" charset="2"/>
              <a:buAutoNum type="arabicPeriod"/>
            </a:pPr>
            <a:r>
              <a:rPr lang="en-US" sz="1800" smtClean="0">
                <a:latin typeface="Arial Black" pitchFamily="34" charset="0"/>
              </a:rPr>
              <a:t>Komponen watak / genetik</a:t>
            </a:r>
            <a:r>
              <a:rPr lang="en-US" sz="1800" smtClean="0"/>
              <a:t>. Model ini didasarkan pd keyakinan bahwa kepuasan kerja merupakan sebagian dari sifat pribadi maupun faktor genetik. </a:t>
            </a:r>
            <a:endParaRPr lang="en-GB" sz="1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smtClean="0"/>
              <a:t>Teori Kepuasan Kerja</a:t>
            </a:r>
          </a:p>
        </p:txBody>
      </p:sp>
      <p:sp>
        <p:nvSpPr>
          <p:cNvPr id="10243" name="Rectangle 3"/>
          <p:cNvSpPr>
            <a:spLocks noGrp="1" noChangeArrowheads="1"/>
          </p:cNvSpPr>
          <p:nvPr>
            <p:ph type="body" idx="1"/>
          </p:nvPr>
        </p:nvSpPr>
        <p:spPr/>
        <p:txBody>
          <a:bodyPr/>
          <a:lstStyle/>
          <a:p>
            <a:pPr eaLnBrk="1" hangingPunct="1">
              <a:lnSpc>
                <a:spcPct val="90000"/>
              </a:lnSpc>
            </a:pPr>
            <a:r>
              <a:rPr lang="en-GB" smtClean="0">
                <a:latin typeface="Arial Black" pitchFamily="34" charset="0"/>
              </a:rPr>
              <a:t>Teori Dua Faktor (Two Factor Theory)</a:t>
            </a:r>
          </a:p>
          <a:p>
            <a:pPr eaLnBrk="1" hangingPunct="1">
              <a:lnSpc>
                <a:spcPct val="90000"/>
              </a:lnSpc>
              <a:buFont typeface="Wingdings" pitchFamily="2" charset="2"/>
              <a:buNone/>
            </a:pPr>
            <a:r>
              <a:rPr lang="en-GB" smtClean="0"/>
              <a:t>	Teori kepuasan kerja yang menyatakan bahwa kepuasan dan ketidak puasan kerja berasal dari kelompok variabel yang berbeda (motivator &amp; hygiene)</a:t>
            </a:r>
          </a:p>
          <a:p>
            <a:pPr eaLnBrk="1" hangingPunct="1">
              <a:lnSpc>
                <a:spcPct val="90000"/>
              </a:lnSpc>
            </a:pPr>
            <a:endParaRPr lang="en-GB" smtClean="0"/>
          </a:p>
          <a:p>
            <a:pPr eaLnBrk="1" hangingPunct="1">
              <a:lnSpc>
                <a:spcPct val="90000"/>
              </a:lnSpc>
            </a:pPr>
            <a:r>
              <a:rPr lang="en-GB" smtClean="0">
                <a:latin typeface="Arial Black" pitchFamily="34" charset="0"/>
              </a:rPr>
              <a:t>Teori Nilai (Value Theory)</a:t>
            </a:r>
          </a:p>
          <a:p>
            <a:pPr eaLnBrk="1" hangingPunct="1">
              <a:lnSpc>
                <a:spcPct val="90000"/>
              </a:lnSpc>
              <a:buFont typeface="Wingdings" pitchFamily="2" charset="2"/>
              <a:buNone/>
            </a:pPr>
            <a:r>
              <a:rPr lang="en-GB" smtClean="0"/>
              <a:t>	Teori yang menyatakan bahwa kepuasan kerja terutama tergantung kepada kesesuaian antara hasil yang diharapkan &amp; hasil senyatanya diperoleh individu dalam pekerjaan</a:t>
            </a:r>
            <a:r>
              <a:rPr lang="id-ID" smtClean="0"/>
              <a:t>n</a:t>
            </a:r>
            <a:r>
              <a:rPr lang="en-GB" smtClean="0"/>
              <a:t>ya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reitner04T">
  <a:themeElements>
    <a:clrScheme name="Kreitner04T 15">
      <a:dk1>
        <a:srgbClr val="000000"/>
      </a:dk1>
      <a:lt1>
        <a:srgbClr val="FFFFFF"/>
      </a:lt1>
      <a:dk2>
        <a:srgbClr val="183C44"/>
      </a:dk2>
      <a:lt2>
        <a:srgbClr val="808080"/>
      </a:lt2>
      <a:accent1>
        <a:srgbClr val="4497A0"/>
      </a:accent1>
      <a:accent2>
        <a:srgbClr val="B0844E"/>
      </a:accent2>
      <a:accent3>
        <a:srgbClr val="FFFFFF"/>
      </a:accent3>
      <a:accent4>
        <a:srgbClr val="000000"/>
      </a:accent4>
      <a:accent5>
        <a:srgbClr val="B0C9CD"/>
      </a:accent5>
      <a:accent6>
        <a:srgbClr val="9F7746"/>
      </a:accent6>
      <a:hlink>
        <a:srgbClr val="B9D2DF"/>
      </a:hlink>
      <a:folHlink>
        <a:srgbClr val="212E45"/>
      </a:folHlink>
    </a:clrScheme>
    <a:fontScheme name="Kreitner04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Kreitner04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reitner04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reitner04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reitner04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reitner04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reitner04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reitner04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reitner04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reitner04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reitner04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reitner04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reitner04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Kreitner04T 13">
        <a:dk1>
          <a:srgbClr val="000000"/>
        </a:dk1>
        <a:lt1>
          <a:srgbClr val="FFFFFF"/>
        </a:lt1>
        <a:dk2>
          <a:srgbClr val="0C4E5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reitner04T 14">
        <a:dk1>
          <a:srgbClr val="000000"/>
        </a:dk1>
        <a:lt1>
          <a:srgbClr val="FFFFFF"/>
        </a:lt1>
        <a:dk2>
          <a:srgbClr val="0C4E50"/>
        </a:dk2>
        <a:lt2>
          <a:srgbClr val="808080"/>
        </a:lt2>
        <a:accent1>
          <a:srgbClr val="62B3BC"/>
        </a:accent1>
        <a:accent2>
          <a:srgbClr val="B0844E"/>
        </a:accent2>
        <a:accent3>
          <a:srgbClr val="FFFFFF"/>
        </a:accent3>
        <a:accent4>
          <a:srgbClr val="000000"/>
        </a:accent4>
        <a:accent5>
          <a:srgbClr val="B7D6DA"/>
        </a:accent5>
        <a:accent6>
          <a:srgbClr val="9F7746"/>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reitner04T 15">
        <a:dk1>
          <a:srgbClr val="000000"/>
        </a:dk1>
        <a:lt1>
          <a:srgbClr val="FFFFFF"/>
        </a:lt1>
        <a:dk2>
          <a:srgbClr val="183C44"/>
        </a:dk2>
        <a:lt2>
          <a:srgbClr val="808080"/>
        </a:lt2>
        <a:accent1>
          <a:srgbClr val="4497A0"/>
        </a:accent1>
        <a:accent2>
          <a:srgbClr val="B0844E"/>
        </a:accent2>
        <a:accent3>
          <a:srgbClr val="FFFFFF"/>
        </a:accent3>
        <a:accent4>
          <a:srgbClr val="000000"/>
        </a:accent4>
        <a:accent5>
          <a:srgbClr val="B0C9CD"/>
        </a:accent5>
        <a:accent6>
          <a:srgbClr val="9F7746"/>
        </a:accent6>
        <a:hlink>
          <a:srgbClr val="B9D2DF"/>
        </a:hlink>
        <a:folHlink>
          <a:srgbClr val="212E4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623</TotalTime>
  <Words>695</Words>
  <Application>Microsoft Office PowerPoint</Application>
  <PresentationFormat>Custom</PresentationFormat>
  <Paragraphs>132</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Kreitner04T</vt:lpstr>
      <vt:lpstr>Nilai, Sikap dan Kepuasan Kerja</vt:lpstr>
      <vt:lpstr>NILAI</vt:lpstr>
      <vt:lpstr>Tipe Nilai</vt:lpstr>
      <vt:lpstr>Pengertian tentang Sikap </vt:lpstr>
      <vt:lpstr>Fungsi Sikap </vt:lpstr>
      <vt:lpstr>Perubahan Sikap </vt:lpstr>
      <vt:lpstr>PowerPoint Presentation</vt:lpstr>
      <vt:lpstr>Lima Model Kepuasan </vt:lpstr>
      <vt:lpstr>Teori Kepuasan Kerja</vt:lpstr>
      <vt:lpstr>PowerPoint Presentation</vt:lpstr>
      <vt:lpstr>Dimensi Kepuasan Kerja </vt:lpstr>
      <vt:lpstr>Lanjutan Dimensi Kepuasan Kerja </vt:lpstr>
      <vt:lpstr>Faktor-Faktor Yang Memengaruhi Kepuasan Kerja </vt:lpstr>
      <vt:lpstr>Pengukuran Kepuasan Kerja </vt:lpstr>
      <vt:lpstr>Dampak dari Kepuasan Kerja dan Ketidakpuasan Kerja </vt:lpstr>
      <vt:lpstr>PETUNJUK UNTUK MENINGKATKAN KEPUASAN KERJA</vt:lpstr>
      <vt:lpstr>Untuk mengetahui apakah individu merasa puas atau tidak puas dalam situasi  tertentu,  digunakan empat  teori, </vt:lpstr>
    </vt:vector>
  </TitlesOfParts>
  <Manager>Elizabeth Hadala</Manager>
  <Company>Linda Crane Productions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Behavior</dc:title>
  <dc:subject>Kreitner</dc:subject>
  <dc:creator>Linda Crane</dc:creator>
  <cp:lastModifiedBy>Phantom Assassin</cp:lastModifiedBy>
  <cp:revision>40</cp:revision>
  <dcterms:created xsi:type="dcterms:W3CDTF">2002-10-14T21:44:59Z</dcterms:created>
  <dcterms:modified xsi:type="dcterms:W3CDTF">2013-03-21T01:21:03Z</dcterms:modified>
</cp:coreProperties>
</file>