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sldIdLst>
    <p:sldId id="256" r:id="rId2"/>
    <p:sldId id="257" r:id="rId3"/>
    <p:sldId id="258" r:id="rId4"/>
    <p:sldId id="302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81" r:id="rId25"/>
    <p:sldId id="282" r:id="rId26"/>
    <p:sldId id="303" r:id="rId27"/>
    <p:sldId id="304" r:id="rId28"/>
    <p:sldId id="305" r:id="rId29"/>
    <p:sldId id="306" r:id="rId30"/>
    <p:sldId id="307" r:id="rId31"/>
    <p:sldId id="309" r:id="rId32"/>
    <p:sldId id="310" r:id="rId33"/>
    <p:sldId id="311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312" r:id="rId43"/>
    <p:sldId id="313" r:id="rId44"/>
    <p:sldId id="314" r:id="rId45"/>
    <p:sldId id="291" r:id="rId46"/>
    <p:sldId id="292" r:id="rId47"/>
    <p:sldId id="293" r:id="rId48"/>
    <p:sldId id="294" r:id="rId49"/>
    <p:sldId id="295" r:id="rId50"/>
    <p:sldId id="296" r:id="rId51"/>
    <p:sldId id="297" r:id="rId52"/>
    <p:sldId id="298" r:id="rId53"/>
    <p:sldId id="299" r:id="rId54"/>
    <p:sldId id="300" r:id="rId55"/>
    <p:sldId id="301" r:id="rId5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4" autoAdjust="0"/>
  </p:normalViewPr>
  <p:slideViewPr>
    <p:cSldViewPr>
      <p:cViewPr>
        <p:scale>
          <a:sx n="69" d="100"/>
          <a:sy n="69" d="100"/>
        </p:scale>
        <p:origin x="-4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60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21175-59EF-4F89-B07B-EA56DE496CAF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09637-A54F-4A84-B4D5-CC7BD16E1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92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875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6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7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35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784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898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526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290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899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28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918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67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715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468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315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928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301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522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999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481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37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749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374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494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027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294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25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441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759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837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2984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00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744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4534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231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2648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6532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8715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210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841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9792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18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59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5568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4371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640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9830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9520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7330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05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18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25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91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09637-A54F-4A84-B4D5-CC7BD16E1C5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A61AB-3AEC-4D2D-B025-F05F6B5ED7D1}" type="datetimeFigureOut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5C0AB-C895-404E-9126-CC2EF9A88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0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FD004-731E-4D28-99A3-08954E029D56}" type="datetimeFigureOut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92DFE-CC3D-4ED6-B2D6-E995563E1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9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84B74-9175-4534-B6D8-1D59FAB97008}" type="datetimeFigureOut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B7093-B8C8-42C2-83E5-17B8F9AF4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6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38098-A187-42D6-AB5F-048ED2C356ED}" type="datetimeFigureOut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CDD02-8E47-41AB-9A7A-F21052406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5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2054C-D46D-44DF-BD14-C7EFCAD61AB4}" type="datetimeFigureOut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8BC99-1BD0-4D22-B40B-3AEF23E66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80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D34E4-C651-4E42-BF8D-ED720D1BED85}" type="datetimeFigureOut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4DEF4-88E8-4371-9EF3-D70219B8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0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56E04-53EA-446A-876F-8C500D5E69F0}" type="datetimeFigureOut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6E71B-2E72-413C-8196-E42E32EB2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3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0D95B-295C-4ACB-B561-3604EA379331}" type="datetimeFigureOut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D8102-AC5A-4298-8015-613C25A02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3310B-182E-4AAE-B89B-037816E2B7D0}" type="datetimeFigureOut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EF94F-81A8-4532-B2DC-DA90BDD9F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8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A8EA9-56B5-43F7-9501-401118AB5943}" type="datetimeFigureOut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3E629-06EE-4357-AC3A-CD422CCCF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70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A4DC4-AD8C-4918-A712-D694C147DBF3}" type="datetimeFigureOut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E6A9E-82D7-4D5E-96CA-C202A3A4A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3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B3255A9-B5E7-45FC-9623-2C64A7041D90}" type="datetimeFigureOut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54F4F37-B403-4152-8D64-429EA9C81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3" r:id="rId2"/>
    <p:sldLayoutId id="2147483782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83" r:id="rId9"/>
    <p:sldLayoutId id="2147483779" r:id="rId10"/>
    <p:sldLayoutId id="21474837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ReDesign-Organisasi-dg-Sistem-Informasi.pdf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KASUS%20ANALISIS%20DAN%20DESAIN%20SISTEM%20INFORMASI.doc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9050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latin typeface="Bernard MT Condensed" pitchFamily="18" charset="0"/>
              </a:rPr>
              <a:t>KONSEP SISTEM INFORMASI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pPr marR="0" algn="just" eaLnBrk="1" hangingPunct="1">
              <a:buFont typeface="Arial" charset="0"/>
              <a:buNone/>
            </a:pPr>
            <a:r>
              <a:rPr lang="en-US" smtClean="0">
                <a:latin typeface="Bell Gothic Std Black" pitchFamily="34" charset="0"/>
              </a:rPr>
              <a:t>Tugas	: 10%</a:t>
            </a:r>
          </a:p>
          <a:p>
            <a:pPr marR="0" algn="just" eaLnBrk="1" hangingPunct="1">
              <a:buFont typeface="Arial" charset="0"/>
              <a:buNone/>
            </a:pPr>
            <a:r>
              <a:rPr lang="en-US" smtClean="0">
                <a:latin typeface="Bell Gothic Std Black" pitchFamily="34" charset="0"/>
              </a:rPr>
              <a:t>UTS		: 40%</a:t>
            </a:r>
          </a:p>
          <a:p>
            <a:pPr marR="0" algn="just" eaLnBrk="1" hangingPunct="1">
              <a:buFont typeface="Arial" charset="0"/>
              <a:buNone/>
            </a:pPr>
            <a:r>
              <a:rPr lang="en-US" smtClean="0">
                <a:latin typeface="Bell Gothic Std Black" pitchFamily="34" charset="0"/>
              </a:rPr>
              <a:t>UAS		: 50%</a:t>
            </a:r>
          </a:p>
          <a:p>
            <a:pPr marR="0" algn="just" eaLnBrk="1" hangingPunct="1">
              <a:buFont typeface="Arial" charset="0"/>
              <a:buNone/>
            </a:pPr>
            <a:r>
              <a:rPr lang="en-US" smtClean="0">
                <a:latin typeface="Bell Gothic Std Black" pitchFamily="34" charset="0"/>
              </a:rPr>
              <a:t>Absensi	: kehadiran min 80 %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Karakteristik Sistem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endParaRPr lang="id-ID" smtClean="0"/>
          </a:p>
          <a:p>
            <a:pPr eaLnBrk="1" hangingPunct="1"/>
            <a:r>
              <a:rPr lang="en-US" smtClean="0"/>
              <a:t>Komponen</a:t>
            </a:r>
            <a:r>
              <a:rPr lang="id-ID" smtClean="0"/>
              <a:t> dan prosedur</a:t>
            </a:r>
            <a:endParaRPr lang="en-US" smtClean="0"/>
          </a:p>
          <a:p>
            <a:pPr eaLnBrk="1" hangingPunct="1"/>
            <a:r>
              <a:rPr lang="en-US" smtClean="0"/>
              <a:t>Batas Sistem</a:t>
            </a:r>
          </a:p>
          <a:p>
            <a:pPr eaLnBrk="1" hangingPunct="1"/>
            <a:r>
              <a:rPr lang="en-US" smtClean="0"/>
              <a:t>Lingkungan luar</a:t>
            </a:r>
          </a:p>
          <a:p>
            <a:pPr eaLnBrk="1" hangingPunct="1"/>
            <a:r>
              <a:rPr lang="en-US" smtClean="0"/>
              <a:t>Penghubung</a:t>
            </a:r>
          </a:p>
          <a:p>
            <a:pPr eaLnBrk="1" hangingPunct="1"/>
            <a:r>
              <a:rPr lang="en-US" smtClean="0"/>
              <a:t>Masukan </a:t>
            </a:r>
          </a:p>
          <a:p>
            <a:pPr eaLnBrk="1" hangingPunct="1"/>
            <a:r>
              <a:rPr lang="en-US" smtClean="0"/>
              <a:t>Keluaran</a:t>
            </a:r>
          </a:p>
          <a:p>
            <a:pPr eaLnBrk="1" hangingPunct="1"/>
            <a:r>
              <a:rPr lang="en-US" smtClean="0"/>
              <a:t>Pengolah </a:t>
            </a:r>
          </a:p>
          <a:p>
            <a:pPr eaLnBrk="1" hangingPunct="1"/>
            <a:r>
              <a:rPr lang="en-US" smtClean="0"/>
              <a:t>Sasaran</a:t>
            </a:r>
            <a:r>
              <a:rPr lang="id-ID" smtClean="0"/>
              <a:t> dan tujuan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smtClean="0"/>
              <a:t>INFORMASI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dirty="0" smtClean="0"/>
              <a:t>Test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dipengaruhi</a:t>
            </a:r>
            <a:r>
              <a:rPr lang="en-US" dirty="0" smtClean="0"/>
              <a:t> :</a:t>
            </a:r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dirty="0" err="1" smtClean="0"/>
              <a:t>Relevan</a:t>
            </a:r>
            <a:r>
              <a:rPr lang="en-US" dirty="0" smtClean="0"/>
              <a:t>		e. </a:t>
            </a:r>
            <a:r>
              <a:rPr lang="en-US" dirty="0" err="1" smtClean="0"/>
              <a:t>Efisien</a:t>
            </a:r>
            <a:endParaRPr lang="en-US" dirty="0" smtClean="0"/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dirty="0" err="1" smtClean="0"/>
              <a:t>Akurat</a:t>
            </a:r>
            <a:r>
              <a:rPr lang="en-US" dirty="0" smtClean="0"/>
              <a:t>		 f.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endParaRPr lang="en-US" dirty="0" smtClean="0"/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	 g. </a:t>
            </a:r>
            <a:r>
              <a:rPr lang="en-US" dirty="0" err="1" smtClean="0"/>
              <a:t>Kegunaan</a:t>
            </a:r>
            <a:endParaRPr lang="en-US" dirty="0" smtClean="0"/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dirty="0" err="1" smtClean="0"/>
              <a:t>Ekonomis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/>
              <a:t>Jenis Informasi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</a:t>
            </a:r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dirty="0" smtClean="0"/>
              <a:t>Inf. </a:t>
            </a:r>
            <a:r>
              <a:rPr lang="en-US" dirty="0" err="1" smtClean="0"/>
              <a:t>Uraian</a:t>
            </a:r>
            <a:r>
              <a:rPr lang="en-US" dirty="0" smtClean="0"/>
              <a:t>			f. </a:t>
            </a:r>
            <a:r>
              <a:rPr lang="en-US" dirty="0" err="1" smtClean="0"/>
              <a:t>Inf.Formulir</a:t>
            </a:r>
            <a:endParaRPr lang="en-US" dirty="0" smtClean="0"/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dirty="0" smtClean="0"/>
              <a:t>Inf. </a:t>
            </a:r>
            <a:r>
              <a:rPr lang="en-US" dirty="0" err="1" smtClean="0"/>
              <a:t>Rekapitulasi</a:t>
            </a:r>
            <a:r>
              <a:rPr lang="en-US" dirty="0" smtClean="0"/>
              <a:t>		g. Inf. </a:t>
            </a:r>
            <a:r>
              <a:rPr lang="en-US" dirty="0" err="1" smtClean="0"/>
              <a:t>Animasi</a:t>
            </a:r>
            <a:endParaRPr lang="en-US" dirty="0" smtClean="0"/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dirty="0" smtClean="0"/>
              <a:t>Inf. </a:t>
            </a:r>
            <a:r>
              <a:rPr lang="en-US" dirty="0" err="1" smtClean="0"/>
              <a:t>Gambar</a:t>
            </a:r>
            <a:r>
              <a:rPr lang="en-US" dirty="0" smtClean="0"/>
              <a:t>		h. Inf. </a:t>
            </a:r>
            <a:r>
              <a:rPr lang="en-US" dirty="0" err="1" smtClean="0"/>
              <a:t>Simulasi</a:t>
            </a:r>
            <a:endParaRPr lang="en-US" dirty="0" smtClean="0"/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dirty="0" smtClean="0"/>
              <a:t>Inf. Model</a:t>
            </a:r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dirty="0" smtClean="0"/>
              <a:t>Inf. </a:t>
            </a:r>
            <a:r>
              <a:rPr lang="en-US" dirty="0" err="1" smtClean="0"/>
              <a:t>Statistik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574675" indent="-23495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dirty="0" err="1" smtClean="0"/>
              <a:t>Laporan</a:t>
            </a:r>
            <a:r>
              <a:rPr lang="en-US" dirty="0" smtClean="0"/>
              <a:t>, </a:t>
            </a:r>
            <a:r>
              <a:rPr lang="en-US" dirty="0" err="1" smtClean="0"/>
              <a:t>bentuk</a:t>
            </a:r>
            <a:r>
              <a:rPr lang="en-US" dirty="0" smtClean="0"/>
              <a:t> :</a:t>
            </a:r>
          </a:p>
          <a:p>
            <a:pPr marL="1147762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endParaRPr lang="en-US" dirty="0" smtClean="0"/>
          </a:p>
          <a:p>
            <a:pPr marL="1147762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endParaRPr lang="en-US" dirty="0" smtClean="0"/>
          </a:p>
          <a:p>
            <a:pPr marL="1147762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perkecualian</a:t>
            </a:r>
            <a:endParaRPr lang="en-US" dirty="0" smtClean="0"/>
          </a:p>
          <a:p>
            <a:pPr marL="1147762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spesial</a:t>
            </a:r>
            <a:endParaRPr lang="en-US" dirty="0" smtClean="0"/>
          </a:p>
          <a:p>
            <a:pPr marL="1147762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prediktif</a:t>
            </a:r>
            <a:endParaRPr lang="en-US" dirty="0" smtClean="0"/>
          </a:p>
          <a:p>
            <a:pPr marL="574675" indent="-23495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38150"/>
          </a:xfrm>
        </p:spPr>
        <p:txBody>
          <a:bodyPr/>
          <a:lstStyle/>
          <a:p>
            <a:pPr eaLnBrk="1" hangingPunct="1"/>
            <a:r>
              <a:rPr lang="en-US" sz="3600" smtClean="0"/>
              <a:t>Informasi dan tingkatan manajemen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8768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id-ID" sz="2800" smtClean="0"/>
          </a:p>
          <a:p>
            <a:pPr eaLnBrk="1" hangingPunct="1"/>
            <a:r>
              <a:rPr lang="en-US" sz="2800" smtClean="0"/>
              <a:t>Informasi strategis</a:t>
            </a:r>
          </a:p>
          <a:p>
            <a:pPr eaLnBrk="1" hangingPunct="1"/>
            <a:r>
              <a:rPr lang="en-US" sz="2800" smtClean="0"/>
              <a:t>Informasi Taktis</a:t>
            </a:r>
          </a:p>
          <a:p>
            <a:pPr eaLnBrk="1" hangingPunct="1"/>
            <a:r>
              <a:rPr lang="en-US" sz="2800" smtClean="0"/>
              <a:t>Informasi Teknis</a:t>
            </a:r>
          </a:p>
          <a:p>
            <a:pPr eaLnBrk="1" hangingPunct="1">
              <a:buFont typeface="Arial" charset="0"/>
              <a:buNone/>
            </a:pPr>
            <a:r>
              <a:rPr lang="en-US" sz="2400" b="1" smtClean="0"/>
              <a:t>NILAI INFORMASI</a:t>
            </a:r>
          </a:p>
          <a:p>
            <a:pPr eaLnBrk="1" hangingPunct="1">
              <a:buFontTx/>
              <a:buChar char="-"/>
            </a:pPr>
            <a:r>
              <a:rPr lang="en-US" sz="2400" smtClean="0"/>
              <a:t>Ketelitian </a:t>
            </a:r>
          </a:p>
          <a:p>
            <a:pPr eaLnBrk="1" hangingPunct="1">
              <a:buFontTx/>
              <a:buChar char="-"/>
            </a:pPr>
            <a:r>
              <a:rPr lang="en-US" sz="2400" smtClean="0"/>
              <a:t>Ketepatan waktu</a:t>
            </a:r>
          </a:p>
          <a:p>
            <a:pPr eaLnBrk="1" hangingPunct="1">
              <a:buFontTx/>
              <a:buChar char="-"/>
            </a:pPr>
            <a:r>
              <a:rPr lang="en-US" sz="2400" smtClean="0"/>
              <a:t>Kelengkapan</a:t>
            </a:r>
          </a:p>
          <a:p>
            <a:pPr eaLnBrk="1" hangingPunct="1">
              <a:buFontTx/>
              <a:buChar char="-"/>
            </a:pPr>
            <a:r>
              <a:rPr lang="en-US" sz="2400" smtClean="0"/>
              <a:t>Ringkas</a:t>
            </a:r>
          </a:p>
          <a:p>
            <a:pPr eaLnBrk="1" hangingPunct="1">
              <a:buFontTx/>
              <a:buChar char="-"/>
            </a:pPr>
            <a:r>
              <a:rPr lang="en-US" sz="2400" smtClean="0"/>
              <a:t>Kesesuaian</a:t>
            </a:r>
          </a:p>
          <a:p>
            <a:pPr eaLnBrk="1" hangingPunct="1">
              <a:buFont typeface="Arial" charset="0"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2800" smtClean="0"/>
              <a:t>Tindak Lanjut Informasi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/>
            <a:r>
              <a:rPr lang="en-US" sz="2800" smtClean="0"/>
              <a:t>Komunikasi</a:t>
            </a:r>
          </a:p>
          <a:p>
            <a:pPr eaLnBrk="1" hangingPunct="1"/>
            <a:r>
              <a:rPr lang="en-US" sz="2800" smtClean="0"/>
              <a:t>Penyimpanan</a:t>
            </a:r>
          </a:p>
          <a:p>
            <a:pPr eaLnBrk="1" hangingPunct="1"/>
            <a:r>
              <a:rPr lang="en-US" sz="2800" smtClean="0"/>
              <a:t>Penemuan Kembali</a:t>
            </a:r>
          </a:p>
          <a:p>
            <a:pPr eaLnBrk="1" hangingPunct="1"/>
            <a:r>
              <a:rPr lang="en-US" sz="2800" smtClean="0"/>
              <a:t>Reproduksi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3200" smtClean="0"/>
              <a:t>PENGENDALIAN SISTEM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3340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 smtClean="0"/>
              <a:t>Pengendalian</a:t>
            </a:r>
            <a:r>
              <a:rPr lang="en-US" sz="2800" dirty="0" smtClean="0"/>
              <a:t> </a:t>
            </a:r>
            <a:r>
              <a:rPr lang="en-US" sz="2800" dirty="0" err="1" smtClean="0"/>
              <a:t>Umpan</a:t>
            </a:r>
            <a:r>
              <a:rPr lang="en-US" sz="2800" dirty="0" smtClean="0"/>
              <a:t> </a:t>
            </a:r>
            <a:r>
              <a:rPr lang="en-US" sz="2800" dirty="0" err="1" smtClean="0"/>
              <a:t>Balik</a:t>
            </a:r>
            <a:r>
              <a:rPr lang="en-US" sz="2800" dirty="0" smtClean="0"/>
              <a:t> :</a:t>
            </a:r>
          </a:p>
          <a:p>
            <a:pPr marL="912813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karakteristik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diukur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keluarannya</a:t>
            </a:r>
            <a:endParaRPr lang="en-US" sz="2800" dirty="0" smtClean="0"/>
          </a:p>
          <a:p>
            <a:pPr marL="912813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800" dirty="0" err="1" smtClean="0"/>
              <a:t>Suatu</a:t>
            </a:r>
            <a:r>
              <a:rPr lang="en-US" sz="2800" dirty="0" smtClean="0"/>
              <a:t> sensor yang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endParaRPr lang="en-US" sz="2800" dirty="0" smtClean="0"/>
          </a:p>
          <a:p>
            <a:pPr marL="912813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800" dirty="0" err="1" smtClean="0"/>
              <a:t>Suatu</a:t>
            </a:r>
            <a:r>
              <a:rPr lang="en-US" sz="2800" dirty="0" smtClean="0"/>
              <a:t> unit </a:t>
            </a:r>
            <a:r>
              <a:rPr lang="en-US" sz="2800" dirty="0" err="1" smtClean="0"/>
              <a:t>pengendali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membandingkan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ukuran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standar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ditentukan</a:t>
            </a:r>
            <a:endParaRPr lang="en-US" sz="2800" dirty="0" smtClean="0"/>
          </a:p>
          <a:p>
            <a:pPr marL="912813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800" dirty="0" err="1" smtClean="0"/>
              <a:t>Suatu</a:t>
            </a:r>
            <a:r>
              <a:rPr lang="en-US" sz="2800" dirty="0" smtClean="0"/>
              <a:t> unit </a:t>
            </a:r>
            <a:r>
              <a:rPr lang="en-US" sz="2800" dirty="0" err="1" smtClean="0"/>
              <a:t>pengatur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 </a:t>
            </a:r>
            <a:r>
              <a:rPr lang="en-US" sz="2800" dirty="0" err="1" smtClean="0"/>
              <a:t>penyesuaian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masukan</a:t>
            </a:r>
            <a:r>
              <a:rPr lang="en-US" sz="2800" dirty="0" smtClean="0"/>
              <a:t> </a:t>
            </a:r>
            <a:r>
              <a:rPr lang="en-US" sz="2800" dirty="0" err="1" smtClean="0"/>
              <a:t>selanjutnya</a:t>
            </a: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z="2800" smtClean="0"/>
          </a:p>
          <a:p>
            <a:pPr eaLnBrk="1" hangingPunct="1">
              <a:buFont typeface="Arial" charset="0"/>
              <a:buNone/>
            </a:pPr>
            <a:endParaRPr lang="en-US" sz="280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" y="914400"/>
            <a:ext cx="8229600" cy="5486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dirty="0" err="1">
                <a:latin typeface="+mn-lt"/>
              </a:rPr>
              <a:t>Pengendalian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Umpan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Balik</a:t>
            </a:r>
            <a:endParaRPr lang="en-US" sz="28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2057400"/>
            <a:ext cx="1524000" cy="685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Input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733800" y="2057400"/>
            <a:ext cx="1524000" cy="685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Proses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477000" y="2057400"/>
            <a:ext cx="1524000" cy="685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Output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90600" y="4343400"/>
            <a:ext cx="1524000" cy="685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Unit </a:t>
            </a:r>
            <a:r>
              <a:rPr lang="en-US" dirty="0" err="1">
                <a:solidFill>
                  <a:schemeClr val="tx1"/>
                </a:solidFill>
              </a:rPr>
              <a:t>Pengatur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77000" y="5486400"/>
            <a:ext cx="1524000" cy="685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Standar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77000" y="4343400"/>
            <a:ext cx="1524000" cy="685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Unit </a:t>
            </a:r>
            <a:r>
              <a:rPr lang="en-US" dirty="0" err="1">
                <a:solidFill>
                  <a:schemeClr val="tx1"/>
                </a:solidFill>
              </a:rPr>
              <a:t>Pengendali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477000" y="3200400"/>
            <a:ext cx="1524000" cy="685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Sensor</a:t>
            </a:r>
          </a:p>
        </p:txBody>
      </p:sp>
      <p:cxnSp>
        <p:nvCxnSpPr>
          <p:cNvPr id="13" name="Straight Arrow Connector 12"/>
          <p:cNvCxnSpPr>
            <a:stCxn id="6" idx="3"/>
            <a:endCxn id="7" idx="1"/>
          </p:cNvCxnSpPr>
          <p:nvPr/>
        </p:nvCxnSpPr>
        <p:spPr>
          <a:xfrm>
            <a:off x="2514600" y="24003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8" idx="1"/>
          </p:cNvCxnSpPr>
          <p:nvPr/>
        </p:nvCxnSpPr>
        <p:spPr>
          <a:xfrm>
            <a:off x="5257800" y="24003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2"/>
            <a:endCxn id="12" idx="0"/>
          </p:cNvCxnSpPr>
          <p:nvPr/>
        </p:nvCxnSpPr>
        <p:spPr>
          <a:xfrm rot="5400000">
            <a:off x="7010401" y="2971800"/>
            <a:ext cx="4572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2"/>
            <a:endCxn id="11" idx="0"/>
          </p:cNvCxnSpPr>
          <p:nvPr/>
        </p:nvCxnSpPr>
        <p:spPr>
          <a:xfrm rot="5400000">
            <a:off x="7010401" y="4114800"/>
            <a:ext cx="4572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2"/>
            <a:endCxn id="10" idx="0"/>
          </p:cNvCxnSpPr>
          <p:nvPr/>
        </p:nvCxnSpPr>
        <p:spPr>
          <a:xfrm rot="5400000">
            <a:off x="7010401" y="5257800"/>
            <a:ext cx="4572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1"/>
            <a:endCxn id="9" idx="3"/>
          </p:cNvCxnSpPr>
          <p:nvPr/>
        </p:nvCxnSpPr>
        <p:spPr>
          <a:xfrm rot="10800000">
            <a:off x="2514600" y="4686300"/>
            <a:ext cx="396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0"/>
            <a:endCxn id="6" idx="2"/>
          </p:cNvCxnSpPr>
          <p:nvPr/>
        </p:nvCxnSpPr>
        <p:spPr>
          <a:xfrm rot="5400000" flipH="1" flipV="1">
            <a:off x="952501" y="3543300"/>
            <a:ext cx="16002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/>
            <a:r>
              <a:rPr lang="en-US" smtClean="0"/>
              <a:t>Pengendalian Umpan Maju / Positive Feedback</a:t>
            </a:r>
          </a:p>
          <a:p>
            <a:pPr eaLnBrk="1" hangingPunct="1"/>
            <a:r>
              <a:rPr lang="en-US" smtClean="0"/>
              <a:t>Pengendalian Pencegahan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3600" smtClean="0"/>
              <a:t>SISTEM INFORMASI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400" dirty="0" smtClean="0"/>
              <a:t>a.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SI</a:t>
            </a:r>
          </a:p>
          <a:p>
            <a:pPr marL="914400" indent="-339725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400" dirty="0" smtClean="0"/>
              <a:t>Blok </a:t>
            </a:r>
            <a:r>
              <a:rPr lang="en-US" sz="2400" dirty="0" err="1" smtClean="0"/>
              <a:t>masukan</a:t>
            </a:r>
            <a:endParaRPr lang="en-US" sz="2400" dirty="0" smtClean="0"/>
          </a:p>
          <a:p>
            <a:pPr marL="914400" indent="-339725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400" dirty="0" smtClean="0"/>
              <a:t>Blok Model</a:t>
            </a:r>
          </a:p>
          <a:p>
            <a:pPr marL="914400" indent="-339725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400" dirty="0" smtClean="0"/>
              <a:t>Blok </a:t>
            </a:r>
            <a:r>
              <a:rPr lang="en-US" sz="2400" dirty="0" err="1" smtClean="0"/>
              <a:t>Keluaran</a:t>
            </a:r>
            <a:endParaRPr lang="en-US" sz="2400" dirty="0" smtClean="0"/>
          </a:p>
          <a:p>
            <a:pPr marL="914400" indent="-339725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400" dirty="0" smtClean="0"/>
              <a:t>Blok </a:t>
            </a:r>
            <a:r>
              <a:rPr lang="en-US" sz="2400" dirty="0" err="1" smtClean="0"/>
              <a:t>Teknologi</a:t>
            </a:r>
            <a:endParaRPr lang="en-US" sz="2400" dirty="0" smtClean="0"/>
          </a:p>
          <a:p>
            <a:pPr marL="914400" indent="-339725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400" dirty="0" smtClean="0"/>
              <a:t>Blok Basis Data</a:t>
            </a:r>
          </a:p>
          <a:p>
            <a:pPr marL="914400" indent="-339725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400" dirty="0" smtClean="0"/>
              <a:t>Blok </a:t>
            </a:r>
            <a:r>
              <a:rPr lang="en-US" sz="2400" dirty="0" err="1" smtClean="0"/>
              <a:t>Kendali</a:t>
            </a:r>
            <a:endParaRPr lang="en-US" sz="2400" dirty="0" smtClean="0"/>
          </a:p>
          <a:p>
            <a:pPr marL="515938" indent="-515938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400" dirty="0" smtClean="0"/>
              <a:t>b. </a:t>
            </a:r>
            <a:r>
              <a:rPr lang="en-US" sz="2400" dirty="0" err="1" smtClean="0"/>
              <a:t>Perangkat</a:t>
            </a:r>
            <a:r>
              <a:rPr lang="en-US" sz="2400" dirty="0" smtClean="0"/>
              <a:t> SI</a:t>
            </a:r>
          </a:p>
          <a:p>
            <a:pPr marL="973138" indent="-45720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400" dirty="0" smtClean="0"/>
              <a:t>H/W		- </a:t>
            </a:r>
            <a:r>
              <a:rPr lang="en-US" sz="2400" dirty="0" err="1" smtClean="0"/>
              <a:t>Prosedur</a:t>
            </a:r>
            <a:endParaRPr lang="en-US" sz="2400" dirty="0" smtClean="0"/>
          </a:p>
          <a:p>
            <a:pPr marL="973138" indent="-45720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400" dirty="0" smtClean="0"/>
              <a:t>S/W		- </a:t>
            </a:r>
            <a:r>
              <a:rPr lang="en-US" sz="2400" dirty="0" err="1" smtClean="0"/>
              <a:t>Manusia</a:t>
            </a:r>
            <a:endParaRPr lang="en-US" sz="2400" dirty="0" smtClean="0"/>
          </a:p>
          <a:p>
            <a:pPr marL="973138" indent="-45720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400" dirty="0" smtClean="0"/>
              <a:t>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Buku Acuan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- Manajemen Sistem Informasi,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Zulkifli Amsyah</a:t>
            </a:r>
          </a:p>
          <a:p>
            <a:pPr eaLnBrk="1" hangingPunct="1">
              <a:buFontTx/>
              <a:buChar char="-"/>
            </a:pPr>
            <a:r>
              <a:rPr lang="en-US" smtClean="0"/>
              <a:t>Management Information System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Laudon &amp; Laudon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400" dirty="0" smtClean="0"/>
              <a:t>c.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SI</a:t>
            </a:r>
          </a:p>
          <a:p>
            <a:pPr marL="633413" indent="-352425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400" dirty="0" smtClean="0"/>
              <a:t>Input</a:t>
            </a:r>
          </a:p>
          <a:p>
            <a:pPr marL="633413" indent="-352425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400" dirty="0" err="1" smtClean="0"/>
              <a:t>Proses</a:t>
            </a:r>
            <a:endParaRPr lang="en-US" sz="2400" dirty="0" smtClean="0"/>
          </a:p>
          <a:p>
            <a:pPr marL="633413" indent="-352425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400" dirty="0" smtClean="0"/>
              <a:t>Output</a:t>
            </a:r>
          </a:p>
          <a:p>
            <a:pPr marL="633413" indent="-352425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400" dirty="0" err="1" smtClean="0"/>
              <a:t>Penyimpanan</a:t>
            </a:r>
            <a:endParaRPr lang="en-US" sz="2400" dirty="0" smtClean="0"/>
          </a:p>
          <a:p>
            <a:pPr marL="633413" indent="-352425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400" dirty="0" err="1" smtClean="0"/>
              <a:t>Kontrol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id-ID" sz="3200" b="1" smtClean="0"/>
              <a:t>RUANG LINGKUP SISTEM</a:t>
            </a:r>
            <a:r>
              <a:rPr lang="en-US" sz="3200" b="1" smtClean="0"/>
              <a:t> INFORMASI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/>
              <a:t>a. </a:t>
            </a:r>
            <a:r>
              <a:rPr lang="en-US" sz="2800" dirty="0" err="1" smtClean="0"/>
              <a:t>Dasar</a:t>
            </a:r>
            <a:r>
              <a:rPr lang="en-US" sz="2800" dirty="0" smtClean="0"/>
              <a:t>-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 marL="693738" indent="-295275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 marL="693738" indent="-295275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/>
              <a:t>Perencanaan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 marL="693738" indent="-295275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 marL="693738" indent="-295275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/>
              <a:t>Jaringan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 marL="398463" indent="-398463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/>
              <a:t>b. </a:t>
            </a:r>
            <a:r>
              <a:rPr lang="en-US" sz="2800" dirty="0" err="1" smtClean="0"/>
              <a:t>Peralatan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 marL="693738" indent="-295275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/>
              <a:t>Pemrosesan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 marL="693738" indent="-295275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 marL="693738" indent="-295275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smtClean="0"/>
              <a:t>Forecasting</a:t>
            </a:r>
          </a:p>
          <a:p>
            <a:pPr marL="693738" indent="-295275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/>
              <a:t>Pemecahan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endParaRPr lang="en-US" sz="2800" dirty="0" smtClean="0"/>
          </a:p>
          <a:p>
            <a:pPr marL="693738" indent="-295275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en-US" sz="2800" dirty="0" smtClean="0"/>
          </a:p>
        </p:txBody>
      </p:sp>
      <p:pic>
        <p:nvPicPr>
          <p:cNvPr id="25604" name="Picture 4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33400"/>
            <a:ext cx="1830388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/>
              <a:t>c. </a:t>
            </a:r>
            <a:r>
              <a:rPr lang="en-US" sz="2800" dirty="0" err="1" smtClean="0"/>
              <a:t>Spesialisasi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 marL="633413" indent="-293688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/>
              <a:t>Profesional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 marL="633413" indent="-293688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 marL="633413" indent="-293688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/>
              <a:t>Penyusun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 marL="633413" indent="-293688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/>
              <a:t>Pemilikan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 marL="339725" indent="-339725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/>
              <a:t>d. </a:t>
            </a:r>
            <a:r>
              <a:rPr lang="en-US" sz="2800" dirty="0" err="1" smtClean="0"/>
              <a:t>Pembangkit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 marL="693738" indent="-354013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/>
              <a:t>- </a:t>
            </a:r>
            <a:r>
              <a:rPr lang="en-US" sz="2800" dirty="0" err="1" smtClean="0"/>
              <a:t>Keamanan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 marL="693738" indent="-354013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/>
              <a:t>Aturan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 marL="693738" indent="-354013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/>
              <a:t>Inovasi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ASPEK PSIKOLOGIS DALAM PENERAPAN KOMPUTER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smtClean="0"/>
              <a:t>Pihak – pihak yang terlibat :</a:t>
            </a:r>
          </a:p>
          <a:p>
            <a:pPr eaLnBrk="1" hangingPunct="1"/>
            <a:r>
              <a:rPr lang="en-US" sz="2800" smtClean="0"/>
              <a:t>User</a:t>
            </a:r>
          </a:p>
          <a:p>
            <a:pPr eaLnBrk="1" hangingPunct="1"/>
            <a:r>
              <a:rPr lang="en-US" sz="2800" smtClean="0"/>
              <a:t>Manajemen</a:t>
            </a:r>
          </a:p>
          <a:p>
            <a:pPr eaLnBrk="1" hangingPunct="1"/>
            <a:r>
              <a:rPr lang="en-US" sz="2800" smtClean="0"/>
              <a:t>Profesional SI</a:t>
            </a:r>
            <a:r>
              <a:rPr lang="id-ID" sz="2800" smtClean="0"/>
              <a:t> (analisis dan perancang sistem)</a:t>
            </a:r>
            <a:endParaRPr lang="en-US" sz="2800" smtClean="0"/>
          </a:p>
          <a:p>
            <a:pPr eaLnBrk="1" hangingPunct="1"/>
            <a:r>
              <a:rPr lang="en-US" sz="2800" smtClean="0"/>
              <a:t>Vendor</a:t>
            </a:r>
          </a:p>
          <a:p>
            <a:pPr eaLnBrk="1" hangingPunct="1"/>
            <a:r>
              <a:rPr lang="en-US" sz="2800" smtClean="0"/>
              <a:t>Pelanggan</a:t>
            </a:r>
          </a:p>
        </p:txBody>
      </p:sp>
      <p:pic>
        <p:nvPicPr>
          <p:cNvPr id="27652" name="Picture 4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219200"/>
            <a:ext cx="1776413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200" b="1" smtClean="0"/>
              <a:t>Perubahan Manajemen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Unfrezing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Moving/changing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Refreezing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400" dirty="0" err="1" smtClean="0"/>
              <a:t>Penolakan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: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400" dirty="0" err="1" smtClean="0"/>
              <a:t>Acuh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baru</a:t>
            </a:r>
            <a:endParaRPr lang="en-US" sz="24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400" dirty="0" err="1" smtClean="0"/>
              <a:t>Penolakan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menyembunyikan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endParaRPr lang="en-US" sz="24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kelemahan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membesar-besarkannya</a:t>
            </a:r>
            <a:endParaRPr lang="en-US" sz="24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sabotase</a:t>
            </a:r>
            <a:r>
              <a:rPr lang="en-US" sz="2400" dirty="0" smtClean="0"/>
              <a:t> </a:t>
            </a:r>
            <a:r>
              <a:rPr lang="en-US" sz="2400" dirty="0" err="1" smtClean="0"/>
              <a:t>diam-diam</a:t>
            </a:r>
            <a:endParaRPr lang="en-US" sz="24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400" dirty="0" err="1" smtClean="0"/>
              <a:t>Penolakan</a:t>
            </a:r>
            <a:r>
              <a:rPr lang="en-US" sz="2400" dirty="0" smtClean="0"/>
              <a:t> total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baru</a:t>
            </a:r>
            <a:endParaRPr lang="en-US" sz="24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/>
              <a:t>Hal-</a:t>
            </a:r>
            <a:r>
              <a:rPr lang="en-US" sz="2800" dirty="0" err="1" smtClean="0"/>
              <a:t>hal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mendorong</a:t>
            </a:r>
            <a:r>
              <a:rPr lang="en-US" sz="2800" dirty="0" smtClean="0"/>
              <a:t> </a:t>
            </a:r>
            <a:r>
              <a:rPr lang="en-US" sz="2800" dirty="0" err="1" smtClean="0"/>
              <a:t>penolakan</a:t>
            </a:r>
            <a:r>
              <a:rPr lang="en-US" sz="2800" dirty="0" smtClean="0"/>
              <a:t> :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menggantikan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fungsi-fungsi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endParaRPr lang="en-US" sz="28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mengakibatkan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endParaRPr lang="en-US" sz="28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memodifikasi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prosedur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endParaRPr lang="en-US" sz="28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baru</a:t>
            </a: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id-ID" sz="2800" b="1" smtClean="0"/>
              <a:t>SISTEM BARU DAPAT MENGUBAH ORGANISASI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 eaLnBrk="1" hangingPunct="1">
              <a:buFontTx/>
              <a:buChar char="-"/>
            </a:pPr>
            <a:r>
              <a:rPr lang="id-ID" sz="2800" smtClean="0"/>
              <a:t>Sistem informasi </a:t>
            </a:r>
            <a:r>
              <a:rPr lang="id-ID" sz="2800" smtClean="0">
                <a:sym typeface="Wingdings" pitchFamily="2" charset="2"/>
              </a:rPr>
              <a:t>perubahan organisasi yang terencana</a:t>
            </a:r>
          </a:p>
          <a:p>
            <a:pPr algn="just" eaLnBrk="1" hangingPunct="1">
              <a:buFontTx/>
              <a:buChar char="-"/>
            </a:pPr>
            <a:r>
              <a:rPr lang="id-ID" sz="2800" smtClean="0">
                <a:sym typeface="Wingdings" pitchFamily="2" charset="2"/>
              </a:rPr>
              <a:t>Adanya perubahan pekerjaan, keterampilan, manajemen, dan organisasi.</a:t>
            </a:r>
          </a:p>
          <a:p>
            <a:pPr algn="just" eaLnBrk="1" hangingPunct="1">
              <a:buFontTx/>
              <a:buChar char="-"/>
            </a:pPr>
            <a:r>
              <a:rPr lang="id-ID" sz="2800" smtClean="0">
                <a:sym typeface="Wingdings" pitchFamily="2" charset="2"/>
              </a:rPr>
              <a:t>Adanya suatu filsafat sociotechnicaljika suatu organisasi tidak bisa menggunakan SI yang baru, maka perlu dilakukan desain ulang organisasi</a:t>
            </a:r>
          </a:p>
          <a:p>
            <a:pPr algn="just" eaLnBrk="1" hangingPunct="1">
              <a:buFontTx/>
              <a:buChar char="-"/>
            </a:pPr>
            <a:endParaRPr lang="id-ID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mtClean="0"/>
              <a:t>Hal-hal yang harus dipahami oleh perancang sistem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id-ID" sz="2400" smtClean="0"/>
              <a:t>Harus memahami bagaimana satu sistem akan mempengaruhi organisasi secara keseluruhan (memfokuskan terutama pada konflik organisasi dan perubahan tempat kedudukan)</a:t>
            </a:r>
          </a:p>
          <a:p>
            <a:pPr algn="just" eaLnBrk="1" hangingPunct="1"/>
            <a:r>
              <a:rPr lang="id-ID" sz="2400" smtClean="0"/>
              <a:t>Mempertimbangkan bagaimana sifat alami kelompok kerja terhadap pergantian sistem baru</a:t>
            </a:r>
          </a:p>
          <a:p>
            <a:pPr algn="just" eaLnBrk="1" hangingPunct="1"/>
            <a:r>
              <a:rPr lang="id-ID" sz="2400" smtClean="0"/>
              <a:t>Mengajak serta angota inti organisasi berpartisipasi dalam proses pembuatan sistem baru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just" eaLnBrk="1" hangingPunct="1"/>
            <a:r>
              <a:rPr lang="id-ID" sz="3200" smtClean="0"/>
              <a:t>Hal-hal yang dilakukan oleh analisis sistem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" eaLnBrk="1" hangingPunct="1"/>
            <a:r>
              <a:rPr lang="id-ID" sz="2800" smtClean="0"/>
              <a:t>Bertanggung jawab terhadap seluruh sistem secara keseluruhan</a:t>
            </a:r>
          </a:p>
          <a:p>
            <a:pPr algn="just" eaLnBrk="1" hangingPunct="1"/>
            <a:r>
              <a:rPr lang="id-ID" sz="2800" smtClean="0"/>
              <a:t>Pekerjaan analis sistem dalam pembuatan program terbatas pada pemecahan masalah secara garis besar</a:t>
            </a:r>
          </a:p>
          <a:p>
            <a:pPr algn="just" eaLnBrk="1" hangingPunct="1"/>
            <a:r>
              <a:rPr lang="id-ID" sz="2800" smtClean="0"/>
              <a:t>Pekerjaan analis sistem melibatkan hubungan banyak orang.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just" eaLnBrk="1" hangingPunct="1"/>
            <a:r>
              <a:rPr lang="id-ID" sz="3200" smtClean="0"/>
              <a:t>Pengetahuan analisis sistem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 eaLnBrk="1" hangingPunct="1"/>
            <a:r>
              <a:rPr lang="id-ID" sz="2800" smtClean="0"/>
              <a:t>Pengetahuan dan keahlian tentang teknik pengolahan data, teknologi komputer dan pemrograman komputer</a:t>
            </a:r>
          </a:p>
          <a:p>
            <a:pPr algn="just" eaLnBrk="1" hangingPunct="1"/>
            <a:r>
              <a:rPr lang="id-ID" sz="2800" smtClean="0"/>
              <a:t>Pengetahuan tentang bisnis secara umum</a:t>
            </a:r>
          </a:p>
          <a:p>
            <a:pPr algn="just" eaLnBrk="1" hangingPunct="1"/>
            <a:r>
              <a:rPr lang="id-ID" sz="2800" smtClean="0"/>
              <a:t>Ahli memecahkan masalah kompleks ke dalam masalah kecil</a:t>
            </a:r>
          </a:p>
          <a:p>
            <a:pPr algn="just" eaLnBrk="1" hangingPunct="1"/>
            <a:r>
              <a:rPr lang="id-ID" sz="2800" smtClean="0"/>
              <a:t>Ahli berkomunikasi dan membina hubungan</a:t>
            </a:r>
          </a:p>
          <a:p>
            <a:pPr algn="just" eaLnBrk="1" hangingPunct="1"/>
            <a:r>
              <a:rPr lang="id-ID" sz="2800" smtClean="0"/>
              <a:t>Memahami </a:t>
            </a:r>
            <a:r>
              <a:rPr lang="id-ID" sz="2800" u="sng" smtClean="0">
                <a:solidFill>
                  <a:schemeClr val="tx2"/>
                </a:solidFill>
                <a:hlinkClick r:id="rId3" action="ppaction://hlinkfile"/>
              </a:rPr>
              <a:t>metodologi pengembangan sistem informasi</a:t>
            </a:r>
            <a:endParaRPr lang="id-ID" sz="2800" u="sng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just" eaLnBrk="1" hangingPunct="1"/>
            <a:r>
              <a:rPr lang="en-US" smtClean="0"/>
              <a:t>Pengertian Dasar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68525" indent="-457200" eaLnBrk="1" hangingPunct="1"/>
            <a:endParaRPr lang="en-US" sz="4000" smtClean="0"/>
          </a:p>
          <a:p>
            <a:pPr marL="2168525" indent="-457200" eaLnBrk="1" hangingPunct="1"/>
            <a:r>
              <a:rPr lang="en-US" sz="4000" smtClean="0"/>
              <a:t>Data</a:t>
            </a:r>
          </a:p>
          <a:p>
            <a:pPr marL="2168525" indent="-457200" eaLnBrk="1" hangingPunct="1"/>
            <a:r>
              <a:rPr lang="en-US" sz="4000" smtClean="0"/>
              <a:t>Sistem</a:t>
            </a:r>
          </a:p>
          <a:p>
            <a:pPr marL="2168525" indent="-457200" eaLnBrk="1" hangingPunct="1"/>
            <a:r>
              <a:rPr lang="en-US" sz="4000" smtClean="0"/>
              <a:t>Informasi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smtClean="0"/>
              <a:t>TUGAS  (Perorangan)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800" dirty="0" smtClean="0"/>
              <a:t>Buatlah resume mengenai perkembangan komputer dari generasi ke generasi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800" dirty="0" smtClean="0"/>
              <a:t>Jelaskan pengertian mengenai :</a:t>
            </a:r>
          </a:p>
          <a:p>
            <a:pPr marL="1171575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800" dirty="0" smtClean="0"/>
              <a:t>Real Time</a:t>
            </a:r>
          </a:p>
          <a:p>
            <a:pPr marL="1171575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800" dirty="0" smtClean="0"/>
              <a:t>Batch Processing</a:t>
            </a:r>
          </a:p>
          <a:p>
            <a:pPr marL="1171575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800" dirty="0" smtClean="0"/>
              <a:t>Time Sharing</a:t>
            </a:r>
          </a:p>
          <a:p>
            <a:pPr marL="1171575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800" dirty="0" smtClean="0"/>
              <a:t>Distributed Data Processing System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800" dirty="0" smtClean="0"/>
              <a:t>Dikerjakan dalam </a:t>
            </a:r>
            <a:r>
              <a:rPr lang="id-ID" sz="2800" b="1" dirty="0" smtClean="0"/>
              <a:t>kertas folio bergaris </a:t>
            </a:r>
            <a:r>
              <a:rPr lang="id-ID" sz="2800" dirty="0" smtClean="0"/>
              <a:t>dikumpulkan </a:t>
            </a:r>
            <a:r>
              <a:rPr lang="id-ID" sz="2800" smtClean="0"/>
              <a:t>minggu depan (Nama, NIM, Kelas)</a:t>
            </a:r>
            <a:endParaRPr lang="id-ID" sz="28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14350"/>
          </a:xfrm>
        </p:spPr>
        <p:txBody>
          <a:bodyPr/>
          <a:lstStyle/>
          <a:p>
            <a:r>
              <a:rPr lang="id-ID" sz="2800" b="1" smtClean="0"/>
              <a:t>Kegagalan Sistem Informasi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d-ID" sz="2000" smtClean="0"/>
              <a:t>Yang sering terjadi :</a:t>
            </a:r>
          </a:p>
          <a:p>
            <a:pPr>
              <a:buFontTx/>
              <a:buChar char="-"/>
            </a:pPr>
            <a:r>
              <a:rPr lang="id-ID" sz="2000" smtClean="0"/>
              <a:t>Budget dan waktu penyelesaian yang tidak sesuai dengan rencana</a:t>
            </a:r>
          </a:p>
          <a:p>
            <a:pPr>
              <a:buFontTx/>
              <a:buChar char="-"/>
            </a:pPr>
            <a:r>
              <a:rPr lang="id-ID" sz="2000" smtClean="0"/>
              <a:t>Secara fungsional tidak sempurna sehingga tidak ada keuntungan yang diharapkan</a:t>
            </a:r>
          </a:p>
          <a:p>
            <a:pPr>
              <a:buFontTx/>
              <a:buChar char="-"/>
            </a:pPr>
            <a:r>
              <a:rPr lang="id-ID" sz="2000" smtClean="0"/>
              <a:t>Rancangan sistem tidak efisien, tidak akurat, data tidak lengkap, selesai tapi tidak dipakai.</a:t>
            </a:r>
          </a:p>
          <a:p>
            <a:pPr>
              <a:buFont typeface="Wingdings 2" pitchFamily="18" charset="2"/>
              <a:buNone/>
            </a:pPr>
            <a:endParaRPr lang="id-ID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14350"/>
          </a:xfrm>
        </p:spPr>
        <p:txBody>
          <a:bodyPr/>
          <a:lstStyle/>
          <a:p>
            <a:r>
              <a:rPr lang="id-ID" sz="2400" b="1" smtClean="0"/>
              <a:t>Area Problem Sistem Informasi</a:t>
            </a:r>
          </a:p>
        </p:txBody>
      </p:sp>
      <p:pic>
        <p:nvPicPr>
          <p:cNvPr id="3686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219200"/>
            <a:ext cx="8534400" cy="5257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/>
          <a:lstStyle/>
          <a:p>
            <a:pPr algn="ctr"/>
            <a:r>
              <a:rPr lang="id-ID" sz="2800" b="1" smtClean="0"/>
              <a:t>Mengukur Sukses 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263525" indent="-263525" algn="just">
              <a:defRPr/>
            </a:pPr>
            <a:r>
              <a:rPr lang="id-ID" sz="1800" b="1" dirty="0" smtClean="0"/>
              <a:t>High Level of system use </a:t>
            </a:r>
            <a:r>
              <a:rPr lang="id-ID" sz="1800" dirty="0" smtClean="0"/>
              <a:t>: tingkat pemakaian sistem merupakan suatu ukuran yang di dapat dari hasil survey terhadap pemakai dengan cara kuesioner/monitoring terhadap volume transaski online.</a:t>
            </a:r>
          </a:p>
          <a:p>
            <a:pPr algn="just">
              <a:defRPr/>
            </a:pPr>
            <a:r>
              <a:rPr lang="id-ID" sz="1800" b="1" dirty="0" smtClean="0"/>
              <a:t>User satisfaction with system </a:t>
            </a:r>
            <a:r>
              <a:rPr lang="id-ID" sz="1800" dirty="0" smtClean="0"/>
              <a:t>: meliputi opini para pemakai mengenai akurasi data, ketepatan waktu dan relevansi informasi</a:t>
            </a:r>
          </a:p>
          <a:p>
            <a:pPr algn="just">
              <a:defRPr/>
            </a:pPr>
            <a:r>
              <a:rPr lang="id-ID" sz="1800" b="1" dirty="0" smtClean="0"/>
              <a:t>Favorable attitudes </a:t>
            </a:r>
            <a:r>
              <a:rPr lang="id-ID" sz="1800" dirty="0" smtClean="0"/>
              <a:t>: perilaku pemakai yang menyenangkan mengenai SI dan staf SI</a:t>
            </a:r>
          </a:p>
          <a:p>
            <a:pPr algn="just">
              <a:defRPr/>
            </a:pPr>
            <a:r>
              <a:rPr lang="id-ID" sz="1800" b="1" dirty="0" smtClean="0"/>
              <a:t>Achieved objectives </a:t>
            </a:r>
            <a:r>
              <a:rPr lang="id-ID" sz="1800" dirty="0" smtClean="0"/>
              <a:t>: pengembangan terhadap sistem dalam memenuhi goal tertentu</a:t>
            </a:r>
          </a:p>
          <a:p>
            <a:pPr algn="just">
              <a:defRPr/>
            </a:pPr>
            <a:r>
              <a:rPr lang="id-ID" sz="1800" b="1" dirty="0" smtClean="0"/>
              <a:t>Financial payoff </a:t>
            </a:r>
            <a:r>
              <a:rPr lang="id-ID" sz="1800" dirty="0" smtClean="0"/>
              <a:t>: mengurangi cost/menambah keuntungan</a:t>
            </a:r>
            <a:endParaRPr lang="id-ID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3600" b="1" smtClean="0"/>
              <a:t>DESAIN SISTEM SECARA UMUM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700" dirty="0" smtClean="0"/>
              <a:t>a. </a:t>
            </a:r>
            <a:r>
              <a:rPr lang="en-US" sz="2700" dirty="0" err="1" smtClean="0"/>
              <a:t>Desain</a:t>
            </a:r>
            <a:r>
              <a:rPr lang="en-US" sz="2700" dirty="0" smtClean="0"/>
              <a:t> </a:t>
            </a:r>
            <a:r>
              <a:rPr lang="en-US" sz="2700" dirty="0" err="1" smtClean="0"/>
              <a:t>komponen</a:t>
            </a:r>
            <a:endParaRPr lang="en-US" sz="2700" dirty="0" smtClean="0"/>
          </a:p>
          <a:p>
            <a:pPr marL="633413" indent="-23495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700" dirty="0" err="1" smtClean="0"/>
              <a:t>Desain</a:t>
            </a:r>
            <a:r>
              <a:rPr lang="en-US" sz="2700" dirty="0" smtClean="0"/>
              <a:t> model</a:t>
            </a:r>
          </a:p>
          <a:p>
            <a:pPr marL="633413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700" dirty="0" err="1" smtClean="0"/>
              <a:t>Secara</a:t>
            </a:r>
            <a:r>
              <a:rPr lang="en-US" sz="2700" dirty="0" smtClean="0"/>
              <a:t> physical (</a:t>
            </a:r>
            <a:r>
              <a:rPr lang="en-US" sz="2700" dirty="0" err="1" smtClean="0"/>
              <a:t>flowmap</a:t>
            </a:r>
            <a:r>
              <a:rPr lang="en-US" sz="2700" dirty="0" smtClean="0"/>
              <a:t>) </a:t>
            </a:r>
            <a:r>
              <a:rPr lang="en-US" sz="2700" dirty="0" err="1" smtClean="0"/>
              <a:t>dan</a:t>
            </a:r>
            <a:r>
              <a:rPr lang="en-US" sz="2700" dirty="0" smtClean="0"/>
              <a:t> logical (DFD)</a:t>
            </a:r>
          </a:p>
          <a:p>
            <a:pPr marL="633413" indent="-23495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700" dirty="0" err="1" smtClean="0"/>
              <a:t>Desain</a:t>
            </a:r>
            <a:r>
              <a:rPr lang="en-US" sz="2700" dirty="0" smtClean="0"/>
              <a:t> output</a:t>
            </a:r>
          </a:p>
          <a:p>
            <a:pPr marL="633413" indent="-2349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700" dirty="0" smtClean="0"/>
              <a:t>	</a:t>
            </a:r>
            <a:r>
              <a:rPr lang="en-US" sz="2700" dirty="0" err="1" smtClean="0"/>
              <a:t>Tipe</a:t>
            </a:r>
            <a:r>
              <a:rPr lang="en-US" sz="2700" dirty="0" smtClean="0"/>
              <a:t> output   </a:t>
            </a:r>
            <a:r>
              <a:rPr lang="en-US" sz="2700" dirty="0" smtClean="0">
                <a:sym typeface="Wingdings" pitchFamily="2" charset="2"/>
              </a:rPr>
              <a:t></a:t>
            </a:r>
            <a:r>
              <a:rPr lang="en-US" sz="2700" dirty="0" smtClean="0"/>
              <a:t> </a:t>
            </a:r>
            <a:r>
              <a:rPr lang="en-US" sz="2700" dirty="0" err="1" smtClean="0"/>
              <a:t>Eksternal</a:t>
            </a:r>
            <a:r>
              <a:rPr lang="en-US" sz="2700" dirty="0" smtClean="0"/>
              <a:t> &amp; Internal</a:t>
            </a:r>
          </a:p>
          <a:p>
            <a:pPr marL="633413" indent="-2349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700" dirty="0" smtClean="0"/>
              <a:t>	format output</a:t>
            </a:r>
          </a:p>
          <a:p>
            <a:pPr marL="633413" indent="-2349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700" dirty="0" smtClean="0"/>
              <a:t>	</a:t>
            </a:r>
            <a:r>
              <a:rPr lang="en-US" sz="2700" dirty="0" err="1" smtClean="0"/>
              <a:t>Langkah</a:t>
            </a:r>
            <a:r>
              <a:rPr lang="en-US" sz="2700" dirty="0" smtClean="0"/>
              <a:t> – </a:t>
            </a:r>
            <a:r>
              <a:rPr lang="en-US" sz="2700" dirty="0" err="1" smtClean="0"/>
              <a:t>langkah</a:t>
            </a:r>
            <a:r>
              <a:rPr lang="en-US" sz="2700" dirty="0" smtClean="0"/>
              <a:t> </a:t>
            </a:r>
            <a:r>
              <a:rPr lang="en-US" sz="2700" dirty="0" err="1" smtClean="0"/>
              <a:t>desain</a:t>
            </a:r>
            <a:r>
              <a:rPr lang="en-US" sz="2700" dirty="0" smtClean="0"/>
              <a:t>:</a:t>
            </a:r>
          </a:p>
          <a:p>
            <a:pPr marL="973138" indent="-339725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700" dirty="0" err="1" smtClean="0"/>
              <a:t>Menentukan</a:t>
            </a:r>
            <a:r>
              <a:rPr lang="en-US" sz="2700" dirty="0" smtClean="0"/>
              <a:t> </a:t>
            </a:r>
            <a:r>
              <a:rPr lang="en-US" sz="2700" dirty="0" err="1" smtClean="0"/>
              <a:t>kebutuhan</a:t>
            </a:r>
            <a:r>
              <a:rPr lang="en-US" sz="2700" dirty="0" smtClean="0"/>
              <a:t> output -&gt; </a:t>
            </a:r>
            <a:r>
              <a:rPr lang="en-US" sz="2700" dirty="0" err="1" smtClean="0"/>
              <a:t>Dilihat</a:t>
            </a:r>
            <a:r>
              <a:rPr lang="en-US" sz="2700" dirty="0" smtClean="0"/>
              <a:t>  DAD</a:t>
            </a:r>
          </a:p>
          <a:p>
            <a:pPr marL="973138" indent="-339725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700" dirty="0" err="1" smtClean="0"/>
              <a:t>Menentukan</a:t>
            </a:r>
            <a:r>
              <a:rPr lang="en-US" sz="2700" dirty="0" smtClean="0"/>
              <a:t> parameter output-&gt; </a:t>
            </a:r>
            <a:r>
              <a:rPr lang="en-US" sz="2700" dirty="0" err="1" smtClean="0"/>
              <a:t>tipe</a:t>
            </a:r>
            <a:r>
              <a:rPr lang="en-US" sz="2700" dirty="0" smtClean="0"/>
              <a:t>, format, </a:t>
            </a:r>
            <a:r>
              <a:rPr lang="en-US" sz="2700" dirty="0" err="1" smtClean="0"/>
              <a:t>alat</a:t>
            </a:r>
            <a:r>
              <a:rPr lang="en-US" sz="2700" dirty="0" smtClean="0"/>
              <a:t> output, </a:t>
            </a:r>
            <a:r>
              <a:rPr lang="en-US" sz="2700" dirty="0" err="1" smtClean="0"/>
              <a:t>jml</a:t>
            </a:r>
            <a:r>
              <a:rPr lang="en-US" sz="2700" dirty="0" smtClean="0"/>
              <a:t> </a:t>
            </a:r>
            <a:r>
              <a:rPr lang="en-US" sz="2700" dirty="0" err="1" smtClean="0"/>
              <a:t>tembusan</a:t>
            </a:r>
            <a:r>
              <a:rPr lang="en-US" sz="2700" dirty="0" smtClean="0"/>
              <a:t>, </a:t>
            </a:r>
            <a:r>
              <a:rPr lang="en-US" sz="2700" dirty="0" err="1" smtClean="0"/>
              <a:t>distribusi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periode</a:t>
            </a:r>
            <a:endParaRPr lang="en-US" sz="2700" dirty="0" smtClean="0"/>
          </a:p>
          <a:p>
            <a:pPr marL="633413" indent="-2349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7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633413" indent="-23495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/>
              <a:t>Desain</a:t>
            </a:r>
            <a:r>
              <a:rPr lang="en-US" sz="2800" dirty="0" smtClean="0"/>
              <a:t> input</a:t>
            </a:r>
          </a:p>
          <a:p>
            <a:pPr marL="914400" indent="-220663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err="1" smtClean="0"/>
              <a:t>Tahapan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:</a:t>
            </a:r>
          </a:p>
          <a:p>
            <a:pPr marL="914400" indent="-220663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/>
              <a:t>Penangkapan</a:t>
            </a:r>
            <a:r>
              <a:rPr lang="en-US" sz="2800" dirty="0" smtClean="0"/>
              <a:t> data/capture data</a:t>
            </a:r>
          </a:p>
          <a:p>
            <a:pPr marL="914400" indent="-220663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/>
              <a:t>Penyiapan</a:t>
            </a:r>
            <a:r>
              <a:rPr lang="en-US" sz="2800" dirty="0" smtClean="0"/>
              <a:t> data</a:t>
            </a:r>
          </a:p>
          <a:p>
            <a:pPr marL="914400" indent="-220663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/>
              <a:t>Pemasukan</a:t>
            </a:r>
            <a:r>
              <a:rPr lang="en-US" sz="2800" dirty="0" smtClean="0"/>
              <a:t> data</a:t>
            </a:r>
          </a:p>
          <a:p>
            <a:pPr marL="914400" indent="-220663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err="1" smtClean="0"/>
              <a:t>Tipe</a:t>
            </a:r>
            <a:r>
              <a:rPr lang="en-US" sz="2800" dirty="0" smtClean="0"/>
              <a:t> input -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eksternal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internal</a:t>
            </a:r>
          </a:p>
          <a:p>
            <a:pPr marL="914400" indent="-220663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err="1" smtClean="0">
                <a:sym typeface="Wingdings" pitchFamily="2" charset="2"/>
              </a:rPr>
              <a:t>Langkah-langkah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desain</a:t>
            </a:r>
            <a:r>
              <a:rPr lang="en-US" sz="2800" dirty="0" smtClean="0">
                <a:sym typeface="Wingdings" pitchFamily="2" charset="2"/>
              </a:rPr>
              <a:t> input :</a:t>
            </a:r>
          </a:p>
          <a:p>
            <a:pPr marL="914400" indent="-220663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>
                <a:sym typeface="Wingdings" pitchFamily="2" charset="2"/>
              </a:rPr>
              <a:t>Menentukan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kebutuhan</a:t>
            </a:r>
            <a:r>
              <a:rPr lang="en-US" sz="2800" dirty="0" smtClean="0">
                <a:sym typeface="Wingdings" pitchFamily="2" charset="2"/>
              </a:rPr>
              <a:t> input</a:t>
            </a:r>
          </a:p>
          <a:p>
            <a:pPr marL="914400" indent="-220663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/>
              <a:t>Menentukan</a:t>
            </a:r>
            <a:r>
              <a:rPr lang="en-US" sz="2800" dirty="0" smtClean="0"/>
              <a:t> parameter input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/>
              <a:t>Desain</a:t>
            </a:r>
            <a:r>
              <a:rPr lang="en-US" sz="2800" dirty="0" smtClean="0"/>
              <a:t> database</a:t>
            </a:r>
          </a:p>
          <a:p>
            <a:pPr marL="633413" indent="-293688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err="1" smtClean="0"/>
              <a:t>Tipe</a:t>
            </a:r>
            <a:r>
              <a:rPr lang="en-US" sz="2800" dirty="0" smtClean="0"/>
              <a:t> file :</a:t>
            </a:r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sz="2800" dirty="0" smtClean="0"/>
              <a:t>File </a:t>
            </a:r>
            <a:r>
              <a:rPr lang="en-US" sz="2800" dirty="0" err="1" smtClean="0"/>
              <a:t>induk</a:t>
            </a:r>
            <a:r>
              <a:rPr lang="en-US" sz="2800" dirty="0" smtClean="0"/>
              <a:t>-</a:t>
            </a:r>
            <a:r>
              <a:rPr lang="en-US" sz="2800" dirty="0" smtClean="0">
                <a:sym typeface="Wingdings" pitchFamily="2" charset="2"/>
              </a:rPr>
              <a:t>file </a:t>
            </a:r>
            <a:r>
              <a:rPr lang="en-US" sz="2800" dirty="0" err="1" smtClean="0">
                <a:sym typeface="Wingdings" pitchFamily="2" charset="2"/>
              </a:rPr>
              <a:t>induk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acuan</a:t>
            </a:r>
            <a:r>
              <a:rPr lang="en-US" sz="2800" dirty="0" smtClean="0">
                <a:sym typeface="Wingdings" pitchFamily="2" charset="2"/>
              </a:rPr>
              <a:t>, file </a:t>
            </a:r>
            <a:r>
              <a:rPr lang="en-US" sz="2800" dirty="0" err="1" smtClean="0">
                <a:sym typeface="Wingdings" pitchFamily="2" charset="2"/>
              </a:rPr>
              <a:t>induk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dinamis</a:t>
            </a:r>
            <a:endParaRPr lang="en-US" sz="2800" dirty="0" smtClean="0">
              <a:sym typeface="Wingdings" pitchFamily="2" charset="2"/>
            </a:endParaRPr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sz="2800" dirty="0" smtClean="0">
                <a:sym typeface="Wingdings" pitchFamily="2" charset="2"/>
              </a:rPr>
              <a:t>File </a:t>
            </a:r>
            <a:r>
              <a:rPr lang="en-US" sz="2800" dirty="0" err="1" smtClean="0">
                <a:sym typeface="Wingdings" pitchFamily="2" charset="2"/>
              </a:rPr>
              <a:t>transaksi</a:t>
            </a:r>
            <a:endParaRPr lang="en-US" sz="2800" dirty="0" smtClean="0">
              <a:sym typeface="Wingdings" pitchFamily="2" charset="2"/>
            </a:endParaRPr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sz="2800" dirty="0" smtClean="0">
                <a:sym typeface="Wingdings" pitchFamily="2" charset="2"/>
              </a:rPr>
              <a:t>File </a:t>
            </a:r>
            <a:r>
              <a:rPr lang="en-US" sz="2800" dirty="0" err="1" smtClean="0">
                <a:sym typeface="Wingdings" pitchFamily="2" charset="2"/>
              </a:rPr>
              <a:t>laporan</a:t>
            </a:r>
            <a:endParaRPr lang="en-US" sz="2800" dirty="0" smtClean="0">
              <a:sym typeface="Wingdings" pitchFamily="2" charset="2"/>
            </a:endParaRPr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sz="2800" dirty="0" smtClean="0">
                <a:sym typeface="Wingdings" pitchFamily="2" charset="2"/>
              </a:rPr>
              <a:t>File </a:t>
            </a:r>
            <a:r>
              <a:rPr lang="en-US" sz="2800" dirty="0" err="1" smtClean="0">
                <a:sym typeface="Wingdings" pitchFamily="2" charset="2"/>
              </a:rPr>
              <a:t>sejarah</a:t>
            </a:r>
            <a:endParaRPr lang="en-US" sz="2800" dirty="0" smtClean="0">
              <a:sym typeface="Wingdings" pitchFamily="2" charset="2"/>
            </a:endParaRPr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sz="2800" dirty="0" smtClean="0">
                <a:sym typeface="Wingdings" pitchFamily="2" charset="2"/>
              </a:rPr>
              <a:t>File </a:t>
            </a:r>
            <a:r>
              <a:rPr lang="en-US" sz="2800" dirty="0" err="1" smtClean="0">
                <a:sym typeface="Wingdings" pitchFamily="2" charset="2"/>
              </a:rPr>
              <a:t>pelindung</a:t>
            </a:r>
            <a:endParaRPr lang="en-US" sz="2800" dirty="0" smtClean="0">
              <a:sym typeface="Wingdings" pitchFamily="2" charset="2"/>
            </a:endParaRPr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sz="2800" dirty="0" smtClean="0">
                <a:sym typeface="Wingdings" pitchFamily="2" charset="2"/>
              </a:rPr>
              <a:t>File </a:t>
            </a:r>
            <a:r>
              <a:rPr lang="en-US" sz="2800" dirty="0" err="1" smtClean="0">
                <a:sym typeface="Wingdings" pitchFamily="2" charset="2"/>
              </a:rPr>
              <a:t>kerja</a:t>
            </a:r>
            <a:endParaRPr lang="en-US" sz="2800" dirty="0" smtClean="0">
              <a:sym typeface="Wingdings" pitchFamily="2" charset="2"/>
            </a:endParaRPr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err="1" smtClean="0">
                <a:sym typeface="Wingdings" pitchFamily="2" charset="2"/>
              </a:rPr>
              <a:t>Langkah-langkah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desain</a:t>
            </a:r>
            <a:r>
              <a:rPr lang="en-US" sz="2800" dirty="0" smtClean="0">
                <a:sym typeface="Wingdings" pitchFamily="2" charset="2"/>
              </a:rPr>
              <a:t>:</a:t>
            </a:r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>
                <a:sym typeface="Wingdings" pitchFamily="2" charset="2"/>
              </a:rPr>
              <a:t>Menentukan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kebutuhan</a:t>
            </a:r>
            <a:r>
              <a:rPr lang="en-US" sz="2800" dirty="0" smtClean="0">
                <a:sym typeface="Wingdings" pitchFamily="2" charset="2"/>
              </a:rPr>
              <a:t> file</a:t>
            </a:r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>
                <a:sym typeface="Wingdings" pitchFamily="2" charset="2"/>
              </a:rPr>
              <a:t>Menentukan</a:t>
            </a:r>
            <a:r>
              <a:rPr lang="en-US" sz="2800" dirty="0" smtClean="0">
                <a:sym typeface="Wingdings" pitchFamily="2" charset="2"/>
              </a:rPr>
              <a:t> parameter file</a:t>
            </a: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/>
              <a:t>Desain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endParaRPr lang="en-US" sz="2800" dirty="0" smtClean="0"/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keras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alat</a:t>
            </a:r>
            <a:r>
              <a:rPr lang="en-US" sz="2800" dirty="0" smtClean="0">
                <a:sym typeface="Wingdings" pitchFamily="2" charset="2"/>
              </a:rPr>
              <a:t> input, </a:t>
            </a:r>
            <a:r>
              <a:rPr lang="en-US" sz="2800" dirty="0" err="1" smtClean="0">
                <a:sym typeface="Wingdings" pitchFamily="2" charset="2"/>
              </a:rPr>
              <a:t>alat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pemroses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alat</a:t>
            </a:r>
            <a:r>
              <a:rPr lang="en-US" sz="2800" dirty="0" smtClean="0">
                <a:sym typeface="Wingdings" pitchFamily="2" charset="2"/>
              </a:rPr>
              <a:t> output, </a:t>
            </a:r>
            <a:r>
              <a:rPr lang="en-US" sz="2800" dirty="0" err="1" smtClean="0">
                <a:sym typeface="Wingdings" pitchFamily="2" charset="2"/>
              </a:rPr>
              <a:t>simpanan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luar</a:t>
            </a:r>
            <a:endParaRPr lang="en-US" sz="2800" dirty="0" smtClean="0">
              <a:sym typeface="Wingdings" pitchFamily="2" charset="2"/>
            </a:endParaRPr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sz="2800" dirty="0" err="1" smtClean="0">
                <a:sym typeface="Wingdings" pitchFamily="2" charset="2"/>
              </a:rPr>
              <a:t>Teknologi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perangkat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luar</a:t>
            </a:r>
            <a:r>
              <a:rPr lang="en-US" sz="2800" dirty="0" smtClean="0">
                <a:sym typeface="Wingdings" pitchFamily="2" charset="2"/>
              </a:rPr>
              <a:t> </a:t>
            </a:r>
            <a:r>
              <a:rPr lang="en-US" sz="2800" dirty="0" err="1" smtClean="0">
                <a:sym typeface="Wingdings" pitchFamily="2" charset="2"/>
              </a:rPr>
              <a:t>perangkat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sistem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operasi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perangkat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bahasa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perangkat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aplikasi</a:t>
            </a:r>
            <a:endParaRPr lang="en-US" sz="2800" dirty="0" smtClean="0">
              <a:sym typeface="Wingdings" pitchFamily="2" charset="2"/>
            </a:endParaRPr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sz="3200" dirty="0" err="1" smtClean="0">
                <a:solidFill>
                  <a:srgbClr val="7030A0"/>
                </a:solidFill>
                <a:sym typeface="Wingdings" pitchFamily="2" charset="2"/>
              </a:rPr>
              <a:t>Teknologi</a:t>
            </a:r>
            <a:r>
              <a:rPr lang="en-US" sz="3200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sym typeface="Wingdings" pitchFamily="2" charset="2"/>
              </a:rPr>
              <a:t>Komunikasi</a:t>
            </a:r>
            <a:r>
              <a:rPr lang="en-US" sz="3200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sym typeface="Wingdings" pitchFamily="2" charset="2"/>
              </a:rPr>
              <a:t>datatransmisi</a:t>
            </a:r>
            <a:r>
              <a:rPr lang="en-US" sz="3200" dirty="0" smtClean="0">
                <a:solidFill>
                  <a:srgbClr val="7030A0"/>
                </a:solidFill>
                <a:sym typeface="Wingdings" pitchFamily="2" charset="2"/>
              </a:rPr>
              <a:t> data (media </a:t>
            </a:r>
            <a:r>
              <a:rPr lang="en-US" sz="3200" dirty="0" err="1" smtClean="0">
                <a:solidFill>
                  <a:srgbClr val="7030A0"/>
                </a:solidFill>
                <a:sym typeface="Wingdings" pitchFamily="2" charset="2"/>
              </a:rPr>
              <a:t>transmisi</a:t>
            </a:r>
            <a:r>
              <a:rPr lang="en-US" sz="3200" dirty="0" smtClean="0">
                <a:solidFill>
                  <a:srgbClr val="7030A0"/>
                </a:solidFill>
                <a:sym typeface="Wingdings" pitchFamily="2" charset="2"/>
              </a:rPr>
              <a:t> yang </a:t>
            </a:r>
            <a:r>
              <a:rPr lang="en-US" sz="3200" dirty="0" err="1" smtClean="0">
                <a:solidFill>
                  <a:srgbClr val="7030A0"/>
                </a:solidFill>
                <a:sym typeface="Wingdings" pitchFamily="2" charset="2"/>
              </a:rPr>
              <a:t>digunakan</a:t>
            </a:r>
            <a:r>
              <a:rPr lang="en-US" sz="3200" dirty="0" smtClean="0">
                <a:solidFill>
                  <a:srgbClr val="7030A0"/>
                </a:solidFill>
                <a:sym typeface="Wingdings" pitchFamily="2" charset="2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sym typeface="Wingdings" pitchFamily="2" charset="2"/>
              </a:rPr>
              <a:t>kapasitas</a:t>
            </a:r>
            <a:r>
              <a:rPr lang="en-US" sz="3200" dirty="0" smtClean="0">
                <a:solidFill>
                  <a:srgbClr val="7030A0"/>
                </a:solidFill>
                <a:sym typeface="Wingdings" pitchFamily="2" charset="2"/>
              </a:rPr>
              <a:t> channel </a:t>
            </a:r>
            <a:r>
              <a:rPr lang="en-US" sz="3200" dirty="0" err="1" smtClean="0">
                <a:solidFill>
                  <a:srgbClr val="7030A0"/>
                </a:solidFill>
                <a:sym typeface="Wingdings" pitchFamily="2" charset="2"/>
              </a:rPr>
              <a:t>transmisi</a:t>
            </a:r>
            <a:r>
              <a:rPr lang="en-US" sz="3200" dirty="0" smtClean="0">
                <a:solidFill>
                  <a:srgbClr val="7030A0"/>
                </a:solidFill>
                <a:sym typeface="Wingdings" pitchFamily="2" charset="2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sym typeface="Wingdings" pitchFamily="2" charset="2"/>
              </a:rPr>
              <a:t>tipe</a:t>
            </a:r>
            <a:r>
              <a:rPr lang="en-US" sz="3200" dirty="0" smtClean="0">
                <a:solidFill>
                  <a:srgbClr val="7030A0"/>
                </a:solidFill>
                <a:sym typeface="Wingdings" pitchFamily="2" charset="2"/>
              </a:rPr>
              <a:t> channel </a:t>
            </a:r>
            <a:r>
              <a:rPr lang="en-US" sz="3200" dirty="0" err="1" smtClean="0">
                <a:solidFill>
                  <a:srgbClr val="7030A0"/>
                </a:solidFill>
                <a:sym typeface="Wingdings" pitchFamily="2" charset="2"/>
              </a:rPr>
              <a:t>transmisi</a:t>
            </a:r>
            <a:r>
              <a:rPr lang="en-US" sz="3200" dirty="0" smtClean="0">
                <a:solidFill>
                  <a:srgbClr val="7030A0"/>
                </a:solidFill>
                <a:sym typeface="Wingdings" pitchFamily="2" charset="2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sym typeface="Wingdings" pitchFamily="2" charset="2"/>
              </a:rPr>
              <a:t>kode</a:t>
            </a:r>
            <a:r>
              <a:rPr lang="en-US" sz="3200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sym typeface="Wingdings" pitchFamily="2" charset="2"/>
              </a:rPr>
              <a:t>transmisi</a:t>
            </a:r>
            <a:r>
              <a:rPr lang="en-US" sz="3200" dirty="0" smtClean="0">
                <a:solidFill>
                  <a:srgbClr val="7030A0"/>
                </a:solidFill>
                <a:sym typeface="Wingdings" pitchFamily="2" charset="2"/>
              </a:rPr>
              <a:t>, mode </a:t>
            </a:r>
            <a:r>
              <a:rPr lang="en-US" sz="3200" dirty="0" err="1" smtClean="0">
                <a:solidFill>
                  <a:srgbClr val="7030A0"/>
                </a:solidFill>
                <a:sym typeface="Wingdings" pitchFamily="2" charset="2"/>
              </a:rPr>
              <a:t>transmisi</a:t>
            </a:r>
            <a:r>
              <a:rPr lang="en-US" sz="3200" dirty="0" smtClean="0">
                <a:solidFill>
                  <a:srgbClr val="7030A0"/>
                </a:solidFill>
                <a:sym typeface="Wingdings" pitchFamily="2" charset="2"/>
              </a:rPr>
              <a:t>, protocol, </a:t>
            </a:r>
            <a:r>
              <a:rPr lang="en-US" sz="3200" dirty="0" err="1" smtClean="0">
                <a:solidFill>
                  <a:srgbClr val="7030A0"/>
                </a:solidFill>
                <a:sym typeface="Wingdings" pitchFamily="2" charset="2"/>
              </a:rPr>
              <a:t>penanganan</a:t>
            </a:r>
            <a:r>
              <a:rPr lang="en-US" sz="3200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sym typeface="Wingdings" pitchFamily="2" charset="2"/>
              </a:rPr>
              <a:t>kesalahan</a:t>
            </a:r>
            <a:r>
              <a:rPr lang="en-US" sz="3200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sym typeface="Wingdings" pitchFamily="2" charset="2"/>
              </a:rPr>
              <a:t>transmisi</a:t>
            </a:r>
            <a:r>
              <a:rPr lang="en-US" sz="3200" dirty="0" smtClean="0">
                <a:solidFill>
                  <a:srgbClr val="7030A0"/>
                </a:solidFill>
                <a:sym typeface="Wingdings" pitchFamily="2" charset="2"/>
              </a:rPr>
              <a:t>), </a:t>
            </a:r>
            <a:r>
              <a:rPr lang="en-US" sz="3200" dirty="0" err="1" smtClean="0">
                <a:solidFill>
                  <a:srgbClr val="7030A0"/>
                </a:solidFill>
                <a:sym typeface="Wingdings" pitchFamily="2" charset="2"/>
              </a:rPr>
              <a:t>perangkat</a:t>
            </a:r>
            <a:r>
              <a:rPr lang="en-US" sz="3200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sym typeface="Wingdings" pitchFamily="2" charset="2"/>
              </a:rPr>
              <a:t>keras</a:t>
            </a:r>
            <a:r>
              <a:rPr lang="en-US" sz="3200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sym typeface="Wingdings" pitchFamily="2" charset="2"/>
              </a:rPr>
              <a:t>transmisi</a:t>
            </a:r>
            <a:r>
              <a:rPr lang="en-US" sz="3200" dirty="0" smtClean="0">
                <a:solidFill>
                  <a:srgbClr val="7030A0"/>
                </a:solidFill>
                <a:sym typeface="Wingdings" pitchFamily="2" charset="2"/>
              </a:rPr>
              <a:t> (modem, multiplexer)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 smtClean="0"/>
              <a:t>Desain</a:t>
            </a:r>
            <a:r>
              <a:rPr lang="en-US" sz="2800" dirty="0" smtClean="0"/>
              <a:t> </a:t>
            </a:r>
            <a:r>
              <a:rPr lang="en-US" sz="2800" dirty="0" err="1" smtClean="0"/>
              <a:t>kontrol</a:t>
            </a:r>
            <a:endParaRPr lang="en-US" sz="2800" dirty="0" smtClean="0"/>
          </a:p>
          <a:p>
            <a:pPr marL="633413" indent="-293688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/>
              <a:t>a. </a:t>
            </a:r>
            <a:r>
              <a:rPr lang="en-US" sz="2800" dirty="0" err="1" smtClean="0"/>
              <a:t>Pengendalian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pemisahan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tanggung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jawab</a:t>
            </a:r>
            <a:r>
              <a:rPr lang="en-US" sz="2800" dirty="0" smtClean="0">
                <a:sym typeface="Wingdings" pitchFamily="2" charset="2"/>
              </a:rPr>
              <a:t> :</a:t>
            </a:r>
          </a:p>
          <a:p>
            <a:pPr marL="1147763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800" dirty="0" smtClean="0"/>
              <a:t>Bag. </a:t>
            </a:r>
            <a:r>
              <a:rPr lang="en-US" sz="2800" dirty="0" err="1" smtClean="0"/>
              <a:t>Pengontrol</a:t>
            </a:r>
            <a:r>
              <a:rPr lang="en-US" sz="2800" dirty="0" smtClean="0"/>
              <a:t> data</a:t>
            </a:r>
          </a:p>
          <a:p>
            <a:pPr marL="1147763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800" dirty="0" smtClean="0"/>
              <a:t>Bag. Yang </a:t>
            </a:r>
            <a:r>
              <a:rPr lang="en-US" sz="2800" dirty="0" err="1" smtClean="0"/>
              <a:t>mempersiapkan</a:t>
            </a:r>
            <a:r>
              <a:rPr lang="en-US" sz="2800" dirty="0" smtClean="0"/>
              <a:t> data</a:t>
            </a:r>
          </a:p>
          <a:p>
            <a:pPr marL="1147763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800" dirty="0" smtClean="0"/>
              <a:t>Bag.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endParaRPr lang="en-US" sz="2800" dirty="0" smtClean="0"/>
          </a:p>
          <a:p>
            <a:pPr marL="1147763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800" dirty="0" smtClean="0"/>
              <a:t>Bag. </a:t>
            </a:r>
            <a:r>
              <a:rPr lang="en-US" sz="2800" dirty="0" err="1" smtClean="0"/>
              <a:t>Pustaka</a:t>
            </a:r>
            <a:r>
              <a:rPr lang="en-US" sz="2800" dirty="0" smtClean="0"/>
              <a:t> data</a:t>
            </a:r>
          </a:p>
          <a:p>
            <a:pPr marL="1147763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800" dirty="0" smtClean="0"/>
              <a:t>Bag. </a:t>
            </a:r>
            <a:r>
              <a:rPr lang="en-US" sz="2800" dirty="0" err="1" smtClean="0"/>
              <a:t>Pemrograman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endParaRPr lang="en-US" sz="2800" dirty="0" smtClean="0"/>
          </a:p>
          <a:p>
            <a:pPr marL="693738" indent="-295275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/>
              <a:t>b. </a:t>
            </a:r>
            <a:r>
              <a:rPr lang="en-US" sz="2800" dirty="0" err="1" smtClean="0"/>
              <a:t>Pengendalian</a:t>
            </a:r>
            <a:r>
              <a:rPr lang="en-US" sz="2800" dirty="0" smtClean="0"/>
              <a:t> </a:t>
            </a:r>
            <a:r>
              <a:rPr lang="en-US" sz="2800" dirty="0" err="1" smtClean="0"/>
              <a:t>dokumentasi</a:t>
            </a:r>
            <a:r>
              <a:rPr lang="en-US" sz="2800" dirty="0" err="1" smtClean="0">
                <a:sym typeface="Wingdings" pitchFamily="2" charset="2"/>
              </a:rPr>
              <a:t>prosedur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sistem</a:t>
            </a:r>
            <a:r>
              <a:rPr lang="en-US" sz="2800" dirty="0" smtClean="0">
                <a:sym typeface="Wingdings" pitchFamily="2" charset="2"/>
              </a:rPr>
              <a:t>, program, </a:t>
            </a:r>
            <a:r>
              <a:rPr lang="en-US" sz="2800" dirty="0" err="1" smtClean="0">
                <a:sym typeface="Wingdings" pitchFamily="2" charset="2"/>
              </a:rPr>
              <a:t>operasi</a:t>
            </a:r>
            <a:r>
              <a:rPr lang="en-US" sz="2800" dirty="0" smtClean="0">
                <a:sym typeface="Wingdings" pitchFamily="2" charset="2"/>
              </a:rPr>
              <a:t>, data</a:t>
            </a:r>
          </a:p>
          <a:p>
            <a:pPr marL="693738" indent="-295275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>
                <a:sym typeface="Wingdings" pitchFamily="2" charset="2"/>
              </a:rPr>
              <a:t>c. </a:t>
            </a:r>
            <a:r>
              <a:rPr lang="en-US" sz="2800" dirty="0" err="1" smtClean="0">
                <a:sym typeface="Wingdings" pitchFamily="2" charset="2"/>
              </a:rPr>
              <a:t>Pengendalian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perangkat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keras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smtClean="0"/>
              <a:t>d. Pengendalian keamanan fisik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e. Pengendalian keamanan data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f. Pengendalian komunikasi</a:t>
            </a:r>
          </a:p>
          <a:p>
            <a:pPr eaLnBrk="1" hangingPunct="1">
              <a:buFont typeface="Arial" charset="0"/>
              <a:buNone/>
            </a:pPr>
            <a:endParaRPr lang="en-US" sz="2800" smtClean="0"/>
          </a:p>
          <a:p>
            <a:pPr eaLnBrk="1" hangingPunct="1">
              <a:buFont typeface="Arial" charset="0"/>
              <a:buNone/>
            </a:pPr>
            <a:r>
              <a:rPr lang="en-US" sz="2800" b="1" smtClean="0"/>
              <a:t>Pengendalian aplikasi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Pengendalian masukan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Pengendalian pengolahan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7620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mtClean="0"/>
              <a:t>Siklus Informasi </a:t>
            </a:r>
          </a:p>
        </p:txBody>
      </p:sp>
      <p:sp>
        <p:nvSpPr>
          <p:cNvPr id="1028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id-ID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90600" y="1828800"/>
          <a:ext cx="6858000" cy="396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Visio" r:id="rId4" imgW="5653880" imgH="2748253" progId="Visio.Drawing.11">
                  <p:embed/>
                </p:oleObj>
              </mc:Choice>
              <mc:Fallback>
                <p:oleObj name="Visio" r:id="rId4" imgW="5653880" imgH="2748253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8800"/>
                        <a:ext cx="6858000" cy="396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00" b="1" smtClean="0"/>
              <a:t>Pemrograman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smtClean="0"/>
              <a:t>Proses pembuatan :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Mendefinisikan problem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Pembuatan perangkat lunak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Mendesain program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Pengkodean program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Menguji program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Menginstalasikan &amp; memelihara program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Pendokumentasian program</a:t>
            </a:r>
          </a:p>
          <a:p>
            <a:pPr eaLnBrk="1" hangingPunct="1">
              <a:buFont typeface="Arial" charset="0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2800" b="1" smtClean="0"/>
              <a:t>Mendesain program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smtClean="0"/>
              <a:t>Alat bantu :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Bagan Alir</a:t>
            </a:r>
            <a:r>
              <a:rPr lang="en-US" sz="2800" smtClean="0">
                <a:sym typeface="Wingdings" pitchFamily="2" charset="2"/>
              </a:rPr>
              <a:t> bagan alir sistem, bagan alir program</a:t>
            </a:r>
          </a:p>
          <a:p>
            <a:pPr eaLnBrk="1" hangingPunct="1">
              <a:buFontTx/>
              <a:buChar char="-"/>
            </a:pPr>
            <a:r>
              <a:rPr lang="en-US" sz="2800" smtClean="0">
                <a:sym typeface="Wingdings" pitchFamily="2" charset="2"/>
              </a:rPr>
              <a:t>Pseudocode</a:t>
            </a:r>
          </a:p>
          <a:p>
            <a:pPr eaLnBrk="1" hangingPunct="1">
              <a:buFontTx/>
              <a:buChar char="-"/>
            </a:pPr>
            <a:r>
              <a:rPr lang="en-US" sz="2800" smtClean="0">
                <a:sym typeface="Wingdings" pitchFamily="2" charset="2"/>
              </a:rPr>
              <a:t>Tabel keputusan</a:t>
            </a:r>
          </a:p>
          <a:p>
            <a:pPr eaLnBrk="1" hangingPunct="1">
              <a:buFontTx/>
              <a:buChar char="-"/>
            </a:pPr>
            <a:r>
              <a:rPr lang="en-US" sz="2800" smtClean="0">
                <a:sym typeface="Wingdings" pitchFamily="2" charset="2"/>
              </a:rPr>
              <a:t>Bagan Struktur</a:t>
            </a:r>
          </a:p>
          <a:p>
            <a:pPr eaLnBrk="1" hangingPunct="1">
              <a:buFontTx/>
              <a:buChar char="-"/>
            </a:pPr>
            <a:r>
              <a:rPr lang="en-US" sz="2800" smtClean="0">
                <a:sym typeface="Wingdings" pitchFamily="2" charset="2"/>
              </a:rPr>
              <a:t>Bagan HIPO</a:t>
            </a:r>
          </a:p>
          <a:p>
            <a:pPr eaLnBrk="1" hangingPunct="1">
              <a:buFont typeface="Arial" charset="0"/>
              <a:buNone/>
            </a:pPr>
            <a:endParaRPr lang="en-US" sz="2800" smtClean="0"/>
          </a:p>
          <a:p>
            <a:pPr eaLnBrk="1" hangingPunct="1">
              <a:buFontTx/>
              <a:buChar char="-"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14350"/>
          </a:xfrm>
        </p:spPr>
        <p:txBody>
          <a:bodyPr/>
          <a:lstStyle/>
          <a:p>
            <a:r>
              <a:rPr lang="id-ID" sz="2400" b="1" smtClean="0"/>
              <a:t>Alat Bantu Analisis Sistem Informasi (Flowmap)</a:t>
            </a:r>
          </a:p>
        </p:txBody>
      </p:sp>
      <p:pic>
        <p:nvPicPr>
          <p:cNvPr id="47107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630363"/>
            <a:ext cx="7391400" cy="44656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r>
              <a:rPr lang="id-ID" sz="2400" b="1" smtClean="0"/>
              <a:t>Aturan Main (Flowmap)</a:t>
            </a:r>
          </a:p>
        </p:txBody>
      </p:sp>
      <p:pic>
        <p:nvPicPr>
          <p:cNvPr id="481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219200"/>
            <a:ext cx="8382000" cy="5410200"/>
          </a:xfr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38150"/>
          </a:xfrm>
        </p:spPr>
        <p:txBody>
          <a:bodyPr/>
          <a:lstStyle/>
          <a:p>
            <a:r>
              <a:rPr lang="id-ID" sz="2400" b="1" smtClean="0"/>
              <a:t>Kasus</a:t>
            </a:r>
          </a:p>
        </p:txBody>
      </p:sp>
      <p:pic>
        <p:nvPicPr>
          <p:cNvPr id="49155" name="Picture 2" descr="C:\Program Files\Microsoft Office\MEDIA\CAGCAT10\j0299125.wmf">
            <a:hlinkClick r:id="rId3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371600"/>
            <a:ext cx="1066800" cy="99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600" b="1" smtClean="0"/>
              <a:t>DATABASE MANAGEMENT SYSTEM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smtClean="0"/>
              <a:t>Item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smtClean="0"/>
              <a:t>Record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smtClean="0"/>
              <a:t>File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smtClean="0"/>
              <a:t>Database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200" smtClean="0"/>
              <a:t>Tujuan pembuatan database 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200" smtClean="0"/>
              <a:t>Mencegah redudansi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200" smtClean="0"/>
              <a:t>Mencegah kesulitan dalam mengakses data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200" smtClean="0"/>
              <a:t>Adanya isolasi data untuk standarisasi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200" smtClean="0"/>
              <a:t>Adanya multiple user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200" smtClean="0"/>
              <a:t>Masalah keamanan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200" smtClean="0"/>
              <a:t>Masalah integritas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200" smtClean="0"/>
              <a:t>Masalah data independence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800" smtClean="0"/>
              <a:t>Pemakai/user dikelompokkan menjadi 3 tingkatan abstraksi dalam memandang database :</a:t>
            </a:r>
          </a:p>
          <a:p>
            <a:pPr marL="0" indent="0" eaLnBrk="1" hangingPunct="1">
              <a:buFontTx/>
              <a:buChar char="-"/>
            </a:pPr>
            <a:r>
              <a:rPr lang="en-US" sz="2800" smtClean="0"/>
              <a:t>Level phisik</a:t>
            </a:r>
          </a:p>
          <a:p>
            <a:pPr marL="0" indent="0" eaLnBrk="1" hangingPunct="1">
              <a:buFontTx/>
              <a:buChar char="-"/>
            </a:pPr>
            <a:r>
              <a:rPr lang="en-US" sz="2800" smtClean="0"/>
              <a:t>Level konseptual</a:t>
            </a:r>
          </a:p>
          <a:p>
            <a:pPr marL="0" indent="0" eaLnBrk="1" hangingPunct="1">
              <a:buFontTx/>
              <a:buChar char="-"/>
            </a:pPr>
            <a:r>
              <a:rPr lang="en-US" sz="2800" smtClean="0"/>
              <a:t>Level pandangan pemakai</a:t>
            </a:r>
          </a:p>
          <a:p>
            <a:pPr marL="0" indent="0" eaLnBrk="1" hangingPunct="1">
              <a:buFont typeface="Arial" charset="0"/>
              <a:buNone/>
            </a:pPr>
            <a:endParaRPr lang="en-US" sz="2800" smtClean="0"/>
          </a:p>
          <a:p>
            <a:pPr marL="0" indent="0" eaLnBrk="1" hangingPunct="1">
              <a:buFont typeface="Arial" charset="0"/>
              <a:buNone/>
            </a:pPr>
            <a:r>
              <a:rPr lang="en-US" sz="2800" smtClean="0"/>
              <a:t>Elemen dasar database:</a:t>
            </a:r>
          </a:p>
          <a:p>
            <a:pPr marL="0" indent="0" eaLnBrk="1" hangingPunct="1">
              <a:buFontTx/>
              <a:buChar char="-"/>
            </a:pPr>
            <a:r>
              <a:rPr lang="en-US" sz="2800" smtClean="0"/>
              <a:t>Operator</a:t>
            </a:r>
          </a:p>
          <a:p>
            <a:pPr marL="0" indent="0" eaLnBrk="1" hangingPunct="1">
              <a:buFontTx/>
              <a:buChar char="-"/>
            </a:pPr>
            <a:r>
              <a:rPr lang="en-US" sz="2800" smtClean="0"/>
              <a:t>Programmer </a:t>
            </a:r>
          </a:p>
          <a:p>
            <a:pPr marL="0" indent="0" eaLnBrk="1" hangingPunct="1">
              <a:buFontTx/>
              <a:buChar char="-"/>
            </a:pPr>
            <a:r>
              <a:rPr lang="en-US" sz="2800" smtClean="0"/>
              <a:t>Database administrator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3200" b="1" smtClean="0"/>
              <a:t>	MANAGEMENT SUPPORT SYSTEM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Elemen dari MSS :</a:t>
            </a:r>
          </a:p>
          <a:p>
            <a:pPr eaLnBrk="1" hangingPunct="1">
              <a:buFontTx/>
              <a:buChar char="-"/>
            </a:pPr>
            <a:r>
              <a:rPr lang="en-US" smtClean="0"/>
              <a:t>Transaction Processing System</a:t>
            </a:r>
          </a:p>
          <a:p>
            <a:pPr eaLnBrk="1" hangingPunct="1">
              <a:buFontTx/>
              <a:buChar char="-"/>
            </a:pPr>
            <a:r>
              <a:rPr lang="en-US" smtClean="0"/>
              <a:t>Office Automation System</a:t>
            </a:r>
          </a:p>
          <a:p>
            <a:pPr eaLnBrk="1" hangingPunct="1">
              <a:buFontTx/>
              <a:buChar char="-"/>
            </a:pPr>
            <a:r>
              <a:rPr lang="en-US" smtClean="0"/>
              <a:t>Management Information System</a:t>
            </a:r>
          </a:p>
          <a:p>
            <a:pPr eaLnBrk="1" hangingPunct="1">
              <a:buFontTx/>
              <a:buChar char="-"/>
            </a:pPr>
            <a:r>
              <a:rPr lang="en-US" smtClean="0"/>
              <a:t>Decision Support System</a:t>
            </a:r>
          </a:p>
          <a:p>
            <a:pPr eaLnBrk="1" hangingPunct="1">
              <a:buFontTx/>
              <a:buChar char="-"/>
            </a:pPr>
            <a:r>
              <a:rPr lang="en-US" smtClean="0"/>
              <a:t>Executive Support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sz="2800" smtClean="0"/>
              <a:t>Transaction Processing System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smtClean="0"/>
              <a:t>Kriteria :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-   Fool proof/tahan banting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User friendly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Memiliki perlengkapan yang tangguh bukan yang mewah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Dipersiapkan untuk perlengkapan yang berulang dan sesuai dengan kejadian yang sebenarnya</a:t>
            </a:r>
          </a:p>
          <a:p>
            <a:pPr eaLnBrk="1" hangingPunct="1">
              <a:buFont typeface="Arial" charset="0"/>
              <a:buNone/>
            </a:pPr>
            <a:endParaRPr lang="en-US" sz="2800" smtClean="0"/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 TPS dibagi 2 </a:t>
            </a:r>
            <a:r>
              <a:rPr lang="en-US" sz="2800" smtClean="0">
                <a:sym typeface="Wingdings" pitchFamily="2" charset="2"/>
              </a:rPr>
              <a:t>online TPS, Batch TPS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68963"/>
          </a:xfrm>
        </p:spPr>
        <p:txBody>
          <a:bodyPr/>
          <a:lstStyle/>
          <a:p>
            <a:pPr eaLnBrk="1" hangingPunct="1"/>
            <a:r>
              <a:rPr lang="en-US" sz="2800" smtClean="0"/>
              <a:t>Online TPS</a:t>
            </a:r>
          </a:p>
          <a:p>
            <a:pPr eaLnBrk="1" hangingPunct="1">
              <a:buFont typeface="Arial" charset="0"/>
              <a:buNone/>
            </a:pPr>
            <a:endParaRPr lang="en-US" sz="2800" smtClean="0"/>
          </a:p>
          <a:p>
            <a:pPr eaLnBrk="1" hangingPunct="1">
              <a:buFont typeface="Arial" charset="0"/>
              <a:buNone/>
            </a:pPr>
            <a:endParaRPr lang="en-US" sz="2800" smtClean="0"/>
          </a:p>
          <a:p>
            <a:pPr eaLnBrk="1" hangingPunct="1">
              <a:buFont typeface="Arial" charset="0"/>
              <a:buNone/>
            </a:pPr>
            <a:endParaRPr lang="en-US" sz="2800" smtClean="0"/>
          </a:p>
        </p:txBody>
      </p:sp>
      <p:sp>
        <p:nvSpPr>
          <p:cNvPr id="4" name="Rounded Rectangle 3"/>
          <p:cNvSpPr/>
          <p:nvPr/>
        </p:nvSpPr>
        <p:spPr>
          <a:xfrm>
            <a:off x="990600" y="1143000"/>
            <a:ext cx="1371600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Kejadian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71800" y="1143000"/>
            <a:ext cx="1371600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Pemasukan</a:t>
            </a:r>
            <a:r>
              <a:rPr lang="en-US" dirty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029200" y="1143000"/>
            <a:ext cx="1371600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TPS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010400" y="1143000"/>
            <a:ext cx="1371600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Bank Data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105400" y="3200400"/>
            <a:ext cx="1371600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Laporan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62200" y="1295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2362200" y="1524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343400" y="1295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4343400" y="15240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400800" y="1295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6324600" y="15240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4953794" y="2437606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Atribut Informasi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Akurat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Presisi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Tepat waktu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Jelas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Dibutuhkan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Quantifiable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Accesible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Non Bias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Comprehensive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/>
            <a:r>
              <a:rPr lang="en-US" sz="2800" smtClean="0"/>
              <a:t>Batch TPS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976313"/>
            <a:ext cx="1447800" cy="6413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Kejadian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err="1">
                <a:solidFill>
                  <a:schemeClr val="tx1"/>
                </a:solidFill>
              </a:rPr>
              <a:t>transaksi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62313" y="1981200"/>
            <a:ext cx="19812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Data </a:t>
            </a:r>
            <a:r>
              <a:rPr lang="en-US" dirty="0" err="1">
                <a:solidFill>
                  <a:schemeClr val="tx1"/>
                </a:solidFill>
              </a:rPr>
              <a:t>diurutkan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dikumpulkan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05200" y="3505200"/>
            <a:ext cx="14478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TPS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81400" y="5257800"/>
            <a:ext cx="14478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Laporan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172200" y="4648200"/>
            <a:ext cx="14478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Bank Data </a:t>
            </a:r>
            <a:r>
              <a:rPr lang="en-US" dirty="0" err="1">
                <a:solidFill>
                  <a:schemeClr val="tx1"/>
                </a:solidFill>
              </a:rPr>
              <a:t>Baru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172200" y="3505200"/>
            <a:ext cx="14478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Bank Data Lama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096000" y="1035050"/>
            <a:ext cx="14478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Data </a:t>
            </a:r>
            <a:r>
              <a:rPr lang="en-US" dirty="0" err="1">
                <a:solidFill>
                  <a:schemeClr val="tx1"/>
                </a:solidFill>
              </a:rPr>
              <a:t>Disimpan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505200" y="990600"/>
            <a:ext cx="14478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Pemasukan</a:t>
            </a:r>
            <a:r>
              <a:rPr lang="en-US" dirty="0">
                <a:solidFill>
                  <a:schemeClr val="tx1"/>
                </a:solidFill>
              </a:rPr>
              <a:t> data</a:t>
            </a:r>
          </a:p>
        </p:txBody>
      </p:sp>
      <p:cxnSp>
        <p:nvCxnSpPr>
          <p:cNvPr id="13" name="Straight Arrow Connector 12"/>
          <p:cNvCxnSpPr>
            <a:stCxn id="4" idx="3"/>
            <a:endCxn id="11" idx="1"/>
          </p:cNvCxnSpPr>
          <p:nvPr/>
        </p:nvCxnSpPr>
        <p:spPr>
          <a:xfrm flipV="1">
            <a:off x="2362200" y="12954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3"/>
            <a:endCxn id="10" idx="1"/>
          </p:cNvCxnSpPr>
          <p:nvPr/>
        </p:nvCxnSpPr>
        <p:spPr>
          <a:xfrm>
            <a:off x="4953000" y="1295400"/>
            <a:ext cx="1143000" cy="6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10" idx="2"/>
            <a:endCxn id="5" idx="3"/>
          </p:cNvCxnSpPr>
          <p:nvPr/>
        </p:nvCxnSpPr>
        <p:spPr>
          <a:xfrm rot="5400000">
            <a:off x="5596732" y="1215231"/>
            <a:ext cx="869950" cy="157638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2"/>
            <a:endCxn id="6" idx="0"/>
          </p:cNvCxnSpPr>
          <p:nvPr/>
        </p:nvCxnSpPr>
        <p:spPr>
          <a:xfrm rot="5400000">
            <a:off x="3936207" y="3188493"/>
            <a:ext cx="609600" cy="23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9" idx="1"/>
          </p:cNvCxnSpPr>
          <p:nvPr/>
        </p:nvCxnSpPr>
        <p:spPr>
          <a:xfrm>
            <a:off x="4953000" y="37719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6" idx="2"/>
            <a:endCxn id="8" idx="1"/>
          </p:cNvCxnSpPr>
          <p:nvPr/>
        </p:nvCxnSpPr>
        <p:spPr>
          <a:xfrm rot="16200000" flipH="1">
            <a:off x="4762500" y="3505200"/>
            <a:ext cx="876300" cy="19431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3276601" y="4648200"/>
            <a:ext cx="1219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just" eaLnBrk="1" hangingPunct="1"/>
            <a:r>
              <a:rPr lang="en-US" sz="2800" smtClean="0"/>
              <a:t>Office Automation System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smtClean="0"/>
              <a:t>Tujuan :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Penggabungan dan penerapan teknologi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Memperbaiki proses pelaksanaan di kantor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Meningkatkan efektivitas pekerja dan produktifitas pekerjaan</a:t>
            </a:r>
          </a:p>
          <a:p>
            <a:pPr eaLnBrk="1" hangingPunct="1">
              <a:buFont typeface="Arial" charset="0"/>
              <a:buNone/>
            </a:pPr>
            <a:endParaRPr lang="en-US" sz="2800" smtClean="0"/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Secara fungsional</a:t>
            </a:r>
            <a:r>
              <a:rPr lang="en-US" sz="2800" smtClean="0">
                <a:sym typeface="Wingdings" pitchFamily="2" charset="2"/>
              </a:rPr>
              <a:t>rencana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>
                <a:sym typeface="Wingdings" pitchFamily="2" charset="2"/>
              </a:rPr>
              <a:t>Secara teknis sistem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just" eaLnBrk="1" hangingPunct="1"/>
            <a:r>
              <a:rPr lang="en-US" sz="2800" smtClean="0"/>
              <a:t>Management Information System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id-ID" sz="2800" smtClean="0"/>
          </a:p>
        </p:txBody>
      </p:sp>
      <p:sp>
        <p:nvSpPr>
          <p:cNvPr id="5" name="Rounded Rectangle 4"/>
          <p:cNvSpPr/>
          <p:nvPr/>
        </p:nvSpPr>
        <p:spPr>
          <a:xfrm>
            <a:off x="838200" y="1447800"/>
            <a:ext cx="14478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Bank Data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486400" y="1447800"/>
            <a:ext cx="14478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Manajer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486400" y="3733800"/>
            <a:ext cx="14478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Laporan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insidental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562600" y="4800600"/>
            <a:ext cx="14478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Laporan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periodik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406775" y="2895600"/>
            <a:ext cx="14478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Program MIS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330575" y="1447800"/>
            <a:ext cx="16002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Formula/data MIS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914400" y="3962400"/>
            <a:ext cx="14478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Data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TPS</a:t>
            </a:r>
          </a:p>
        </p:txBody>
      </p:sp>
      <p:cxnSp>
        <p:nvCxnSpPr>
          <p:cNvPr id="13" name="Shape 12"/>
          <p:cNvCxnSpPr>
            <a:stCxn id="5" idx="2"/>
            <a:endCxn id="9" idx="1"/>
          </p:cNvCxnSpPr>
          <p:nvPr/>
        </p:nvCxnSpPr>
        <p:spPr>
          <a:xfrm rot="16200000" flipH="1">
            <a:off x="1893888" y="1649412"/>
            <a:ext cx="1181100" cy="18446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2"/>
            <a:endCxn id="9" idx="0"/>
          </p:cNvCxnSpPr>
          <p:nvPr/>
        </p:nvCxnSpPr>
        <p:spPr>
          <a:xfrm rot="5400000">
            <a:off x="3674269" y="2439194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11" idx="0"/>
          </p:cNvCxnSpPr>
          <p:nvPr/>
        </p:nvCxnSpPr>
        <p:spPr>
          <a:xfrm rot="5400000" flipH="1" flipV="1">
            <a:off x="2114550" y="2876550"/>
            <a:ext cx="609600" cy="15621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6" idx="2"/>
            <a:endCxn id="9" idx="3"/>
          </p:cNvCxnSpPr>
          <p:nvPr/>
        </p:nvCxnSpPr>
        <p:spPr>
          <a:xfrm rot="5400000">
            <a:off x="4979988" y="1931987"/>
            <a:ext cx="1104900" cy="135572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endCxn id="7" idx="0"/>
          </p:cNvCxnSpPr>
          <p:nvPr/>
        </p:nvCxnSpPr>
        <p:spPr>
          <a:xfrm>
            <a:off x="4267200" y="3429000"/>
            <a:ext cx="1943100" cy="3048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9" idx="2"/>
            <a:endCxn id="8" idx="1"/>
          </p:cNvCxnSpPr>
          <p:nvPr/>
        </p:nvCxnSpPr>
        <p:spPr>
          <a:xfrm rot="16200000" flipH="1">
            <a:off x="4008438" y="3551237"/>
            <a:ext cx="1676400" cy="143192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just" eaLnBrk="1" hangingPunct="1"/>
            <a:r>
              <a:rPr lang="en-US" sz="2800" smtClean="0"/>
              <a:t>Decision Support System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smtClean="0"/>
              <a:t>Tiga langkah  yang dilakukan :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Mendefinisikan problem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Membuat model dengan generator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Menggunakan model tersebut untuk mendapatkan jawabannya</a:t>
            </a:r>
          </a:p>
          <a:p>
            <a:pPr eaLnBrk="1" hangingPunct="1">
              <a:buFont typeface="Arial" charset="0"/>
              <a:buNone/>
            </a:pPr>
            <a:endParaRPr lang="en-US" sz="2800" smtClean="0"/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Komponen :</a:t>
            </a:r>
          </a:p>
          <a:p>
            <a:pPr eaLnBrk="1" hangingPunct="1">
              <a:buFontTx/>
              <a:buChar char="-"/>
            </a:pPr>
            <a:r>
              <a:rPr lang="en-US" sz="2400" smtClean="0"/>
              <a:t>Dialog</a:t>
            </a:r>
          </a:p>
          <a:p>
            <a:pPr eaLnBrk="1" hangingPunct="1">
              <a:buFontTx/>
              <a:buChar char="-"/>
            </a:pPr>
            <a:r>
              <a:rPr lang="en-US" sz="2400" smtClean="0"/>
              <a:t>Model</a:t>
            </a:r>
            <a:r>
              <a:rPr lang="en-US" sz="2400" smtClean="0">
                <a:sym typeface="Wingdings" pitchFamily="2" charset="2"/>
              </a:rPr>
              <a:t>Optimalisasi, Statistik/matematis, finansial</a:t>
            </a:r>
            <a:endParaRPr lang="en-US" sz="2400" smtClean="0"/>
          </a:p>
          <a:p>
            <a:pPr eaLnBrk="1" hangingPunct="1">
              <a:buFontTx/>
              <a:buChar char="-"/>
            </a:pPr>
            <a:r>
              <a:rPr lang="en-US" sz="2400" smtClean="0"/>
              <a:t>Databaase</a:t>
            </a:r>
          </a:p>
          <a:p>
            <a:pPr eaLnBrk="1" hangingPunct="1">
              <a:buFontTx/>
              <a:buChar char="-"/>
            </a:pPr>
            <a:r>
              <a:rPr lang="en-US" sz="2400" smtClean="0"/>
              <a:t>Data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id-ID" smtClean="0"/>
          </a:p>
        </p:txBody>
      </p:sp>
      <p:sp>
        <p:nvSpPr>
          <p:cNvPr id="3" name="Rounded Rectangle 2"/>
          <p:cNvSpPr/>
          <p:nvPr/>
        </p:nvSpPr>
        <p:spPr>
          <a:xfrm>
            <a:off x="685800" y="563563"/>
            <a:ext cx="13716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External data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1295400"/>
            <a:ext cx="13716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Internal data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590800" y="442913"/>
            <a:ext cx="3810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EXTRACTION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5800" y="2133600"/>
            <a:ext cx="13716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Personal data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05200" y="1371600"/>
            <a:ext cx="13716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DSS Database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181600" y="1371600"/>
            <a:ext cx="13716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DSS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508375" y="3352800"/>
            <a:ext cx="13716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DBMS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334000" y="3352800"/>
            <a:ext cx="13716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Model-Base Management system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191000" y="4419600"/>
            <a:ext cx="2438400" cy="76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Dialog </a:t>
            </a:r>
            <a:r>
              <a:rPr lang="en-US" dirty="0" err="1">
                <a:solidFill>
                  <a:schemeClr val="tx1"/>
                </a:solidFill>
              </a:rPr>
              <a:t>generationand</a:t>
            </a:r>
            <a:r>
              <a:rPr lang="en-US" dirty="0">
                <a:solidFill>
                  <a:schemeClr val="tx1"/>
                </a:solidFill>
              </a:rPr>
              <a:t> management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724400" y="5562600"/>
            <a:ext cx="13716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User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162800" y="2590800"/>
            <a:ext cx="13716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Startegic</a:t>
            </a:r>
            <a:r>
              <a:rPr lang="en-US" dirty="0">
                <a:solidFill>
                  <a:schemeClr val="tx1"/>
                </a:solidFill>
              </a:rPr>
              <a:t> model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162800" y="1905000"/>
            <a:ext cx="13716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Simulation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162800" y="1219200"/>
            <a:ext cx="13716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Forecasting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162800" y="457200"/>
            <a:ext cx="13716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Finansial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3" idx="3"/>
          </p:cNvCxnSpPr>
          <p:nvPr/>
        </p:nvCxnSpPr>
        <p:spPr>
          <a:xfrm>
            <a:off x="2057400" y="830263"/>
            <a:ext cx="533400" cy="7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057400" y="1447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057400" y="2286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971800" y="1524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" idx="2"/>
            <a:endCxn id="9" idx="0"/>
          </p:cNvCxnSpPr>
          <p:nvPr/>
        </p:nvCxnSpPr>
        <p:spPr>
          <a:xfrm rot="16200000" flipH="1">
            <a:off x="3468688" y="2627312"/>
            <a:ext cx="1447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5791994" y="1828006"/>
            <a:ext cx="228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16" idx="1"/>
          </p:cNvCxnSpPr>
          <p:nvPr/>
        </p:nvCxnSpPr>
        <p:spPr>
          <a:xfrm>
            <a:off x="6934200" y="685800"/>
            <a:ext cx="228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15" idx="1"/>
          </p:cNvCxnSpPr>
          <p:nvPr/>
        </p:nvCxnSpPr>
        <p:spPr>
          <a:xfrm flipV="1">
            <a:off x="6934200" y="1485900"/>
            <a:ext cx="228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4" idx="1"/>
          </p:cNvCxnSpPr>
          <p:nvPr/>
        </p:nvCxnSpPr>
        <p:spPr>
          <a:xfrm rot="10800000">
            <a:off x="6934200" y="2133600"/>
            <a:ext cx="228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6934200" y="2971800"/>
            <a:ext cx="228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>
            <a:off x="6553200" y="1752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8" idx="2"/>
          </p:cNvCxnSpPr>
          <p:nvPr/>
        </p:nvCxnSpPr>
        <p:spPr>
          <a:xfrm rot="5400000">
            <a:off x="5143501" y="2628900"/>
            <a:ext cx="1447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>
            <a:off x="4381501" y="4152900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>
            <a:off x="5524501" y="4229100"/>
            <a:ext cx="3810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>
            <a:off x="5067301" y="5372100"/>
            <a:ext cx="3810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2800" smtClean="0"/>
              <a:t>Executive Support System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500" smtClean="0"/>
              <a:t>Manajer Tingkat Atas</a:t>
            </a:r>
            <a:r>
              <a:rPr lang="en-US" sz="2500" smtClean="0">
                <a:sym typeface="Wingdings" pitchFamily="2" charset="2"/>
              </a:rPr>
              <a:t>informasi atas dasar CSF.</a:t>
            </a:r>
          </a:p>
          <a:p>
            <a:pPr eaLnBrk="1" hangingPunct="1">
              <a:buFontTx/>
              <a:buChar char="-"/>
            </a:pPr>
            <a:r>
              <a:rPr lang="en-US" sz="2500" smtClean="0">
                <a:sym typeface="Wingdings" pitchFamily="2" charset="2"/>
              </a:rPr>
              <a:t>Kemampuan untuk menampilkan CSF, strategis dan operasional</a:t>
            </a:r>
          </a:p>
          <a:p>
            <a:pPr eaLnBrk="1" hangingPunct="1">
              <a:buFontTx/>
              <a:buChar char="-"/>
            </a:pPr>
            <a:r>
              <a:rPr lang="en-US" sz="2500" smtClean="0">
                <a:sym typeface="Wingdings" pitchFamily="2" charset="2"/>
              </a:rPr>
              <a:t>Kemampuan untuk menampilkan grafis</a:t>
            </a:r>
          </a:p>
          <a:p>
            <a:pPr eaLnBrk="1" hangingPunct="1">
              <a:buFontTx/>
              <a:buChar char="-"/>
            </a:pPr>
            <a:r>
              <a:rPr lang="en-US" sz="2500" smtClean="0">
                <a:sym typeface="Wingdings" pitchFamily="2" charset="2"/>
              </a:rPr>
              <a:t>Kemampuan untuk menampilkan kunci permasalahan</a:t>
            </a:r>
          </a:p>
          <a:p>
            <a:pPr eaLnBrk="1" hangingPunct="1">
              <a:buFontTx/>
              <a:buChar char="-"/>
            </a:pPr>
            <a:r>
              <a:rPr lang="en-US" sz="2500" smtClean="0">
                <a:sym typeface="Wingdings" pitchFamily="2" charset="2"/>
              </a:rPr>
              <a:t>Kemampuan untuk memilih CSF</a:t>
            </a:r>
          </a:p>
          <a:p>
            <a:pPr eaLnBrk="1" hangingPunct="1">
              <a:buFontTx/>
              <a:buChar char="-"/>
            </a:pPr>
            <a:r>
              <a:rPr lang="en-US" sz="2500" smtClean="0">
                <a:sym typeface="Wingdings" pitchFamily="2" charset="2"/>
              </a:rPr>
              <a:t>Kemampuan untuk menampilkan garis besar keuangan</a:t>
            </a:r>
          </a:p>
          <a:p>
            <a:pPr eaLnBrk="1" hangingPunct="1">
              <a:buFontTx/>
              <a:buChar char="-"/>
            </a:pPr>
            <a:r>
              <a:rPr lang="en-US" sz="2500" smtClean="0">
                <a:sym typeface="Wingdings" pitchFamily="2" charset="2"/>
              </a:rPr>
              <a:t>Kemampuan untuk melihat  dan mengubah perencanaan strategis</a:t>
            </a:r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err="1" smtClean="0"/>
              <a:t>Jenis</a:t>
            </a:r>
            <a:r>
              <a:rPr lang="en-US" dirty="0" smtClean="0"/>
              <a:t> Data: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dirty="0" smtClean="0"/>
              <a:t>Data </a:t>
            </a:r>
            <a:r>
              <a:rPr lang="en-US" dirty="0" err="1" smtClean="0"/>
              <a:t>statis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dirty="0" smtClean="0"/>
              <a:t>Data </a:t>
            </a:r>
            <a:r>
              <a:rPr lang="en-US" dirty="0" err="1" smtClean="0"/>
              <a:t>dinamis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: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dirty="0" smtClean="0"/>
              <a:t>Data </a:t>
            </a:r>
            <a:r>
              <a:rPr lang="en-US" dirty="0" err="1" smtClean="0"/>
              <a:t>Kuantitatif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dirty="0" smtClean="0"/>
              <a:t>Data </a:t>
            </a:r>
            <a:r>
              <a:rPr lang="en-US" dirty="0" err="1" smtClean="0"/>
              <a:t>Kualitatif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data :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dirty="0" smtClean="0"/>
              <a:t>Data internal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dirty="0" smtClean="0"/>
              <a:t>Data </a:t>
            </a:r>
            <a:r>
              <a:rPr lang="en-US" dirty="0" err="1" smtClean="0"/>
              <a:t>eksternal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- </a:t>
            </a:r>
            <a:r>
              <a:rPr lang="en-US" sz="2400" smtClean="0"/>
              <a:t>Kegiatan substantif</a:t>
            </a:r>
            <a:br>
              <a:rPr lang="en-US" sz="2400" smtClean="0"/>
            </a:br>
            <a:r>
              <a:rPr lang="en-US" sz="2400" smtClean="0"/>
              <a:t>-   Kegiatan fasilitatif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" name="Rounded Rectangle 2"/>
          <p:cNvSpPr/>
          <p:nvPr/>
        </p:nvSpPr>
        <p:spPr>
          <a:xfrm>
            <a:off x="3124200" y="685800"/>
            <a:ext cx="29718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EKSTERNAL  /  INTERNAL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3733800"/>
            <a:ext cx="14478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KEGIATAN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67000" y="3733800"/>
            <a:ext cx="16764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PENELITIAN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648200" y="3810000"/>
            <a:ext cx="18288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LINGKUNGAN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705600" y="3810000"/>
            <a:ext cx="17526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PERATURAN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295400" y="2895600"/>
            <a:ext cx="624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874713" y="3314700"/>
            <a:ext cx="8397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009901" y="3314700"/>
            <a:ext cx="838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953001" y="3352800"/>
            <a:ext cx="9144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7" idx="0"/>
          </p:cNvCxnSpPr>
          <p:nvPr/>
        </p:nvCxnSpPr>
        <p:spPr>
          <a:xfrm rot="16200000" flipH="1">
            <a:off x="7105650" y="3333750"/>
            <a:ext cx="9144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771901" y="2247900"/>
            <a:ext cx="12954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430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Pengolahan Data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7239000" cy="4572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14350" marR="0" indent="-514350" algn="just" eaLnBrk="1" hangingPunct="1"/>
            <a:r>
              <a:rPr lang="en-US" sz="2000" smtClean="0"/>
              <a:t>1. Data Input</a:t>
            </a:r>
          </a:p>
          <a:p>
            <a:pPr marL="514350" marR="0" indent="-514350" algn="just" eaLnBrk="1" hangingPunct="1">
              <a:buFontTx/>
              <a:buChar char="-"/>
            </a:pPr>
            <a:r>
              <a:rPr lang="en-US" sz="2000" smtClean="0"/>
              <a:t>Recording transaction data</a:t>
            </a:r>
          </a:p>
          <a:p>
            <a:pPr marL="514350" marR="0" indent="-514350" algn="just" eaLnBrk="1" hangingPunct="1">
              <a:buFontTx/>
              <a:buChar char="-"/>
            </a:pPr>
            <a:r>
              <a:rPr lang="en-US" sz="2000" smtClean="0"/>
              <a:t>Coding transaction data</a:t>
            </a:r>
          </a:p>
          <a:p>
            <a:pPr marL="514350" marR="0" indent="-514350" algn="just" eaLnBrk="1" hangingPunct="1">
              <a:buFontTx/>
              <a:buChar char="-"/>
            </a:pPr>
            <a:r>
              <a:rPr lang="en-US" sz="2000" smtClean="0"/>
              <a:t>Storing Data</a:t>
            </a:r>
          </a:p>
          <a:p>
            <a:pPr marL="514350" marR="0" indent="-514350" algn="just" eaLnBrk="1" hangingPunct="1"/>
            <a:r>
              <a:rPr lang="en-US" sz="2000" smtClean="0"/>
              <a:t>2. Data Transformasi</a:t>
            </a:r>
          </a:p>
          <a:p>
            <a:pPr marL="514350" marR="0" indent="-514350" algn="just" eaLnBrk="1" hangingPunct="1">
              <a:buFontTx/>
              <a:buChar char="-"/>
            </a:pPr>
            <a:r>
              <a:rPr lang="en-US" sz="2000" smtClean="0"/>
              <a:t>Calculating</a:t>
            </a:r>
          </a:p>
          <a:p>
            <a:pPr marL="514350" marR="0" indent="-514350" algn="just" eaLnBrk="1" hangingPunct="1">
              <a:buFontTx/>
              <a:buChar char="-"/>
            </a:pPr>
            <a:r>
              <a:rPr lang="en-US" sz="2000" smtClean="0"/>
              <a:t>Summarizing</a:t>
            </a:r>
          </a:p>
          <a:p>
            <a:pPr marL="514350" marR="0" indent="-514350" algn="just" eaLnBrk="1" hangingPunct="1">
              <a:buFontTx/>
              <a:buChar char="-"/>
            </a:pPr>
            <a:r>
              <a:rPr lang="en-US" sz="2000" smtClean="0"/>
              <a:t>Classifying</a:t>
            </a:r>
          </a:p>
          <a:p>
            <a:pPr marL="514350" marR="0" indent="-514350" algn="just" eaLnBrk="1" hangingPunct="1"/>
            <a:r>
              <a:rPr lang="en-US" sz="2000" smtClean="0"/>
              <a:t>3. Information Output</a:t>
            </a:r>
          </a:p>
          <a:p>
            <a:pPr marL="514350" marR="0" indent="-514350" algn="just" eaLnBrk="1" hangingPunct="1">
              <a:buFontTx/>
              <a:buChar char="-"/>
            </a:pPr>
            <a:r>
              <a:rPr lang="en-US" sz="2000" smtClean="0"/>
              <a:t>Displaying result</a:t>
            </a:r>
          </a:p>
          <a:p>
            <a:pPr marL="514350" marR="0" indent="-514350" algn="just" eaLnBrk="1" hangingPunct="1">
              <a:buFontTx/>
              <a:buChar char="-"/>
            </a:pPr>
            <a:r>
              <a:rPr lang="en-US" sz="2000" smtClean="0"/>
              <a:t>Reproducing</a:t>
            </a:r>
          </a:p>
          <a:p>
            <a:pPr marL="514350" marR="0" indent="-514350" algn="just" eaLnBrk="1" hangingPunct="1">
              <a:buFontTx/>
              <a:buChar char="-"/>
            </a:pPr>
            <a:r>
              <a:rPr lang="en-US" sz="2000" smtClean="0"/>
              <a:t>Telecommunicating</a:t>
            </a:r>
          </a:p>
          <a:p>
            <a:pPr marL="514350" marR="0" indent="-514350" algn="just" eaLnBrk="1" hangingPunct="1">
              <a:buFontTx/>
              <a:buChar char="-"/>
            </a:pPr>
            <a:endParaRPr lang="en-US" sz="2400" smtClean="0"/>
          </a:p>
          <a:p>
            <a:pPr marL="514350" marR="0" indent="-514350" algn="just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Konsep Dasar Sistem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endParaRPr lang="id-ID" smtClean="0"/>
          </a:p>
          <a:p>
            <a:pPr eaLnBrk="1" hangingPunct="1"/>
            <a:r>
              <a:rPr lang="en-US" smtClean="0"/>
              <a:t>Prosedur</a:t>
            </a:r>
          </a:p>
          <a:p>
            <a:pPr eaLnBrk="1" hangingPunct="1"/>
            <a:r>
              <a:rPr lang="en-US" smtClean="0"/>
              <a:t>Komponen / elemen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Adobe Garamond Pro Bold" pitchFamily="18" charset="0"/>
              </a:rPr>
              <a:t>KLASIFIKASI SISTEM</a:t>
            </a:r>
          </a:p>
          <a:p>
            <a:pPr eaLnBrk="1" hangingPunct="1">
              <a:buFontTx/>
              <a:buChar char="-"/>
            </a:pPr>
            <a:r>
              <a:rPr lang="en-US" smtClean="0"/>
              <a:t>Sistem Fisik vs Sistem Abstrak</a:t>
            </a:r>
          </a:p>
          <a:p>
            <a:pPr eaLnBrk="1" hangingPunct="1">
              <a:buFontTx/>
              <a:buChar char="-"/>
            </a:pPr>
            <a:r>
              <a:rPr lang="en-US" smtClean="0"/>
              <a:t>Sistem Alamiah vs Sistem Buatan Manusia</a:t>
            </a:r>
          </a:p>
          <a:p>
            <a:pPr eaLnBrk="1" hangingPunct="1">
              <a:buFontTx/>
              <a:buChar char="-"/>
            </a:pPr>
            <a:r>
              <a:rPr lang="en-US" smtClean="0"/>
              <a:t>Sistem tertentu vs Sistem tak tentu</a:t>
            </a:r>
          </a:p>
          <a:p>
            <a:pPr eaLnBrk="1" hangingPunct="1">
              <a:buFontTx/>
              <a:buChar char="-"/>
            </a:pPr>
            <a:r>
              <a:rPr lang="en-US" smtClean="0"/>
              <a:t>Sistem Tertutup vs Sistem Terbuka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2472</TotalTime>
  <Words>1418</Words>
  <Application>Microsoft Office PowerPoint</Application>
  <PresentationFormat>On-screen Show (4:3)</PresentationFormat>
  <Paragraphs>464</Paragraphs>
  <Slides>55</Slides>
  <Notes>55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4" baseType="lpstr">
      <vt:lpstr>Arial</vt:lpstr>
      <vt:lpstr>Calibri</vt:lpstr>
      <vt:lpstr>Constantia</vt:lpstr>
      <vt:lpstr>Wingdings 2</vt:lpstr>
      <vt:lpstr>Bell Gothic Std Black</vt:lpstr>
      <vt:lpstr>Adobe Garamond Pro Bold</vt:lpstr>
      <vt:lpstr>Wingdings</vt:lpstr>
      <vt:lpstr>Flow</vt:lpstr>
      <vt:lpstr>Visio</vt:lpstr>
      <vt:lpstr>KONSEP SISTEM INFORMASI</vt:lpstr>
      <vt:lpstr>Buku Acuan</vt:lpstr>
      <vt:lpstr>Pengertian Dasar</vt:lpstr>
      <vt:lpstr>Siklus Informasi </vt:lpstr>
      <vt:lpstr>Atribut Informasi</vt:lpstr>
      <vt:lpstr>DATA</vt:lpstr>
      <vt:lpstr>      - Kegiatan substantif -   Kegiatan fasilitatif </vt:lpstr>
      <vt:lpstr>Pengolahan Data</vt:lpstr>
      <vt:lpstr>Konsep Dasar Sistem</vt:lpstr>
      <vt:lpstr>Karakteristik Sistem</vt:lpstr>
      <vt:lpstr>INFORMASI</vt:lpstr>
      <vt:lpstr>Jenis Informasi</vt:lpstr>
      <vt:lpstr>PowerPoint Presentation</vt:lpstr>
      <vt:lpstr>Informasi dan tingkatan manajemen</vt:lpstr>
      <vt:lpstr>Tindak Lanjut Informasi</vt:lpstr>
      <vt:lpstr>PENGENDALIAN SISTEM</vt:lpstr>
      <vt:lpstr>PowerPoint Presentation</vt:lpstr>
      <vt:lpstr>PowerPoint Presentation</vt:lpstr>
      <vt:lpstr>SISTEM INFORMASI</vt:lpstr>
      <vt:lpstr>PowerPoint Presentation</vt:lpstr>
      <vt:lpstr>RUANG LINGKUP SISTEM INFORMASI</vt:lpstr>
      <vt:lpstr>PowerPoint Presentation</vt:lpstr>
      <vt:lpstr>ASPEK PSIKOLOGIS DALAM PENERAPAN KOMPUTER</vt:lpstr>
      <vt:lpstr>Perubahan Manajemen</vt:lpstr>
      <vt:lpstr>PowerPoint Presentation</vt:lpstr>
      <vt:lpstr>SISTEM BARU DAPAT MENGUBAH ORGANISASI</vt:lpstr>
      <vt:lpstr>Hal-hal yang harus dipahami oleh perancang sistem</vt:lpstr>
      <vt:lpstr>Hal-hal yang dilakukan oleh analisis sistem</vt:lpstr>
      <vt:lpstr>Pengetahuan analisis sistem</vt:lpstr>
      <vt:lpstr>TUGAS  (Perorangan)</vt:lpstr>
      <vt:lpstr>Kegagalan Sistem Informasi</vt:lpstr>
      <vt:lpstr>Area Problem Sistem Informasi</vt:lpstr>
      <vt:lpstr>Mengukur Sukses SI</vt:lpstr>
      <vt:lpstr>DESAIN SISTEM SECARA UMUM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Pemrograman</vt:lpstr>
      <vt:lpstr>Mendesain program</vt:lpstr>
      <vt:lpstr>Alat Bantu Analisis Sistem Informasi (Flowmap)</vt:lpstr>
      <vt:lpstr>Aturan Main (Flowmap)</vt:lpstr>
      <vt:lpstr>Kasus</vt:lpstr>
      <vt:lpstr>DATABASE MANAGEMENT SYSTEM</vt:lpstr>
      <vt:lpstr>PowerPoint Presentation</vt:lpstr>
      <vt:lpstr> MANAGEMENT SUPPORT SYSTEM</vt:lpstr>
      <vt:lpstr>Transaction Processing System</vt:lpstr>
      <vt:lpstr>PowerPoint Presentation</vt:lpstr>
      <vt:lpstr>PowerPoint Presentation</vt:lpstr>
      <vt:lpstr>Office Automation System</vt:lpstr>
      <vt:lpstr>Management Information System</vt:lpstr>
      <vt:lpstr>Decision Support System</vt:lpstr>
      <vt:lpstr>PowerPoint Presentation</vt:lpstr>
      <vt:lpstr>Executive Support System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SISTEM INFORMASI</dc:title>
  <dc:creator>Naufal</dc:creator>
  <cp:lastModifiedBy>Phantom Assassin</cp:lastModifiedBy>
  <cp:revision>108</cp:revision>
  <dcterms:created xsi:type="dcterms:W3CDTF">2009-02-20T08:19:18Z</dcterms:created>
  <dcterms:modified xsi:type="dcterms:W3CDTF">2013-03-21T01:46:14Z</dcterms:modified>
</cp:coreProperties>
</file>