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5"/>
  </p:notesMasterIdLst>
  <p:handoutMasterIdLst>
    <p:handoutMasterId r:id="rId16"/>
  </p:handoutMasterIdLst>
  <p:sldIdLst>
    <p:sldId id="271" r:id="rId2"/>
    <p:sldId id="257" r:id="rId3"/>
    <p:sldId id="265" r:id="rId4"/>
    <p:sldId id="266" r:id="rId5"/>
    <p:sldId id="268" r:id="rId6"/>
    <p:sldId id="258" r:id="rId7"/>
    <p:sldId id="259" r:id="rId8"/>
    <p:sldId id="270" r:id="rId9"/>
    <p:sldId id="269" r:id="rId10"/>
    <p:sldId id="261" r:id="rId11"/>
    <p:sldId id="262" r:id="rId12"/>
    <p:sldId id="263" r:id="rId13"/>
    <p:sldId id="264" r:id="rId14"/>
  </p:sldIdLst>
  <p:sldSz cx="9906000" cy="6858000" type="A4"/>
  <p:notesSz cx="9144000" cy="6858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9900"/>
    <a:srgbClr val="FF6600"/>
    <a:srgbClr val="66CCFF"/>
    <a:srgbClr val="0000CC"/>
    <a:srgbClr val="FFFF00"/>
    <a:srgbClr val="FF99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32" autoAdjust="0"/>
    <p:restoredTop sz="94660"/>
  </p:normalViewPr>
  <p:slideViewPr>
    <p:cSldViewPr>
      <p:cViewPr>
        <p:scale>
          <a:sx n="50" d="100"/>
          <a:sy n="50" d="100"/>
        </p:scale>
        <p:origin x="-1086" y="-192"/>
      </p:cViewPr>
      <p:guideLst>
        <p:guide orient="horz" pos="2160"/>
        <p:guide pos="312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4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6BC69BA-4388-4D3B-A10E-D7A175298686}" type="slidenum">
              <a:rPr lang="en-US"/>
              <a:pPr>
                <a:defRPr/>
              </a:pPr>
              <a:t>‹#›</a:t>
            </a:fld>
            <a:endParaRPr lang="en-US"/>
          </a:p>
        </p:txBody>
      </p:sp>
    </p:spTree>
    <p:extLst>
      <p:ext uri="{BB962C8B-B14F-4D97-AF65-F5344CB8AC3E}">
        <p14:creationId xmlns:p14="http://schemas.microsoft.com/office/powerpoint/2010/main" val="3064146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714625" y="514350"/>
            <a:ext cx="371475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3FC900E-4564-4324-A79D-A6D27BB78CD2}" type="slidenum">
              <a:rPr lang="en-US"/>
              <a:pPr>
                <a:defRPr/>
              </a:pPr>
              <a:t>‹#›</a:t>
            </a:fld>
            <a:endParaRPr lang="en-US"/>
          </a:p>
        </p:txBody>
      </p:sp>
    </p:spTree>
    <p:extLst>
      <p:ext uri="{BB962C8B-B14F-4D97-AF65-F5344CB8AC3E}">
        <p14:creationId xmlns:p14="http://schemas.microsoft.com/office/powerpoint/2010/main" val="1307302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1</a:t>
            </a:fld>
            <a:endParaRPr lang="en-US"/>
          </a:p>
        </p:txBody>
      </p:sp>
    </p:spTree>
    <p:extLst>
      <p:ext uri="{BB962C8B-B14F-4D97-AF65-F5344CB8AC3E}">
        <p14:creationId xmlns:p14="http://schemas.microsoft.com/office/powerpoint/2010/main" val="703315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10</a:t>
            </a:fld>
            <a:endParaRPr lang="en-US"/>
          </a:p>
        </p:txBody>
      </p:sp>
    </p:spTree>
    <p:extLst>
      <p:ext uri="{BB962C8B-B14F-4D97-AF65-F5344CB8AC3E}">
        <p14:creationId xmlns:p14="http://schemas.microsoft.com/office/powerpoint/2010/main" val="1039861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11</a:t>
            </a:fld>
            <a:endParaRPr lang="en-US"/>
          </a:p>
        </p:txBody>
      </p:sp>
    </p:spTree>
    <p:extLst>
      <p:ext uri="{BB962C8B-B14F-4D97-AF65-F5344CB8AC3E}">
        <p14:creationId xmlns:p14="http://schemas.microsoft.com/office/powerpoint/2010/main" val="1487038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12</a:t>
            </a:fld>
            <a:endParaRPr lang="en-US"/>
          </a:p>
        </p:txBody>
      </p:sp>
    </p:spTree>
    <p:extLst>
      <p:ext uri="{BB962C8B-B14F-4D97-AF65-F5344CB8AC3E}">
        <p14:creationId xmlns:p14="http://schemas.microsoft.com/office/powerpoint/2010/main" val="4092233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13</a:t>
            </a:fld>
            <a:endParaRPr lang="en-US"/>
          </a:p>
        </p:txBody>
      </p:sp>
    </p:spTree>
    <p:extLst>
      <p:ext uri="{BB962C8B-B14F-4D97-AF65-F5344CB8AC3E}">
        <p14:creationId xmlns:p14="http://schemas.microsoft.com/office/powerpoint/2010/main" val="77468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2</a:t>
            </a:fld>
            <a:endParaRPr lang="en-US"/>
          </a:p>
        </p:txBody>
      </p:sp>
    </p:spTree>
    <p:extLst>
      <p:ext uri="{BB962C8B-B14F-4D97-AF65-F5344CB8AC3E}">
        <p14:creationId xmlns:p14="http://schemas.microsoft.com/office/powerpoint/2010/main" val="288364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3</a:t>
            </a:fld>
            <a:endParaRPr lang="en-US"/>
          </a:p>
        </p:txBody>
      </p:sp>
    </p:spTree>
    <p:extLst>
      <p:ext uri="{BB962C8B-B14F-4D97-AF65-F5344CB8AC3E}">
        <p14:creationId xmlns:p14="http://schemas.microsoft.com/office/powerpoint/2010/main" val="3319098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4</a:t>
            </a:fld>
            <a:endParaRPr lang="en-US"/>
          </a:p>
        </p:txBody>
      </p:sp>
    </p:spTree>
    <p:extLst>
      <p:ext uri="{BB962C8B-B14F-4D97-AF65-F5344CB8AC3E}">
        <p14:creationId xmlns:p14="http://schemas.microsoft.com/office/powerpoint/2010/main" val="2052298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5</a:t>
            </a:fld>
            <a:endParaRPr lang="en-US"/>
          </a:p>
        </p:txBody>
      </p:sp>
    </p:spTree>
    <p:extLst>
      <p:ext uri="{BB962C8B-B14F-4D97-AF65-F5344CB8AC3E}">
        <p14:creationId xmlns:p14="http://schemas.microsoft.com/office/powerpoint/2010/main" val="63888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6</a:t>
            </a:fld>
            <a:endParaRPr lang="en-US"/>
          </a:p>
        </p:txBody>
      </p:sp>
    </p:spTree>
    <p:extLst>
      <p:ext uri="{BB962C8B-B14F-4D97-AF65-F5344CB8AC3E}">
        <p14:creationId xmlns:p14="http://schemas.microsoft.com/office/powerpoint/2010/main" val="190205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7</a:t>
            </a:fld>
            <a:endParaRPr lang="en-US"/>
          </a:p>
        </p:txBody>
      </p:sp>
    </p:spTree>
    <p:extLst>
      <p:ext uri="{BB962C8B-B14F-4D97-AF65-F5344CB8AC3E}">
        <p14:creationId xmlns:p14="http://schemas.microsoft.com/office/powerpoint/2010/main" val="1400152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8</a:t>
            </a:fld>
            <a:endParaRPr lang="en-US"/>
          </a:p>
        </p:txBody>
      </p:sp>
    </p:spTree>
    <p:extLst>
      <p:ext uri="{BB962C8B-B14F-4D97-AF65-F5344CB8AC3E}">
        <p14:creationId xmlns:p14="http://schemas.microsoft.com/office/powerpoint/2010/main" val="3131133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3FC900E-4564-4324-A79D-A6D27BB78CD2}" type="slidenum">
              <a:rPr lang="en-US" smtClean="0"/>
              <a:pPr>
                <a:defRPr/>
              </a:pPr>
              <a:t>9</a:t>
            </a:fld>
            <a:endParaRPr lang="en-US"/>
          </a:p>
        </p:txBody>
      </p:sp>
    </p:spTree>
    <p:extLst>
      <p:ext uri="{BB962C8B-B14F-4D97-AF65-F5344CB8AC3E}">
        <p14:creationId xmlns:p14="http://schemas.microsoft.com/office/powerpoint/2010/main" val="3041233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889250" y="0"/>
            <a:ext cx="701675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5" name="Straight Connector 4"/>
          <p:cNvSpPr>
            <a:spLocks noChangeShapeType="1"/>
          </p:cNvSpPr>
          <p:nvPr/>
        </p:nvSpPr>
        <p:spPr bwMode="auto">
          <a:xfrm rot="16200000">
            <a:off x="-53975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p>
        </p:txBody>
      </p:sp>
      <p:sp>
        <p:nvSpPr>
          <p:cNvPr id="12" name="Title 11"/>
          <p:cNvSpPr>
            <a:spLocks noGrp="1"/>
          </p:cNvSpPr>
          <p:nvPr>
            <p:ph type="ctrTitle"/>
          </p:nvPr>
        </p:nvSpPr>
        <p:spPr>
          <a:xfrm>
            <a:off x="3647440" y="533400"/>
            <a:ext cx="553085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633979" y="3539864"/>
            <a:ext cx="5541010"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6361113" y="6557963"/>
            <a:ext cx="21685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3054350" y="6557963"/>
            <a:ext cx="3171825"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8537575" y="6556375"/>
            <a:ext cx="638175" cy="228600"/>
          </a:xfrm>
        </p:spPr>
        <p:txBody>
          <a:bodyPr/>
          <a:lstStyle>
            <a:lvl1pPr>
              <a:defRPr lang="en-US">
                <a:solidFill>
                  <a:srgbClr val="FFFFFF"/>
                </a:solidFill>
              </a:defRPr>
            </a:lvl1pPr>
            <a:extLst/>
          </a:lstStyle>
          <a:p>
            <a:pPr>
              <a:defRPr/>
            </a:pPr>
            <a:fld id="{75D0DB34-F35A-4A9F-A00A-A9899351E5E7}" type="slidenum">
              <a:rPr/>
              <a:pPr>
                <a:defRPr/>
              </a:pPr>
              <a:t>‹#›</a:t>
            </a:fld>
            <a:endParaRPr/>
          </a:p>
        </p:txBody>
      </p:sp>
    </p:spTree>
    <p:extLst>
      <p:ext uri="{BB962C8B-B14F-4D97-AF65-F5344CB8AC3E}">
        <p14:creationId xmlns:p14="http://schemas.microsoft.com/office/powerpoint/2010/main" val="11802959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826CEB8C-8307-487F-9FCD-11F05E09E723}" type="slidenum">
              <a:rPr lang="en-US"/>
              <a:pPr>
                <a:defRPr/>
              </a:pPr>
              <a:t>‹#›</a:t>
            </a:fld>
            <a:endParaRPr lang="en-US"/>
          </a:p>
        </p:txBody>
      </p:sp>
    </p:spTree>
    <p:extLst>
      <p:ext uri="{BB962C8B-B14F-4D97-AF65-F5344CB8AC3E}">
        <p14:creationId xmlns:p14="http://schemas.microsoft.com/office/powerpoint/2010/main" val="2729011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9300" y="274956"/>
            <a:ext cx="1651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3"/>
            <a:ext cx="652145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95813" y="6557963"/>
            <a:ext cx="2170112"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95300" y="6556375"/>
            <a:ext cx="39624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775450" y="6553200"/>
            <a:ext cx="638175" cy="228600"/>
          </a:xfrm>
        </p:spPr>
        <p:txBody>
          <a:bodyPr/>
          <a:lstStyle>
            <a:lvl1pPr>
              <a:defRPr>
                <a:solidFill>
                  <a:schemeClr val="tx2"/>
                </a:solidFill>
              </a:defRPr>
            </a:lvl1pPr>
            <a:extLst/>
          </a:lstStyle>
          <a:p>
            <a:pPr>
              <a:defRPr/>
            </a:pPr>
            <a:fld id="{978DF8BD-8905-47C3-87EA-4FD49E3AC345}" type="slidenum">
              <a:rPr lang="en-US"/>
              <a:pPr>
                <a:defRPr/>
              </a:pPr>
              <a:t>‹#›</a:t>
            </a:fld>
            <a:endParaRPr lang="en-US"/>
          </a:p>
        </p:txBody>
      </p:sp>
    </p:spTree>
    <p:extLst>
      <p:ext uri="{BB962C8B-B14F-4D97-AF65-F5344CB8AC3E}">
        <p14:creationId xmlns:p14="http://schemas.microsoft.com/office/powerpoint/2010/main" val="403883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DD9DDF8-6D57-4C15-9ED7-BE1E4F4D686F}" type="slidenum">
              <a:rPr lang="en-US"/>
              <a:pPr>
                <a:defRPr/>
              </a:pPr>
              <a:t>‹#›</a:t>
            </a:fld>
            <a:endParaRPr lang="en-US"/>
          </a:p>
        </p:txBody>
      </p:sp>
    </p:spTree>
    <p:extLst>
      <p:ext uri="{BB962C8B-B14F-4D97-AF65-F5344CB8AC3E}">
        <p14:creationId xmlns:p14="http://schemas.microsoft.com/office/powerpoint/2010/main" val="258946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0" y="2821838"/>
            <a:ext cx="6776779"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155700" y="1905001"/>
            <a:ext cx="6776779"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5118100" y="6556375"/>
            <a:ext cx="2168525"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879600" y="6556375"/>
            <a:ext cx="31369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7294563" y="6554788"/>
            <a:ext cx="638175" cy="228600"/>
          </a:xfrm>
        </p:spPr>
        <p:txBody>
          <a:bodyPr/>
          <a:lstStyle>
            <a:lvl1pPr>
              <a:defRPr/>
            </a:lvl1pPr>
            <a:extLst/>
          </a:lstStyle>
          <a:p>
            <a:pPr>
              <a:defRPr/>
            </a:pPr>
            <a:fld id="{98D0A590-F20C-47C7-9884-733429B66F7A}" type="slidenum">
              <a:rPr lang="en-US"/>
              <a:pPr>
                <a:defRPr/>
              </a:pPr>
              <a:t>‹#›</a:t>
            </a:fld>
            <a:endParaRPr lang="en-US"/>
          </a:p>
        </p:txBody>
      </p:sp>
    </p:spTree>
    <p:extLst>
      <p:ext uri="{BB962C8B-B14F-4D97-AF65-F5344CB8AC3E}">
        <p14:creationId xmlns:p14="http://schemas.microsoft.com/office/powerpoint/2010/main" val="23599435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20040"/>
            <a:ext cx="7845552"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95300" y="1600201"/>
            <a:ext cx="381381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042" y="1600201"/>
            <a:ext cx="381381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C2EE91B1-D6BF-4E93-A129-CACCF4E7E7C0}" type="slidenum">
              <a:rPr lang="en-US"/>
              <a:pPr>
                <a:defRPr/>
              </a:pPr>
              <a:t>‹#›</a:t>
            </a:fld>
            <a:endParaRPr lang="en-US"/>
          </a:p>
        </p:txBody>
      </p:sp>
    </p:spTree>
    <p:extLst>
      <p:ext uri="{BB962C8B-B14F-4D97-AF65-F5344CB8AC3E}">
        <p14:creationId xmlns:p14="http://schemas.microsoft.com/office/powerpoint/2010/main" val="341443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320040"/>
            <a:ext cx="7845552"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95300" y="5867400"/>
            <a:ext cx="381381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527042" y="5867400"/>
            <a:ext cx="381381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95300" y="1711840"/>
            <a:ext cx="381381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27042" y="1711840"/>
            <a:ext cx="381381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6B30108-AD64-4ECF-9601-C377FB76F3E6}" type="slidenum">
              <a:rPr lang="en-US"/>
              <a:pPr>
                <a:defRPr/>
              </a:pPr>
              <a:t>‹#›</a:t>
            </a:fld>
            <a:endParaRPr lang="en-US"/>
          </a:p>
        </p:txBody>
      </p:sp>
    </p:spTree>
    <p:extLst>
      <p:ext uri="{BB962C8B-B14F-4D97-AF65-F5344CB8AC3E}">
        <p14:creationId xmlns:p14="http://schemas.microsoft.com/office/powerpoint/2010/main" val="51186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320040"/>
            <a:ext cx="7845552"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51C0536B-8123-4747-A7AF-A49B18B5FAA0}" type="slidenum">
              <a:rPr lang="en-US"/>
              <a:pPr>
                <a:defRPr/>
              </a:pPr>
              <a:t>‹#›</a:t>
            </a:fld>
            <a:endParaRPr lang="en-US"/>
          </a:p>
        </p:txBody>
      </p:sp>
    </p:spTree>
    <p:extLst>
      <p:ext uri="{BB962C8B-B14F-4D97-AF65-F5344CB8AC3E}">
        <p14:creationId xmlns:p14="http://schemas.microsoft.com/office/powerpoint/2010/main" val="134084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09C780E0-6785-495F-9908-D4A453211431}" type="slidenum">
              <a:rPr lang="en-US"/>
              <a:pPr>
                <a:defRPr/>
              </a:pPr>
              <a:t>‹#›</a:t>
            </a:fld>
            <a:endParaRPr lang="en-US"/>
          </a:p>
        </p:txBody>
      </p:sp>
    </p:spTree>
    <p:extLst>
      <p:ext uri="{BB962C8B-B14F-4D97-AF65-F5344CB8AC3E}">
        <p14:creationId xmlns:p14="http://schemas.microsoft.com/office/powerpoint/2010/main" val="259847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638937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95300" y="1497416"/>
            <a:ext cx="638937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95300" y="2133600"/>
            <a:ext cx="784225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0A86A81-3848-4FBA-A209-F4163FEA9EB8}" type="slidenum">
              <a:rPr lang="en-US"/>
              <a:pPr>
                <a:defRPr/>
              </a:pPr>
              <a:t>‹#›</a:t>
            </a:fld>
            <a:endParaRPr lang="en-US"/>
          </a:p>
        </p:txBody>
      </p:sp>
    </p:spTree>
    <p:extLst>
      <p:ext uri="{BB962C8B-B14F-4D97-AF65-F5344CB8AC3E}">
        <p14:creationId xmlns:p14="http://schemas.microsoft.com/office/powerpoint/2010/main" val="253404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647700" y="1004888"/>
            <a:ext cx="4679950"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a:xfrm rot="21420000">
            <a:off x="646113" y="998538"/>
            <a:ext cx="4679950"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5838189" y="1143000"/>
            <a:ext cx="371475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838189" y="3283634"/>
            <a:ext cx="371475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718989" y="1041002"/>
            <a:ext cx="455676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38B230FD-FD0F-4ECA-AC8A-3D3454550B70}" type="slidenum">
              <a:rPr lang="en-US"/>
              <a:pPr>
                <a:defRPr/>
              </a:pPr>
              <a:t>‹#›</a:t>
            </a:fld>
            <a:endParaRPr lang="en-US"/>
          </a:p>
        </p:txBody>
      </p:sp>
    </p:spTree>
    <p:extLst>
      <p:ext uri="{BB962C8B-B14F-4D97-AF65-F5344CB8AC3E}">
        <p14:creationId xmlns:p14="http://schemas.microsoft.com/office/powerpoint/2010/main" val="105099720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832850" y="0"/>
            <a:ext cx="107315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3" name="Title Placeholder 2"/>
          <p:cNvSpPr>
            <a:spLocks noGrp="1"/>
          </p:cNvSpPr>
          <p:nvPr>
            <p:ph type="title"/>
          </p:nvPr>
        </p:nvSpPr>
        <p:spPr>
          <a:xfrm>
            <a:off x="495300" y="320675"/>
            <a:ext cx="784225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95300" y="1609725"/>
            <a:ext cx="784225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598988" y="6557963"/>
            <a:ext cx="2170112"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95300" y="6557963"/>
            <a:ext cx="39624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772275" y="6556375"/>
            <a:ext cx="638175"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A42E9E3-18A6-4177-9DD2-D910FB4215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29" r:id="rId2"/>
    <p:sldLayoutId id="2147483737" r:id="rId3"/>
    <p:sldLayoutId id="2147483730" r:id="rId4"/>
    <p:sldLayoutId id="2147483731" r:id="rId5"/>
    <p:sldLayoutId id="2147483732" r:id="rId6"/>
    <p:sldLayoutId id="2147483733" r:id="rId7"/>
    <p:sldLayoutId id="2147483734" r:id="rId8"/>
    <p:sldLayoutId id="2147483738" r:id="rId9"/>
    <p:sldLayoutId id="2147483735" r:id="rId10"/>
    <p:sldLayoutId id="2147483739" r:id="rId11"/>
  </p:sldLayoutIdLst>
  <p:hf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95300" y="320040"/>
            <a:ext cx="7842250" cy="1143000"/>
          </a:xfrm>
        </p:spPr>
        <p:txBody>
          <a:bodyPr>
            <a:normAutofit fontScale="90000"/>
          </a:bodyPr>
          <a:lstStyle/>
          <a:p>
            <a:pPr eaLnBrk="1" fontAlgn="auto" hangingPunct="1">
              <a:spcAft>
                <a:spcPts val="0"/>
              </a:spcAft>
              <a:defRPr/>
            </a:pPr>
            <a:r>
              <a:rPr lang="en-US" sz="3400" dirty="0" err="1" smtClean="0">
                <a:latin typeface="Tahoma" pitchFamily="34" charset="0"/>
              </a:rPr>
              <a:t>Teori</a:t>
            </a:r>
            <a:r>
              <a:rPr lang="en-US" sz="3400" dirty="0" smtClean="0">
                <a:latin typeface="Tahoma" pitchFamily="34" charset="0"/>
              </a:rPr>
              <a:t> </a:t>
            </a:r>
            <a:r>
              <a:rPr lang="en-US" sz="3400" dirty="0" err="1" smtClean="0">
                <a:latin typeface="Tahoma" pitchFamily="34" charset="0"/>
              </a:rPr>
              <a:t>Motivasi</a:t>
            </a:r>
            <a:r>
              <a:rPr lang="en-US" sz="3400" dirty="0" smtClean="0">
                <a:latin typeface="Tahoma" pitchFamily="34" charset="0"/>
              </a:rPr>
              <a:t> : </a:t>
            </a:r>
            <a:r>
              <a:rPr lang="en-US" sz="3100" i="1" smtClean="0">
                <a:latin typeface="Tahoma" pitchFamily="34" charset="0"/>
              </a:rPr>
              <a:t>Process</a:t>
            </a:r>
            <a:r>
              <a:rPr lang="en-US" sz="3400" i="1" smtClean="0">
                <a:latin typeface="Tahoma" pitchFamily="34" charset="0"/>
              </a:rPr>
              <a:t> theories</a:t>
            </a:r>
            <a:r>
              <a:rPr lang="id-ID" sz="3400" i="1" smtClean="0">
                <a:latin typeface="Tahoma" pitchFamily="34" charset="0"/>
              </a:rPr>
              <a:t/>
            </a:r>
            <a:br>
              <a:rPr lang="id-ID" sz="3400" i="1" smtClean="0">
                <a:latin typeface="Tahoma" pitchFamily="34" charset="0"/>
              </a:rPr>
            </a:br>
            <a:r>
              <a:rPr lang="en-US" sz="3400" smtClean="0">
                <a:latin typeface="Tahoma" pitchFamily="34" charset="0"/>
              </a:rPr>
              <a:t>Aplikasi </a:t>
            </a:r>
            <a:r>
              <a:rPr lang="en-US" sz="3400" dirty="0" err="1" smtClean="0">
                <a:latin typeface="Tahoma" pitchFamily="34" charset="0"/>
              </a:rPr>
              <a:t>Motivasi</a:t>
            </a:r>
            <a:endParaRPr lang="en-US" sz="3400" dirty="0" smtClean="0">
              <a:latin typeface="Tahoma" pitchFamily="34" charset="0"/>
            </a:endParaRP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D9EACE4-D7CB-40F8-8649-06E415786134}" type="slidenum">
              <a:rPr lang="en-US" smtClean="0">
                <a:solidFill>
                  <a:schemeClr val="tx2"/>
                </a:solidFill>
              </a:rPr>
              <a:pPr/>
              <a:t>1</a:t>
            </a:fld>
            <a:endParaRPr lang="en-US" smtClean="0">
              <a:solidFill>
                <a:schemeClr val="tx2"/>
              </a:solidFill>
            </a:endParaRPr>
          </a:p>
        </p:txBody>
      </p:sp>
      <p:sp>
        <p:nvSpPr>
          <p:cNvPr id="56324" name="Rectangle 4"/>
          <p:cNvSpPr>
            <a:spLocks noChangeArrowheads="1"/>
          </p:cNvSpPr>
          <p:nvPr/>
        </p:nvSpPr>
        <p:spPr bwMode="auto">
          <a:xfrm>
            <a:off x="1708150" y="4629150"/>
            <a:ext cx="6934200" cy="1752600"/>
          </a:xfrm>
          <a:prstGeom prst="rect">
            <a:avLst/>
          </a:prstGeom>
          <a:noFill/>
          <a:ln w="9525">
            <a:noFill/>
            <a:miter lim="800000"/>
            <a:headEnd/>
            <a:tailEnd/>
          </a:ln>
          <a:effectLst/>
        </p:spPr>
        <p:txBody>
          <a:bodyPr/>
          <a:lstStyle/>
          <a:p>
            <a:pPr marL="342900" indent="-342900" algn="ctr" eaLnBrk="1" hangingPunct="1">
              <a:lnSpc>
                <a:spcPct val="80000"/>
              </a:lnSpc>
              <a:spcBef>
                <a:spcPct val="20000"/>
              </a:spcBef>
              <a:buClr>
                <a:schemeClr val="hlink"/>
              </a:buClr>
              <a:buSzPct val="60000"/>
              <a:buFont typeface="Wingdings" pitchFamily="2" charset="2"/>
              <a:buNone/>
              <a:defRPr/>
            </a:pPr>
            <a:r>
              <a:rPr lang="en-US" sz="2400" b="1" dirty="0">
                <a:solidFill>
                  <a:schemeClr val="tx2"/>
                </a:solidFill>
                <a:effectLst>
                  <a:outerShdw blurRad="38100" dist="38100" dir="2700000" algn="tl">
                    <a:srgbClr val="000000"/>
                  </a:outerShdw>
                </a:effectLst>
                <a:latin typeface="Tahoma" pitchFamily="34" charset="0"/>
              </a:rPr>
              <a:t>Program </a:t>
            </a:r>
            <a:r>
              <a:rPr lang="en-US" sz="2400" b="1" dirty="0" err="1">
                <a:solidFill>
                  <a:schemeClr val="tx2"/>
                </a:solidFill>
                <a:effectLst>
                  <a:outerShdw blurRad="38100" dist="38100" dir="2700000" algn="tl">
                    <a:srgbClr val="000000"/>
                  </a:outerShdw>
                </a:effectLst>
                <a:latin typeface="Tahoma" pitchFamily="34" charset="0"/>
              </a:rPr>
              <a:t>Studi</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Sistem</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Informasi</a:t>
            </a:r>
            <a:endParaRPr lang="en-US" sz="2400" b="1">
              <a:solidFill>
                <a:schemeClr val="tx2"/>
              </a:solidFill>
              <a:effectLst>
                <a:outerShdw blurRad="38100" dist="38100" dir="2700000" algn="tl">
                  <a:srgbClr val="000000"/>
                </a:outerShdw>
              </a:effectLst>
              <a:latin typeface="Tahoma" pitchFamily="34" charset="0"/>
            </a:endParaRPr>
          </a:p>
          <a:p>
            <a:pPr marL="342900" indent="-342900" algn="ctr" eaLnBrk="1" hangingPunct="1">
              <a:lnSpc>
                <a:spcPct val="80000"/>
              </a:lnSpc>
              <a:spcBef>
                <a:spcPct val="20000"/>
              </a:spcBef>
              <a:buClr>
                <a:schemeClr val="hlink"/>
              </a:buClr>
              <a:buSzPct val="60000"/>
              <a:buFont typeface="Wingdings" pitchFamily="2" charset="2"/>
              <a:buNone/>
              <a:defRPr/>
            </a:pPr>
            <a:r>
              <a:rPr lang="en-US" sz="2400" b="1" smtClean="0">
                <a:solidFill>
                  <a:schemeClr val="tx2"/>
                </a:solidFill>
                <a:effectLst>
                  <a:outerShdw blurRad="38100" dist="38100" dir="2700000" algn="tl">
                    <a:srgbClr val="000000"/>
                  </a:outerShdw>
                </a:effectLst>
                <a:latin typeface="Tahoma" pitchFamily="34" charset="0"/>
              </a:rPr>
              <a:t>Fakultas</a:t>
            </a:r>
            <a:r>
              <a:rPr lang="en-US" sz="2400" b="1" dirty="0" smtClean="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Teknik</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dan</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Ilmu</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Komputer</a:t>
            </a:r>
            <a:endParaRPr lang="en-US" sz="2400" b="1" dirty="0">
              <a:solidFill>
                <a:schemeClr val="tx2"/>
              </a:solidFill>
              <a:effectLst>
                <a:outerShdw blurRad="38100" dist="38100" dir="2700000" algn="tl">
                  <a:srgbClr val="000000"/>
                </a:outerShdw>
              </a:effectLst>
              <a:latin typeface="Tahoma" pitchFamily="34" charset="0"/>
            </a:endParaRPr>
          </a:p>
          <a:p>
            <a:pPr marL="342900" indent="-342900" algn="ctr" eaLnBrk="1" hangingPunct="1">
              <a:lnSpc>
                <a:spcPct val="80000"/>
              </a:lnSpc>
              <a:spcBef>
                <a:spcPct val="20000"/>
              </a:spcBef>
              <a:buClr>
                <a:schemeClr val="hlink"/>
              </a:buClr>
              <a:buSzPct val="60000"/>
              <a:buFont typeface="Wingdings" pitchFamily="2" charset="2"/>
              <a:buNone/>
              <a:defRPr/>
            </a:pPr>
            <a:r>
              <a:rPr lang="en-US" sz="2400" b="1" dirty="0" err="1">
                <a:solidFill>
                  <a:schemeClr val="tx2"/>
                </a:solidFill>
                <a:effectLst>
                  <a:outerShdw blurRad="38100" dist="38100" dir="2700000" algn="tl">
                    <a:srgbClr val="000000"/>
                  </a:outerShdw>
                </a:effectLst>
                <a:latin typeface="Tahoma" pitchFamily="34" charset="0"/>
              </a:rPr>
              <a:t>Universitas</a:t>
            </a:r>
            <a:r>
              <a:rPr lang="en-US" sz="2400" b="1" dirty="0">
                <a:solidFill>
                  <a:schemeClr val="tx2"/>
                </a:solidFill>
                <a:effectLst>
                  <a:outerShdw blurRad="38100" dist="38100" dir="2700000" algn="tl">
                    <a:srgbClr val="000000"/>
                  </a:outerShdw>
                </a:effectLst>
                <a:latin typeface="Tahoma" pitchFamily="34" charset="0"/>
              </a:rPr>
              <a:t> </a:t>
            </a:r>
            <a:r>
              <a:rPr lang="en-US" sz="2400" b="1" dirty="0" err="1">
                <a:solidFill>
                  <a:schemeClr val="tx2"/>
                </a:solidFill>
                <a:effectLst>
                  <a:outerShdw blurRad="38100" dist="38100" dir="2700000" algn="tl">
                    <a:srgbClr val="000000"/>
                  </a:outerShdw>
                </a:effectLst>
                <a:latin typeface="Tahoma" pitchFamily="34" charset="0"/>
              </a:rPr>
              <a:t>Komputer</a:t>
            </a:r>
            <a:r>
              <a:rPr lang="en-US" sz="2400" b="1" dirty="0">
                <a:solidFill>
                  <a:schemeClr val="tx2"/>
                </a:solidFill>
                <a:effectLst>
                  <a:outerShdw blurRad="38100" dist="38100" dir="2700000" algn="tl">
                    <a:srgbClr val="000000"/>
                  </a:outerShdw>
                </a:effectLst>
                <a:latin typeface="Tahoma" pitchFamily="34" charset="0"/>
              </a:rPr>
              <a:t> Indonesia</a:t>
            </a:r>
          </a:p>
          <a:p>
            <a:pPr marL="342900" indent="-342900" algn="ctr" eaLnBrk="1" hangingPunct="1">
              <a:lnSpc>
                <a:spcPct val="80000"/>
              </a:lnSpc>
              <a:spcBef>
                <a:spcPct val="20000"/>
              </a:spcBef>
              <a:buClr>
                <a:schemeClr val="hlink"/>
              </a:buClr>
              <a:buSzPct val="60000"/>
              <a:buFont typeface="Wingdings" pitchFamily="2" charset="2"/>
              <a:buNone/>
              <a:defRPr/>
            </a:pPr>
            <a:r>
              <a:rPr lang="en-US" sz="2400" b="1" dirty="0">
                <a:solidFill>
                  <a:schemeClr val="tx2"/>
                </a:solidFill>
                <a:effectLst>
                  <a:outerShdw blurRad="38100" dist="38100" dir="2700000" algn="tl">
                    <a:srgbClr val="000000"/>
                  </a:outerShdw>
                </a:effectLst>
                <a:latin typeface="Tahoma" pitchFamily="34" charset="0"/>
              </a:rPr>
              <a:t>Bandung </a:t>
            </a:r>
          </a:p>
          <a:p>
            <a:pPr marL="342900" indent="-342900" algn="ctr" eaLnBrk="1" hangingPunct="1">
              <a:lnSpc>
                <a:spcPct val="80000"/>
              </a:lnSpc>
              <a:spcBef>
                <a:spcPct val="20000"/>
              </a:spcBef>
              <a:buClr>
                <a:schemeClr val="hlink"/>
              </a:buClr>
              <a:buSzPct val="60000"/>
              <a:buFont typeface="Wingdings" pitchFamily="2" charset="2"/>
              <a:buNone/>
              <a:defRPr/>
            </a:pPr>
            <a:r>
              <a:rPr lang="en-US" sz="2400" b="1" dirty="0">
                <a:solidFill>
                  <a:schemeClr val="tx2"/>
                </a:solidFill>
                <a:effectLst>
                  <a:outerShdw blurRad="38100" dist="38100" dir="2700000" algn="tl">
                    <a:srgbClr val="000000"/>
                  </a:outerShdw>
                </a:effectLst>
                <a:latin typeface="Tahoma" pitchFamily="34" charset="0"/>
              </a:rPr>
              <a:t>20</a:t>
            </a:r>
            <a:r>
              <a:rPr lang="id-ID" sz="2400" b="1" dirty="0">
                <a:solidFill>
                  <a:schemeClr val="tx2"/>
                </a:solidFill>
                <a:effectLst>
                  <a:outerShdw blurRad="38100" dist="38100" dir="2700000" algn="tl">
                    <a:srgbClr val="000000"/>
                  </a:outerShdw>
                </a:effectLst>
                <a:latin typeface="Tahoma" pitchFamily="34" charset="0"/>
              </a:rPr>
              <a:t>10</a:t>
            </a:r>
            <a:endParaRPr lang="en-US" sz="2400" b="1" dirty="0">
              <a:solidFill>
                <a:schemeClr val="tx2"/>
              </a:solidFill>
              <a:effectLst>
                <a:outerShdw blurRad="38100" dist="38100" dir="2700000" algn="tl">
                  <a:srgbClr val="000000"/>
                </a:outerShdw>
              </a:effectLst>
              <a:latin typeface="Tahoma" pitchFamily="34" charset="0"/>
            </a:endParaRPr>
          </a:p>
        </p:txBody>
      </p:sp>
      <p:pic>
        <p:nvPicPr>
          <p:cNvPr id="6150" name="Picture 6" descr="Graphic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1338" y="2708275"/>
            <a:ext cx="1716087"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7CC4C29-5998-477C-AFCB-27C2ABD830CD}" type="slidenum">
              <a:rPr lang="en-US" smtClean="0">
                <a:solidFill>
                  <a:schemeClr val="tx2"/>
                </a:solidFill>
              </a:rPr>
              <a:pPr/>
              <a:t>10</a:t>
            </a:fld>
            <a:endParaRPr lang="en-US" smtClean="0">
              <a:solidFill>
                <a:schemeClr val="tx2"/>
              </a:solidFill>
            </a:endParaRPr>
          </a:p>
        </p:txBody>
      </p:sp>
      <p:sp>
        <p:nvSpPr>
          <p:cNvPr id="40964" name="Rectangle 4"/>
          <p:cNvSpPr>
            <a:spLocks noChangeArrowheads="1"/>
          </p:cNvSpPr>
          <p:nvPr/>
        </p:nvSpPr>
        <p:spPr bwMode="auto">
          <a:xfrm>
            <a:off x="3549650" y="2201863"/>
            <a:ext cx="3074988" cy="579437"/>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3200" b="1">
                <a:effectLst>
                  <a:outerShdw blurRad="38100" dist="38100" dir="2700000" algn="tl">
                    <a:srgbClr val="000000"/>
                  </a:outerShdw>
                </a:effectLst>
                <a:latin typeface="Tahoma" pitchFamily="34" charset="0"/>
              </a:rPr>
              <a:t>Teori keadilan</a:t>
            </a:r>
          </a:p>
        </p:txBody>
      </p:sp>
      <p:sp>
        <p:nvSpPr>
          <p:cNvPr id="15364" name="Rectangle 5"/>
          <p:cNvSpPr>
            <a:spLocks noChangeArrowheads="1"/>
          </p:cNvSpPr>
          <p:nvPr/>
        </p:nvSpPr>
        <p:spPr bwMode="auto">
          <a:xfrm>
            <a:off x="350838" y="2992438"/>
            <a:ext cx="9126537"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eaLnBrk="1" hangingPunct="1">
              <a:spcBef>
                <a:spcPct val="20000"/>
              </a:spcBef>
              <a:buClr>
                <a:schemeClr val="hlink"/>
              </a:buClr>
              <a:buSzPct val="60000"/>
              <a:buFont typeface="Wingdings" pitchFamily="2" charset="2"/>
              <a:buNone/>
            </a:pPr>
            <a:r>
              <a:rPr lang="en-US" sz="2800">
                <a:latin typeface="Tahoma" pitchFamily="34" charset="0"/>
              </a:rPr>
              <a:t>“Individu membandingkan i</a:t>
            </a:r>
            <a:r>
              <a:rPr lang="id-ID" sz="2800">
                <a:latin typeface="Tahoma" pitchFamily="34" charset="0"/>
              </a:rPr>
              <a:t>n</a:t>
            </a:r>
            <a:r>
              <a:rPr lang="en-US" sz="2800">
                <a:latin typeface="Tahoma" pitchFamily="34" charset="0"/>
              </a:rPr>
              <a:t>put dan hasil pekerjaan mereka dengan yang lain dan kemudian mer</a:t>
            </a:r>
            <a:r>
              <a:rPr lang="id-ID" sz="2800">
                <a:latin typeface="Tahoma" pitchFamily="34" charset="0"/>
              </a:rPr>
              <a:t>es</a:t>
            </a:r>
            <a:r>
              <a:rPr lang="en-US" sz="2800">
                <a:latin typeface="Tahoma" pitchFamily="34" charset="0"/>
              </a:rPr>
              <a:t>ponnya guna menghilangkan segala ketidakadilan”</a:t>
            </a:r>
          </a:p>
        </p:txBody>
      </p:sp>
      <p:sp>
        <p:nvSpPr>
          <p:cNvPr id="15365" name="Text Box 6"/>
          <p:cNvSpPr txBox="1">
            <a:spLocks noChangeArrowheads="1"/>
          </p:cNvSpPr>
          <p:nvPr/>
        </p:nvSpPr>
        <p:spPr bwMode="auto">
          <a:xfrm>
            <a:off x="350838" y="5949950"/>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Stephen P. Robbins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1AC7184-F449-424F-87E0-54F0D00997EC}" type="slidenum">
              <a:rPr lang="en-US" smtClean="0">
                <a:solidFill>
                  <a:schemeClr val="tx2"/>
                </a:solidFill>
              </a:rPr>
              <a:pPr/>
              <a:t>11</a:t>
            </a:fld>
            <a:endParaRPr lang="en-US" smtClean="0">
              <a:solidFill>
                <a:schemeClr val="tx2"/>
              </a:solidFill>
            </a:endParaRPr>
          </a:p>
        </p:txBody>
      </p:sp>
      <p:sp>
        <p:nvSpPr>
          <p:cNvPr id="41988" name="Rectangle 4"/>
          <p:cNvSpPr>
            <a:spLocks noChangeArrowheads="1"/>
          </p:cNvSpPr>
          <p:nvPr/>
        </p:nvSpPr>
        <p:spPr bwMode="auto">
          <a:xfrm>
            <a:off x="1130300" y="404813"/>
            <a:ext cx="7643813" cy="579437"/>
          </a:xfrm>
          <a:prstGeom prst="rect">
            <a:avLst/>
          </a:prstGeom>
          <a:noFill/>
          <a:ln w="28575" algn="ctr">
            <a:noFill/>
            <a:miter lim="800000"/>
            <a:headEnd/>
            <a:tailEnd/>
          </a:ln>
          <a:effectLst/>
        </p:spPr>
        <p:txBody>
          <a:bodyPr>
            <a:spAutoFit/>
          </a:bodyPr>
          <a:lstStyle/>
          <a:p>
            <a:pPr algn="ctr" eaLnBrk="1" hangingPunct="1">
              <a:spcBef>
                <a:spcPct val="20000"/>
              </a:spcBef>
              <a:buClr>
                <a:schemeClr val="hlink"/>
              </a:buClr>
              <a:buSzPct val="60000"/>
              <a:buFont typeface="Wingdings" pitchFamily="2" charset="2"/>
              <a:buNone/>
              <a:defRPr/>
            </a:pPr>
            <a:r>
              <a:rPr lang="en-US" sz="3200" b="1" i="1">
                <a:effectLst>
                  <a:outerShdw blurRad="38100" dist="38100" dir="2700000" algn="tl">
                    <a:srgbClr val="000000"/>
                  </a:outerShdw>
                </a:effectLst>
                <a:latin typeface="Tahoma" pitchFamily="34" charset="0"/>
              </a:rPr>
              <a:t>Teori Keadilan Motivasi</a:t>
            </a:r>
          </a:p>
        </p:txBody>
      </p:sp>
      <p:sp>
        <p:nvSpPr>
          <p:cNvPr id="41989" name="Rectangle 5"/>
          <p:cNvSpPr>
            <a:spLocks noChangeArrowheads="1"/>
          </p:cNvSpPr>
          <p:nvPr/>
        </p:nvSpPr>
        <p:spPr bwMode="auto">
          <a:xfrm>
            <a:off x="119063" y="1916113"/>
            <a:ext cx="1714500" cy="1343025"/>
          </a:xfrm>
          <a:prstGeom prst="rect">
            <a:avLst/>
          </a:prstGeom>
          <a:solidFill>
            <a:srgbClr val="0000CC"/>
          </a:solidFill>
          <a:ln w="28575" algn="ctr">
            <a:solidFill>
              <a:schemeClr val="tx1"/>
            </a:solid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Seseorang (P) dengan imput pasti (I) dan menerima hasil pasti (O)</a:t>
            </a:r>
          </a:p>
        </p:txBody>
      </p:sp>
      <p:sp>
        <p:nvSpPr>
          <p:cNvPr id="41990" name="Rectangle 6"/>
          <p:cNvSpPr>
            <a:spLocks noChangeArrowheads="1"/>
          </p:cNvSpPr>
          <p:nvPr/>
        </p:nvSpPr>
        <p:spPr bwMode="auto">
          <a:xfrm>
            <a:off x="1987550" y="1916113"/>
            <a:ext cx="1404938" cy="1733550"/>
          </a:xfrm>
          <a:prstGeom prst="rect">
            <a:avLst/>
          </a:prstGeom>
          <a:solidFill>
            <a:srgbClr val="0000CC"/>
          </a:solidFill>
          <a:ln w="28575" algn="ctr">
            <a:solidFill>
              <a:schemeClr val="tx1"/>
            </a:solid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Bandingkan rasio input hasilnya dengan</a:t>
            </a: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p:txBody>
      </p:sp>
      <p:sp>
        <p:nvSpPr>
          <p:cNvPr id="41991" name="Rectangle 7"/>
          <p:cNvSpPr>
            <a:spLocks noChangeArrowheads="1"/>
          </p:cNvSpPr>
          <p:nvPr/>
        </p:nvSpPr>
        <p:spPr bwMode="auto">
          <a:xfrm>
            <a:off x="3549650" y="1916113"/>
            <a:ext cx="1560513" cy="1338262"/>
          </a:xfrm>
          <a:prstGeom prst="rect">
            <a:avLst/>
          </a:prstGeom>
          <a:solidFill>
            <a:srgbClr val="0000CC"/>
          </a:solidFill>
          <a:ln w="28575" algn="ctr">
            <a:solidFill>
              <a:schemeClr val="tx1"/>
            </a:solid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Orang yang dirujuk (RP) input (I) dan hasil (O)</a:t>
            </a: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p:txBody>
      </p:sp>
      <p:sp>
        <p:nvSpPr>
          <p:cNvPr id="41992" name="Rectangle 8"/>
          <p:cNvSpPr>
            <a:spLocks noChangeArrowheads="1"/>
          </p:cNvSpPr>
          <p:nvPr/>
        </p:nvSpPr>
        <p:spPr bwMode="auto">
          <a:xfrm>
            <a:off x="5264150" y="1916113"/>
            <a:ext cx="1793875" cy="1817687"/>
          </a:xfrm>
          <a:prstGeom prst="rect">
            <a:avLst/>
          </a:prstGeom>
          <a:solidFill>
            <a:srgbClr val="0000CC"/>
          </a:solidFill>
          <a:ln w="28575" algn="ctr">
            <a:solidFill>
              <a:schemeClr val="tx1"/>
            </a:solid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Dan pahami</a:t>
            </a:r>
          </a:p>
          <a:p>
            <a:pPr eaLnBrk="1" hangingPunct="1">
              <a:spcBef>
                <a:spcPct val="20000"/>
              </a:spcBef>
              <a:buClr>
                <a:schemeClr val="hlink"/>
              </a:buClr>
              <a:buSzPct val="60000"/>
              <a:buFont typeface="Wingdings" pitchFamily="2" charset="2"/>
              <a:buNone/>
              <a:defRPr/>
            </a:pPr>
            <a:endParaRPr lang="en-US" sz="16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6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16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endParaRPr lang="en-US" sz="300" b="1">
              <a:effectLst>
                <a:outerShdw blurRad="38100" dist="38100" dir="2700000" algn="tl">
                  <a:srgbClr val="000000"/>
                </a:outerShdw>
              </a:effectLst>
              <a:latin typeface="Tahoma" pitchFamily="34" charset="0"/>
            </a:endParaRPr>
          </a:p>
        </p:txBody>
      </p:sp>
      <p:grpSp>
        <p:nvGrpSpPr>
          <p:cNvPr id="16392" name="Group 31"/>
          <p:cNvGrpSpPr>
            <a:grpSpLocks/>
          </p:cNvGrpSpPr>
          <p:nvPr/>
        </p:nvGrpSpPr>
        <p:grpSpPr bwMode="auto">
          <a:xfrm>
            <a:off x="7215188" y="1920875"/>
            <a:ext cx="2833687" cy="2789238"/>
            <a:chOff x="4377" y="1210"/>
            <a:chExt cx="1648" cy="1757"/>
          </a:xfrm>
        </p:grpSpPr>
        <p:sp>
          <p:nvSpPr>
            <p:cNvPr id="41993" name="Rectangle 9"/>
            <p:cNvSpPr>
              <a:spLocks noChangeArrowheads="1"/>
            </p:cNvSpPr>
            <p:nvPr/>
          </p:nvSpPr>
          <p:spPr bwMode="auto">
            <a:xfrm>
              <a:off x="4377" y="1210"/>
              <a:ext cx="1497" cy="1757"/>
            </a:xfrm>
            <a:prstGeom prst="rect">
              <a:avLst/>
            </a:prstGeom>
            <a:solidFill>
              <a:srgbClr val="0000CC"/>
            </a:solidFill>
            <a:ln w="28575" algn="ctr">
              <a:solidFill>
                <a:schemeClr val="tx1"/>
              </a:solid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OP      ORP</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IP       IRP </a:t>
              </a: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or</a:t>
              </a: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OP       ORP</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IP        IRP</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or</a:t>
              </a: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OP       ORP</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IP        IRP</a:t>
              </a:r>
            </a:p>
            <a:p>
              <a:pPr eaLnBrk="1" hangingPunct="1">
                <a:spcBef>
                  <a:spcPct val="20000"/>
                </a:spcBef>
                <a:buClr>
                  <a:schemeClr val="hlink"/>
                </a:buClr>
                <a:buSzPct val="60000"/>
                <a:buFont typeface="Wingdings" pitchFamily="2" charset="2"/>
                <a:buNone/>
                <a:defRPr/>
              </a:pPr>
              <a:endParaRPr lang="en-US" sz="500" b="1">
                <a:effectLst>
                  <a:outerShdw blurRad="38100" dist="38100" dir="2700000" algn="tl">
                    <a:srgbClr val="000000"/>
                  </a:outerShdw>
                </a:effectLst>
                <a:latin typeface="Tahoma" pitchFamily="34" charset="0"/>
              </a:endParaRPr>
            </a:p>
          </p:txBody>
        </p:sp>
        <p:sp>
          <p:nvSpPr>
            <p:cNvPr id="42000" name="Rectangle 16"/>
            <p:cNvSpPr>
              <a:spLocks noChangeArrowheads="1"/>
            </p:cNvSpPr>
            <p:nvPr/>
          </p:nvSpPr>
          <p:spPr bwMode="auto">
            <a:xfrm>
              <a:off x="4659" y="2593"/>
              <a:ext cx="193" cy="212"/>
            </a:xfrm>
            <a:prstGeom prst="rect">
              <a:avLst/>
            </a:prstGeom>
            <a:noFill/>
            <a:ln w="28575" algn="ctr">
              <a:noFill/>
              <a:miter lim="800000"/>
              <a:headEnd/>
              <a:tailEnd/>
            </a:ln>
            <a:effectLst/>
          </p:spPr>
          <p:txBody>
            <a:bodyPr wrap="none">
              <a:spAutoFit/>
            </a:bodyPr>
            <a:lstStyle/>
            <a:p>
              <a:pPr>
                <a:defRPr/>
              </a:pPr>
              <a:r>
                <a:rPr lang="en-US" sz="1600">
                  <a:effectLst>
                    <a:outerShdw blurRad="38100" dist="38100" dir="2700000" algn="tl">
                      <a:srgbClr val="000000"/>
                    </a:outerShdw>
                  </a:effectLst>
                  <a:latin typeface="Tahoma" pitchFamily="34" charset="0"/>
                </a:rPr>
                <a:t>&gt;</a:t>
              </a:r>
            </a:p>
          </p:txBody>
        </p:sp>
        <p:sp>
          <p:nvSpPr>
            <p:cNvPr id="16401" name="Line 18"/>
            <p:cNvSpPr>
              <a:spLocks noChangeShapeType="1"/>
            </p:cNvSpPr>
            <p:nvPr/>
          </p:nvSpPr>
          <p:spPr bwMode="auto">
            <a:xfrm>
              <a:off x="4889" y="2704"/>
              <a:ext cx="30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19"/>
            <p:cNvSpPr>
              <a:spLocks noChangeShapeType="1"/>
            </p:cNvSpPr>
            <p:nvPr/>
          </p:nvSpPr>
          <p:spPr bwMode="auto">
            <a:xfrm>
              <a:off x="4422" y="2093"/>
              <a:ext cx="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4" name="Rectangle 20"/>
            <p:cNvSpPr>
              <a:spLocks noChangeArrowheads="1"/>
            </p:cNvSpPr>
            <p:nvPr/>
          </p:nvSpPr>
          <p:spPr bwMode="auto">
            <a:xfrm>
              <a:off x="4649" y="1979"/>
              <a:ext cx="193" cy="212"/>
            </a:xfrm>
            <a:prstGeom prst="rect">
              <a:avLst/>
            </a:prstGeom>
            <a:noFill/>
            <a:ln w="28575" algn="ctr">
              <a:noFill/>
              <a:miter lim="800000"/>
              <a:headEnd/>
              <a:tailEnd/>
            </a:ln>
            <a:effectLst/>
          </p:spPr>
          <p:txBody>
            <a:bodyPr wrap="none">
              <a:spAutoFit/>
            </a:bodyPr>
            <a:lstStyle/>
            <a:p>
              <a:pPr>
                <a:defRPr/>
              </a:pPr>
              <a:r>
                <a:rPr lang="en-US" sz="1600">
                  <a:effectLst>
                    <a:outerShdw blurRad="38100" dist="38100" dir="2700000" algn="tl">
                      <a:srgbClr val="000000"/>
                    </a:outerShdw>
                  </a:effectLst>
                  <a:latin typeface="Tahoma" pitchFamily="34" charset="0"/>
                </a:rPr>
                <a:t>&lt;</a:t>
              </a:r>
            </a:p>
          </p:txBody>
        </p:sp>
        <p:sp>
          <p:nvSpPr>
            <p:cNvPr id="16404" name="Line 21"/>
            <p:cNvSpPr>
              <a:spLocks noChangeShapeType="1"/>
            </p:cNvSpPr>
            <p:nvPr/>
          </p:nvSpPr>
          <p:spPr bwMode="auto">
            <a:xfrm>
              <a:off x="4876" y="2094"/>
              <a:ext cx="30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6" name="Rectangle 22"/>
            <p:cNvSpPr>
              <a:spLocks noChangeArrowheads="1"/>
            </p:cNvSpPr>
            <p:nvPr/>
          </p:nvSpPr>
          <p:spPr bwMode="auto">
            <a:xfrm>
              <a:off x="4641" y="1314"/>
              <a:ext cx="193" cy="212"/>
            </a:xfrm>
            <a:prstGeom prst="rect">
              <a:avLst/>
            </a:prstGeom>
            <a:noFill/>
            <a:ln w="28575" algn="ctr">
              <a:noFill/>
              <a:miter lim="800000"/>
              <a:headEnd/>
              <a:tailEnd/>
            </a:ln>
            <a:effectLst/>
          </p:spPr>
          <p:txBody>
            <a:bodyPr wrap="none">
              <a:spAutoFit/>
            </a:bodyPr>
            <a:lstStyle/>
            <a:p>
              <a:pPr>
                <a:defRPr/>
              </a:pPr>
              <a:r>
                <a:rPr lang="en-US" sz="1600">
                  <a:effectLst>
                    <a:outerShdw blurRad="38100" dist="38100" dir="2700000" algn="tl">
                      <a:srgbClr val="000000"/>
                    </a:outerShdw>
                  </a:effectLst>
                  <a:latin typeface="Tahoma" pitchFamily="34" charset="0"/>
                </a:rPr>
                <a:t>=</a:t>
              </a:r>
            </a:p>
          </p:txBody>
        </p:sp>
        <p:sp>
          <p:nvSpPr>
            <p:cNvPr id="16406" name="Line 23"/>
            <p:cNvSpPr>
              <a:spLocks noChangeShapeType="1"/>
            </p:cNvSpPr>
            <p:nvPr/>
          </p:nvSpPr>
          <p:spPr bwMode="auto">
            <a:xfrm>
              <a:off x="4430" y="1426"/>
              <a:ext cx="21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Line 24"/>
            <p:cNvSpPr>
              <a:spLocks noChangeShapeType="1"/>
            </p:cNvSpPr>
            <p:nvPr/>
          </p:nvSpPr>
          <p:spPr bwMode="auto">
            <a:xfrm>
              <a:off x="4838" y="1426"/>
              <a:ext cx="30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9" name="Rectangle 25"/>
            <p:cNvSpPr>
              <a:spLocks noChangeArrowheads="1"/>
            </p:cNvSpPr>
            <p:nvPr/>
          </p:nvSpPr>
          <p:spPr bwMode="auto">
            <a:xfrm>
              <a:off x="5118" y="1303"/>
              <a:ext cx="907" cy="212"/>
            </a:xfrm>
            <a:prstGeom prst="rect">
              <a:avLst/>
            </a:prstGeom>
            <a:noFill/>
            <a:ln w="28575" algn="ctr">
              <a:no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(adil)</a:t>
              </a:r>
            </a:p>
          </p:txBody>
        </p:sp>
        <p:sp>
          <p:nvSpPr>
            <p:cNvPr id="42010" name="Rectangle 26"/>
            <p:cNvSpPr>
              <a:spLocks noChangeArrowheads="1"/>
            </p:cNvSpPr>
            <p:nvPr/>
          </p:nvSpPr>
          <p:spPr bwMode="auto">
            <a:xfrm>
              <a:off x="5138" y="1978"/>
              <a:ext cx="781" cy="212"/>
            </a:xfrm>
            <a:prstGeom prst="rect">
              <a:avLst/>
            </a:prstGeom>
            <a:noFill/>
            <a:ln w="28575" algn="ctr">
              <a:no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(tidak adil)</a:t>
              </a:r>
            </a:p>
          </p:txBody>
        </p:sp>
        <p:sp>
          <p:nvSpPr>
            <p:cNvPr id="42011" name="Rectangle 27"/>
            <p:cNvSpPr>
              <a:spLocks noChangeArrowheads="1"/>
            </p:cNvSpPr>
            <p:nvPr/>
          </p:nvSpPr>
          <p:spPr bwMode="auto">
            <a:xfrm>
              <a:off x="5160" y="2578"/>
              <a:ext cx="759" cy="366"/>
            </a:xfrm>
            <a:prstGeom prst="rect">
              <a:avLst/>
            </a:prstGeom>
            <a:noFill/>
            <a:ln w="28575" algn="ctr">
              <a:no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(tidak adil)</a:t>
              </a:r>
            </a:p>
          </p:txBody>
        </p:sp>
        <p:sp>
          <p:nvSpPr>
            <p:cNvPr id="16411" name="Line 30"/>
            <p:cNvSpPr>
              <a:spLocks noChangeShapeType="1"/>
            </p:cNvSpPr>
            <p:nvPr/>
          </p:nvSpPr>
          <p:spPr bwMode="auto">
            <a:xfrm>
              <a:off x="4422" y="2704"/>
              <a:ext cx="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3" name="Line 32"/>
          <p:cNvSpPr>
            <a:spLocks noChangeShapeType="1"/>
          </p:cNvSpPr>
          <p:nvPr/>
        </p:nvSpPr>
        <p:spPr bwMode="auto">
          <a:xfrm>
            <a:off x="1538288" y="3616325"/>
            <a:ext cx="5445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4" name="Line 33"/>
          <p:cNvSpPr>
            <a:spLocks noChangeShapeType="1"/>
          </p:cNvSpPr>
          <p:nvPr/>
        </p:nvSpPr>
        <p:spPr bwMode="auto">
          <a:xfrm>
            <a:off x="3097213" y="3630613"/>
            <a:ext cx="5461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Line 34"/>
          <p:cNvSpPr>
            <a:spLocks noChangeShapeType="1"/>
          </p:cNvSpPr>
          <p:nvPr/>
        </p:nvSpPr>
        <p:spPr bwMode="auto">
          <a:xfrm>
            <a:off x="4814888" y="3630613"/>
            <a:ext cx="5461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6" name="Line 35"/>
          <p:cNvSpPr>
            <a:spLocks noChangeShapeType="1"/>
          </p:cNvSpPr>
          <p:nvPr/>
        </p:nvSpPr>
        <p:spPr bwMode="auto">
          <a:xfrm>
            <a:off x="6780213" y="3644900"/>
            <a:ext cx="544512"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020" name="Rectangle 36"/>
          <p:cNvSpPr>
            <a:spLocks noChangeArrowheads="1"/>
          </p:cNvSpPr>
          <p:nvPr/>
        </p:nvSpPr>
        <p:spPr bwMode="auto">
          <a:xfrm>
            <a:off x="350838" y="4652963"/>
            <a:ext cx="3525837" cy="122555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   IP = Input seseorang</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  OP</a:t>
            </a:r>
            <a:r>
              <a:rPr lang="id-ID" sz="1600" b="1">
                <a:effectLst>
                  <a:outerShdw blurRad="38100" dist="38100" dir="2700000" algn="tl">
                    <a:srgbClr val="000000"/>
                  </a:outerShdw>
                </a:effectLst>
                <a:latin typeface="Tahoma" pitchFamily="34" charset="0"/>
              </a:rPr>
              <a:t> </a:t>
            </a:r>
            <a:r>
              <a:rPr lang="en-US" sz="1600" b="1">
                <a:effectLst>
                  <a:outerShdw blurRad="38100" dist="38100" dir="2700000" algn="tl">
                    <a:srgbClr val="000000"/>
                  </a:outerShdw>
                </a:effectLst>
                <a:latin typeface="Tahoma" pitchFamily="34" charset="0"/>
              </a:rPr>
              <a:t>= Hasil seseorang</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 IRP</a:t>
            </a:r>
            <a:r>
              <a:rPr lang="id-ID" sz="1600" b="1">
                <a:effectLst>
                  <a:outerShdw blurRad="38100" dist="38100" dir="2700000" algn="tl">
                    <a:srgbClr val="000000"/>
                  </a:outerShdw>
                </a:effectLst>
                <a:latin typeface="Tahoma" pitchFamily="34" charset="0"/>
              </a:rPr>
              <a:t> </a:t>
            </a:r>
            <a:r>
              <a:rPr lang="en-US" sz="1600" b="1">
                <a:effectLst>
                  <a:outerShdw blurRad="38100" dist="38100" dir="2700000" algn="tl">
                    <a:srgbClr val="000000"/>
                  </a:outerShdw>
                </a:effectLst>
                <a:latin typeface="Tahoma" pitchFamily="34" charset="0"/>
              </a:rPr>
              <a:t>= Input orang yang dirujuk</a:t>
            </a:r>
          </a:p>
          <a:p>
            <a:pPr eaLnBrk="1" hangingPunct="1">
              <a:spcBef>
                <a:spcPct val="20000"/>
              </a:spcBef>
              <a:buClr>
                <a:schemeClr val="hlink"/>
              </a:buClr>
              <a:buSzPct val="60000"/>
              <a:buFont typeface="Wingdings" pitchFamily="2" charset="2"/>
              <a:buNone/>
              <a:defRPr/>
            </a:pPr>
            <a:r>
              <a:rPr lang="en-US" sz="1600" b="1">
                <a:effectLst>
                  <a:outerShdw blurRad="38100" dist="38100" dir="2700000" algn="tl">
                    <a:srgbClr val="000000"/>
                  </a:outerShdw>
                </a:effectLst>
                <a:latin typeface="Tahoma" pitchFamily="34" charset="0"/>
              </a:rPr>
              <a:t>ORP</a:t>
            </a:r>
            <a:r>
              <a:rPr lang="id-ID" sz="1600" b="1">
                <a:effectLst>
                  <a:outerShdw blurRad="38100" dist="38100" dir="2700000" algn="tl">
                    <a:srgbClr val="000000"/>
                  </a:outerShdw>
                </a:effectLst>
                <a:latin typeface="Tahoma" pitchFamily="34" charset="0"/>
              </a:rPr>
              <a:t> </a:t>
            </a:r>
            <a:r>
              <a:rPr lang="en-US" sz="1600" b="1">
                <a:effectLst>
                  <a:outerShdw blurRad="38100" dist="38100" dir="2700000" algn="tl">
                    <a:srgbClr val="000000"/>
                  </a:outerShdw>
                </a:effectLst>
                <a:latin typeface="Tahoma" pitchFamily="34" charset="0"/>
              </a:rPr>
              <a:t>= Hasil orang yang dirujuk</a:t>
            </a:r>
          </a:p>
        </p:txBody>
      </p:sp>
      <p:sp>
        <p:nvSpPr>
          <p:cNvPr id="16398" name="Text Box 37"/>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E4D6122-E77F-467E-B2D9-BE8EDAE6678E}" type="slidenum">
              <a:rPr lang="en-US" smtClean="0">
                <a:solidFill>
                  <a:schemeClr val="tx2"/>
                </a:solidFill>
              </a:rPr>
              <a:pPr/>
              <a:t>12</a:t>
            </a:fld>
            <a:endParaRPr lang="en-US" smtClean="0">
              <a:solidFill>
                <a:schemeClr val="tx2"/>
              </a:solidFill>
            </a:endParaRPr>
          </a:p>
        </p:txBody>
      </p:sp>
      <p:sp>
        <p:nvSpPr>
          <p:cNvPr id="45060" name="Rectangle 4"/>
          <p:cNvSpPr>
            <a:spLocks noChangeArrowheads="1"/>
          </p:cNvSpPr>
          <p:nvPr/>
        </p:nvSpPr>
        <p:spPr bwMode="auto">
          <a:xfrm>
            <a:off x="77788" y="1524000"/>
            <a:ext cx="8978900" cy="519113"/>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800" b="1" i="1">
                <a:effectLst>
                  <a:outerShdw blurRad="38100" dist="38100" dir="2700000" algn="tl">
                    <a:srgbClr val="000000"/>
                  </a:outerShdw>
                </a:effectLst>
                <a:latin typeface="Tahoma" pitchFamily="34" charset="0"/>
              </a:rPr>
              <a:t>Mengubah prosedur untuk memperbaiki keadilan</a:t>
            </a:r>
          </a:p>
        </p:txBody>
      </p:sp>
      <p:sp>
        <p:nvSpPr>
          <p:cNvPr id="17412" name="Rectangle 5"/>
          <p:cNvSpPr>
            <a:spLocks noChangeArrowheads="1"/>
          </p:cNvSpPr>
          <p:nvPr/>
        </p:nvSpPr>
        <p:spPr bwMode="auto">
          <a:xfrm>
            <a:off x="741363" y="2386013"/>
            <a:ext cx="73310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marL="342900" indent="-342900" eaLnBrk="1" hangingPunct="1">
              <a:spcBef>
                <a:spcPct val="20000"/>
              </a:spcBef>
              <a:buClr>
                <a:schemeClr val="tx1"/>
              </a:buClr>
              <a:buFont typeface="Wingdings" pitchFamily="2" charset="2"/>
              <a:buAutoNum type="arabicPeriod"/>
            </a:pPr>
            <a:r>
              <a:rPr lang="en-US" sz="2400">
                <a:latin typeface="Tahoma" pitchFamily="34" charset="0"/>
              </a:rPr>
              <a:t>Mengubah input</a:t>
            </a:r>
          </a:p>
          <a:p>
            <a:pPr marL="342900" indent="-342900" eaLnBrk="1" hangingPunct="1">
              <a:spcBef>
                <a:spcPct val="20000"/>
              </a:spcBef>
              <a:buClr>
                <a:schemeClr val="tx1"/>
              </a:buClr>
              <a:buFont typeface="Wingdings" pitchFamily="2" charset="2"/>
              <a:buAutoNum type="arabicPeriod"/>
            </a:pPr>
            <a:r>
              <a:rPr lang="en-US" sz="2400">
                <a:latin typeface="Tahoma" pitchFamily="34" charset="0"/>
              </a:rPr>
              <a:t>Mengubah hasil</a:t>
            </a:r>
          </a:p>
          <a:p>
            <a:pPr marL="342900" indent="-342900" eaLnBrk="1" hangingPunct="1">
              <a:spcBef>
                <a:spcPct val="20000"/>
              </a:spcBef>
              <a:buClr>
                <a:schemeClr val="tx1"/>
              </a:buClr>
              <a:buFont typeface="Wingdings" pitchFamily="2" charset="2"/>
              <a:buAutoNum type="arabicPeriod"/>
            </a:pPr>
            <a:r>
              <a:rPr lang="en-US" sz="2400">
                <a:latin typeface="Tahoma" pitchFamily="34" charset="0"/>
              </a:rPr>
              <a:t>Mengubah orang yang dirujuk</a:t>
            </a:r>
          </a:p>
          <a:p>
            <a:pPr marL="342900" indent="-342900" eaLnBrk="1" hangingPunct="1">
              <a:spcBef>
                <a:spcPct val="20000"/>
              </a:spcBef>
              <a:buClr>
                <a:schemeClr val="tx1"/>
              </a:buClr>
              <a:buFont typeface="Wingdings" pitchFamily="2" charset="2"/>
              <a:buAutoNum type="arabicPeriod"/>
            </a:pPr>
            <a:r>
              <a:rPr lang="en-US" sz="2400">
                <a:latin typeface="Tahoma" pitchFamily="34" charset="0"/>
              </a:rPr>
              <a:t>Mengubah input atau hasil dari orang yang dirujuk</a:t>
            </a:r>
          </a:p>
          <a:p>
            <a:pPr marL="342900" indent="-342900" eaLnBrk="1" hangingPunct="1">
              <a:spcBef>
                <a:spcPct val="20000"/>
              </a:spcBef>
              <a:buClr>
                <a:schemeClr val="tx1"/>
              </a:buClr>
              <a:buFont typeface="Wingdings" pitchFamily="2" charset="2"/>
              <a:buAutoNum type="arabicPeriod"/>
            </a:pPr>
            <a:r>
              <a:rPr lang="en-US" sz="2400">
                <a:latin typeface="Tahoma" pitchFamily="34" charset="0"/>
              </a:rPr>
              <a:t>Mengubah situasi</a:t>
            </a:r>
          </a:p>
        </p:txBody>
      </p:sp>
      <p:sp>
        <p:nvSpPr>
          <p:cNvPr id="17413" name="Text Box 6"/>
          <p:cNvSpPr txBox="1">
            <a:spLocks noChangeArrowheads="1"/>
          </p:cNvSpPr>
          <p:nvPr/>
        </p:nvSpPr>
        <p:spPr bwMode="auto">
          <a:xfrm>
            <a:off x="428625" y="5805488"/>
            <a:ext cx="4291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82442F6-294A-4EAA-8219-6B2AA1F81437}" type="slidenum">
              <a:rPr lang="en-US" smtClean="0">
                <a:solidFill>
                  <a:schemeClr val="tx2"/>
                </a:solidFill>
              </a:rPr>
              <a:pPr/>
              <a:t>13</a:t>
            </a:fld>
            <a:endParaRPr lang="en-US" smtClean="0">
              <a:solidFill>
                <a:schemeClr val="tx2"/>
              </a:solidFill>
            </a:endParaRPr>
          </a:p>
        </p:txBody>
      </p:sp>
      <p:sp>
        <p:nvSpPr>
          <p:cNvPr id="46084" name="Rectangle 4"/>
          <p:cNvSpPr>
            <a:spLocks noChangeArrowheads="1"/>
          </p:cNvSpPr>
          <p:nvPr/>
        </p:nvSpPr>
        <p:spPr bwMode="auto">
          <a:xfrm>
            <a:off x="2613025" y="1143000"/>
            <a:ext cx="4467225" cy="519113"/>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800" b="1" i="1">
                <a:effectLst>
                  <a:outerShdw blurRad="38100" dist="38100" dir="2700000" algn="tl">
                    <a:srgbClr val="000000"/>
                  </a:outerShdw>
                </a:effectLst>
                <a:latin typeface="Tahoma" pitchFamily="34" charset="0"/>
              </a:rPr>
              <a:t>Teori Penentuan Tujuan</a:t>
            </a:r>
          </a:p>
        </p:txBody>
      </p:sp>
      <p:sp>
        <p:nvSpPr>
          <p:cNvPr id="46085" name="Rectangle 5"/>
          <p:cNvSpPr>
            <a:spLocks noChangeArrowheads="1"/>
          </p:cNvSpPr>
          <p:nvPr/>
        </p:nvSpPr>
        <p:spPr bwMode="auto">
          <a:xfrm>
            <a:off x="271463" y="1927225"/>
            <a:ext cx="2992437"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i="1">
                <a:effectLst>
                  <a:outerShdw blurRad="38100" dist="38100" dir="2700000" algn="tl">
                    <a:srgbClr val="000000"/>
                  </a:outerShdw>
                </a:effectLst>
                <a:latin typeface="Tahoma" pitchFamily="34" charset="0"/>
              </a:rPr>
              <a:t>Penentuan Tujuan</a:t>
            </a:r>
          </a:p>
        </p:txBody>
      </p:sp>
      <p:sp>
        <p:nvSpPr>
          <p:cNvPr id="46086" name="Rectangle 6"/>
          <p:cNvSpPr>
            <a:spLocks noChangeArrowheads="1"/>
          </p:cNvSpPr>
          <p:nvPr/>
        </p:nvSpPr>
        <p:spPr bwMode="auto">
          <a:xfrm>
            <a:off x="741363" y="2451100"/>
            <a:ext cx="8736012" cy="1096963"/>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200">
                <a:effectLst>
                  <a:outerShdw blurRad="38100" dist="38100" dir="2700000" algn="tl">
                    <a:srgbClr val="000000"/>
                  </a:outerShdw>
                </a:effectLst>
                <a:latin typeface="Tahoma" pitchFamily="34" charset="0"/>
              </a:rPr>
              <a:t>Proses menciptakan tujuan. Dalam banyak kasus, ini melibatkan atasan dan bawahan bekerja bersama untuk menentukan tujuan bawahan untuk jangka waktu tertentu. </a:t>
            </a:r>
          </a:p>
        </p:txBody>
      </p:sp>
      <p:sp>
        <p:nvSpPr>
          <p:cNvPr id="46087" name="Rectangle 7"/>
          <p:cNvSpPr>
            <a:spLocks noChangeArrowheads="1"/>
          </p:cNvSpPr>
          <p:nvPr/>
        </p:nvSpPr>
        <p:spPr bwMode="auto">
          <a:xfrm>
            <a:off x="349250" y="4014788"/>
            <a:ext cx="1339850"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i="1">
                <a:effectLst>
                  <a:outerShdw blurRad="38100" dist="38100" dir="2700000" algn="tl">
                    <a:srgbClr val="000000"/>
                  </a:outerShdw>
                </a:effectLst>
                <a:latin typeface="Tahoma" pitchFamily="34" charset="0"/>
              </a:rPr>
              <a:t>Tujuan </a:t>
            </a:r>
          </a:p>
        </p:txBody>
      </p:sp>
      <p:sp>
        <p:nvSpPr>
          <p:cNvPr id="46088" name="Rectangle 8"/>
          <p:cNvSpPr>
            <a:spLocks noChangeArrowheads="1"/>
          </p:cNvSpPr>
          <p:nvPr/>
        </p:nvSpPr>
        <p:spPr bwMode="auto">
          <a:xfrm>
            <a:off x="819150" y="4538663"/>
            <a:ext cx="8736013" cy="762000"/>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200">
                <a:effectLst>
                  <a:outerShdw blurRad="38100" dist="38100" dir="2700000" algn="tl">
                    <a:srgbClr val="000000"/>
                  </a:outerShdw>
                </a:effectLst>
                <a:latin typeface="Tahoma" pitchFamily="34" charset="0"/>
              </a:rPr>
              <a:t>Target spesifik yang seseorang berusaha untuk mencapainya, target (obyek) dari sebuah tindakan</a:t>
            </a:r>
          </a:p>
        </p:txBody>
      </p:sp>
      <p:sp>
        <p:nvSpPr>
          <p:cNvPr id="18440" name="Text Box 9"/>
          <p:cNvSpPr txBox="1">
            <a:spLocks noChangeArrowheads="1"/>
          </p:cNvSpPr>
          <p:nvPr/>
        </p:nvSpPr>
        <p:spPr bwMode="auto">
          <a:xfrm>
            <a:off x="350838" y="58769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Rot="1" noChangeArrowheads="1"/>
          </p:cNvSpPr>
          <p:nvPr>
            <p:ph type="title"/>
          </p:nvPr>
        </p:nvSpPr>
        <p:spPr>
          <a:xfrm>
            <a:off x="495300" y="692150"/>
            <a:ext cx="8915400" cy="1143000"/>
          </a:xfrm>
        </p:spPr>
        <p:txBody>
          <a:bodyPr/>
          <a:lstStyle/>
          <a:p>
            <a:pPr eaLnBrk="1" fontAlgn="auto" hangingPunct="1">
              <a:spcAft>
                <a:spcPts val="0"/>
              </a:spcAft>
              <a:defRPr/>
            </a:pPr>
            <a:r>
              <a:rPr lang="en-US" smtClean="0">
                <a:latin typeface="Tahoma" pitchFamily="34" charset="0"/>
              </a:rPr>
              <a:t>Tujuan Pengajaran</a:t>
            </a:r>
          </a:p>
        </p:txBody>
      </p:sp>
      <p:sp>
        <p:nvSpPr>
          <p:cNvPr id="7171" name="Rectangle 3"/>
          <p:cNvSpPr>
            <a:spLocks noGrp="1" noChangeArrowheads="1"/>
          </p:cNvSpPr>
          <p:nvPr>
            <p:ph idx="1"/>
          </p:nvPr>
        </p:nvSpPr>
        <p:spPr>
          <a:xfrm>
            <a:off x="495300" y="2014538"/>
            <a:ext cx="8915400" cy="4530725"/>
          </a:xfrm>
        </p:spPr>
        <p:txBody>
          <a:bodyPr/>
          <a:lstStyle/>
          <a:p>
            <a:pPr eaLnBrk="1" hangingPunct="1"/>
            <a:r>
              <a:rPr lang="en-US" smtClean="0">
                <a:latin typeface="Tahoma" pitchFamily="34" charset="0"/>
              </a:rPr>
              <a:t>Reinforcement theory</a:t>
            </a:r>
          </a:p>
          <a:p>
            <a:pPr eaLnBrk="1" hangingPunct="1"/>
            <a:r>
              <a:rPr lang="en-US" smtClean="0">
                <a:latin typeface="Tahoma" pitchFamily="34" charset="0"/>
              </a:rPr>
              <a:t>Expectancy theory</a:t>
            </a:r>
          </a:p>
          <a:p>
            <a:pPr eaLnBrk="1" hangingPunct="1"/>
            <a:r>
              <a:rPr lang="en-US" smtClean="0">
                <a:latin typeface="Tahoma" pitchFamily="34" charset="0"/>
              </a:rPr>
              <a:t>Equity theory</a:t>
            </a:r>
          </a:p>
          <a:p>
            <a:pPr eaLnBrk="1" hangingPunct="1"/>
            <a:r>
              <a:rPr lang="en-US" smtClean="0">
                <a:solidFill>
                  <a:srgbClr val="FFFF00"/>
                </a:solidFill>
                <a:latin typeface="Tahoma" pitchFamily="34" charset="0"/>
              </a:rPr>
              <a:t>Modifikasi perilaku</a:t>
            </a:r>
          </a:p>
        </p:txBody>
      </p:sp>
      <p:sp>
        <p:nvSpPr>
          <p:cNvPr id="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3BAF92F-86DD-47EA-85CA-AE135B8AA61F}" type="slidenum">
              <a:rPr lang="en-US" smtClean="0">
                <a:solidFill>
                  <a:schemeClr val="tx2"/>
                </a:solidFill>
              </a:rPr>
              <a:pPr/>
              <a:t>2</a:t>
            </a:fld>
            <a:endParaRPr lang="en-US"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7C224B9-0AA6-4F81-A397-6AC402B9C8C0}" type="slidenum">
              <a:rPr lang="en-US" smtClean="0">
                <a:solidFill>
                  <a:schemeClr val="tx2"/>
                </a:solidFill>
              </a:rPr>
              <a:pPr/>
              <a:t>3</a:t>
            </a:fld>
            <a:endParaRPr lang="en-US" smtClean="0">
              <a:solidFill>
                <a:schemeClr val="tx2"/>
              </a:solidFill>
            </a:endParaRPr>
          </a:p>
        </p:txBody>
      </p:sp>
      <p:sp>
        <p:nvSpPr>
          <p:cNvPr id="8195" name="Text Box 4"/>
          <p:cNvSpPr txBox="1">
            <a:spLocks noChangeArrowheads="1"/>
          </p:cNvSpPr>
          <p:nvPr/>
        </p:nvSpPr>
        <p:spPr bwMode="auto">
          <a:xfrm>
            <a:off x="1911350" y="1455738"/>
            <a:ext cx="56943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2800" b="1" i="1">
                <a:latin typeface="Tahoma" pitchFamily="34" charset="0"/>
              </a:rPr>
              <a:t>Teori Proses Motivasi</a:t>
            </a:r>
          </a:p>
        </p:txBody>
      </p:sp>
      <p:sp>
        <p:nvSpPr>
          <p:cNvPr id="8196" name="Text Box 5"/>
          <p:cNvSpPr txBox="1">
            <a:spLocks noChangeArrowheads="1"/>
          </p:cNvSpPr>
          <p:nvPr/>
        </p:nvSpPr>
        <p:spPr bwMode="auto">
          <a:xfrm>
            <a:off x="623888" y="2174875"/>
            <a:ext cx="88534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ct val="50000"/>
              </a:spcBef>
            </a:pPr>
            <a:r>
              <a:rPr lang="en-US" sz="2400">
                <a:latin typeface="Tahoma" pitchFamily="34" charset="0"/>
              </a:rPr>
              <a:t>Teori yang menjelaskan dan menganalisa proses dimana perilaku dikumpulkan, diarahkan, ditahan dan dihentikan. </a:t>
            </a:r>
          </a:p>
        </p:txBody>
      </p:sp>
      <p:sp>
        <p:nvSpPr>
          <p:cNvPr id="8197" name="Text Box 6"/>
          <p:cNvSpPr txBox="1">
            <a:spLocks noChangeArrowheads="1"/>
          </p:cNvSpPr>
          <p:nvPr/>
        </p:nvSpPr>
        <p:spPr bwMode="auto">
          <a:xfrm>
            <a:off x="1754188" y="3511550"/>
            <a:ext cx="5694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2800" b="1" i="1">
                <a:latin typeface="Tahoma" pitchFamily="34" charset="0"/>
              </a:rPr>
              <a:t>Pembelajaran</a:t>
            </a:r>
          </a:p>
        </p:txBody>
      </p:sp>
      <p:sp>
        <p:nvSpPr>
          <p:cNvPr id="8198" name="Text Box 7"/>
          <p:cNvSpPr txBox="1">
            <a:spLocks noChangeArrowheads="1"/>
          </p:cNvSpPr>
          <p:nvPr/>
        </p:nvSpPr>
        <p:spPr bwMode="auto">
          <a:xfrm>
            <a:off x="508000" y="4262438"/>
            <a:ext cx="8969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ct val="50000"/>
              </a:spcBef>
            </a:pPr>
            <a:r>
              <a:rPr lang="en-US" sz="2400">
                <a:latin typeface="Tahoma" pitchFamily="34" charset="0"/>
              </a:rPr>
              <a:t>Proses dimana secara relatif perubahan daya tahan dalam perilaku terjadi sebagai sebuah hasil latihan</a:t>
            </a:r>
          </a:p>
        </p:txBody>
      </p:sp>
      <p:sp>
        <p:nvSpPr>
          <p:cNvPr id="8199" name="Text Box 11"/>
          <p:cNvSpPr txBox="1">
            <a:spLocks noChangeArrowheads="1"/>
          </p:cNvSpPr>
          <p:nvPr/>
        </p:nvSpPr>
        <p:spPr bwMode="auto">
          <a:xfrm>
            <a:off x="350838" y="6237288"/>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BFA0B09-3A28-4F2D-B499-D92BA8C7C43A}" type="slidenum">
              <a:rPr lang="en-US" smtClean="0">
                <a:solidFill>
                  <a:schemeClr val="tx2"/>
                </a:solidFill>
              </a:rPr>
              <a:pPr/>
              <a:t>4</a:t>
            </a:fld>
            <a:endParaRPr lang="en-US" smtClean="0">
              <a:solidFill>
                <a:schemeClr val="tx2"/>
              </a:solidFill>
            </a:endParaRPr>
          </a:p>
        </p:txBody>
      </p:sp>
      <p:sp>
        <p:nvSpPr>
          <p:cNvPr id="9219" name="Text Box 4"/>
          <p:cNvSpPr txBox="1">
            <a:spLocks noChangeArrowheads="1"/>
          </p:cNvSpPr>
          <p:nvPr/>
        </p:nvSpPr>
        <p:spPr bwMode="auto">
          <a:xfrm>
            <a:off x="1878013" y="1181100"/>
            <a:ext cx="5694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2800" b="1" i="1">
                <a:latin typeface="Tahoma" pitchFamily="34" charset="0"/>
              </a:rPr>
              <a:t>Pembelajaran Sosial</a:t>
            </a:r>
          </a:p>
        </p:txBody>
      </p:sp>
      <p:sp>
        <p:nvSpPr>
          <p:cNvPr id="9220" name="Text Box 5"/>
          <p:cNvSpPr txBox="1">
            <a:spLocks noChangeArrowheads="1"/>
          </p:cNvSpPr>
          <p:nvPr/>
        </p:nvSpPr>
        <p:spPr bwMode="auto">
          <a:xfrm>
            <a:off x="350838" y="1901825"/>
            <a:ext cx="91963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ct val="50000"/>
              </a:spcBef>
            </a:pPr>
            <a:r>
              <a:rPr lang="en-US" sz="2400">
                <a:latin typeface="Tahoma" pitchFamily="34" charset="0"/>
              </a:rPr>
              <a:t>Pandangan Albert Bandura bahwa perilaku adalah sebuah fungsi interaksi yang berkelanjutan antara kognitif (orang), perilaku dan penentu lingkungan</a:t>
            </a:r>
          </a:p>
        </p:txBody>
      </p:sp>
      <p:sp>
        <p:nvSpPr>
          <p:cNvPr id="9221" name="Text Box 6"/>
          <p:cNvSpPr txBox="1">
            <a:spLocks noChangeArrowheads="1"/>
          </p:cNvSpPr>
          <p:nvPr/>
        </p:nvSpPr>
        <p:spPr bwMode="auto">
          <a:xfrm>
            <a:off x="1878013" y="3630613"/>
            <a:ext cx="5694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sz="2800" b="1" i="1">
                <a:latin typeface="Tahoma" pitchFamily="34" charset="0"/>
              </a:rPr>
              <a:t>Kemanjuran diri</a:t>
            </a:r>
          </a:p>
        </p:txBody>
      </p:sp>
      <p:sp>
        <p:nvSpPr>
          <p:cNvPr id="9222" name="Text Box 7"/>
          <p:cNvSpPr txBox="1">
            <a:spLocks noChangeArrowheads="1"/>
          </p:cNvSpPr>
          <p:nvPr/>
        </p:nvSpPr>
        <p:spPr bwMode="auto">
          <a:xfrm>
            <a:off x="350838" y="4335463"/>
            <a:ext cx="91963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spcBef>
                <a:spcPct val="50000"/>
              </a:spcBef>
            </a:pPr>
            <a:r>
              <a:rPr lang="en-US" sz="2400">
                <a:latin typeface="Tahoma" pitchFamily="34" charset="0"/>
              </a:rPr>
              <a:t>Kepercayaan bahwa seseorang dapat cukup melakukan dalam sebuah situasi. Kemanjuran diri memiliki tiga dimensi; besar, kekuatan, dan keadaan umum. </a:t>
            </a:r>
          </a:p>
        </p:txBody>
      </p:sp>
      <p:sp>
        <p:nvSpPr>
          <p:cNvPr id="9223" name="Text Box 8"/>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537F786-CFA7-41F7-9274-FD3A83AC6618}" type="slidenum">
              <a:rPr lang="en-US" smtClean="0">
                <a:solidFill>
                  <a:schemeClr val="tx2"/>
                </a:solidFill>
              </a:rPr>
              <a:pPr/>
              <a:t>5</a:t>
            </a:fld>
            <a:endParaRPr lang="en-US" smtClean="0">
              <a:solidFill>
                <a:schemeClr val="tx2"/>
              </a:solidFill>
            </a:endParaRPr>
          </a:p>
        </p:txBody>
      </p:sp>
      <p:sp>
        <p:nvSpPr>
          <p:cNvPr id="10243" name="Rectangle 4"/>
          <p:cNvSpPr>
            <a:spLocks noChangeArrowheads="1"/>
          </p:cNvSpPr>
          <p:nvPr/>
        </p:nvSpPr>
        <p:spPr bwMode="auto">
          <a:xfrm>
            <a:off x="1635125" y="228600"/>
            <a:ext cx="6124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pPr>
              <a:spcBef>
                <a:spcPct val="50000"/>
              </a:spcBef>
            </a:pPr>
            <a:r>
              <a:rPr lang="en-US" sz="2800" b="1" i="1">
                <a:latin typeface="Tahoma" pitchFamily="34" charset="0"/>
              </a:rPr>
              <a:t>Model Teori Pembelajaran Sosial </a:t>
            </a:r>
          </a:p>
        </p:txBody>
      </p:sp>
      <p:sp>
        <p:nvSpPr>
          <p:cNvPr id="10244" name="Rectangle 5"/>
          <p:cNvSpPr>
            <a:spLocks noChangeArrowheads="1"/>
          </p:cNvSpPr>
          <p:nvPr/>
        </p:nvSpPr>
        <p:spPr bwMode="auto">
          <a:xfrm>
            <a:off x="1600200" y="981075"/>
            <a:ext cx="5226050" cy="1006475"/>
          </a:xfrm>
          <a:prstGeom prst="rect">
            <a:avLst/>
          </a:prstGeom>
          <a:solidFill>
            <a:srgbClr val="66CCFF"/>
          </a:solidFill>
          <a:ln w="28575" algn="ctr">
            <a:solidFill>
              <a:schemeClr val="tx1"/>
            </a:solidFill>
            <a:miter lim="800000"/>
            <a:headEnd/>
            <a:tailEnd/>
          </a:ln>
        </p:spPr>
        <p:txBody>
          <a:bodyPr>
            <a:spAutoFit/>
          </a:bodyPr>
          <a:lstStyle/>
          <a:p>
            <a:pPr>
              <a:spcBef>
                <a:spcPct val="50000"/>
              </a:spcBef>
            </a:pPr>
            <a:r>
              <a:rPr lang="en-US" b="1">
                <a:solidFill>
                  <a:srgbClr val="000000"/>
                </a:solidFill>
                <a:latin typeface="Tahoma" pitchFamily="34" charset="0"/>
              </a:rPr>
              <a:t>Orang</a:t>
            </a:r>
          </a:p>
          <a:p>
            <a:pPr>
              <a:spcBef>
                <a:spcPct val="50000"/>
              </a:spcBef>
            </a:pPr>
            <a:r>
              <a:rPr lang="en-US" sz="1600" b="1">
                <a:solidFill>
                  <a:srgbClr val="000000"/>
                </a:solidFill>
                <a:latin typeface="Tahoma" pitchFamily="34" charset="0"/>
              </a:rPr>
              <a:t>(Seorang karyawan, seorang manajer, seorang CEO, seorang wirausahawan)</a:t>
            </a:r>
          </a:p>
        </p:txBody>
      </p:sp>
      <p:sp>
        <p:nvSpPr>
          <p:cNvPr id="10245" name="Rectangle 6"/>
          <p:cNvSpPr>
            <a:spLocks noChangeArrowheads="1"/>
          </p:cNvSpPr>
          <p:nvPr/>
        </p:nvSpPr>
        <p:spPr bwMode="auto">
          <a:xfrm>
            <a:off x="5421313" y="2514600"/>
            <a:ext cx="4367212" cy="1739900"/>
          </a:xfrm>
          <a:prstGeom prst="rect">
            <a:avLst/>
          </a:prstGeom>
          <a:solidFill>
            <a:srgbClr val="0000CC"/>
          </a:solidFill>
          <a:ln w="28575" algn="ctr">
            <a:solidFill>
              <a:schemeClr val="tx1"/>
            </a:solidFill>
            <a:miter lim="800000"/>
            <a:headEnd/>
            <a:tailEnd/>
          </a:ln>
        </p:spPr>
        <p:txBody>
          <a:bodyPr>
            <a:spAutoFit/>
          </a:bodyPr>
          <a:lstStyle/>
          <a:p>
            <a:pPr>
              <a:spcBef>
                <a:spcPct val="50000"/>
              </a:spcBef>
            </a:pPr>
            <a:r>
              <a:rPr lang="en-US" b="1">
                <a:latin typeface="Tahoma" pitchFamily="34" charset="0"/>
              </a:rPr>
              <a:t>Kontrol diri</a:t>
            </a:r>
          </a:p>
          <a:p>
            <a:pPr>
              <a:spcBef>
                <a:spcPct val="50000"/>
              </a:spcBef>
            </a:pPr>
            <a:r>
              <a:rPr lang="en-US" sz="1600">
                <a:latin typeface="Tahoma" pitchFamily="34" charset="0"/>
              </a:rPr>
              <a:t>An individual controls his or her own behavior to the extent that he or she relies on cognitive supports and manages important cues received from environment and consequences</a:t>
            </a:r>
            <a:r>
              <a:rPr lang="en-US" sz="1600" b="1">
                <a:latin typeface="Tahoma" pitchFamily="34" charset="0"/>
              </a:rPr>
              <a:t> </a:t>
            </a:r>
          </a:p>
        </p:txBody>
      </p:sp>
      <p:sp>
        <p:nvSpPr>
          <p:cNvPr id="10246" name="Rectangle 7"/>
          <p:cNvSpPr>
            <a:spLocks noChangeArrowheads="1"/>
          </p:cNvSpPr>
          <p:nvPr/>
        </p:nvSpPr>
        <p:spPr bwMode="auto">
          <a:xfrm>
            <a:off x="271463" y="2514600"/>
            <a:ext cx="2732087" cy="1724025"/>
          </a:xfrm>
          <a:prstGeom prst="rect">
            <a:avLst/>
          </a:prstGeom>
          <a:solidFill>
            <a:srgbClr val="0000CC"/>
          </a:solidFill>
          <a:ln w="28575" algn="ctr">
            <a:solidFill>
              <a:schemeClr val="tx1"/>
            </a:solidFill>
            <a:miter lim="800000"/>
            <a:headEnd/>
            <a:tailEnd/>
          </a:ln>
        </p:spPr>
        <p:txBody>
          <a:bodyPr>
            <a:spAutoFit/>
          </a:bodyPr>
          <a:lstStyle/>
          <a:p>
            <a:pPr>
              <a:spcBef>
                <a:spcPct val="50000"/>
              </a:spcBef>
            </a:pPr>
            <a:r>
              <a:rPr lang="en-US" b="1">
                <a:latin typeface="Tahoma" pitchFamily="34" charset="0"/>
              </a:rPr>
              <a:t>Proses Simbolik</a:t>
            </a:r>
          </a:p>
          <a:p>
            <a:pPr>
              <a:spcBef>
                <a:spcPct val="50000"/>
              </a:spcBef>
            </a:pPr>
            <a:r>
              <a:rPr lang="en-US" sz="1600">
                <a:latin typeface="Tahoma" pitchFamily="34" charset="0"/>
              </a:rPr>
              <a:t>Symbolic verbal/mental representations of reality help guide a person’s behavior</a:t>
            </a:r>
          </a:p>
          <a:p>
            <a:pPr>
              <a:spcBef>
                <a:spcPct val="50000"/>
              </a:spcBef>
            </a:pPr>
            <a:endParaRPr lang="en-US" sz="1000">
              <a:latin typeface="Tahoma" pitchFamily="34" charset="0"/>
            </a:endParaRPr>
          </a:p>
        </p:txBody>
      </p:sp>
      <p:sp>
        <p:nvSpPr>
          <p:cNvPr id="10247" name="Rectangle 8"/>
          <p:cNvSpPr>
            <a:spLocks noChangeArrowheads="1"/>
          </p:cNvSpPr>
          <p:nvPr/>
        </p:nvSpPr>
        <p:spPr bwMode="auto">
          <a:xfrm>
            <a:off x="508000" y="4799013"/>
            <a:ext cx="1870075" cy="1220787"/>
          </a:xfrm>
          <a:prstGeom prst="rect">
            <a:avLst/>
          </a:prstGeom>
          <a:solidFill>
            <a:srgbClr val="66CCFF"/>
          </a:solidFill>
          <a:ln w="28575" algn="ctr">
            <a:solidFill>
              <a:schemeClr val="tx1"/>
            </a:solidFill>
            <a:miter lim="800000"/>
            <a:headEnd/>
            <a:tailEnd/>
          </a:ln>
        </p:spPr>
        <p:txBody>
          <a:bodyPr>
            <a:spAutoFit/>
          </a:bodyPr>
          <a:lstStyle/>
          <a:p>
            <a:pPr algn="ctr">
              <a:spcBef>
                <a:spcPct val="50000"/>
              </a:spcBef>
            </a:pPr>
            <a:endParaRPr lang="en-US" b="1">
              <a:solidFill>
                <a:srgbClr val="000000"/>
              </a:solidFill>
              <a:latin typeface="Tahoma" pitchFamily="34" charset="0"/>
            </a:endParaRPr>
          </a:p>
          <a:p>
            <a:pPr algn="ctr">
              <a:spcBef>
                <a:spcPct val="50000"/>
              </a:spcBef>
            </a:pPr>
            <a:r>
              <a:rPr lang="en-US" b="1">
                <a:solidFill>
                  <a:srgbClr val="000000"/>
                </a:solidFill>
                <a:latin typeface="Tahoma" pitchFamily="34" charset="0"/>
              </a:rPr>
              <a:t>Perilaku </a:t>
            </a:r>
          </a:p>
          <a:p>
            <a:pPr algn="ctr">
              <a:spcBef>
                <a:spcPct val="50000"/>
              </a:spcBef>
            </a:pPr>
            <a:endParaRPr lang="en-US" b="1">
              <a:solidFill>
                <a:srgbClr val="000000"/>
              </a:solidFill>
              <a:latin typeface="Tahoma" pitchFamily="34" charset="0"/>
            </a:endParaRPr>
          </a:p>
        </p:txBody>
      </p:sp>
      <p:sp>
        <p:nvSpPr>
          <p:cNvPr id="10248" name="Rectangle 9"/>
          <p:cNvSpPr>
            <a:spLocks noChangeArrowheads="1"/>
          </p:cNvSpPr>
          <p:nvPr/>
        </p:nvSpPr>
        <p:spPr bwMode="auto">
          <a:xfrm>
            <a:off x="2925763" y="4799013"/>
            <a:ext cx="3900487" cy="1249362"/>
          </a:xfrm>
          <a:prstGeom prst="rect">
            <a:avLst/>
          </a:prstGeom>
          <a:solidFill>
            <a:srgbClr val="0000CC"/>
          </a:solidFill>
          <a:ln w="28575" algn="ctr">
            <a:solidFill>
              <a:schemeClr val="tx1"/>
            </a:solidFill>
            <a:miter lim="800000"/>
            <a:headEnd/>
            <a:tailEnd/>
          </a:ln>
        </p:spPr>
        <p:txBody>
          <a:bodyPr>
            <a:spAutoFit/>
          </a:bodyPr>
          <a:lstStyle/>
          <a:p>
            <a:pPr>
              <a:spcBef>
                <a:spcPct val="50000"/>
              </a:spcBef>
            </a:pPr>
            <a:r>
              <a:rPr lang="en-US" b="1">
                <a:latin typeface="Tahoma" pitchFamily="34" charset="0"/>
              </a:rPr>
              <a:t>Pembelajaran dari orang lain</a:t>
            </a:r>
          </a:p>
          <a:p>
            <a:pPr>
              <a:spcBef>
                <a:spcPct val="50000"/>
              </a:spcBef>
            </a:pPr>
            <a:r>
              <a:rPr lang="en-US" sz="1600">
                <a:latin typeface="Tahoma" pitchFamily="34" charset="0"/>
              </a:rPr>
              <a:t>Important and needed behaviors are acquired by observing and imitating others in a specific setting</a:t>
            </a:r>
          </a:p>
        </p:txBody>
      </p:sp>
      <p:sp>
        <p:nvSpPr>
          <p:cNvPr id="10249" name="Rectangle 10"/>
          <p:cNvSpPr>
            <a:spLocks noChangeArrowheads="1"/>
          </p:cNvSpPr>
          <p:nvPr/>
        </p:nvSpPr>
        <p:spPr bwMode="auto">
          <a:xfrm>
            <a:off x="7370763" y="4799013"/>
            <a:ext cx="2341562" cy="1219200"/>
          </a:xfrm>
          <a:prstGeom prst="rect">
            <a:avLst/>
          </a:prstGeom>
          <a:solidFill>
            <a:srgbClr val="66CCFF"/>
          </a:solidFill>
          <a:ln w="28575" algn="ctr">
            <a:solidFill>
              <a:schemeClr val="tx1"/>
            </a:solidFill>
            <a:miter lim="800000"/>
            <a:headEnd/>
            <a:tailEnd/>
          </a:ln>
        </p:spPr>
        <p:txBody>
          <a:bodyPr>
            <a:spAutoFit/>
          </a:bodyPr>
          <a:lstStyle/>
          <a:p>
            <a:pPr algn="ctr">
              <a:spcBef>
                <a:spcPct val="50000"/>
              </a:spcBef>
            </a:pPr>
            <a:endParaRPr lang="en-US" b="1">
              <a:solidFill>
                <a:srgbClr val="000000"/>
              </a:solidFill>
              <a:latin typeface="Tahoma" pitchFamily="34" charset="0"/>
            </a:endParaRPr>
          </a:p>
          <a:p>
            <a:pPr algn="ctr">
              <a:spcBef>
                <a:spcPct val="50000"/>
              </a:spcBef>
            </a:pPr>
            <a:r>
              <a:rPr lang="en-US" b="1">
                <a:solidFill>
                  <a:srgbClr val="000000"/>
                </a:solidFill>
                <a:latin typeface="Tahoma" pitchFamily="34" charset="0"/>
              </a:rPr>
              <a:t>Lingkungan </a:t>
            </a:r>
          </a:p>
          <a:p>
            <a:pPr algn="ctr">
              <a:spcBef>
                <a:spcPct val="50000"/>
              </a:spcBef>
            </a:pPr>
            <a:endParaRPr lang="en-US" b="1">
              <a:solidFill>
                <a:srgbClr val="000000"/>
              </a:solidFill>
              <a:latin typeface="Tahoma" pitchFamily="34" charset="0"/>
            </a:endParaRPr>
          </a:p>
        </p:txBody>
      </p:sp>
      <p:sp>
        <p:nvSpPr>
          <p:cNvPr id="10250" name="AutoShape 19"/>
          <p:cNvSpPr>
            <a:spLocks noChangeArrowheads="1"/>
          </p:cNvSpPr>
          <p:nvPr/>
        </p:nvSpPr>
        <p:spPr bwMode="auto">
          <a:xfrm rot="-2543817">
            <a:off x="2770188" y="2136775"/>
            <a:ext cx="985837" cy="366713"/>
          </a:xfrm>
          <a:custGeom>
            <a:avLst/>
            <a:gdLst>
              <a:gd name="T0" fmla="*/ 2147483647 w 21600"/>
              <a:gd name="T1" fmla="*/ 0 h 21600"/>
              <a:gd name="T2" fmla="*/ 0 w 21600"/>
              <a:gd name="T3" fmla="*/ 897248325 h 21600"/>
              <a:gd name="T4" fmla="*/ 2147483647 w 21600"/>
              <a:gd name="T5" fmla="*/ 1794500996 h 21600"/>
              <a:gd name="T6" fmla="*/ 2147483647 w 21600"/>
              <a:gd name="T7" fmla="*/ 89724832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28575" algn="ctr">
            <a:solidFill>
              <a:schemeClr val="tx1"/>
            </a:solidFill>
            <a:miter lim="800000"/>
            <a:headEnd/>
            <a:tailEnd/>
          </a:ln>
        </p:spPr>
        <p:txBody>
          <a:bodyPr wrap="none" anchor="ctr"/>
          <a:lstStyle/>
          <a:p>
            <a:endParaRPr lang="en-US"/>
          </a:p>
        </p:txBody>
      </p:sp>
      <p:sp>
        <p:nvSpPr>
          <p:cNvPr id="10251" name="AutoShape 20"/>
          <p:cNvSpPr>
            <a:spLocks noChangeArrowheads="1"/>
          </p:cNvSpPr>
          <p:nvPr/>
        </p:nvSpPr>
        <p:spPr bwMode="auto">
          <a:xfrm rot="-8307158">
            <a:off x="4638675" y="2125663"/>
            <a:ext cx="933450" cy="366712"/>
          </a:xfrm>
          <a:custGeom>
            <a:avLst/>
            <a:gdLst>
              <a:gd name="T0" fmla="*/ 2147483647 w 21600"/>
              <a:gd name="T1" fmla="*/ 0 h 21600"/>
              <a:gd name="T2" fmla="*/ 0 w 21600"/>
              <a:gd name="T3" fmla="*/ 897240445 h 21600"/>
              <a:gd name="T4" fmla="*/ 2147483647 w 21600"/>
              <a:gd name="T5" fmla="*/ 1794480890 h 21600"/>
              <a:gd name="T6" fmla="*/ 2147483647 w 21600"/>
              <a:gd name="T7" fmla="*/ 897240445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28575" algn="ctr">
            <a:solidFill>
              <a:schemeClr val="tx1"/>
            </a:solidFill>
            <a:miter lim="800000"/>
            <a:headEnd/>
            <a:tailEnd/>
          </a:ln>
        </p:spPr>
        <p:txBody>
          <a:bodyPr wrap="none" anchor="ctr"/>
          <a:lstStyle/>
          <a:p>
            <a:endParaRPr lang="en-US"/>
          </a:p>
        </p:txBody>
      </p:sp>
      <p:sp>
        <p:nvSpPr>
          <p:cNvPr id="10252" name="AutoShape 21"/>
          <p:cNvSpPr>
            <a:spLocks noChangeArrowheads="1"/>
          </p:cNvSpPr>
          <p:nvPr/>
        </p:nvSpPr>
        <p:spPr bwMode="auto">
          <a:xfrm rot="7894295">
            <a:off x="1342232" y="4318794"/>
            <a:ext cx="679450" cy="427037"/>
          </a:xfrm>
          <a:custGeom>
            <a:avLst/>
            <a:gdLst>
              <a:gd name="T0" fmla="*/ 2147483647 w 21600"/>
              <a:gd name="T1" fmla="*/ 0 h 21600"/>
              <a:gd name="T2" fmla="*/ 0 w 21600"/>
              <a:gd name="T3" fmla="*/ 1649953331 h 21600"/>
              <a:gd name="T4" fmla="*/ 2147483647 w 21600"/>
              <a:gd name="T5" fmla="*/ 2147483647 h 21600"/>
              <a:gd name="T6" fmla="*/ 2147483647 w 21600"/>
              <a:gd name="T7" fmla="*/ 1649953331 h 21600"/>
              <a:gd name="T8" fmla="*/ 17694720 60000 65536"/>
              <a:gd name="T9" fmla="*/ 11796480 60000 65536"/>
              <a:gd name="T10" fmla="*/ 5898240 60000 65536"/>
              <a:gd name="T11" fmla="*/ 0 60000 65536"/>
              <a:gd name="T12" fmla="*/ 3375 w 21600"/>
              <a:gd name="T13" fmla="*/ 7982 h 21600"/>
              <a:gd name="T14" fmla="*/ 19748 w 21600"/>
              <a:gd name="T15" fmla="*/ 13618 h 21600"/>
            </a:gdLst>
            <a:ahLst/>
            <a:cxnLst>
              <a:cxn ang="T8">
                <a:pos x="T0" y="T1"/>
              </a:cxn>
              <a:cxn ang="T9">
                <a:pos x="T2" y="T3"/>
              </a:cxn>
              <a:cxn ang="T10">
                <a:pos x="T4" y="T5"/>
              </a:cxn>
              <a:cxn ang="T11">
                <a:pos x="T6" y="T7"/>
              </a:cxn>
            </a:cxnLst>
            <a:rect l="T12" t="T13" r="T14" b="T15"/>
            <a:pathLst>
              <a:path w="21600" h="21600">
                <a:moveTo>
                  <a:pt x="14501" y="0"/>
                </a:moveTo>
                <a:lnTo>
                  <a:pt x="14501" y="7982"/>
                </a:lnTo>
                <a:lnTo>
                  <a:pt x="3375" y="7982"/>
                </a:lnTo>
                <a:lnTo>
                  <a:pt x="3375" y="13618"/>
                </a:lnTo>
                <a:lnTo>
                  <a:pt x="14501" y="13618"/>
                </a:lnTo>
                <a:lnTo>
                  <a:pt x="14501" y="21600"/>
                </a:lnTo>
                <a:lnTo>
                  <a:pt x="21600" y="10800"/>
                </a:lnTo>
                <a:close/>
              </a:path>
              <a:path w="21600" h="21600">
                <a:moveTo>
                  <a:pt x="1350" y="7982"/>
                </a:moveTo>
                <a:lnTo>
                  <a:pt x="1350" y="13618"/>
                </a:lnTo>
                <a:lnTo>
                  <a:pt x="2700" y="13618"/>
                </a:lnTo>
                <a:lnTo>
                  <a:pt x="2700" y="7982"/>
                </a:lnTo>
                <a:close/>
              </a:path>
              <a:path w="21600" h="21600">
                <a:moveTo>
                  <a:pt x="0" y="7982"/>
                </a:moveTo>
                <a:lnTo>
                  <a:pt x="0" y="13618"/>
                </a:lnTo>
                <a:lnTo>
                  <a:pt x="675" y="13618"/>
                </a:lnTo>
                <a:lnTo>
                  <a:pt x="675" y="7982"/>
                </a:lnTo>
                <a:close/>
              </a:path>
            </a:pathLst>
          </a:custGeom>
          <a:solidFill>
            <a:schemeClr val="accent1"/>
          </a:solidFill>
          <a:ln w="28575" algn="ctr">
            <a:solidFill>
              <a:schemeClr val="tx1"/>
            </a:solidFill>
            <a:miter lim="800000"/>
            <a:headEnd/>
            <a:tailEnd/>
          </a:ln>
        </p:spPr>
        <p:txBody>
          <a:bodyPr wrap="none" anchor="ctr"/>
          <a:lstStyle/>
          <a:p>
            <a:endParaRPr lang="en-US"/>
          </a:p>
        </p:txBody>
      </p:sp>
      <p:sp>
        <p:nvSpPr>
          <p:cNvPr id="10253" name="AutoShape 22"/>
          <p:cNvSpPr>
            <a:spLocks noChangeArrowheads="1"/>
          </p:cNvSpPr>
          <p:nvPr/>
        </p:nvSpPr>
        <p:spPr bwMode="auto">
          <a:xfrm rot="2531180">
            <a:off x="7724775" y="4371975"/>
            <a:ext cx="765175" cy="366713"/>
          </a:xfrm>
          <a:custGeom>
            <a:avLst/>
            <a:gdLst>
              <a:gd name="T0" fmla="*/ 2147483647 w 21600"/>
              <a:gd name="T1" fmla="*/ 0 h 21600"/>
              <a:gd name="T2" fmla="*/ 0 w 21600"/>
              <a:gd name="T3" fmla="*/ 897248325 h 21600"/>
              <a:gd name="T4" fmla="*/ 2147483647 w 21600"/>
              <a:gd name="T5" fmla="*/ 1794500996 h 21600"/>
              <a:gd name="T6" fmla="*/ 2147483647 w 21600"/>
              <a:gd name="T7" fmla="*/ 897248325 h 21600"/>
              <a:gd name="T8" fmla="*/ 17694720 60000 65536"/>
              <a:gd name="T9" fmla="*/ 11796480 60000 65536"/>
              <a:gd name="T10" fmla="*/ 5898240 60000 65536"/>
              <a:gd name="T11" fmla="*/ 0 60000 65536"/>
              <a:gd name="T12" fmla="*/ 3375 w 21600"/>
              <a:gd name="T13" fmla="*/ 7982 h 21600"/>
              <a:gd name="T14" fmla="*/ 19748 w 21600"/>
              <a:gd name="T15" fmla="*/ 13618 h 21600"/>
            </a:gdLst>
            <a:ahLst/>
            <a:cxnLst>
              <a:cxn ang="T8">
                <a:pos x="T0" y="T1"/>
              </a:cxn>
              <a:cxn ang="T9">
                <a:pos x="T2" y="T3"/>
              </a:cxn>
              <a:cxn ang="T10">
                <a:pos x="T4" y="T5"/>
              </a:cxn>
              <a:cxn ang="T11">
                <a:pos x="T6" y="T7"/>
              </a:cxn>
            </a:cxnLst>
            <a:rect l="T12" t="T13" r="T14" b="T15"/>
            <a:pathLst>
              <a:path w="21600" h="21600">
                <a:moveTo>
                  <a:pt x="14501" y="0"/>
                </a:moveTo>
                <a:lnTo>
                  <a:pt x="14501" y="7982"/>
                </a:lnTo>
                <a:lnTo>
                  <a:pt x="3375" y="7982"/>
                </a:lnTo>
                <a:lnTo>
                  <a:pt x="3375" y="13618"/>
                </a:lnTo>
                <a:lnTo>
                  <a:pt x="14501" y="13618"/>
                </a:lnTo>
                <a:lnTo>
                  <a:pt x="14501" y="21600"/>
                </a:lnTo>
                <a:lnTo>
                  <a:pt x="21600" y="10800"/>
                </a:lnTo>
                <a:close/>
              </a:path>
              <a:path w="21600" h="21600">
                <a:moveTo>
                  <a:pt x="1350" y="7982"/>
                </a:moveTo>
                <a:lnTo>
                  <a:pt x="1350" y="13618"/>
                </a:lnTo>
                <a:lnTo>
                  <a:pt x="2700" y="13618"/>
                </a:lnTo>
                <a:lnTo>
                  <a:pt x="2700" y="7982"/>
                </a:lnTo>
                <a:close/>
              </a:path>
              <a:path w="21600" h="21600">
                <a:moveTo>
                  <a:pt x="0" y="7982"/>
                </a:moveTo>
                <a:lnTo>
                  <a:pt x="0" y="13618"/>
                </a:lnTo>
                <a:lnTo>
                  <a:pt x="675" y="13618"/>
                </a:lnTo>
                <a:lnTo>
                  <a:pt x="675" y="7982"/>
                </a:lnTo>
                <a:close/>
              </a:path>
            </a:pathLst>
          </a:custGeom>
          <a:solidFill>
            <a:schemeClr val="accent1"/>
          </a:solidFill>
          <a:ln w="28575" algn="ctr">
            <a:solidFill>
              <a:schemeClr val="tx1"/>
            </a:solidFill>
            <a:miter lim="800000"/>
            <a:headEnd/>
            <a:tailEnd/>
          </a:ln>
        </p:spPr>
        <p:txBody>
          <a:bodyPr wrap="none" anchor="ctr"/>
          <a:lstStyle/>
          <a:p>
            <a:endParaRPr lang="en-US"/>
          </a:p>
        </p:txBody>
      </p:sp>
      <p:sp>
        <p:nvSpPr>
          <p:cNvPr id="10254" name="AutoShape 23"/>
          <p:cNvSpPr>
            <a:spLocks noChangeArrowheads="1"/>
          </p:cNvSpPr>
          <p:nvPr/>
        </p:nvSpPr>
        <p:spPr bwMode="auto">
          <a:xfrm>
            <a:off x="6904038" y="5153025"/>
            <a:ext cx="401637" cy="452438"/>
          </a:xfrm>
          <a:prstGeom prst="notchedRightArrow">
            <a:avLst>
              <a:gd name="adj1" fmla="val 50000"/>
              <a:gd name="adj2" fmla="val 25000"/>
            </a:avLst>
          </a:prstGeom>
          <a:solidFill>
            <a:schemeClr val="accent1"/>
          </a:solidFill>
          <a:ln w="28575" algn="ctr">
            <a:solidFill>
              <a:schemeClr val="tx1"/>
            </a:solidFill>
            <a:miter lim="800000"/>
            <a:headEnd/>
            <a:tailEnd/>
          </a:ln>
        </p:spPr>
        <p:txBody>
          <a:bodyPr wrap="none" anchor="ctr"/>
          <a:lstStyle/>
          <a:p>
            <a:endParaRPr lang="id-ID"/>
          </a:p>
        </p:txBody>
      </p:sp>
      <p:sp>
        <p:nvSpPr>
          <p:cNvPr id="10255" name="AutoShape 25"/>
          <p:cNvSpPr>
            <a:spLocks noChangeArrowheads="1"/>
          </p:cNvSpPr>
          <p:nvPr/>
        </p:nvSpPr>
        <p:spPr bwMode="auto">
          <a:xfrm rot="10800000">
            <a:off x="2457450" y="5133975"/>
            <a:ext cx="403225" cy="454025"/>
          </a:xfrm>
          <a:prstGeom prst="notchedRightArrow">
            <a:avLst>
              <a:gd name="adj1" fmla="val 50000"/>
              <a:gd name="adj2" fmla="val 25000"/>
            </a:avLst>
          </a:prstGeom>
          <a:solidFill>
            <a:schemeClr val="accent1"/>
          </a:solidFill>
          <a:ln w="28575" algn="ctr">
            <a:solidFill>
              <a:schemeClr val="tx1"/>
            </a:solidFill>
            <a:miter lim="800000"/>
            <a:headEnd/>
            <a:tailEnd/>
          </a:ln>
        </p:spPr>
        <p:txBody>
          <a:bodyPr wrap="none" anchor="ctr"/>
          <a:lstStyle/>
          <a:p>
            <a:endParaRPr lang="id-ID"/>
          </a:p>
        </p:txBody>
      </p:sp>
      <p:sp>
        <p:nvSpPr>
          <p:cNvPr id="10256" name="Text Box 27"/>
          <p:cNvSpPr txBox="1">
            <a:spLocks noChangeArrowheads="1"/>
          </p:cNvSpPr>
          <p:nvPr/>
        </p:nvSpPr>
        <p:spPr bwMode="auto">
          <a:xfrm>
            <a:off x="350838" y="620077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07D11A6-2B13-42D1-A189-8B934F6B5FCD}" type="slidenum">
              <a:rPr lang="en-US" smtClean="0">
                <a:solidFill>
                  <a:schemeClr val="tx2"/>
                </a:solidFill>
              </a:rPr>
              <a:pPr/>
              <a:t>6</a:t>
            </a:fld>
            <a:endParaRPr lang="en-US" smtClean="0">
              <a:solidFill>
                <a:schemeClr val="tx2"/>
              </a:solidFill>
            </a:endParaRPr>
          </a:p>
        </p:txBody>
      </p:sp>
      <p:sp>
        <p:nvSpPr>
          <p:cNvPr id="37892" name="Rectangle 4"/>
          <p:cNvSpPr>
            <a:spLocks noChangeArrowheads="1"/>
          </p:cNvSpPr>
          <p:nvPr/>
        </p:nvSpPr>
        <p:spPr bwMode="auto">
          <a:xfrm>
            <a:off x="2808288" y="533400"/>
            <a:ext cx="3959225" cy="64135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3600" b="1">
                <a:effectLst>
                  <a:outerShdw blurRad="38100" dist="38100" dir="2700000" algn="tl">
                    <a:srgbClr val="000000"/>
                  </a:outerShdw>
                </a:effectLst>
                <a:latin typeface="Tahoma" pitchFamily="34" charset="0"/>
              </a:rPr>
              <a:t>Teori Penguatan</a:t>
            </a:r>
          </a:p>
        </p:txBody>
      </p:sp>
      <p:sp>
        <p:nvSpPr>
          <p:cNvPr id="37893" name="Rectangle 5"/>
          <p:cNvSpPr>
            <a:spLocks noChangeArrowheads="1"/>
          </p:cNvSpPr>
          <p:nvPr/>
        </p:nvSpPr>
        <p:spPr bwMode="auto">
          <a:xfrm>
            <a:off x="677863" y="1484313"/>
            <a:ext cx="2897187"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a:effectLst>
                  <a:outerShdw blurRad="38100" dist="38100" dir="2700000" algn="tl">
                    <a:srgbClr val="000000"/>
                  </a:outerShdw>
                </a:effectLst>
                <a:latin typeface="Tahoma" pitchFamily="34" charset="0"/>
              </a:rPr>
              <a:t>Penguatan Positif</a:t>
            </a:r>
          </a:p>
        </p:txBody>
      </p:sp>
      <p:sp>
        <p:nvSpPr>
          <p:cNvPr id="37894" name="Rectangle 6"/>
          <p:cNvSpPr>
            <a:spLocks noChangeArrowheads="1"/>
          </p:cNvSpPr>
          <p:nvPr/>
        </p:nvSpPr>
        <p:spPr bwMode="auto">
          <a:xfrm>
            <a:off x="1104900" y="2049463"/>
            <a:ext cx="7661275" cy="427037"/>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200">
                <a:effectLst>
                  <a:outerShdw blurRad="38100" dist="38100" dir="2700000" algn="tl">
                    <a:srgbClr val="000000"/>
                  </a:outerShdw>
                </a:effectLst>
                <a:latin typeface="Tahoma" pitchFamily="34" charset="0"/>
              </a:rPr>
              <a:t>Tindakan yang meningkatkan kemungkinan sebuah perilaku </a:t>
            </a:r>
          </a:p>
        </p:txBody>
      </p:sp>
      <p:sp>
        <p:nvSpPr>
          <p:cNvPr id="37895" name="Rectangle 7"/>
          <p:cNvSpPr>
            <a:spLocks noChangeArrowheads="1"/>
          </p:cNvSpPr>
          <p:nvPr/>
        </p:nvSpPr>
        <p:spPr bwMode="auto">
          <a:xfrm>
            <a:off x="650875" y="2738438"/>
            <a:ext cx="3049588"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a:effectLst>
                  <a:outerShdw blurRad="38100" dist="38100" dir="2700000" algn="tl">
                    <a:srgbClr val="000000"/>
                  </a:outerShdw>
                </a:effectLst>
                <a:latin typeface="Tahoma" pitchFamily="34" charset="0"/>
              </a:rPr>
              <a:t>Penguatan Negatif</a:t>
            </a:r>
          </a:p>
        </p:txBody>
      </p:sp>
      <p:sp>
        <p:nvSpPr>
          <p:cNvPr id="37896" name="Rectangle 8"/>
          <p:cNvSpPr>
            <a:spLocks noChangeArrowheads="1"/>
          </p:cNvSpPr>
          <p:nvPr/>
        </p:nvSpPr>
        <p:spPr bwMode="auto">
          <a:xfrm>
            <a:off x="974725" y="3290888"/>
            <a:ext cx="8813800" cy="1431925"/>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200">
                <a:effectLst>
                  <a:outerShdw blurRad="38100" dist="38100" dir="2700000" algn="tl">
                    <a:srgbClr val="000000"/>
                  </a:outerShdw>
                </a:effectLst>
                <a:latin typeface="Tahoma" pitchFamily="34" charset="0"/>
              </a:rPr>
              <a:t>Penguatan negatif memperkuat sebuah respon karena respon memindahkan beberapa stimulus menyakitkan atau tidak menyenangkan atau memungkinkan organisme untuk menghindarinya</a:t>
            </a:r>
          </a:p>
        </p:txBody>
      </p:sp>
      <p:cxnSp>
        <p:nvCxnSpPr>
          <p:cNvPr id="11272" name="AutoShape 9"/>
          <p:cNvCxnSpPr>
            <a:cxnSpLocks noChangeShapeType="1"/>
            <a:stCxn id="37893" idx="1"/>
            <a:endCxn id="37894" idx="1"/>
          </p:cNvCxnSpPr>
          <p:nvPr/>
        </p:nvCxnSpPr>
        <p:spPr bwMode="auto">
          <a:xfrm rot="10800000" flipH="1" flipV="1">
            <a:off x="677863" y="1712913"/>
            <a:ext cx="427037" cy="550862"/>
          </a:xfrm>
          <a:prstGeom prst="curvedConnector3">
            <a:avLst>
              <a:gd name="adj1" fmla="val -53532"/>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1273" name="AutoShape 10"/>
          <p:cNvCxnSpPr>
            <a:cxnSpLocks noChangeShapeType="1"/>
            <a:stCxn id="37895" idx="1"/>
            <a:endCxn id="37896" idx="1"/>
          </p:cNvCxnSpPr>
          <p:nvPr/>
        </p:nvCxnSpPr>
        <p:spPr bwMode="auto">
          <a:xfrm rot="10800000" flipH="1" flipV="1">
            <a:off x="650875" y="2967038"/>
            <a:ext cx="323850" cy="1039812"/>
          </a:xfrm>
          <a:prstGeom prst="curvedConnector3">
            <a:avLst>
              <a:gd name="adj1" fmla="val -70588"/>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cxnSp>
      <p:sp>
        <p:nvSpPr>
          <p:cNvPr id="11274" name="Text Box 11"/>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
        <p:nvSpPr>
          <p:cNvPr id="37900" name="Rectangle 12"/>
          <p:cNvSpPr>
            <a:spLocks noChangeArrowheads="1"/>
          </p:cNvSpPr>
          <p:nvPr/>
        </p:nvSpPr>
        <p:spPr bwMode="auto">
          <a:xfrm>
            <a:off x="650875" y="4562475"/>
            <a:ext cx="1660525"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a:effectLst>
                  <a:outerShdw blurRad="38100" dist="38100" dir="2700000" algn="tl">
                    <a:srgbClr val="000000"/>
                  </a:outerShdw>
                </a:effectLst>
                <a:latin typeface="Tahoma" pitchFamily="34" charset="0"/>
              </a:rPr>
              <a:t>Hukuman</a:t>
            </a:r>
          </a:p>
        </p:txBody>
      </p:sp>
      <p:sp>
        <p:nvSpPr>
          <p:cNvPr id="37901" name="Rectangle 13"/>
          <p:cNvSpPr>
            <a:spLocks noChangeArrowheads="1"/>
          </p:cNvSpPr>
          <p:nvPr/>
        </p:nvSpPr>
        <p:spPr bwMode="auto">
          <a:xfrm>
            <a:off x="974725" y="5114925"/>
            <a:ext cx="8813800" cy="762000"/>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200">
                <a:effectLst>
                  <a:outerShdw blurRad="38100" dist="38100" dir="2700000" algn="tl">
                    <a:srgbClr val="000000"/>
                  </a:outerShdw>
                </a:effectLst>
                <a:latin typeface="Tahoma" pitchFamily="34" charset="0"/>
              </a:rPr>
              <a:t>Konsekuensi yang tidak diinginkan yang dihasilkan dalam penindasan perilaku yang membawanya (berkurang frekuensinya) </a:t>
            </a:r>
          </a:p>
        </p:txBody>
      </p:sp>
      <p:cxnSp>
        <p:nvCxnSpPr>
          <p:cNvPr id="11277" name="AutoShape 14"/>
          <p:cNvCxnSpPr>
            <a:cxnSpLocks noChangeShapeType="1"/>
            <a:stCxn id="37900" idx="1"/>
            <a:endCxn id="37901" idx="1"/>
          </p:cNvCxnSpPr>
          <p:nvPr/>
        </p:nvCxnSpPr>
        <p:spPr bwMode="auto">
          <a:xfrm rot="10800000" flipH="1" flipV="1">
            <a:off x="650875" y="4791075"/>
            <a:ext cx="323850" cy="704850"/>
          </a:xfrm>
          <a:prstGeom prst="curvedConnector3">
            <a:avLst>
              <a:gd name="adj1" fmla="val -70588"/>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40A5386-DEBD-42BA-8053-E2944E10AC1E}" type="slidenum">
              <a:rPr lang="en-US" smtClean="0">
                <a:solidFill>
                  <a:schemeClr val="tx2"/>
                </a:solidFill>
              </a:rPr>
              <a:pPr/>
              <a:t>7</a:t>
            </a:fld>
            <a:endParaRPr lang="en-US" smtClean="0">
              <a:solidFill>
                <a:schemeClr val="tx2"/>
              </a:solidFill>
            </a:endParaRPr>
          </a:p>
        </p:txBody>
      </p:sp>
      <p:sp>
        <p:nvSpPr>
          <p:cNvPr id="38916" name="Rectangle 4"/>
          <p:cNvSpPr>
            <a:spLocks noChangeArrowheads="1"/>
          </p:cNvSpPr>
          <p:nvPr/>
        </p:nvSpPr>
        <p:spPr bwMode="auto">
          <a:xfrm>
            <a:off x="3286125" y="1676400"/>
            <a:ext cx="3074988" cy="579438"/>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3200" b="1">
                <a:effectLst>
                  <a:outerShdw blurRad="38100" dist="38100" dir="2700000" algn="tl">
                    <a:srgbClr val="000000"/>
                  </a:outerShdw>
                </a:effectLst>
                <a:latin typeface="Tahoma" pitchFamily="34" charset="0"/>
              </a:rPr>
              <a:t>Teori Harapan</a:t>
            </a:r>
          </a:p>
        </p:txBody>
      </p:sp>
      <p:sp>
        <p:nvSpPr>
          <p:cNvPr id="12292" name="Text Box 10"/>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Stephen P. Robbins</a:t>
            </a:r>
          </a:p>
        </p:txBody>
      </p:sp>
      <p:sp>
        <p:nvSpPr>
          <p:cNvPr id="12293" name="Rectangle 11"/>
          <p:cNvSpPr>
            <a:spLocks noChangeArrowheads="1"/>
          </p:cNvSpPr>
          <p:nvPr/>
        </p:nvSpPr>
        <p:spPr bwMode="auto">
          <a:xfrm>
            <a:off x="508000" y="2597150"/>
            <a:ext cx="90487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pPr algn="just" eaLnBrk="1" hangingPunct="1">
              <a:spcBef>
                <a:spcPct val="20000"/>
              </a:spcBef>
              <a:buClr>
                <a:schemeClr val="hlink"/>
              </a:buClr>
              <a:buSzPct val="60000"/>
              <a:buFont typeface="Wingdings" pitchFamily="2" charset="2"/>
              <a:buNone/>
            </a:pPr>
            <a:r>
              <a:rPr lang="en-US" sz="2400">
                <a:latin typeface="Tahoma" pitchFamily="34" charset="0"/>
              </a:rPr>
              <a:t>“Kekuatan dari sebuah kecenderungan untuk bertindak dalam sebuah jalan yang pasti tergantung kepada kekuatan dari sebuah harapan bahwa tindakan itu akan diikuti oleh sebuah hasil dan pada keatraktifan hasil itu terhadap individu”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801338A-57A6-4911-8045-EA7BB96E63F1}" type="slidenum">
              <a:rPr lang="en-US" smtClean="0">
                <a:solidFill>
                  <a:schemeClr val="tx2"/>
                </a:solidFill>
              </a:rPr>
              <a:pPr/>
              <a:t>8</a:t>
            </a:fld>
            <a:endParaRPr lang="en-US" smtClean="0">
              <a:solidFill>
                <a:schemeClr val="tx2"/>
              </a:solidFill>
            </a:endParaRPr>
          </a:p>
        </p:txBody>
      </p:sp>
      <p:sp>
        <p:nvSpPr>
          <p:cNvPr id="55300" name="Rectangle 4"/>
          <p:cNvSpPr>
            <a:spLocks noChangeArrowheads="1"/>
          </p:cNvSpPr>
          <p:nvPr/>
        </p:nvSpPr>
        <p:spPr bwMode="auto">
          <a:xfrm>
            <a:off x="271463" y="1438275"/>
            <a:ext cx="4173537" cy="427038"/>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200" b="1" i="1">
                <a:effectLst>
                  <a:outerShdw blurRad="38100" dist="38100" dir="2700000" algn="tl">
                    <a:srgbClr val="000000"/>
                  </a:outerShdw>
                </a:effectLst>
                <a:latin typeface="Tahoma" pitchFamily="34" charset="0"/>
              </a:rPr>
              <a:t>1.   Hubungan usaha-kinerja</a:t>
            </a:r>
          </a:p>
        </p:txBody>
      </p:sp>
      <p:sp>
        <p:nvSpPr>
          <p:cNvPr id="55301" name="Rectangle 5"/>
          <p:cNvSpPr>
            <a:spLocks noChangeArrowheads="1"/>
          </p:cNvSpPr>
          <p:nvPr/>
        </p:nvSpPr>
        <p:spPr bwMode="auto">
          <a:xfrm>
            <a:off x="974725" y="1979613"/>
            <a:ext cx="8607425" cy="769937"/>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id-ID" sz="2200">
                <a:effectLst>
                  <a:outerShdw blurRad="38100" dist="38100" dir="2700000" algn="tl">
                    <a:srgbClr val="000000"/>
                  </a:outerShdw>
                </a:effectLst>
                <a:latin typeface="Tahoma" pitchFamily="34" charset="0"/>
              </a:rPr>
              <a:t>Probabilitas yang dipersepsikan oleh individu yang mengeluarkan sejumlah usaha tertentu itu akan mendorong kinerja</a:t>
            </a:r>
            <a:endParaRPr lang="en-US" sz="2200">
              <a:effectLst>
                <a:outerShdw blurRad="38100" dist="38100" dir="2700000" algn="tl">
                  <a:srgbClr val="000000"/>
                </a:outerShdw>
              </a:effectLst>
              <a:latin typeface="Tahoma" pitchFamily="34" charset="0"/>
            </a:endParaRPr>
          </a:p>
        </p:txBody>
      </p:sp>
      <p:sp>
        <p:nvSpPr>
          <p:cNvPr id="55302" name="Rectangle 6"/>
          <p:cNvSpPr>
            <a:spLocks noChangeArrowheads="1"/>
          </p:cNvSpPr>
          <p:nvPr/>
        </p:nvSpPr>
        <p:spPr bwMode="auto">
          <a:xfrm>
            <a:off x="271463" y="2943225"/>
            <a:ext cx="4460875" cy="427038"/>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200" b="1" i="1">
                <a:effectLst>
                  <a:outerShdw blurRad="38100" dist="38100" dir="2700000" algn="tl">
                    <a:srgbClr val="000000"/>
                  </a:outerShdw>
                </a:effectLst>
                <a:latin typeface="Tahoma" pitchFamily="34" charset="0"/>
              </a:rPr>
              <a:t>2.   Hubungan kinerja-imbalan</a:t>
            </a:r>
          </a:p>
        </p:txBody>
      </p:sp>
      <p:sp>
        <p:nvSpPr>
          <p:cNvPr id="55303" name="Rectangle 7"/>
          <p:cNvSpPr>
            <a:spLocks noChangeArrowheads="1"/>
          </p:cNvSpPr>
          <p:nvPr/>
        </p:nvSpPr>
        <p:spPr bwMode="auto">
          <a:xfrm>
            <a:off x="895350" y="3484563"/>
            <a:ext cx="8880475" cy="1108075"/>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id-ID" sz="2200">
                <a:effectLst>
                  <a:outerShdw blurRad="38100" dist="38100" dir="2700000" algn="tl">
                    <a:srgbClr val="000000"/>
                  </a:outerShdw>
                </a:effectLst>
                <a:latin typeface="Tahoma" pitchFamily="34" charset="0"/>
              </a:rPr>
              <a:t>Derajat sejauhmana individu itu meyakini bahwa berkinerja pada suatu tingkat tertentu akan mendorong tercapainya suatu keluaran yang diinginkan</a:t>
            </a:r>
            <a:endParaRPr lang="en-US" sz="2200">
              <a:effectLst>
                <a:outerShdw blurRad="38100" dist="38100" dir="2700000" algn="tl">
                  <a:srgbClr val="000000"/>
                </a:outerShdw>
              </a:effectLst>
              <a:latin typeface="Tahoma" pitchFamily="34" charset="0"/>
            </a:endParaRPr>
          </a:p>
        </p:txBody>
      </p:sp>
      <p:sp>
        <p:nvSpPr>
          <p:cNvPr id="55304" name="Rectangle 8"/>
          <p:cNvSpPr>
            <a:spLocks noChangeArrowheads="1"/>
          </p:cNvSpPr>
          <p:nvPr/>
        </p:nvSpPr>
        <p:spPr bwMode="auto">
          <a:xfrm>
            <a:off x="271463" y="4454525"/>
            <a:ext cx="5462587" cy="427038"/>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200" b="1" i="1">
                <a:effectLst>
                  <a:outerShdw blurRad="38100" dist="38100" dir="2700000" algn="tl">
                    <a:srgbClr val="000000"/>
                  </a:outerShdw>
                </a:effectLst>
                <a:latin typeface="Tahoma" pitchFamily="34" charset="0"/>
              </a:rPr>
              <a:t>3.   Hubungan imbalan-tujuan pribadi</a:t>
            </a:r>
          </a:p>
        </p:txBody>
      </p:sp>
      <p:sp>
        <p:nvSpPr>
          <p:cNvPr id="55305" name="Rectangle 9"/>
          <p:cNvSpPr>
            <a:spLocks noChangeArrowheads="1"/>
          </p:cNvSpPr>
          <p:nvPr/>
        </p:nvSpPr>
        <p:spPr bwMode="auto">
          <a:xfrm>
            <a:off x="895350" y="4995863"/>
            <a:ext cx="8880475" cy="1108075"/>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id-ID" sz="2200">
                <a:effectLst>
                  <a:outerShdw blurRad="38100" dist="38100" dir="2700000" algn="tl">
                    <a:srgbClr val="000000"/>
                  </a:outerShdw>
                </a:effectLst>
                <a:latin typeface="Tahoma" pitchFamily="34" charset="0"/>
              </a:rPr>
              <a:t>Derajat sejauhmana imbalan-imbalan organisasional memenuhi tujuan atau kebutuhan pribadi seorang individu dan potensi daya tarik imbalan tersebut untuk individu tersebut</a:t>
            </a:r>
            <a:endParaRPr lang="en-US" sz="2200">
              <a:effectLst>
                <a:outerShdw blurRad="38100" dist="38100" dir="2700000" algn="tl">
                  <a:srgbClr val="000000"/>
                </a:outerShdw>
              </a:effectLst>
              <a:latin typeface="Tahoma" pitchFamily="34" charset="0"/>
            </a:endParaRPr>
          </a:p>
        </p:txBody>
      </p:sp>
      <p:sp>
        <p:nvSpPr>
          <p:cNvPr id="55306" name="Rectangle 10"/>
          <p:cNvSpPr>
            <a:spLocks noChangeArrowheads="1"/>
          </p:cNvSpPr>
          <p:nvPr/>
        </p:nvSpPr>
        <p:spPr bwMode="auto">
          <a:xfrm>
            <a:off x="350838" y="476250"/>
            <a:ext cx="9204325" cy="457200"/>
          </a:xfrm>
          <a:prstGeom prst="rect">
            <a:avLst/>
          </a:prstGeom>
          <a:noFill/>
          <a:ln w="28575" algn="ctr">
            <a:noFill/>
            <a:miter lim="800000"/>
            <a:headEnd/>
            <a:tailEnd/>
          </a:ln>
          <a:effectLst/>
        </p:spPr>
        <p:txBody>
          <a:bodyPr>
            <a:spAutoFit/>
          </a:bodyPr>
          <a:lstStyle/>
          <a:p>
            <a:pPr eaLnBrk="1" hangingPunct="1">
              <a:spcBef>
                <a:spcPct val="20000"/>
              </a:spcBef>
              <a:buClr>
                <a:schemeClr val="hlink"/>
              </a:buClr>
              <a:buSzPct val="60000"/>
              <a:buFont typeface="Wingdings" pitchFamily="2" charset="2"/>
              <a:buNone/>
              <a:defRPr/>
            </a:pPr>
            <a:r>
              <a:rPr lang="en-US" sz="2400" b="1" i="1">
                <a:effectLst>
                  <a:outerShdw blurRad="38100" dist="38100" dir="2700000" algn="tl">
                    <a:srgbClr val="000000"/>
                  </a:outerShdw>
                </a:effectLst>
                <a:latin typeface="Tahoma" pitchFamily="34" charset="0"/>
              </a:rPr>
              <a:t>Teori Harapan difokuskan pada 3 hubungan</a:t>
            </a:r>
          </a:p>
        </p:txBody>
      </p:sp>
      <p:sp>
        <p:nvSpPr>
          <p:cNvPr id="13322" name="Text Box 11"/>
          <p:cNvSpPr txBox="1">
            <a:spLocks noChangeArrowheads="1"/>
          </p:cNvSpPr>
          <p:nvPr/>
        </p:nvSpPr>
        <p:spPr bwMode="auto">
          <a:xfrm>
            <a:off x="271463" y="6272213"/>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Stephen P. Robbins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56862DD-0C5C-467B-AA35-91D2693973AB}" type="slidenum">
              <a:rPr lang="en-US" smtClean="0">
                <a:solidFill>
                  <a:schemeClr val="tx2"/>
                </a:solidFill>
              </a:rPr>
              <a:pPr/>
              <a:t>9</a:t>
            </a:fld>
            <a:endParaRPr lang="en-US" smtClean="0">
              <a:solidFill>
                <a:schemeClr val="tx2"/>
              </a:solidFill>
            </a:endParaRPr>
          </a:p>
        </p:txBody>
      </p:sp>
      <p:sp>
        <p:nvSpPr>
          <p:cNvPr id="54276" name="Rectangle 4"/>
          <p:cNvSpPr>
            <a:spLocks noChangeArrowheads="1"/>
          </p:cNvSpPr>
          <p:nvPr/>
        </p:nvSpPr>
        <p:spPr bwMode="auto">
          <a:xfrm>
            <a:off x="271463" y="1916113"/>
            <a:ext cx="3819525" cy="457200"/>
          </a:xfrm>
          <a:prstGeom prst="rect">
            <a:avLst/>
          </a:prstGeom>
          <a:noFill/>
          <a:ln w="28575" algn="ctr">
            <a:noFill/>
            <a:miter lim="800000"/>
            <a:headEnd/>
            <a:tailEnd/>
          </a:ln>
          <a:effectLst/>
        </p:spPr>
        <p:txBody>
          <a:bodyPr wrap="none">
            <a:spAutoFit/>
          </a:bodyPr>
          <a:lstStyle/>
          <a:p>
            <a:pPr eaLnBrk="1" hangingPunct="1">
              <a:spcBef>
                <a:spcPct val="20000"/>
              </a:spcBef>
              <a:buClr>
                <a:schemeClr val="hlink"/>
              </a:buClr>
              <a:buSzPct val="60000"/>
              <a:buFont typeface="Wingdings" pitchFamily="2" charset="2"/>
              <a:buNone/>
              <a:defRPr/>
            </a:pPr>
            <a:r>
              <a:rPr lang="en-US" sz="2400" b="1" i="1">
                <a:effectLst>
                  <a:outerShdw blurRad="38100" dist="38100" dir="2700000" algn="tl">
                    <a:srgbClr val="000000"/>
                  </a:outerShdw>
                </a:effectLst>
                <a:latin typeface="Tahoma" pitchFamily="34" charset="0"/>
              </a:rPr>
              <a:t>Teori Harapan Motivasi </a:t>
            </a:r>
          </a:p>
        </p:txBody>
      </p:sp>
      <p:sp>
        <p:nvSpPr>
          <p:cNvPr id="54277" name="Rectangle 5"/>
          <p:cNvSpPr>
            <a:spLocks noChangeArrowheads="1"/>
          </p:cNvSpPr>
          <p:nvPr/>
        </p:nvSpPr>
        <p:spPr bwMode="auto">
          <a:xfrm>
            <a:off x="584200" y="2522538"/>
            <a:ext cx="9050338" cy="2282825"/>
          </a:xfrm>
          <a:prstGeom prst="rect">
            <a:avLst/>
          </a:prstGeom>
          <a:noFill/>
          <a:ln w="28575" algn="ctr">
            <a:noFill/>
            <a:miter lim="800000"/>
            <a:headEnd/>
            <a:tailEnd/>
          </a:ln>
          <a:effectLst/>
        </p:spPr>
        <p:txBody>
          <a:bodyPr>
            <a:spAutoFit/>
          </a:bodyPr>
          <a:lstStyle/>
          <a:p>
            <a:pPr algn="just" eaLnBrk="1" hangingPunct="1">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latin typeface="Tahoma" pitchFamily="34" charset="0"/>
              </a:rPr>
              <a:t>Teori dimana karyawan dihadapkan dengan sebuah susunan hasil tingkat pertama dan memilih sebuah hasil berdasar pada bagaimana pilihan itu dihubungkan dengan hasil tingkat kedua. Pilihan individu didasarkan pada kekuatan keinginan untuk mencapai keadaan tingkat kedua dan persepsi tentang hubungan antara hasil tingkat pertama dan kedua</a:t>
            </a:r>
          </a:p>
        </p:txBody>
      </p:sp>
      <p:sp>
        <p:nvSpPr>
          <p:cNvPr id="14341" name="Text Box 6"/>
          <p:cNvSpPr txBox="1">
            <a:spLocks noChangeArrowheads="1"/>
          </p:cNvSpPr>
          <p:nvPr/>
        </p:nvSpPr>
        <p:spPr bwMode="auto">
          <a:xfrm>
            <a:off x="350838" y="6092825"/>
            <a:ext cx="429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sz="2000">
                <a:latin typeface="Tahoma" pitchFamily="34" charset="0"/>
              </a:rPr>
              <a:t>Source : Gibson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662</TotalTime>
  <Words>650</Words>
  <Application>Microsoft Office PowerPoint</Application>
  <PresentationFormat>A4 Paper (210x297 mm)</PresentationFormat>
  <Paragraphs>142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Teori Motivasi : Process theories Aplikasi Motivasi</vt:lpstr>
      <vt:lpstr>Tujuan Pengajaran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Teori Motivasi: Content        Theories</dc:title>
  <dc:creator>Aditya Salya</dc:creator>
  <cp:lastModifiedBy>Phantom Assassin</cp:lastModifiedBy>
  <cp:revision>140</cp:revision>
  <dcterms:created xsi:type="dcterms:W3CDTF">2004-06-10T07:19:11Z</dcterms:created>
  <dcterms:modified xsi:type="dcterms:W3CDTF">2013-03-21T01:20:50Z</dcterms:modified>
</cp:coreProperties>
</file>