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89" r:id="rId2"/>
    <p:sldId id="490" r:id="rId3"/>
    <p:sldId id="469" r:id="rId4"/>
    <p:sldId id="471" r:id="rId5"/>
    <p:sldId id="472" r:id="rId6"/>
    <p:sldId id="473" r:id="rId7"/>
    <p:sldId id="474" r:id="rId8"/>
    <p:sldId id="475" r:id="rId9"/>
    <p:sldId id="476" r:id="rId10"/>
    <p:sldId id="477" r:id="rId11"/>
    <p:sldId id="479" r:id="rId12"/>
    <p:sldId id="480" r:id="rId13"/>
    <p:sldId id="492" r:id="rId14"/>
    <p:sldId id="491" r:id="rId15"/>
    <p:sldId id="482" r:id="rId16"/>
    <p:sldId id="483" r:id="rId17"/>
    <p:sldId id="484" r:id="rId18"/>
    <p:sldId id="487" r:id="rId19"/>
  </p:sldIdLst>
  <p:sldSz cx="9144000" cy="6858000" type="screen4x3"/>
  <p:notesSz cx="6858000" cy="9144000"/>
  <p:kinsoku lang="ja-JP" invalStChars="????ｷ????????????樗????&gt;ｻ???ｰ・??????????????????????????!%),.:;?]}????????????????" invalEndChars="蒼????&lt;ｫ?????$([\{??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CC00"/>
    <a:srgbClr val="33CC33"/>
    <a:srgbClr val="99FF66"/>
    <a:srgbClr val="996633"/>
    <a:srgbClr val="FF0066"/>
    <a:srgbClr val="FF3399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4" autoAdjust="0"/>
    <p:restoredTop sz="98633" autoAdjust="0"/>
  </p:normalViewPr>
  <p:slideViewPr>
    <p:cSldViewPr>
      <p:cViewPr>
        <p:scale>
          <a:sx n="50" d="100"/>
          <a:sy n="50" d="100"/>
        </p:scale>
        <p:origin x="-1062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941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254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77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21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95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72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5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64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044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54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382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87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47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64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49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30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48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082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19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3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52400"/>
            <a:ext cx="8534400" cy="601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lvl="0"/>
            <a:endParaRPr lang="id-ID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162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r">
              <a:defRPr/>
            </a:pPr>
            <a:r>
              <a:rPr lang="en-US" sz="1400">
                <a:solidFill>
                  <a:schemeClr val="tx2"/>
                </a:solidFill>
              </a:rPr>
              <a:t>1-</a:t>
            </a:r>
            <a:fld id="{520321F7-31A5-462D-B665-09EF79BE313C}" type="slidenum">
              <a:rPr lang="en-US" sz="1400">
                <a:solidFill>
                  <a:schemeClr val="tx2"/>
                </a:solidFill>
              </a:rPr>
              <a:pPr algn="r">
                <a:defRPr/>
              </a:pPr>
              <a:t>‹#›</a:t>
            </a:fld>
            <a:endParaRPr lang="en-US" sz="1400">
              <a:solidFill>
                <a:schemeClr val="tx2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4000"/>
        <a:buFont typeface="Monotype Sorts" charset="2"/>
        <a:buChar char="v"/>
        <a:defRPr sz="3200" b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8572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arlett" pitchFamily="2" charset="2"/>
        <a:buChar char="v"/>
        <a:defRPr sz="28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2001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®"/>
        <a:defRPr sz="2000" b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5727700" cy="1600200"/>
          </a:xfrm>
        </p:spPr>
        <p:txBody>
          <a:bodyPr/>
          <a:lstStyle/>
          <a:p>
            <a:pPr>
              <a:defRPr/>
            </a:pPr>
            <a:r>
              <a:rPr lang="en-US" sz="3400" smtClean="0">
                <a:solidFill>
                  <a:srgbClr val="000000"/>
                </a:solidFill>
              </a:rPr>
              <a:t>KEPEMIMPINAN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576388" y="462915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Informasi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Fakultas</a:t>
            </a:r>
            <a:r>
              <a: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Teknik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Ilmu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Komputer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Universitas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Komputer</a:t>
            </a: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Indonesia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Bandung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id-ID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endParaRPr lang="en-US" sz="240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2" name="Picture 6" descr="Graphic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6375" y="2708275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solidFill>
                  <a:srgbClr val="000000"/>
                </a:solidFill>
              </a:rPr>
              <a:t>Studi Ohio mengenai Gaya Kepemimpinan</a:t>
            </a:r>
          </a:p>
        </p:txBody>
      </p:sp>
      <p:grpSp>
        <p:nvGrpSpPr>
          <p:cNvPr id="11267" name="Group 4"/>
          <p:cNvGrpSpPr>
            <a:grpSpLocks/>
          </p:cNvGrpSpPr>
          <p:nvPr/>
        </p:nvGrpSpPr>
        <p:grpSpPr bwMode="auto">
          <a:xfrm>
            <a:off x="2971800" y="2133600"/>
            <a:ext cx="3429000" cy="2857500"/>
            <a:chOff x="3247" y="7380"/>
            <a:chExt cx="5400" cy="4500"/>
          </a:xfrm>
        </p:grpSpPr>
        <p:sp>
          <p:nvSpPr>
            <p:cNvPr id="11270" name="Text Box 5"/>
            <p:cNvSpPr txBox="1">
              <a:spLocks noChangeArrowheads="1"/>
            </p:cNvSpPr>
            <p:nvPr/>
          </p:nvSpPr>
          <p:spPr bwMode="auto">
            <a:xfrm>
              <a:off x="7567" y="11340"/>
              <a:ext cx="1080" cy="540"/>
            </a:xfrm>
            <a:prstGeom prst="rect">
              <a:avLst/>
            </a:prstGeom>
            <a:solidFill>
              <a:srgbClr val="FFFFFF">
                <a:alpha val="1961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000">
                  <a:solidFill>
                    <a:srgbClr val="000000"/>
                  </a:solidFill>
                </a:rPr>
                <a:t>Tinggi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71" name="Text Box 6"/>
            <p:cNvSpPr txBox="1">
              <a:spLocks noChangeArrowheads="1"/>
            </p:cNvSpPr>
            <p:nvPr/>
          </p:nvSpPr>
          <p:spPr bwMode="auto">
            <a:xfrm>
              <a:off x="3247" y="7560"/>
              <a:ext cx="1080" cy="540"/>
            </a:xfrm>
            <a:prstGeom prst="rect">
              <a:avLst/>
            </a:prstGeom>
            <a:solidFill>
              <a:srgbClr val="FFFFFF">
                <a:alpha val="1961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000">
                  <a:solidFill>
                    <a:srgbClr val="000000"/>
                  </a:solidFill>
                </a:rPr>
                <a:t>Tinggi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72" name="Text Box 7"/>
            <p:cNvSpPr txBox="1">
              <a:spLocks noChangeArrowheads="1"/>
            </p:cNvSpPr>
            <p:nvPr/>
          </p:nvSpPr>
          <p:spPr bwMode="auto">
            <a:xfrm>
              <a:off x="3427" y="11340"/>
              <a:ext cx="1080" cy="360"/>
            </a:xfrm>
            <a:prstGeom prst="rect">
              <a:avLst/>
            </a:prstGeom>
            <a:solidFill>
              <a:srgbClr val="FFFFFF">
                <a:alpha val="1961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1000">
                  <a:solidFill>
                    <a:srgbClr val="000000"/>
                  </a:solidFill>
                </a:rPr>
                <a:t>Rendah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73" name="Rectangle 8"/>
            <p:cNvSpPr>
              <a:spLocks noChangeArrowheads="1"/>
            </p:cNvSpPr>
            <p:nvPr/>
          </p:nvSpPr>
          <p:spPr bwMode="auto">
            <a:xfrm>
              <a:off x="3967" y="7380"/>
              <a:ext cx="4320" cy="3960"/>
            </a:xfrm>
            <a:prstGeom prst="rect">
              <a:avLst/>
            </a:prstGeom>
            <a:solidFill>
              <a:srgbClr val="FFFFFF">
                <a:alpha val="1961"/>
              </a:srgbClr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>
                <a:solidFill>
                  <a:srgbClr val="000000"/>
                </a:solidFill>
              </a:endParaRPr>
            </a:p>
          </p:txBody>
        </p:sp>
        <p:sp>
          <p:nvSpPr>
            <p:cNvPr id="11274" name="Line 9"/>
            <p:cNvSpPr>
              <a:spLocks noChangeShapeType="1"/>
            </p:cNvSpPr>
            <p:nvPr/>
          </p:nvSpPr>
          <p:spPr bwMode="auto">
            <a:xfrm>
              <a:off x="6127" y="7380"/>
              <a:ext cx="0" cy="3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75" name="Line 10"/>
            <p:cNvSpPr>
              <a:spLocks noChangeShapeType="1"/>
            </p:cNvSpPr>
            <p:nvPr/>
          </p:nvSpPr>
          <p:spPr bwMode="auto">
            <a:xfrm>
              <a:off x="3967" y="9360"/>
              <a:ext cx="43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76" name="Text Box 11"/>
            <p:cNvSpPr txBox="1">
              <a:spLocks noChangeArrowheads="1"/>
            </p:cNvSpPr>
            <p:nvPr/>
          </p:nvSpPr>
          <p:spPr bwMode="auto">
            <a:xfrm>
              <a:off x="4147" y="7560"/>
              <a:ext cx="1800" cy="1620"/>
            </a:xfrm>
            <a:prstGeom prst="rect">
              <a:avLst/>
            </a:prstGeom>
            <a:solidFill>
              <a:srgbClr val="FFFFFF">
                <a:alpha val="1961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00"/>
                  </a:solidFill>
                </a:rPr>
                <a:t>Orientasi Pekerjaan Rendah dan Orientasi PekerjaTinggi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77" name="Text Box 12"/>
            <p:cNvSpPr txBox="1">
              <a:spLocks noChangeArrowheads="1"/>
            </p:cNvSpPr>
            <p:nvPr/>
          </p:nvSpPr>
          <p:spPr bwMode="auto">
            <a:xfrm>
              <a:off x="6307" y="7560"/>
              <a:ext cx="1800" cy="1620"/>
            </a:xfrm>
            <a:prstGeom prst="rect">
              <a:avLst/>
            </a:prstGeom>
            <a:solidFill>
              <a:srgbClr val="FFFFFF">
                <a:alpha val="1961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00"/>
                  </a:solidFill>
                </a:rPr>
                <a:t>Orientasi Pekerjaan  dan Orientasi PekerjaTinggi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78" name="Text Box 13"/>
            <p:cNvSpPr txBox="1">
              <a:spLocks noChangeArrowheads="1"/>
            </p:cNvSpPr>
            <p:nvPr/>
          </p:nvSpPr>
          <p:spPr bwMode="auto">
            <a:xfrm>
              <a:off x="4147" y="9540"/>
              <a:ext cx="1800" cy="1620"/>
            </a:xfrm>
            <a:prstGeom prst="rect">
              <a:avLst/>
            </a:prstGeom>
            <a:solidFill>
              <a:srgbClr val="FFFFFF">
                <a:alpha val="1961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00"/>
                  </a:solidFill>
                </a:rPr>
                <a:t>Orientasi Pekerjaan dan Orientasi Pekerja Rendah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79" name="Text Box 14"/>
            <p:cNvSpPr txBox="1">
              <a:spLocks noChangeArrowheads="1"/>
            </p:cNvSpPr>
            <p:nvPr/>
          </p:nvSpPr>
          <p:spPr bwMode="auto">
            <a:xfrm>
              <a:off x="6307" y="9540"/>
              <a:ext cx="1800" cy="1620"/>
            </a:xfrm>
            <a:prstGeom prst="rect">
              <a:avLst/>
            </a:prstGeom>
            <a:solidFill>
              <a:srgbClr val="FFFFFF">
                <a:alpha val="1961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00"/>
                  </a:solidFill>
                </a:rPr>
                <a:t>Orientasi Pekerjaan Tinggi dan Orientasi Pekerja Rendah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1280" name="Line 15"/>
            <p:cNvSpPr>
              <a:spLocks noChangeShapeType="1"/>
            </p:cNvSpPr>
            <p:nvPr/>
          </p:nvSpPr>
          <p:spPr bwMode="auto">
            <a:xfrm flipV="1">
              <a:off x="3427" y="7380"/>
              <a:ext cx="0" cy="4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281" name="Line 16"/>
            <p:cNvSpPr>
              <a:spLocks noChangeShapeType="1"/>
            </p:cNvSpPr>
            <p:nvPr/>
          </p:nvSpPr>
          <p:spPr bwMode="auto">
            <a:xfrm>
              <a:off x="3427" y="11880"/>
              <a:ext cx="50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1268" name="Text Box 17"/>
          <p:cNvSpPr txBox="1">
            <a:spLocks noChangeArrowheads="1"/>
          </p:cNvSpPr>
          <p:nvPr/>
        </p:nvSpPr>
        <p:spPr bwMode="auto">
          <a:xfrm>
            <a:off x="1828800" y="3390900"/>
            <a:ext cx="1257300" cy="571500"/>
          </a:xfrm>
          <a:prstGeom prst="rect">
            <a:avLst/>
          </a:prstGeom>
          <a:solidFill>
            <a:srgbClr val="FFFFFF">
              <a:alpha val="1961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000">
                <a:solidFill>
                  <a:srgbClr val="000000"/>
                </a:solidFill>
              </a:rPr>
              <a:t>Orientasi Pekerja</a:t>
            </a:r>
          </a:p>
          <a:p>
            <a:pPr algn="l"/>
            <a:r>
              <a:rPr lang="en-US" sz="1000">
                <a:solidFill>
                  <a:srgbClr val="000000"/>
                </a:solidFill>
              </a:rPr>
              <a:t>(Consideration)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1269" name="Text Box 18"/>
          <p:cNvSpPr txBox="1">
            <a:spLocks noChangeArrowheads="1"/>
          </p:cNvSpPr>
          <p:nvPr/>
        </p:nvSpPr>
        <p:spPr bwMode="auto">
          <a:xfrm>
            <a:off x="3886200" y="5105400"/>
            <a:ext cx="1943100" cy="457200"/>
          </a:xfrm>
          <a:prstGeom prst="rect">
            <a:avLst/>
          </a:prstGeom>
          <a:solidFill>
            <a:srgbClr val="FFFFFF">
              <a:alpha val="1961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000">
                <a:solidFill>
                  <a:srgbClr val="000000"/>
                </a:solidFill>
              </a:rPr>
              <a:t>Orientasi Pekerjaan</a:t>
            </a:r>
          </a:p>
          <a:p>
            <a:pPr algn="l"/>
            <a:r>
              <a:rPr lang="en-US" sz="1000">
                <a:solidFill>
                  <a:srgbClr val="000000"/>
                </a:solidFill>
              </a:rPr>
              <a:t>(Initiating Structure)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000000"/>
                </a:solidFill>
              </a:rPr>
              <a:t>Managerial Grid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600" smtClean="0">
                <a:solidFill>
                  <a:srgbClr val="000000"/>
                </a:solidFill>
              </a:rPr>
              <a:t>Improvished Management atau gaya manajemen 1.1 </a:t>
            </a:r>
          </a:p>
          <a:p>
            <a:pPr>
              <a:lnSpc>
                <a:spcPct val="90000"/>
              </a:lnSpc>
              <a:defRPr/>
            </a:pPr>
            <a:r>
              <a:rPr lang="en-US" sz="2600" smtClean="0">
                <a:solidFill>
                  <a:srgbClr val="000000"/>
                </a:solidFill>
              </a:rPr>
              <a:t>Country Club Management atau gaya manajemen 1.9 </a:t>
            </a:r>
          </a:p>
          <a:p>
            <a:pPr>
              <a:lnSpc>
                <a:spcPct val="90000"/>
              </a:lnSpc>
              <a:defRPr/>
            </a:pPr>
            <a:r>
              <a:rPr lang="en-US" sz="2600" smtClean="0">
                <a:solidFill>
                  <a:srgbClr val="000000"/>
                </a:solidFill>
              </a:rPr>
              <a:t>Middle of the Road Management atau gaya manajemen 5.5 </a:t>
            </a:r>
          </a:p>
          <a:p>
            <a:pPr>
              <a:lnSpc>
                <a:spcPct val="90000"/>
              </a:lnSpc>
              <a:defRPr/>
            </a:pPr>
            <a:r>
              <a:rPr lang="en-US" sz="2600" smtClean="0">
                <a:solidFill>
                  <a:srgbClr val="000000"/>
                </a:solidFill>
              </a:rPr>
              <a:t>Authority Compliance atau gaya manajemen 9.1 </a:t>
            </a:r>
          </a:p>
          <a:p>
            <a:pPr>
              <a:lnSpc>
                <a:spcPct val="90000"/>
              </a:lnSpc>
              <a:defRPr/>
            </a:pPr>
            <a:r>
              <a:rPr lang="en-US" sz="2600" smtClean="0">
                <a:solidFill>
                  <a:srgbClr val="000000"/>
                </a:solidFill>
              </a:rPr>
              <a:t>Team Management atau gaya manajemen 9.9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000000"/>
                </a:solidFill>
              </a:rPr>
              <a:t>Pendekatan Kontingensi </a:t>
            </a:r>
            <a:br>
              <a:rPr lang="en-US" sz="3600" smtClean="0">
                <a:solidFill>
                  <a:srgbClr val="000000"/>
                </a:solidFill>
              </a:rPr>
            </a:br>
            <a:r>
              <a:rPr lang="en-US" sz="3600" smtClean="0">
                <a:solidFill>
                  <a:srgbClr val="000000"/>
                </a:solidFill>
              </a:rPr>
              <a:t>mengenai Kepemimpinan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solidFill>
                  <a:srgbClr val="000000"/>
                </a:solidFill>
              </a:rPr>
              <a:t>model kepemimpinan situasional dari Hersey-Blanchard </a:t>
            </a:r>
          </a:p>
          <a:p>
            <a:pPr>
              <a:defRPr/>
            </a:pPr>
            <a:r>
              <a:rPr lang="en-US" sz="2800" smtClean="0">
                <a:solidFill>
                  <a:srgbClr val="000000"/>
                </a:solidFill>
              </a:rPr>
              <a:t>model LPC dari Fiedler </a:t>
            </a:r>
          </a:p>
          <a:p>
            <a:pPr>
              <a:defRPr/>
            </a:pPr>
            <a:r>
              <a:rPr lang="en-US" sz="2800" smtClean="0">
                <a:solidFill>
                  <a:srgbClr val="000000"/>
                </a:solidFill>
              </a:rPr>
              <a:t>model jalan tujuan dari Evans-House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000000"/>
                </a:solidFill>
              </a:rPr>
              <a:t>Model Kepempinan Situasional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1752600" y="2484438"/>
            <a:ext cx="1185863" cy="11430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1200">
                <a:solidFill>
                  <a:srgbClr val="000000"/>
                </a:solidFill>
              </a:rPr>
              <a:t>Relationship Behavior</a:t>
            </a:r>
          </a:p>
          <a:p>
            <a:pPr algn="l"/>
            <a:r>
              <a:rPr lang="en-US" sz="1200">
                <a:solidFill>
                  <a:srgbClr val="000000"/>
                </a:solidFill>
              </a:rPr>
              <a:t>(Memberikan Dukungan)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3238500" y="4686300"/>
            <a:ext cx="2628900" cy="571500"/>
          </a:xfrm>
          <a:prstGeom prst="rect">
            <a:avLst/>
          </a:prstGeom>
          <a:solidFill>
            <a:srgbClr val="FFFFFF">
              <a:alpha val="0"/>
            </a:srgbClr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rgbClr val="000000"/>
                </a:solidFill>
              </a:rPr>
              <a:t>Task Behavior</a:t>
            </a:r>
          </a:p>
          <a:p>
            <a:r>
              <a:rPr lang="en-US" sz="1200">
                <a:solidFill>
                  <a:srgbClr val="000000"/>
                </a:solidFill>
              </a:rPr>
              <a:t>(Memberikan Panduan)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 flipV="1">
            <a:off x="2354263" y="1838325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2286000" y="3284538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 flipH="1">
            <a:off x="3048000" y="49149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>
            <a:off x="5295900" y="49149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4345" name="Rectangle 13"/>
          <p:cNvSpPr>
            <a:spLocks noChangeArrowheads="1"/>
          </p:cNvSpPr>
          <p:nvPr/>
        </p:nvSpPr>
        <p:spPr bwMode="auto">
          <a:xfrm>
            <a:off x="3863975" y="2498725"/>
            <a:ext cx="438150" cy="609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000" b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Garamond" pitchFamily="18" charset="0"/>
              </a:rPr>
              <a:t>High</a:t>
            </a:r>
          </a:p>
          <a:p>
            <a:pPr algn="l"/>
            <a:endParaRPr lang="en-US" sz="2400" b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Garamond" pitchFamily="18" charset="0"/>
            </a:endParaRPr>
          </a:p>
        </p:txBody>
      </p:sp>
      <p:sp>
        <p:nvSpPr>
          <p:cNvPr id="14346" name="Rectangle 17"/>
          <p:cNvSpPr>
            <a:spLocks noChangeArrowheads="1"/>
          </p:cNvSpPr>
          <p:nvPr/>
        </p:nvSpPr>
        <p:spPr bwMode="auto">
          <a:xfrm>
            <a:off x="3863975" y="2544763"/>
            <a:ext cx="5715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 eaLnBrk="1" hangingPunct="1"/>
            <a:endParaRPr lang="id-ID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4347" name="Rectangle 21"/>
          <p:cNvSpPr>
            <a:spLocks noChangeArrowheads="1"/>
          </p:cNvSpPr>
          <p:nvPr/>
        </p:nvSpPr>
        <p:spPr bwMode="auto">
          <a:xfrm>
            <a:off x="3863975" y="2544763"/>
            <a:ext cx="5715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id-ID"/>
          </a:p>
        </p:txBody>
      </p:sp>
      <p:graphicFrame>
        <p:nvGraphicFramePr>
          <p:cNvPr id="286816" name="Group 96"/>
          <p:cNvGraphicFramePr>
            <a:graphicFrameLocks noGrp="1"/>
          </p:cNvGraphicFramePr>
          <p:nvPr/>
        </p:nvGraphicFramePr>
        <p:xfrm>
          <a:off x="2895600" y="2057400"/>
          <a:ext cx="2628900" cy="2834640"/>
        </p:xfrm>
        <a:graphic>
          <a:graphicData uri="http://schemas.openxmlformats.org/drawingml/2006/table">
            <a:tbl>
              <a:tblPr/>
              <a:tblGrid>
                <a:gridCol w="571500"/>
                <a:gridCol w="1028700"/>
                <a:gridCol w="102870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4000"/>
                        <a:buFont typeface="Monotype Sorts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High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High Relatiohship and Low Task</a:t>
                      </a:r>
                    </a:p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High Task </a:t>
                      </a:r>
                    </a:p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and High Relationship</a:t>
                      </a:r>
                    </a:p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0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Low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Low Relationship and Low Task</a:t>
                      </a:r>
                    </a:p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4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Low Relationship and High Task</a:t>
                      </a:r>
                    </a:p>
                    <a:p>
                      <a:pPr marL="457200" marR="0" lvl="0" indent="-4572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4000"/>
                        <a:buFont typeface="Monotype Sorts" charset="2"/>
                        <a:buNone/>
                        <a:tabLst/>
                      </a:pPr>
                      <a:endParaRPr kumimoji="0" lang="id-ID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Low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High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7162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smtClean="0">
                <a:solidFill>
                  <a:srgbClr val="000000"/>
                </a:solidFill>
              </a:rPr>
              <a:t>MODEL KEPEMIMPINAN</a:t>
            </a:r>
            <a:r>
              <a:rPr lang="id-ID" sz="1800" smtClean="0">
                <a:solidFill>
                  <a:srgbClr val="000000"/>
                </a:solidFill>
              </a:rPr>
              <a:t> SITUASIONAL</a:t>
            </a: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7626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nb-NO" sz="2000" i="1" smtClean="0">
                <a:solidFill>
                  <a:srgbClr val="000000"/>
                </a:solidFill>
              </a:rPr>
              <a:t>1. Telling</a:t>
            </a:r>
            <a:r>
              <a:rPr lang="nb-NO" sz="2000" smtClean="0">
                <a:solidFill>
                  <a:srgbClr val="000000"/>
                </a:solidFill>
              </a:rPr>
              <a:t> (Orientasi tugas tinggi-hubungan rendah). Pemimpin mendefinisikan peran dan memberitahukan kepada orang-orangnya apa, bagaimana, kapan dan dimana tugas itu dilakukan.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nb-NO" sz="2000" smtClean="0">
                <a:solidFill>
                  <a:srgbClr val="000000"/>
                </a:solidFill>
              </a:rPr>
              <a:t>2. </a:t>
            </a:r>
            <a:r>
              <a:rPr lang="nb-NO" sz="2000" i="1" smtClean="0">
                <a:solidFill>
                  <a:srgbClr val="000000"/>
                </a:solidFill>
              </a:rPr>
              <a:t>Selling</a:t>
            </a:r>
            <a:r>
              <a:rPr lang="nb-NO" sz="2000" smtClean="0">
                <a:solidFill>
                  <a:srgbClr val="000000"/>
                </a:solidFill>
              </a:rPr>
              <a:t> (Orientasi tugas tinggi - hubungan tinggi). Pemimpin memberikan perilaku pengarah dan perilaku pendukung.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nb-NO" sz="2000" smtClean="0">
                <a:solidFill>
                  <a:srgbClr val="000000"/>
                </a:solidFill>
              </a:rPr>
              <a:t>3. </a:t>
            </a:r>
            <a:r>
              <a:rPr lang="nb-NO" sz="2000" i="1" smtClean="0">
                <a:solidFill>
                  <a:srgbClr val="000000"/>
                </a:solidFill>
              </a:rPr>
              <a:t>Participating </a:t>
            </a:r>
            <a:r>
              <a:rPr lang="nb-NO" sz="2000" smtClean="0">
                <a:solidFill>
                  <a:srgbClr val="000000"/>
                </a:solidFill>
              </a:rPr>
              <a:t>(Orientasi tugas rendah - hubungan tinggi). Pemimpin dan pengikut bersama-sama mengambil  keputusan, dengan peran dari pemimpin adalah mempermudah dan berkomunikasi.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nb-NO" sz="2000" smtClean="0">
                <a:solidFill>
                  <a:srgbClr val="000000"/>
                </a:solidFill>
              </a:rPr>
              <a:t>4. </a:t>
            </a:r>
            <a:r>
              <a:rPr lang="nb-NO" sz="2000" i="1" smtClean="0">
                <a:solidFill>
                  <a:srgbClr val="000000"/>
                </a:solidFill>
              </a:rPr>
              <a:t>Delegating</a:t>
            </a:r>
            <a:r>
              <a:rPr lang="nb-NO" sz="2000" smtClean="0">
                <a:solidFill>
                  <a:srgbClr val="000000"/>
                </a:solidFill>
              </a:rPr>
              <a:t> (Orientasi tugas rendah - hubungan rendah). Pemimpin memberikan sedikit pengarahan maupun dukungan.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nb-NO" sz="2000" smtClean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nb-NO" sz="2000" smtClean="0">
                <a:solidFill>
                  <a:srgbClr val="000000"/>
                </a:solidFill>
              </a:rPr>
              <a:t>Komponen akhir dari teori ini adalah mendefinisikan empat tahap kesiapan dari pengikut: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nb-NO" sz="2000" smtClean="0">
                <a:solidFill>
                  <a:srgbClr val="000000"/>
                </a:solidFill>
              </a:rPr>
              <a:t>R1 : </a:t>
            </a:r>
            <a:r>
              <a:rPr lang="id-ID" sz="2000" smtClean="0">
                <a:solidFill>
                  <a:srgbClr val="000000"/>
                </a:solidFill>
              </a:rPr>
              <a:t>T</a:t>
            </a:r>
            <a:r>
              <a:rPr lang="nb-NO" sz="2000" smtClean="0">
                <a:solidFill>
                  <a:srgbClr val="000000"/>
                </a:solidFill>
              </a:rPr>
              <a:t>idak mampu maupun tidak bersedia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nb-NO" sz="2000" smtClean="0">
                <a:solidFill>
                  <a:srgbClr val="000000"/>
                </a:solidFill>
              </a:rPr>
              <a:t>R2 : </a:t>
            </a:r>
            <a:r>
              <a:rPr lang="id-ID" sz="2000" smtClean="0">
                <a:solidFill>
                  <a:srgbClr val="000000"/>
                </a:solidFill>
              </a:rPr>
              <a:t>T</a:t>
            </a:r>
            <a:r>
              <a:rPr lang="nb-NO" sz="2000" smtClean="0">
                <a:solidFill>
                  <a:srgbClr val="000000"/>
                </a:solidFill>
              </a:rPr>
              <a:t>idak mampu tetapi bersedia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nb-NO" sz="2000" smtClean="0">
                <a:solidFill>
                  <a:srgbClr val="000000"/>
                </a:solidFill>
              </a:rPr>
              <a:t>R3 :</a:t>
            </a:r>
            <a:r>
              <a:rPr lang="id-ID" sz="2000" smtClean="0">
                <a:solidFill>
                  <a:srgbClr val="000000"/>
                </a:solidFill>
              </a:rPr>
              <a:t> M</a:t>
            </a:r>
            <a:r>
              <a:rPr lang="nb-NO" sz="2000" smtClean="0">
                <a:solidFill>
                  <a:srgbClr val="000000"/>
                </a:solidFill>
              </a:rPr>
              <a:t>ampu tetapi tidak bersedia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nb-NO" sz="2000" smtClean="0">
                <a:solidFill>
                  <a:srgbClr val="000000"/>
                </a:solidFill>
              </a:rPr>
              <a:t>R4 : </a:t>
            </a:r>
            <a:r>
              <a:rPr lang="id-ID" sz="2000" smtClean="0">
                <a:solidFill>
                  <a:srgbClr val="000000"/>
                </a:solidFill>
              </a:rPr>
              <a:t>M</a:t>
            </a:r>
            <a:r>
              <a:rPr lang="nb-NO" sz="2000" smtClean="0">
                <a:solidFill>
                  <a:srgbClr val="000000"/>
                </a:solidFill>
              </a:rPr>
              <a:t>ampu dan bersedia</a:t>
            </a:r>
            <a:endParaRPr lang="en-US" sz="20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143000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000000"/>
                </a:solidFill>
              </a:rPr>
              <a:t>Model LPC</a:t>
            </a:r>
          </a:p>
        </p:txBody>
      </p:sp>
      <p:sp>
        <p:nvSpPr>
          <p:cNvPr id="16387" name="Line 6"/>
          <p:cNvSpPr>
            <a:spLocks noChangeShapeType="1"/>
          </p:cNvSpPr>
          <p:nvPr/>
        </p:nvSpPr>
        <p:spPr bwMode="auto">
          <a:xfrm flipV="1">
            <a:off x="3276600" y="3429000"/>
            <a:ext cx="15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4219575" y="34671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6389" name="Line 8"/>
          <p:cNvSpPr>
            <a:spLocks noChangeShapeType="1"/>
          </p:cNvSpPr>
          <p:nvPr/>
        </p:nvSpPr>
        <p:spPr bwMode="auto">
          <a:xfrm>
            <a:off x="4876800" y="3429000"/>
            <a:ext cx="15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5591175" y="3467100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6391" name="Line 10"/>
          <p:cNvSpPr>
            <a:spLocks noChangeShapeType="1"/>
          </p:cNvSpPr>
          <p:nvPr/>
        </p:nvSpPr>
        <p:spPr bwMode="auto">
          <a:xfrm>
            <a:off x="6553200" y="3429000"/>
            <a:ext cx="1676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>
            <a:off x="7467600" y="3429000"/>
            <a:ext cx="4763" cy="117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6393" name="Rectangle 30"/>
          <p:cNvSpPr>
            <a:spLocks noChangeArrowheads="1"/>
          </p:cNvSpPr>
          <p:nvPr/>
        </p:nvSpPr>
        <p:spPr bwMode="auto">
          <a:xfrm>
            <a:off x="1819275" y="2209800"/>
            <a:ext cx="550545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id-ID"/>
          </a:p>
        </p:txBody>
      </p:sp>
      <p:graphicFrame>
        <p:nvGraphicFramePr>
          <p:cNvPr id="289082" name="Group 314"/>
          <p:cNvGraphicFramePr>
            <a:graphicFrameLocks noGrp="1"/>
          </p:cNvGraphicFramePr>
          <p:nvPr/>
        </p:nvGraphicFramePr>
        <p:xfrm>
          <a:off x="457200" y="2057400"/>
          <a:ext cx="8305798" cy="4114802"/>
        </p:xfrm>
        <a:graphic>
          <a:graphicData uri="http://schemas.openxmlformats.org/drawingml/2006/table">
            <a:tbl>
              <a:tblPr/>
              <a:tblGrid>
                <a:gridCol w="2690909"/>
                <a:gridCol w="658602"/>
                <a:gridCol w="720401"/>
                <a:gridCol w="658601"/>
                <a:gridCol w="722167"/>
                <a:gridCol w="658601"/>
                <a:gridCol w="720401"/>
                <a:gridCol w="690385"/>
                <a:gridCol w="785731"/>
              </a:tblGrid>
              <a:tr h="4102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Faktor Kontingensi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Situasi yang dihadapi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1266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Relasi Pimpinan-Bawahan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Baik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Buruk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102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Stuktur Pekerjaan/Tugas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Tinggi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Rendah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Tinggi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Rendah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640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Peran/Posisi Kekuasaan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Kuat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Lemah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Kuat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Lemah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Kuat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Lemah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Kuat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Lemah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870393">
                <a:tc gridSpan="9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4000"/>
                        <a:buFont typeface="Monotype Sorts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</a:rPr>
                        <a:t>                               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640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Kecenderungan Situasi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Kondusif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Cukup Kondusif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Tidak Kondusif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8303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Perilaku Pemimpin yang Ideal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Orientasi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Pekerjaan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Orientasi pada relasi sosial/orang-orang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aramond" pitchFamily="18" charset="0"/>
                        </a:rPr>
                        <a:t>Orientasi Pekerjaan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id-ID" smtClean="0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3 faktor kontingensi yang perlu dipertimbangkan dalam model LPC : </a:t>
            </a:r>
          </a:p>
          <a:p>
            <a:pPr lvl="1">
              <a:defRPr/>
            </a:pPr>
            <a:r>
              <a:rPr lang="en-US" smtClean="0">
                <a:solidFill>
                  <a:srgbClr val="000000"/>
                </a:solidFill>
              </a:rPr>
              <a:t>relasi pemimpin-bawahan (</a:t>
            </a:r>
            <a:r>
              <a:rPr lang="en-US" i="0" smtClean="0">
                <a:solidFill>
                  <a:srgbClr val="000000"/>
                </a:solidFill>
              </a:rPr>
              <a:t>leader-member relation</a:t>
            </a:r>
            <a:r>
              <a:rPr lang="en-US" smtClean="0">
                <a:solidFill>
                  <a:srgbClr val="000000"/>
                </a:solidFill>
              </a:rPr>
              <a:t>)</a:t>
            </a:r>
          </a:p>
          <a:p>
            <a:pPr lvl="1">
              <a:defRPr/>
            </a:pPr>
            <a:r>
              <a:rPr lang="en-US" smtClean="0">
                <a:solidFill>
                  <a:srgbClr val="000000"/>
                </a:solidFill>
              </a:rPr>
              <a:t>struktur pekerjaan(</a:t>
            </a:r>
            <a:r>
              <a:rPr lang="en-US" i="0" smtClean="0">
                <a:solidFill>
                  <a:srgbClr val="000000"/>
                </a:solidFill>
              </a:rPr>
              <a:t>task-structure</a:t>
            </a:r>
            <a:r>
              <a:rPr lang="en-US" smtClean="0">
                <a:solidFill>
                  <a:srgbClr val="000000"/>
                </a:solidFill>
              </a:rPr>
              <a:t>), </a:t>
            </a:r>
          </a:p>
          <a:p>
            <a:pPr lvl="1">
              <a:defRPr/>
            </a:pPr>
            <a:r>
              <a:rPr lang="en-US" smtClean="0">
                <a:solidFill>
                  <a:srgbClr val="000000"/>
                </a:solidFill>
              </a:rPr>
              <a:t>peran kekuasaan (</a:t>
            </a:r>
            <a:r>
              <a:rPr lang="en-US" i="0" smtClean="0">
                <a:solidFill>
                  <a:srgbClr val="000000"/>
                </a:solidFill>
              </a:rPr>
              <a:t>power position</a:t>
            </a:r>
            <a:r>
              <a:rPr lang="en-US" smtClean="0">
                <a:solidFill>
                  <a:srgbClr val="000000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000000"/>
                </a:solidFill>
              </a:rPr>
              <a:t>Model Jalan Tujuan (Path-Goal Theory)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id-ID" sz="2400" b="0" smtClean="0">
                <a:solidFill>
                  <a:srgbClr val="000000"/>
                </a:solidFill>
              </a:rPr>
              <a:t>P</a:t>
            </a:r>
            <a:r>
              <a:rPr lang="en-US" sz="2400" b="0" smtClean="0">
                <a:solidFill>
                  <a:srgbClr val="000000"/>
                </a:solidFill>
              </a:rPr>
              <a:t>emimpin melayani pekerja dengan mengerti kebutuhan mereka dan memfasilitasi pelaksanaan tugas mereka.</a:t>
            </a:r>
            <a:endParaRPr lang="id-ID" sz="2400" b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400" b="0" smtClean="0">
                <a:solidFill>
                  <a:srgbClr val="000000"/>
                </a:solidFill>
              </a:rPr>
              <a:t>2 hal yang perlu diperhatikan</a:t>
            </a:r>
          </a:p>
          <a:p>
            <a:pPr lvl="1">
              <a:defRPr/>
            </a:pPr>
            <a:r>
              <a:rPr lang="en-US" sz="2400" b="0" smtClean="0">
                <a:solidFill>
                  <a:srgbClr val="000000"/>
                </a:solidFill>
              </a:rPr>
              <a:t>Perilaku Pemimpin</a:t>
            </a:r>
          </a:p>
          <a:p>
            <a:pPr lvl="1">
              <a:defRPr/>
            </a:pPr>
            <a:r>
              <a:rPr lang="en-US" sz="2400" b="0" smtClean="0">
                <a:solidFill>
                  <a:srgbClr val="000000"/>
                </a:solidFill>
              </a:rPr>
              <a:t>Faktor Situasi</a:t>
            </a:r>
          </a:p>
          <a:p>
            <a:pPr>
              <a:defRPr/>
            </a:pPr>
            <a:r>
              <a:rPr lang="en-US" sz="2400" b="0" smtClean="0">
                <a:solidFill>
                  <a:srgbClr val="000000"/>
                </a:solidFill>
              </a:rPr>
              <a:t>4 Tipe Kepemimpinan</a:t>
            </a:r>
          </a:p>
          <a:p>
            <a:pPr lvl="1">
              <a:defRPr/>
            </a:pPr>
            <a:r>
              <a:rPr lang="en-US" sz="2400" b="0" smtClean="0">
                <a:solidFill>
                  <a:srgbClr val="000000"/>
                </a:solidFill>
              </a:rPr>
              <a:t>Pemimpin Direktif</a:t>
            </a:r>
          </a:p>
          <a:p>
            <a:pPr lvl="1">
              <a:defRPr/>
            </a:pPr>
            <a:r>
              <a:rPr lang="en-US" sz="2400" b="0" smtClean="0">
                <a:solidFill>
                  <a:srgbClr val="000000"/>
                </a:solidFill>
              </a:rPr>
              <a:t>Pemimpin Suportif</a:t>
            </a:r>
          </a:p>
          <a:p>
            <a:pPr lvl="1">
              <a:defRPr/>
            </a:pPr>
            <a:r>
              <a:rPr lang="en-US" sz="2400" b="0" smtClean="0">
                <a:solidFill>
                  <a:srgbClr val="000000"/>
                </a:solidFill>
              </a:rPr>
              <a:t>Pemimpin Partisipatif</a:t>
            </a:r>
          </a:p>
          <a:p>
            <a:pPr lvl="1">
              <a:defRPr/>
            </a:pPr>
            <a:r>
              <a:rPr lang="en-US" sz="2400" b="0" smtClean="0">
                <a:solidFill>
                  <a:srgbClr val="000000"/>
                </a:solidFill>
              </a:rPr>
              <a:t>Pemimpin Prestatif</a:t>
            </a:r>
          </a:p>
          <a:p>
            <a:pPr>
              <a:defRPr/>
            </a:pPr>
            <a:endParaRPr lang="en-US" sz="2400" b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400" smtClean="0">
                <a:solidFill>
                  <a:srgbClr val="000000"/>
                </a:solidFill>
              </a:rPr>
              <a:t>Pendekatan Lain mengenai Kepemimpinan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Pendekatan Substitusi</a:t>
            </a:r>
          </a:p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Kepemimpinan Karismatik</a:t>
            </a:r>
          </a:p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Kepemimpinan Transformatif</a:t>
            </a:r>
            <a:endParaRPr lang="id-ID" smtClean="0">
              <a:solidFill>
                <a:srgbClr val="000000"/>
              </a:solidFill>
            </a:endParaRPr>
          </a:p>
          <a:p>
            <a:pPr>
              <a:buFont typeface="Monotype Sorts" charset="2"/>
              <a:buNone/>
              <a:defRPr/>
            </a:pPr>
            <a:r>
              <a:rPr lang="id-ID" sz="2400" smtClean="0">
                <a:solidFill>
                  <a:srgbClr val="000000"/>
                </a:solidFill>
              </a:rPr>
              <a:t>	</a:t>
            </a:r>
            <a:r>
              <a:rPr lang="en-US" sz="2400" smtClean="0">
                <a:solidFill>
                  <a:srgbClr val="000000"/>
                </a:solidFill>
              </a:rPr>
              <a:t>Menjelaskan bagaimana pemimpin merubah organisasi dengan menciptakan, mengkomunikasikan, dan memperlihatkan model visi sebuah organisasi.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45307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>
                <a:solidFill>
                  <a:srgbClr val="000000"/>
                </a:solidFill>
              </a:rPr>
              <a:t>Definisi Leadership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solidFill>
                  <a:srgbClr val="000000"/>
                </a:solidFill>
              </a:rPr>
              <a:t>Traits theories</a:t>
            </a:r>
            <a:endParaRPr lang="id-ID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smtClean="0">
                <a:solidFill>
                  <a:srgbClr val="000000"/>
                </a:solidFill>
              </a:rPr>
              <a:t>Behavioral theories</a:t>
            </a:r>
          </a:p>
          <a:p>
            <a:pPr>
              <a:lnSpc>
                <a:spcPct val="90000"/>
              </a:lnSpc>
              <a:defRPr/>
            </a:pPr>
            <a:r>
              <a:rPr lang="id-ID" smtClean="0">
                <a:solidFill>
                  <a:srgbClr val="000000"/>
                </a:solidFill>
              </a:rPr>
              <a:t>Contingency</a:t>
            </a:r>
            <a:r>
              <a:rPr lang="en-US" smtClean="0">
                <a:solidFill>
                  <a:srgbClr val="000000"/>
                </a:solidFill>
              </a:rPr>
              <a:t> theories</a:t>
            </a:r>
          </a:p>
        </p:txBody>
      </p:sp>
      <p:sp>
        <p:nvSpPr>
          <p:cNvPr id="410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Tujuan Pengajaran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Konsep Dasar Kepemimpinan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Pengertian Kepemimpinan</a:t>
            </a:r>
          </a:p>
          <a:p>
            <a:pPr lvl="1">
              <a:defRPr/>
            </a:pPr>
            <a:r>
              <a:rPr lang="en-US" smtClean="0">
                <a:solidFill>
                  <a:srgbClr val="000000"/>
                </a:solidFill>
              </a:rPr>
              <a:t>proses dalam mengarahkan dan mempengaruhi para anggota dalam hal berbagai aktifitas yang harus dilakukan </a:t>
            </a:r>
          </a:p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Konsep mengenai Kepemimpinan (Griffin)</a:t>
            </a:r>
          </a:p>
          <a:p>
            <a:pPr lvl="1">
              <a:defRPr/>
            </a:pPr>
            <a:r>
              <a:rPr lang="en-US" smtClean="0">
                <a:solidFill>
                  <a:srgbClr val="000000"/>
                </a:solidFill>
              </a:rPr>
              <a:t>Kepemimpinan sebagai proses</a:t>
            </a:r>
          </a:p>
          <a:p>
            <a:pPr lvl="1">
              <a:defRPr/>
            </a:pPr>
            <a:r>
              <a:rPr lang="en-US" smtClean="0">
                <a:solidFill>
                  <a:srgbClr val="000000"/>
                </a:solidFill>
              </a:rPr>
              <a:t>Kepemimpinan sebagai atribut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400" smtClean="0">
                <a:solidFill>
                  <a:srgbClr val="000000"/>
                </a:solidFill>
              </a:rPr>
              <a:t>Keterlibatan 4 aspek dalam Kepemimpinan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>
                <a:solidFill>
                  <a:srgbClr val="000000"/>
                </a:solidFill>
              </a:rPr>
              <a:t>pengikut (</a:t>
            </a:r>
            <a:r>
              <a:rPr lang="en-US" b="0" i="1" smtClean="0">
                <a:solidFill>
                  <a:srgbClr val="000000"/>
                </a:solidFill>
              </a:rPr>
              <a:t>followers</a:t>
            </a:r>
            <a:r>
              <a:rPr lang="en-US" b="0" smtClean="0">
                <a:solidFill>
                  <a:srgbClr val="000000"/>
                </a:solidFill>
              </a:rPr>
              <a:t>)</a:t>
            </a:r>
          </a:p>
          <a:p>
            <a:pPr>
              <a:defRPr/>
            </a:pPr>
            <a:r>
              <a:rPr lang="en-US" b="0" smtClean="0">
                <a:solidFill>
                  <a:srgbClr val="000000"/>
                </a:solidFill>
              </a:rPr>
              <a:t>perbedaan kekuasaan (</a:t>
            </a:r>
            <a:r>
              <a:rPr lang="en-US" b="0" i="1" smtClean="0">
                <a:solidFill>
                  <a:srgbClr val="000000"/>
                </a:solidFill>
              </a:rPr>
              <a:t>distribution of powers</a:t>
            </a:r>
            <a:r>
              <a:rPr lang="en-US" b="0" smtClean="0">
                <a:solidFill>
                  <a:srgbClr val="000000"/>
                </a:solidFill>
              </a:rPr>
              <a:t>) antara pemimpin dan pengikut</a:t>
            </a:r>
          </a:p>
          <a:p>
            <a:pPr>
              <a:defRPr/>
            </a:pPr>
            <a:r>
              <a:rPr lang="en-US" b="0" smtClean="0">
                <a:solidFill>
                  <a:srgbClr val="000000"/>
                </a:solidFill>
              </a:rPr>
              <a:t>penggunaan kekuasaan untuk mempengaruhi (</a:t>
            </a:r>
            <a:r>
              <a:rPr lang="en-US" b="0" i="1" smtClean="0">
                <a:solidFill>
                  <a:srgbClr val="000000"/>
                </a:solidFill>
              </a:rPr>
              <a:t>power to influence</a:t>
            </a:r>
            <a:r>
              <a:rPr lang="en-US" b="0" smtClean="0">
                <a:solidFill>
                  <a:srgbClr val="000000"/>
                </a:solidFill>
              </a:rPr>
              <a:t>), </a:t>
            </a:r>
          </a:p>
          <a:p>
            <a:pPr>
              <a:defRPr/>
            </a:pPr>
            <a:r>
              <a:rPr lang="en-US" b="0" smtClean="0">
                <a:solidFill>
                  <a:srgbClr val="000000"/>
                </a:solidFill>
              </a:rPr>
              <a:t>nilai yang dibangun(</a:t>
            </a:r>
            <a:r>
              <a:rPr lang="en-US" b="0" i="1" smtClean="0">
                <a:solidFill>
                  <a:srgbClr val="000000"/>
                </a:solidFill>
              </a:rPr>
              <a:t>leadership value</a:t>
            </a:r>
            <a:r>
              <a:rPr lang="en-US" b="0" smtClean="0">
                <a:solidFill>
                  <a:srgbClr val="000000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000000"/>
                </a:solidFill>
              </a:rPr>
              <a:t>Pendekatan mengenai Kepemimpinan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solidFill>
                  <a:srgbClr val="000000"/>
                </a:solidFill>
              </a:rPr>
              <a:t>Pendekatan Personal (</a:t>
            </a:r>
            <a:r>
              <a:rPr lang="en-US" sz="2800" i="1" smtClean="0">
                <a:solidFill>
                  <a:srgbClr val="000000"/>
                </a:solidFill>
              </a:rPr>
              <a:t>Personal Traits of Leadership Approach</a:t>
            </a:r>
            <a:r>
              <a:rPr lang="en-US" sz="2800" smtClean="0">
                <a:solidFill>
                  <a:srgbClr val="000000"/>
                </a:solidFill>
              </a:rPr>
              <a:t>)</a:t>
            </a:r>
          </a:p>
          <a:p>
            <a:pPr>
              <a:defRPr/>
            </a:pPr>
            <a:r>
              <a:rPr lang="en-US" sz="2800" smtClean="0">
                <a:solidFill>
                  <a:srgbClr val="000000"/>
                </a:solidFill>
              </a:rPr>
              <a:t>Pendekatan Perilaku (</a:t>
            </a:r>
            <a:r>
              <a:rPr lang="en-US" sz="2800" i="1" smtClean="0">
                <a:solidFill>
                  <a:srgbClr val="000000"/>
                </a:solidFill>
              </a:rPr>
              <a:t>Behavioral Approach</a:t>
            </a:r>
            <a:r>
              <a:rPr lang="en-US" sz="2800" smtClean="0">
                <a:solidFill>
                  <a:srgbClr val="000000"/>
                </a:solidFill>
              </a:rPr>
              <a:t>)</a:t>
            </a:r>
          </a:p>
          <a:p>
            <a:pPr>
              <a:defRPr/>
            </a:pPr>
            <a:r>
              <a:rPr lang="en-US" sz="2800" smtClean="0">
                <a:solidFill>
                  <a:srgbClr val="000000"/>
                </a:solidFill>
              </a:rPr>
              <a:t>Pendekatan </a:t>
            </a:r>
            <a:r>
              <a:rPr lang="id-ID" sz="2800" smtClean="0">
                <a:solidFill>
                  <a:srgbClr val="000000"/>
                </a:solidFill>
              </a:rPr>
              <a:t>Situasional</a:t>
            </a:r>
            <a:r>
              <a:rPr lang="en-US" sz="2800" smtClean="0">
                <a:solidFill>
                  <a:srgbClr val="000000"/>
                </a:solidFill>
              </a:rPr>
              <a:t> (</a:t>
            </a:r>
            <a:r>
              <a:rPr lang="en-US" sz="2800" i="1" smtClean="0">
                <a:solidFill>
                  <a:srgbClr val="000000"/>
                </a:solidFill>
              </a:rPr>
              <a:t>Contingency Approach</a:t>
            </a:r>
            <a:r>
              <a:rPr lang="en-US" sz="2800" smtClean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000000"/>
                </a:solidFill>
              </a:rPr>
              <a:t>Pendekatan Personal </a:t>
            </a:r>
            <a:br>
              <a:rPr lang="en-US" sz="3600" smtClean="0">
                <a:solidFill>
                  <a:srgbClr val="000000"/>
                </a:solidFill>
              </a:rPr>
            </a:br>
            <a:r>
              <a:rPr lang="en-US" sz="3600" smtClean="0">
                <a:solidFill>
                  <a:srgbClr val="000000"/>
                </a:solidFill>
              </a:rPr>
              <a:t>mengenai Kepemimpinan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>
                <a:solidFill>
                  <a:srgbClr val="000000"/>
                </a:solidFill>
              </a:rPr>
              <a:t>Pemimpin dan Bukan Pemimpin</a:t>
            </a:r>
          </a:p>
          <a:p>
            <a:pPr>
              <a:defRPr/>
            </a:pPr>
            <a:r>
              <a:rPr lang="en-US" b="0" smtClean="0">
                <a:solidFill>
                  <a:srgbClr val="000000"/>
                </a:solidFill>
              </a:rPr>
              <a:t>Pemimpin Efektif dan Pemimpin Tidak Efektif</a:t>
            </a:r>
            <a:endParaRPr lang="id-ID" b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b="0" smtClean="0">
                <a:solidFill>
                  <a:srgbClr val="000000"/>
                </a:solidFill>
              </a:rPr>
              <a:t>Intelligence, Personality, Physical</a:t>
            </a:r>
            <a:r>
              <a:rPr lang="id-ID" b="0" smtClean="0">
                <a:solidFill>
                  <a:srgbClr val="000000"/>
                </a:solidFill>
              </a:rPr>
              <a:t> </a:t>
            </a:r>
            <a:r>
              <a:rPr lang="en-US" b="0" smtClean="0">
                <a:solidFill>
                  <a:srgbClr val="000000"/>
                </a:solidFill>
              </a:rPr>
              <a:t>Characteristics, Supervisory 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000000"/>
                </a:solidFill>
              </a:rPr>
              <a:t>Pendekatan Perilaku</a:t>
            </a:r>
            <a:br>
              <a:rPr lang="en-US" sz="3600" smtClean="0">
                <a:solidFill>
                  <a:srgbClr val="000000"/>
                </a:solidFill>
              </a:rPr>
            </a:br>
            <a:r>
              <a:rPr lang="en-US" sz="3600" smtClean="0">
                <a:solidFill>
                  <a:srgbClr val="000000"/>
                </a:solidFill>
              </a:rPr>
              <a:t>mengenai Kepemimpinan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en-US" smtClean="0">
                <a:solidFill>
                  <a:srgbClr val="000000"/>
                </a:solidFill>
              </a:rPr>
              <a:t>Fokus dari Pendekatan Perilaku :</a:t>
            </a:r>
          </a:p>
          <a:p>
            <a:pPr lvl="1">
              <a:defRPr/>
            </a:pPr>
            <a:r>
              <a:rPr lang="en-US" b="0" smtClean="0">
                <a:solidFill>
                  <a:srgbClr val="000000"/>
                </a:solidFill>
              </a:rPr>
              <a:t>Fungsi-fungsi Kepemimpinan (leadership functions)</a:t>
            </a:r>
          </a:p>
          <a:p>
            <a:pPr lvl="1">
              <a:defRPr/>
            </a:pPr>
            <a:r>
              <a:rPr lang="en-US" b="0" smtClean="0">
                <a:solidFill>
                  <a:srgbClr val="000000"/>
                </a:solidFill>
              </a:rPr>
              <a:t>Gaya Kepemimpinan (leadership styles)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000000"/>
                </a:solidFill>
              </a:rPr>
              <a:t>2 Fungsi Kepemimpinan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0" smtClean="0">
                <a:solidFill>
                  <a:srgbClr val="000000"/>
                </a:solidFill>
              </a:rPr>
              <a:t>fungsi yang terkait dengan tugas atau pekerjaan (</a:t>
            </a:r>
            <a:r>
              <a:rPr lang="en-US" sz="2800" b="0" i="1" smtClean="0">
                <a:solidFill>
                  <a:srgbClr val="000000"/>
                </a:solidFill>
              </a:rPr>
              <a:t>task-related functions</a:t>
            </a:r>
            <a:r>
              <a:rPr lang="en-US" sz="2800" b="0" smtClean="0">
                <a:solidFill>
                  <a:srgbClr val="000000"/>
                </a:solidFill>
              </a:rPr>
              <a:t>)</a:t>
            </a:r>
          </a:p>
          <a:p>
            <a:pPr>
              <a:defRPr/>
            </a:pPr>
            <a:r>
              <a:rPr lang="en-US" sz="2800" b="0" smtClean="0">
                <a:solidFill>
                  <a:srgbClr val="000000"/>
                </a:solidFill>
              </a:rPr>
              <a:t>fungsi yang terkait dengan hubungan sosial atau pemeliharaan kelompok(</a:t>
            </a:r>
            <a:r>
              <a:rPr lang="en-US" sz="2800" b="0" i="1" smtClean="0">
                <a:solidFill>
                  <a:srgbClr val="000000"/>
                </a:solidFill>
              </a:rPr>
              <a:t>group-maintanance functions</a:t>
            </a:r>
            <a:r>
              <a:rPr lang="en-US" sz="2800" b="0" smtClean="0">
                <a:solidFill>
                  <a:srgbClr val="000000"/>
                </a:solidFill>
              </a:rPr>
              <a:t>)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>
                <a:solidFill>
                  <a:srgbClr val="000000"/>
                </a:solidFill>
              </a:rPr>
              <a:t>Gaya Kepemimpinan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0" smtClean="0">
                <a:solidFill>
                  <a:srgbClr val="000000"/>
                </a:solidFill>
              </a:rPr>
              <a:t>Kepemimpinan yang berorientasi pada pekerjaan (task-oriented or job-style)</a:t>
            </a:r>
          </a:p>
          <a:p>
            <a:pPr>
              <a:defRPr/>
            </a:pPr>
            <a:r>
              <a:rPr lang="en-US" b="0" smtClean="0">
                <a:solidFill>
                  <a:srgbClr val="000000"/>
                </a:solidFill>
              </a:rPr>
              <a:t>Kepemimpinan yang berorientasi pada pegawai atau orang-orang (employee-oriented style)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FFFFCC"/>
      </a:dk1>
      <a:lt1>
        <a:srgbClr val="FF9900"/>
      </a:lt1>
      <a:dk2>
        <a:srgbClr val="000099"/>
      </a:dk2>
      <a:lt2>
        <a:srgbClr val="FFFF99"/>
      </a:lt2>
      <a:accent1>
        <a:srgbClr val="FFCC66"/>
      </a:accent1>
      <a:accent2>
        <a:srgbClr val="000099"/>
      </a:accent2>
      <a:accent3>
        <a:srgbClr val="AAAACA"/>
      </a:accent3>
      <a:accent4>
        <a:srgbClr val="DA8200"/>
      </a:accent4>
      <a:accent5>
        <a:srgbClr val="FFE2B8"/>
      </a:accent5>
      <a:accent6>
        <a:srgbClr val="00008A"/>
      </a:accent6>
      <a:hlink>
        <a:srgbClr val="CC3300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2280</TotalTime>
  <Words>599</Words>
  <Application>Microsoft Office PowerPoint</Application>
  <PresentationFormat>On-screen Show (4:3)</PresentationFormat>
  <Paragraphs>142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KEPEMIMPINAN</vt:lpstr>
      <vt:lpstr>Tujuan Pengajaran</vt:lpstr>
      <vt:lpstr>Konsep Dasar Kepemimpinan</vt:lpstr>
      <vt:lpstr>Keterlibatan 4 aspek dalam Kepemimpinan</vt:lpstr>
      <vt:lpstr>Pendekatan mengenai Kepemimpinan</vt:lpstr>
      <vt:lpstr>Pendekatan Personal  mengenai Kepemimpinan</vt:lpstr>
      <vt:lpstr>Pendekatan Perilaku mengenai Kepemimpinan</vt:lpstr>
      <vt:lpstr>2 Fungsi Kepemimpinan</vt:lpstr>
      <vt:lpstr>Gaya Kepemimpinan</vt:lpstr>
      <vt:lpstr>Studi Ohio mengenai Gaya Kepemimpinan</vt:lpstr>
      <vt:lpstr>Managerial Grid</vt:lpstr>
      <vt:lpstr>Pendekatan Kontingensi  mengenai Kepemimpinan</vt:lpstr>
      <vt:lpstr>Model Kepempinan Situasional</vt:lpstr>
      <vt:lpstr>MODEL KEPEMIMPINAN SITUASIONAL</vt:lpstr>
      <vt:lpstr>Model LPC</vt:lpstr>
      <vt:lpstr>PowerPoint Presentation</vt:lpstr>
      <vt:lpstr>Model Jalan Tujuan (Path-Goal Theory)</vt:lpstr>
      <vt:lpstr>Pendekatan Lain mengenai Kepemimpinan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Acer</dc:creator>
  <cp:lastModifiedBy>Phantom Assassin</cp:lastModifiedBy>
  <cp:revision>195</cp:revision>
  <cp:lastPrinted>1998-08-07T00:13:20Z</cp:lastPrinted>
  <dcterms:created xsi:type="dcterms:W3CDTF">1998-06-29T02:10:04Z</dcterms:created>
  <dcterms:modified xsi:type="dcterms:W3CDTF">2013-03-21T01:21:59Z</dcterms:modified>
</cp:coreProperties>
</file>