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9" r:id="rId16"/>
    <p:sldId id="273" r:id="rId17"/>
    <p:sldId id="274" r:id="rId18"/>
    <p:sldId id="275" r:id="rId19"/>
    <p:sldId id="276" r:id="rId20"/>
    <p:sldId id="277" r:id="rId21"/>
    <p:sldId id="278" r:id="rId22"/>
    <p:sldId id="263" r:id="rId23"/>
  </p:sldIdLst>
  <p:sldSz cx="9144000" cy="6858000" type="screen4x3"/>
  <p:notesSz cx="6858000" cy="99456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422C16"/>
    <a:srgbClr val="0C788E"/>
    <a:srgbClr val="025198"/>
    <a:srgbClr val="000099"/>
    <a:srgbClr val="1C1C1C"/>
    <a:srgbClr val="660066"/>
    <a:srgbClr val="5F5F5F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9AB230-308F-4AFE-94F7-B9103103DC3C}" type="doc">
      <dgm:prSet loTypeId="urn:microsoft.com/office/officeart/2005/8/layout/target1" loCatId="relationship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76175444-AD5F-465E-90E9-68A895A77263}">
      <dgm:prSet phldrT="[Text]" custT="1"/>
      <dgm:spPr/>
      <dgm:t>
        <a:bodyPr lIns="0" tIns="91440" rIns="0" bIns="91440"/>
        <a:lstStyle/>
        <a:p>
          <a:r>
            <a:rPr lang="id-ID" sz="2800" dirty="0" smtClean="0">
              <a:latin typeface="Franklin Gothic Medium Cond" pitchFamily="34" charset="0"/>
            </a:rPr>
            <a:t>                 Sampel berukuran n</a:t>
          </a:r>
        </a:p>
        <a:p>
          <a:r>
            <a:rPr lang="id-ID" sz="2800" dirty="0" smtClean="0">
              <a:latin typeface="Franklin Gothic Medium Cond" pitchFamily="34" charset="0"/>
            </a:rPr>
            <a:t>                  Ukuran Sampelnya:   </a:t>
          </a:r>
        </a:p>
        <a:p>
          <a:r>
            <a:rPr lang="id-ID" sz="2800" dirty="0" smtClean="0">
              <a:latin typeface="Franklin Gothic Medium Cond" pitchFamily="34" charset="0"/>
            </a:rPr>
            <a:t>                  Statistik </a:t>
          </a:r>
          <a:endParaRPr lang="en-US" sz="2800" dirty="0">
            <a:latin typeface="Franklin Gothic Medium Cond" pitchFamily="34" charset="0"/>
          </a:endParaRPr>
        </a:p>
      </dgm:t>
    </dgm:pt>
    <dgm:pt modelId="{C452818C-8AEC-4A80-955A-908455FD846A}" type="sibTrans" cxnId="{8FCB861E-51C8-43A2-A3C7-EB629735DAB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CA43B6F6-5966-4B2A-8F7E-B87CFFE0D5D3}" type="parTrans" cxnId="{8FCB861E-51C8-43A2-A3C7-EB629735DAB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F7E6F160-63CE-4DA3-82DD-63EB040AA5EC}">
      <dgm:prSet phldrT="[Text]" custT="1"/>
      <dgm:spPr/>
      <dgm:t>
        <a:bodyPr lIns="0" tIns="91440" rIns="0" bIns="91440"/>
        <a:lstStyle/>
        <a:p>
          <a:r>
            <a:rPr lang="id-ID" sz="2800" dirty="0" smtClean="0">
              <a:latin typeface="Franklin Gothic Medium Cond" pitchFamily="34" charset="0"/>
            </a:rPr>
            <a:t>                  Populasi berukuran N</a:t>
          </a:r>
        </a:p>
        <a:p>
          <a:r>
            <a:rPr lang="id-ID" sz="2800" dirty="0" smtClean="0">
              <a:latin typeface="Franklin Gothic Medium Cond" pitchFamily="34" charset="0"/>
            </a:rPr>
            <a:t>                  Ukuran Populasi :</a:t>
          </a:r>
        </a:p>
        <a:p>
          <a:r>
            <a:rPr lang="id-ID" sz="2800" dirty="0" smtClean="0">
              <a:latin typeface="Franklin Gothic Medium Cond" pitchFamily="34" charset="0"/>
            </a:rPr>
            <a:t>                  Parameter</a:t>
          </a:r>
          <a:endParaRPr lang="en-US" sz="2800" dirty="0">
            <a:latin typeface="Franklin Gothic Medium Cond" pitchFamily="34" charset="0"/>
          </a:endParaRPr>
        </a:p>
      </dgm:t>
    </dgm:pt>
    <dgm:pt modelId="{C0A26453-E2B2-4036-BBCB-FB7181114948}" type="sibTrans" cxnId="{2AA42EE1-68A6-4EF7-B865-28A34793D64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E415D5A7-DB37-4635-A107-B1C57547EF81}" type="parTrans" cxnId="{2AA42EE1-68A6-4EF7-B865-28A34793D64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7163443B-1993-49C6-9947-6710F4A7C4EE}" type="pres">
      <dgm:prSet presAssocID="{439AB230-308F-4AFE-94F7-B9103103DC3C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C61ACD6E-F377-4039-9BA0-34DBB0919655}" type="pres">
      <dgm:prSet presAssocID="{76175444-AD5F-465E-90E9-68A895A77263}" presName="circle1" presStyleLbl="lnNode1" presStyleIdx="0" presStyleCnt="2" custLinFactNeighborY="-44077"/>
      <dgm:spPr/>
      <dgm:t>
        <a:bodyPr/>
        <a:lstStyle/>
        <a:p>
          <a:endParaRPr lang="id-ID"/>
        </a:p>
      </dgm:t>
    </dgm:pt>
    <dgm:pt modelId="{B82CA605-E405-4B4A-AFB9-3FE9AF104EAD}" type="pres">
      <dgm:prSet presAssocID="{76175444-AD5F-465E-90E9-68A895A77263}" presName="text1" presStyleLbl="revTx" presStyleIdx="0" presStyleCnt="2" custScaleX="248610" custLinFactNeighborX="8254" custLinFactNeighborY="772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5F4051-2E2C-4D01-BA93-E24BB32195F5}" type="pres">
      <dgm:prSet presAssocID="{76175444-AD5F-465E-90E9-68A895A77263}" presName="line1" presStyleLbl="callout" presStyleIdx="0" presStyleCnt="4" custLinFactNeighborX="-13004" custLinFactNeighborY="36311"/>
      <dgm:spPr/>
      <dgm:t>
        <a:bodyPr/>
        <a:lstStyle/>
        <a:p>
          <a:endParaRPr lang="id-ID"/>
        </a:p>
      </dgm:t>
    </dgm:pt>
    <dgm:pt modelId="{3BB4BDA5-21DD-40DD-B4B3-5F8728156D44}" type="pres">
      <dgm:prSet presAssocID="{76175444-AD5F-465E-90E9-68A895A77263}" presName="d1" presStyleLbl="callout" presStyleIdx="1" presStyleCnt="4" custScaleX="89176" custScaleY="54666" custLinFactNeighborX="2486" custLinFactNeighborY="-21928"/>
      <dgm:spPr/>
      <dgm:t>
        <a:bodyPr/>
        <a:lstStyle/>
        <a:p>
          <a:endParaRPr lang="id-ID"/>
        </a:p>
      </dgm:t>
    </dgm:pt>
    <dgm:pt modelId="{7000250F-0858-4EC9-A2DA-4B0A418656A5}" type="pres">
      <dgm:prSet presAssocID="{F7E6F160-63CE-4DA3-82DD-63EB040AA5EC}" presName="circle2" presStyleLbl="lnNode1" presStyleIdx="1" presStyleCnt="2" custLinFactNeighborX="-9126" custLinFactNeighborY="-16796"/>
      <dgm:spPr/>
      <dgm:t>
        <a:bodyPr/>
        <a:lstStyle/>
        <a:p>
          <a:endParaRPr lang="id-ID"/>
        </a:p>
      </dgm:t>
    </dgm:pt>
    <dgm:pt modelId="{4D151D29-998B-40AE-B43A-8CF77FA1484E}" type="pres">
      <dgm:prSet presAssocID="{F7E6F160-63CE-4DA3-82DD-63EB040AA5EC}" presName="text2" presStyleLbl="revTx" presStyleIdx="1" presStyleCnt="2" custScaleX="272562" custLinFactNeighborX="15506" custLinFactNeighborY="2112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532589A-7303-4BCA-BD69-27F24C4B61D2}" type="pres">
      <dgm:prSet presAssocID="{F7E6F160-63CE-4DA3-82DD-63EB040AA5EC}" presName="line2" presStyleLbl="callout" presStyleIdx="2" presStyleCnt="4"/>
      <dgm:spPr/>
      <dgm:t>
        <a:bodyPr/>
        <a:lstStyle/>
        <a:p>
          <a:endParaRPr lang="id-ID"/>
        </a:p>
      </dgm:t>
    </dgm:pt>
    <dgm:pt modelId="{AC697E19-A727-4076-AC47-067F8006D92B}" type="pres">
      <dgm:prSet presAssocID="{F7E6F160-63CE-4DA3-82DD-63EB040AA5EC}" presName="d2" presStyleLbl="callout" presStyleIdx="3" presStyleCnt="4" custScaleX="134295" custScaleY="67617" custLinFactNeighborX="-14574" custLinFactNeighborY="-18786"/>
      <dgm:spPr/>
      <dgm:t>
        <a:bodyPr/>
        <a:lstStyle/>
        <a:p>
          <a:endParaRPr lang="id-ID"/>
        </a:p>
      </dgm:t>
    </dgm:pt>
  </dgm:ptLst>
  <dgm:cxnLst>
    <dgm:cxn modelId="{2DAD0AEA-2C16-4E73-AB27-C5850A28BDFC}" type="presOf" srcId="{439AB230-308F-4AFE-94F7-B9103103DC3C}" destId="{7163443B-1993-49C6-9947-6710F4A7C4EE}" srcOrd="0" destOrd="0" presId="urn:microsoft.com/office/officeart/2005/8/layout/target1"/>
    <dgm:cxn modelId="{9FAB204D-8369-4C8E-9505-F0EAD7565F15}" type="presOf" srcId="{76175444-AD5F-465E-90E9-68A895A77263}" destId="{B82CA605-E405-4B4A-AFB9-3FE9AF104EAD}" srcOrd="0" destOrd="0" presId="urn:microsoft.com/office/officeart/2005/8/layout/target1"/>
    <dgm:cxn modelId="{8FCB861E-51C8-43A2-A3C7-EB629735DAB7}" srcId="{439AB230-308F-4AFE-94F7-B9103103DC3C}" destId="{76175444-AD5F-465E-90E9-68A895A77263}" srcOrd="0" destOrd="0" parTransId="{CA43B6F6-5966-4B2A-8F7E-B87CFFE0D5D3}" sibTransId="{C452818C-8AEC-4A80-955A-908455FD846A}"/>
    <dgm:cxn modelId="{2AA42EE1-68A6-4EF7-B865-28A34793D647}" srcId="{439AB230-308F-4AFE-94F7-B9103103DC3C}" destId="{F7E6F160-63CE-4DA3-82DD-63EB040AA5EC}" srcOrd="1" destOrd="0" parTransId="{E415D5A7-DB37-4635-A107-B1C57547EF81}" sibTransId="{C0A26453-E2B2-4036-BBCB-FB7181114948}"/>
    <dgm:cxn modelId="{C96ABC63-DA5C-420C-B844-A8840E2C7267}" type="presOf" srcId="{F7E6F160-63CE-4DA3-82DD-63EB040AA5EC}" destId="{4D151D29-998B-40AE-B43A-8CF77FA1484E}" srcOrd="0" destOrd="0" presId="urn:microsoft.com/office/officeart/2005/8/layout/target1"/>
    <dgm:cxn modelId="{F82359F1-86F5-41C4-A594-BD5FB3C98B64}" type="presParOf" srcId="{7163443B-1993-49C6-9947-6710F4A7C4EE}" destId="{C61ACD6E-F377-4039-9BA0-34DBB0919655}" srcOrd="0" destOrd="0" presId="urn:microsoft.com/office/officeart/2005/8/layout/target1"/>
    <dgm:cxn modelId="{1FA87A66-AA67-4986-B089-3C287B21D9A8}" type="presParOf" srcId="{7163443B-1993-49C6-9947-6710F4A7C4EE}" destId="{B82CA605-E405-4B4A-AFB9-3FE9AF104EAD}" srcOrd="1" destOrd="0" presId="urn:microsoft.com/office/officeart/2005/8/layout/target1"/>
    <dgm:cxn modelId="{2BEFF79E-F02B-4A6F-AEAA-8EEC7634647D}" type="presParOf" srcId="{7163443B-1993-49C6-9947-6710F4A7C4EE}" destId="{295F4051-2E2C-4D01-BA93-E24BB32195F5}" srcOrd="2" destOrd="0" presId="urn:microsoft.com/office/officeart/2005/8/layout/target1"/>
    <dgm:cxn modelId="{77A30C4C-5F99-41B4-90A9-51556CDF0D7E}" type="presParOf" srcId="{7163443B-1993-49C6-9947-6710F4A7C4EE}" destId="{3BB4BDA5-21DD-40DD-B4B3-5F8728156D44}" srcOrd="3" destOrd="0" presId="urn:microsoft.com/office/officeart/2005/8/layout/target1"/>
    <dgm:cxn modelId="{33E52426-A6A0-43F5-8214-2D74326328B4}" type="presParOf" srcId="{7163443B-1993-49C6-9947-6710F4A7C4EE}" destId="{7000250F-0858-4EC9-A2DA-4B0A418656A5}" srcOrd="4" destOrd="0" presId="urn:microsoft.com/office/officeart/2005/8/layout/target1"/>
    <dgm:cxn modelId="{66CC300A-CDA2-4C09-B724-B563003541A7}" type="presParOf" srcId="{7163443B-1993-49C6-9947-6710F4A7C4EE}" destId="{4D151D29-998B-40AE-B43A-8CF77FA1484E}" srcOrd="5" destOrd="0" presId="urn:microsoft.com/office/officeart/2005/8/layout/target1"/>
    <dgm:cxn modelId="{92C43D0E-36D5-44EC-A469-E61BBDEEEA80}" type="presParOf" srcId="{7163443B-1993-49C6-9947-6710F4A7C4EE}" destId="{2532589A-7303-4BCA-BD69-27F24C4B61D2}" srcOrd="6" destOrd="0" presId="urn:microsoft.com/office/officeart/2005/8/layout/target1"/>
    <dgm:cxn modelId="{F9DAC2B3-2F2A-48A3-AD50-B0E09D152110}" type="presParOf" srcId="{7163443B-1993-49C6-9947-6710F4A7C4EE}" destId="{AC697E19-A727-4076-AC47-067F8006D92B}" srcOrd="7" destOrd="0" presId="urn:microsoft.com/office/officeart/2005/8/layout/target1"/>
  </dgm:cxnLst>
  <dgm:bg>
    <a:effectLst>
      <a:outerShdw blurRad="152400" dist="317500" dir="5400000" sx="90000" sy="-19000" rotWithShape="0">
        <a:prstClr val="black">
          <a:alpha val="15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7C6403-125C-4B1F-89D7-B3867F6DADC6}" type="doc">
      <dgm:prSet loTypeId="urn:microsoft.com/office/officeart/2005/8/layout/vProcess5" loCatId="process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A0F624EF-C7E6-4163-8B2A-56905FD90DA9}">
      <dgm:prSet phldrT="[Text]"/>
      <dgm:spPr>
        <a:solidFill>
          <a:srgbClr val="C00000"/>
        </a:solidFill>
      </dgm:spPr>
      <dgm:t>
        <a:bodyPr/>
        <a:lstStyle/>
        <a:p>
          <a:r>
            <a:rPr lang="id-ID" dirty="0" smtClean="0"/>
            <a:t>Semua sampel yang mungkin</a:t>
          </a:r>
          <a:endParaRPr lang="id-ID" dirty="0"/>
        </a:p>
      </dgm:t>
    </dgm:pt>
    <dgm:pt modelId="{00941373-157B-4472-920C-1232C105EA6D}" type="parTrans" cxnId="{406C6290-C3B7-4071-9903-EE0128F31031}">
      <dgm:prSet/>
      <dgm:spPr/>
      <dgm:t>
        <a:bodyPr/>
        <a:lstStyle/>
        <a:p>
          <a:endParaRPr lang="id-ID"/>
        </a:p>
      </dgm:t>
    </dgm:pt>
    <dgm:pt modelId="{804E3FE5-8129-4D6C-A97D-2E4CC9FDA2C1}" type="sibTrans" cxnId="{406C6290-C3B7-4071-9903-EE0128F31031}">
      <dgm:prSet/>
      <dgm:spPr/>
      <dgm:t>
        <a:bodyPr/>
        <a:lstStyle/>
        <a:p>
          <a:endParaRPr lang="id-ID"/>
        </a:p>
      </dgm:t>
    </dgm:pt>
    <dgm:pt modelId="{723A70BA-71D9-4C48-9036-E858786697C1}">
      <dgm:prSet phldrT="[Text]"/>
      <dgm:spPr/>
      <dgm:t>
        <a:bodyPr/>
        <a:lstStyle/>
        <a:p>
          <a:r>
            <a:rPr lang="id-ID" dirty="0" smtClean="0"/>
            <a:t>Konsep distribusi peluang</a:t>
          </a:r>
          <a:endParaRPr lang="id-ID" dirty="0"/>
        </a:p>
      </dgm:t>
    </dgm:pt>
    <dgm:pt modelId="{7D24F259-A8EF-4D43-86AE-25C366E13516}" type="parTrans" cxnId="{8F967C48-A815-40FC-8DF6-AED569C04011}">
      <dgm:prSet/>
      <dgm:spPr/>
      <dgm:t>
        <a:bodyPr/>
        <a:lstStyle/>
        <a:p>
          <a:endParaRPr lang="id-ID"/>
        </a:p>
      </dgm:t>
    </dgm:pt>
    <dgm:pt modelId="{EC81ECB5-FD58-4DD0-9F7D-8A6FF8EF906B}" type="sibTrans" cxnId="{8F967C48-A815-40FC-8DF6-AED569C04011}">
      <dgm:prSet/>
      <dgm:spPr/>
      <dgm:t>
        <a:bodyPr/>
        <a:lstStyle/>
        <a:p>
          <a:endParaRPr lang="id-ID"/>
        </a:p>
      </dgm:t>
    </dgm:pt>
    <dgm:pt modelId="{2EDB647D-D2F1-4C3A-9DA2-ECEFFB39D4A7}">
      <dgm:prSet phldrT="[Text]"/>
      <dgm:spPr/>
      <dgm:t>
        <a:bodyPr/>
        <a:lstStyle/>
        <a:p>
          <a:r>
            <a:rPr lang="id-ID" dirty="0" smtClean="0"/>
            <a:t>Susun tabel distribusi sampling</a:t>
          </a:r>
          <a:endParaRPr lang="id-ID" dirty="0"/>
        </a:p>
      </dgm:t>
    </dgm:pt>
    <dgm:pt modelId="{66AFF73D-7473-42A4-8240-A62F4482A5E3}" type="parTrans" cxnId="{CE30C63C-F5FD-4013-BE7E-9418CA4D69C9}">
      <dgm:prSet/>
      <dgm:spPr/>
      <dgm:t>
        <a:bodyPr/>
        <a:lstStyle/>
        <a:p>
          <a:endParaRPr lang="id-ID"/>
        </a:p>
      </dgm:t>
    </dgm:pt>
    <dgm:pt modelId="{82313683-4623-42D9-8B8D-AAAB57629E3B}" type="sibTrans" cxnId="{CE30C63C-F5FD-4013-BE7E-9418CA4D69C9}">
      <dgm:prSet/>
      <dgm:spPr/>
      <dgm:t>
        <a:bodyPr/>
        <a:lstStyle/>
        <a:p>
          <a:endParaRPr lang="id-ID"/>
        </a:p>
      </dgm:t>
    </dgm:pt>
    <dgm:pt modelId="{87A23A4A-375F-4545-A54B-64835310B834}" type="pres">
      <dgm:prSet presAssocID="{EE7C6403-125C-4B1F-89D7-B3867F6DADC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CDF732A-06B3-41BC-8AD7-A3FDAC525847}" type="pres">
      <dgm:prSet presAssocID="{EE7C6403-125C-4B1F-89D7-B3867F6DADC6}" presName="dummyMaxCanvas" presStyleCnt="0">
        <dgm:presLayoutVars/>
      </dgm:prSet>
      <dgm:spPr/>
    </dgm:pt>
    <dgm:pt modelId="{5552CF90-D40B-425B-8D5A-9D06D58FFAC0}" type="pres">
      <dgm:prSet presAssocID="{EE7C6403-125C-4B1F-89D7-B3867F6DADC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E490C5B-5FC9-4640-B10C-60A339987B90}" type="pres">
      <dgm:prSet presAssocID="{EE7C6403-125C-4B1F-89D7-B3867F6DADC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DF04F23-9A29-411B-83DE-31A1F788323A}" type="pres">
      <dgm:prSet presAssocID="{EE7C6403-125C-4B1F-89D7-B3867F6DADC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42CB542-DC74-45BE-A308-509F5329B304}" type="pres">
      <dgm:prSet presAssocID="{EE7C6403-125C-4B1F-89D7-B3867F6DADC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D47D57C-D266-46B2-9194-BF6B97C18AED}" type="pres">
      <dgm:prSet presAssocID="{EE7C6403-125C-4B1F-89D7-B3867F6DADC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492A9A1-4BBD-4E53-A540-13CA2DCB3915}" type="pres">
      <dgm:prSet presAssocID="{EE7C6403-125C-4B1F-89D7-B3867F6DADC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0F17522-CDC7-4B3B-8AD5-8C327505B64F}" type="pres">
      <dgm:prSet presAssocID="{EE7C6403-125C-4B1F-89D7-B3867F6DADC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31E70F-DD22-48C7-80D1-F096CB7E8D48}" type="pres">
      <dgm:prSet presAssocID="{EE7C6403-125C-4B1F-89D7-B3867F6DADC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E30C63C-F5FD-4013-BE7E-9418CA4D69C9}" srcId="{EE7C6403-125C-4B1F-89D7-B3867F6DADC6}" destId="{2EDB647D-D2F1-4C3A-9DA2-ECEFFB39D4A7}" srcOrd="2" destOrd="0" parTransId="{66AFF73D-7473-42A4-8240-A62F4482A5E3}" sibTransId="{82313683-4623-42D9-8B8D-AAAB57629E3B}"/>
    <dgm:cxn modelId="{B987527C-258F-4B51-B9D2-B75F8E0E44D5}" type="presOf" srcId="{EC81ECB5-FD58-4DD0-9F7D-8A6FF8EF906B}" destId="{2D47D57C-D266-46B2-9194-BF6B97C18AED}" srcOrd="0" destOrd="0" presId="urn:microsoft.com/office/officeart/2005/8/layout/vProcess5"/>
    <dgm:cxn modelId="{2B992025-2BDC-4602-B6DB-03F83CCD7396}" type="presOf" srcId="{A0F624EF-C7E6-4163-8B2A-56905FD90DA9}" destId="{3492A9A1-4BBD-4E53-A540-13CA2DCB3915}" srcOrd="1" destOrd="0" presId="urn:microsoft.com/office/officeart/2005/8/layout/vProcess5"/>
    <dgm:cxn modelId="{5664ABF7-0808-4466-81C5-8D56B2FFCBC9}" type="presOf" srcId="{723A70BA-71D9-4C48-9036-E858786697C1}" destId="{2E490C5B-5FC9-4640-B10C-60A339987B90}" srcOrd="0" destOrd="0" presId="urn:microsoft.com/office/officeart/2005/8/layout/vProcess5"/>
    <dgm:cxn modelId="{D40BCCF0-576C-47BB-B521-17177BCF6958}" type="presOf" srcId="{EE7C6403-125C-4B1F-89D7-B3867F6DADC6}" destId="{87A23A4A-375F-4545-A54B-64835310B834}" srcOrd="0" destOrd="0" presId="urn:microsoft.com/office/officeart/2005/8/layout/vProcess5"/>
    <dgm:cxn modelId="{406C6290-C3B7-4071-9903-EE0128F31031}" srcId="{EE7C6403-125C-4B1F-89D7-B3867F6DADC6}" destId="{A0F624EF-C7E6-4163-8B2A-56905FD90DA9}" srcOrd="0" destOrd="0" parTransId="{00941373-157B-4472-920C-1232C105EA6D}" sibTransId="{804E3FE5-8129-4D6C-A97D-2E4CC9FDA2C1}"/>
    <dgm:cxn modelId="{21AA3DD6-F38C-472F-A427-7270EF9AD95A}" type="presOf" srcId="{A0F624EF-C7E6-4163-8B2A-56905FD90DA9}" destId="{5552CF90-D40B-425B-8D5A-9D06D58FFAC0}" srcOrd="0" destOrd="0" presId="urn:microsoft.com/office/officeart/2005/8/layout/vProcess5"/>
    <dgm:cxn modelId="{B30BDC81-189B-45F8-A2DF-E5484DFA4004}" type="presOf" srcId="{2EDB647D-D2F1-4C3A-9DA2-ECEFFB39D4A7}" destId="{6DF04F23-9A29-411B-83DE-31A1F788323A}" srcOrd="0" destOrd="0" presId="urn:microsoft.com/office/officeart/2005/8/layout/vProcess5"/>
    <dgm:cxn modelId="{8F967C48-A815-40FC-8DF6-AED569C04011}" srcId="{EE7C6403-125C-4B1F-89D7-B3867F6DADC6}" destId="{723A70BA-71D9-4C48-9036-E858786697C1}" srcOrd="1" destOrd="0" parTransId="{7D24F259-A8EF-4D43-86AE-25C366E13516}" sibTransId="{EC81ECB5-FD58-4DD0-9F7D-8A6FF8EF906B}"/>
    <dgm:cxn modelId="{8F819DA2-9DBF-4E95-895B-5463EFDEAD18}" type="presOf" srcId="{723A70BA-71D9-4C48-9036-E858786697C1}" destId="{40F17522-CDC7-4B3B-8AD5-8C327505B64F}" srcOrd="1" destOrd="0" presId="urn:microsoft.com/office/officeart/2005/8/layout/vProcess5"/>
    <dgm:cxn modelId="{597F9A6B-AB75-43CB-B8DE-E9668C906EC4}" type="presOf" srcId="{2EDB647D-D2F1-4C3A-9DA2-ECEFFB39D4A7}" destId="{B531E70F-DD22-48C7-80D1-F096CB7E8D48}" srcOrd="1" destOrd="0" presId="urn:microsoft.com/office/officeart/2005/8/layout/vProcess5"/>
    <dgm:cxn modelId="{0409113A-808C-4CB1-907F-5F1CC7ABE9E5}" type="presOf" srcId="{804E3FE5-8129-4D6C-A97D-2E4CC9FDA2C1}" destId="{842CB542-DC74-45BE-A308-509F5329B304}" srcOrd="0" destOrd="0" presId="urn:microsoft.com/office/officeart/2005/8/layout/vProcess5"/>
    <dgm:cxn modelId="{96A7C37E-9DC4-45FC-915E-484B30FC43BF}" type="presParOf" srcId="{87A23A4A-375F-4545-A54B-64835310B834}" destId="{FCDF732A-06B3-41BC-8AD7-A3FDAC525847}" srcOrd="0" destOrd="0" presId="urn:microsoft.com/office/officeart/2005/8/layout/vProcess5"/>
    <dgm:cxn modelId="{F3C8DE16-056A-46D3-BAF3-EF158978F796}" type="presParOf" srcId="{87A23A4A-375F-4545-A54B-64835310B834}" destId="{5552CF90-D40B-425B-8D5A-9D06D58FFAC0}" srcOrd="1" destOrd="0" presId="urn:microsoft.com/office/officeart/2005/8/layout/vProcess5"/>
    <dgm:cxn modelId="{4B37099F-9D0D-428B-B300-F3343363E922}" type="presParOf" srcId="{87A23A4A-375F-4545-A54B-64835310B834}" destId="{2E490C5B-5FC9-4640-B10C-60A339987B90}" srcOrd="2" destOrd="0" presId="urn:microsoft.com/office/officeart/2005/8/layout/vProcess5"/>
    <dgm:cxn modelId="{B051BEEA-52FF-4C3F-9F9A-2E2DAE871A10}" type="presParOf" srcId="{87A23A4A-375F-4545-A54B-64835310B834}" destId="{6DF04F23-9A29-411B-83DE-31A1F788323A}" srcOrd="3" destOrd="0" presId="urn:microsoft.com/office/officeart/2005/8/layout/vProcess5"/>
    <dgm:cxn modelId="{14EF387A-589D-443E-AE9F-C92472117F90}" type="presParOf" srcId="{87A23A4A-375F-4545-A54B-64835310B834}" destId="{842CB542-DC74-45BE-A308-509F5329B304}" srcOrd="4" destOrd="0" presId="urn:microsoft.com/office/officeart/2005/8/layout/vProcess5"/>
    <dgm:cxn modelId="{6DF63AA3-157E-4BDA-B1B6-9BE78C09230A}" type="presParOf" srcId="{87A23A4A-375F-4545-A54B-64835310B834}" destId="{2D47D57C-D266-46B2-9194-BF6B97C18AED}" srcOrd="5" destOrd="0" presId="urn:microsoft.com/office/officeart/2005/8/layout/vProcess5"/>
    <dgm:cxn modelId="{1C1BD186-A28C-4E9E-BF94-5C1924694BEC}" type="presParOf" srcId="{87A23A4A-375F-4545-A54B-64835310B834}" destId="{3492A9A1-4BBD-4E53-A540-13CA2DCB3915}" srcOrd="6" destOrd="0" presId="urn:microsoft.com/office/officeart/2005/8/layout/vProcess5"/>
    <dgm:cxn modelId="{A415ABA8-C047-45AA-B23E-5F6F86DC4895}" type="presParOf" srcId="{87A23A4A-375F-4545-A54B-64835310B834}" destId="{40F17522-CDC7-4B3B-8AD5-8C327505B64F}" srcOrd="7" destOrd="0" presId="urn:microsoft.com/office/officeart/2005/8/layout/vProcess5"/>
    <dgm:cxn modelId="{82331F5E-7AE8-4DC3-A5B2-D220987C0FC5}" type="presParOf" srcId="{87A23A4A-375F-4545-A54B-64835310B834}" destId="{B531E70F-DD22-48C7-80D1-F096CB7E8D4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00250F-0858-4EC9-A2DA-4B0A418656A5}">
      <dsp:nvSpPr>
        <dsp:cNvPr id="0" name=""/>
        <dsp:cNvSpPr/>
      </dsp:nvSpPr>
      <dsp:spPr>
        <a:xfrm>
          <a:off x="556826" y="504057"/>
          <a:ext cx="3048000" cy="3048000"/>
        </a:xfrm>
        <a:prstGeom prst="ellipse">
          <a:avLst/>
        </a:prstGeom>
        <a:solidFill>
          <a:schemeClr val="accent6">
            <a:shade val="50000"/>
            <a:hueOff val="0"/>
            <a:satOff val="-37425"/>
            <a:lumOff val="496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ACD6E-F377-4039-9BA0-34DBB0919655}">
      <dsp:nvSpPr>
        <dsp:cNvPr id="0" name=""/>
        <dsp:cNvSpPr/>
      </dsp:nvSpPr>
      <dsp:spPr>
        <a:xfrm>
          <a:off x="1850986" y="1584177"/>
          <a:ext cx="1016000" cy="1016000"/>
        </a:xfrm>
        <a:prstGeom prst="ellipse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CA605-E405-4B4A-AFB9-3FE9AF104EAD}">
      <dsp:nvSpPr>
        <dsp:cNvPr id="0" name=""/>
        <dsp:cNvSpPr/>
      </dsp:nvSpPr>
      <dsp:spPr>
        <a:xfrm>
          <a:off x="3384369" y="98158"/>
          <a:ext cx="3788816" cy="12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>
              <a:latin typeface="Franklin Gothic Medium Cond" pitchFamily="34" charset="0"/>
            </a:rPr>
            <a:t>                 Sampel berukuran n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>
              <a:latin typeface="Franklin Gothic Medium Cond" pitchFamily="34" charset="0"/>
            </a:rPr>
            <a:t>                  Ukuran Sampelnya:  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>
              <a:latin typeface="Franklin Gothic Medium Cond" pitchFamily="34" charset="0"/>
            </a:rPr>
            <a:t>                  Statistik </a:t>
          </a:r>
          <a:endParaRPr lang="en-US" sz="2800" kern="1200" dirty="0">
            <a:latin typeface="Franklin Gothic Medium Cond" pitchFamily="34" charset="0"/>
          </a:endParaRPr>
        </a:p>
      </dsp:txBody>
      <dsp:txXfrm>
        <a:off x="3384369" y="98158"/>
        <a:ext cx="3788816" cy="1270000"/>
      </dsp:txXfrm>
    </dsp:sp>
    <dsp:sp modelId="{295F4051-2E2C-4D01-BA93-E24BB32195F5}">
      <dsp:nvSpPr>
        <dsp:cNvPr id="0" name=""/>
        <dsp:cNvSpPr/>
      </dsp:nvSpPr>
      <dsp:spPr>
        <a:xfrm>
          <a:off x="3960441" y="648071"/>
          <a:ext cx="3810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4BDA5-21DD-40DD-B4B3-5F8728156D44}">
      <dsp:nvSpPr>
        <dsp:cNvPr id="0" name=""/>
        <dsp:cNvSpPr/>
      </dsp:nvSpPr>
      <dsp:spPr>
        <a:xfrm rot="5400000">
          <a:off x="2703892" y="433459"/>
          <a:ext cx="1041942" cy="1471163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51D29-998B-40AE-B43A-8CF77FA1484E}">
      <dsp:nvSpPr>
        <dsp:cNvPr id="0" name=""/>
        <dsp:cNvSpPr/>
      </dsp:nvSpPr>
      <dsp:spPr>
        <a:xfrm>
          <a:off x="3312375" y="1538312"/>
          <a:ext cx="4153844" cy="12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>
              <a:latin typeface="Franklin Gothic Medium Cond" pitchFamily="34" charset="0"/>
            </a:rPr>
            <a:t>                  Populasi berukuran N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>
              <a:latin typeface="Franklin Gothic Medium Cond" pitchFamily="34" charset="0"/>
            </a:rPr>
            <a:t>                  Ukuran Populasi 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>
              <a:latin typeface="Franklin Gothic Medium Cond" pitchFamily="34" charset="0"/>
            </a:rPr>
            <a:t>                  Parameter</a:t>
          </a:r>
          <a:endParaRPr lang="en-US" sz="2800" kern="1200" dirty="0">
            <a:latin typeface="Franklin Gothic Medium Cond" pitchFamily="34" charset="0"/>
          </a:endParaRPr>
        </a:p>
      </dsp:txBody>
      <dsp:txXfrm>
        <a:off x="3312375" y="1538312"/>
        <a:ext cx="4153844" cy="1270000"/>
      </dsp:txXfrm>
    </dsp:sp>
    <dsp:sp modelId="{2532589A-7303-4BCA-BD69-27F24C4B61D2}">
      <dsp:nvSpPr>
        <dsp:cNvPr id="0" name=""/>
        <dsp:cNvSpPr/>
      </dsp:nvSpPr>
      <dsp:spPr>
        <a:xfrm>
          <a:off x="4009986" y="1905000"/>
          <a:ext cx="3810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97E19-A727-4076-AC47-067F8006D92B}">
      <dsp:nvSpPr>
        <dsp:cNvPr id="0" name=""/>
        <dsp:cNvSpPr/>
      </dsp:nvSpPr>
      <dsp:spPr>
        <a:xfrm rot="5400000">
          <a:off x="2962254" y="1704176"/>
          <a:ext cx="902153" cy="1238226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52CF90-D40B-425B-8D5A-9D06D58FFAC0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Semua sampel yang mungkin</a:t>
          </a:r>
          <a:endParaRPr lang="id-ID" sz="3300" kern="1200" dirty="0"/>
        </a:p>
      </dsp:txBody>
      <dsp:txXfrm>
        <a:off x="0" y="0"/>
        <a:ext cx="3937406" cy="1219200"/>
      </dsp:txXfrm>
    </dsp:sp>
    <dsp:sp modelId="{2E490C5B-5FC9-4640-B10C-60A339987B90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solidFill>
          <a:schemeClr val="accent5">
            <a:hueOff val="1628512"/>
            <a:satOff val="5598"/>
            <a:lumOff val="-2686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Konsep distribusi peluang</a:t>
          </a:r>
          <a:endParaRPr lang="id-ID" sz="3300" kern="1200" dirty="0"/>
        </a:p>
      </dsp:txBody>
      <dsp:txXfrm>
        <a:off x="457199" y="1422399"/>
        <a:ext cx="3931920" cy="1219200"/>
      </dsp:txXfrm>
    </dsp:sp>
    <dsp:sp modelId="{6DF04F23-9A29-411B-83DE-31A1F788323A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solidFill>
          <a:schemeClr val="accent5">
            <a:hueOff val="3257024"/>
            <a:satOff val="11196"/>
            <a:lumOff val="-5372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300" kern="1200" dirty="0" smtClean="0"/>
            <a:t>Susun tabel distribusi sampling</a:t>
          </a:r>
          <a:endParaRPr lang="id-ID" sz="3300" kern="1200" dirty="0"/>
        </a:p>
      </dsp:txBody>
      <dsp:txXfrm>
        <a:off x="914399" y="2844799"/>
        <a:ext cx="3931920" cy="1219200"/>
      </dsp:txXfrm>
    </dsp:sp>
    <dsp:sp modelId="{842CB542-DC74-45BE-A308-509F5329B304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600" kern="1200"/>
        </a:p>
      </dsp:txBody>
      <dsp:txXfrm>
        <a:off x="4389120" y="924560"/>
        <a:ext cx="792480" cy="792480"/>
      </dsp:txXfrm>
    </dsp:sp>
    <dsp:sp modelId="{2D47D57C-D266-46B2-9194-BF6B97C18AED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3245083"/>
            <a:satOff val="-23015"/>
            <a:lumOff val="-13095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600" kern="1200"/>
        </a:p>
      </dsp:txBody>
      <dsp:txXfrm>
        <a:off x="4846320" y="2338832"/>
        <a:ext cx="792480" cy="792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E6A50-BE56-49B1-B520-9846C21FB484}" type="datetimeFigureOut">
              <a:rPr lang="id-ID" smtClean="0"/>
              <a:t>11/05/2013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56247-D149-4320-938A-3903B36F56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06B43-90FF-4901-8128-D5278BAE59D5}" type="datetimeFigureOut">
              <a:rPr lang="id-ID" smtClean="0"/>
              <a:pPr/>
              <a:t>11/05/2013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C3164-7243-484B-B130-D15FCEA67F8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3164-7243-484B-B130-D15FCEA67F89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3164-7243-484B-B130-D15FCEA67F89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3164-7243-484B-B130-D15FCEA67F89}" type="slidenum">
              <a:rPr lang="id-ID" smtClean="0"/>
              <a:pPr/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3164-7243-484B-B130-D15FCEA67F89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3164-7243-484B-B130-D15FCEA67F89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3164-7243-484B-B130-D15FCEA67F89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3164-7243-484B-B130-D15FCEA67F89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07705-BF85-415C-BE5A-4AA155C0C75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99CE4-720F-4F56-B83B-A3EB2AD0AEA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C1FB2-2049-4461-B6DB-FE1459A372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E4C4E-7FE9-4518-811F-2C1E1FBFD59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1F296-F3CE-493F-A72E-9B24B63B585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708A6-BBBE-4410-B1F5-AACE529781E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69B54-AAFB-4130-877E-0A87C8CCC59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34039-AAEB-4A56-A1A7-E7AEC10327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0918A-B3CB-4F9B-B716-1875D56DB43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72ACC-1F0C-4857-8586-AA2AD06F39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13F6F-F1A3-4334-BC3A-792A99A928B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CBB03-D930-4836-8F7B-27ABA5C81EF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C0F478-8459-401B-B690-56B87268C9BF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4032770" y="2997200"/>
            <a:ext cx="4931718" cy="544513"/>
          </a:xfrm>
          <a:noFill/>
          <a:ln/>
        </p:spPr>
        <p:txBody>
          <a:bodyPr/>
          <a:lstStyle/>
          <a:p>
            <a:pPr algn="r"/>
            <a:r>
              <a:rPr lang="id-ID" sz="3600" b="1" dirty="0" smtClean="0">
                <a:solidFill>
                  <a:srgbClr val="5F5F5F"/>
                </a:solidFill>
              </a:rPr>
              <a:t>Distribusi Sampling</a:t>
            </a:r>
            <a:endParaRPr lang="es-ES" sz="3600" b="1" dirty="0">
              <a:solidFill>
                <a:srgbClr val="5F5F5F"/>
              </a:solidFill>
            </a:endParaRP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3924175" y="3820591"/>
            <a:ext cx="5040313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id-ID" sz="2000" b="1" dirty="0" smtClean="0">
                <a:solidFill>
                  <a:srgbClr val="5F5F5F"/>
                </a:solidFill>
              </a:rPr>
              <a:t>Distribusi Rata-rata, Proporsi, Selisih dan Jumlah Rata-rata, Selisih Proporsi</a:t>
            </a:r>
            <a:endParaRPr lang="es-ES" sz="2000" b="1" dirty="0">
              <a:solidFill>
                <a:srgbClr val="5F5F5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4000" b="1" dirty="0" smtClean="0"/>
              <a:t> </a:t>
            </a:r>
            <a:r>
              <a:rPr lang="id-ID" sz="4000" b="1" dirty="0" smtClean="0"/>
              <a:t>Contoh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0014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	PT  AKUA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air mineral rata-rata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memproduksi</a:t>
            </a:r>
            <a:r>
              <a:rPr lang="en-US" sz="2400" dirty="0" smtClean="0"/>
              <a:t> 100 </a:t>
            </a:r>
            <a:r>
              <a:rPr lang="en-US" sz="2400" dirty="0" err="1" smtClean="0"/>
              <a:t>juta</a:t>
            </a:r>
            <a:r>
              <a:rPr lang="en-US" sz="2400" dirty="0" smtClean="0"/>
              <a:t> </a:t>
            </a:r>
            <a:r>
              <a:rPr lang="en-US" sz="2400" dirty="0" err="1" smtClean="0"/>
              <a:t>gelas</a:t>
            </a:r>
            <a:r>
              <a:rPr lang="en-US" sz="2400" dirty="0" smtClean="0"/>
              <a:t> air mineral. </a:t>
            </a:r>
            <a:r>
              <a:rPr lang="en-US" sz="2400" dirty="0" smtClean="0"/>
              <a:t>Perusahaan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isi</a:t>
            </a:r>
            <a:r>
              <a:rPr lang="en-US" sz="2400" dirty="0" smtClean="0"/>
              <a:t> </a:t>
            </a:r>
            <a:r>
              <a:rPr lang="en-US" sz="2400" dirty="0" err="1" smtClean="0"/>
              <a:t>segelas</a:t>
            </a:r>
            <a:r>
              <a:rPr lang="en-US" sz="2400" dirty="0" smtClean="0"/>
              <a:t> AKUA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250 ml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</a:t>
            </a:r>
            <a:r>
              <a:rPr lang="en-US" sz="2400" dirty="0" err="1" smtClean="0"/>
              <a:t>deviasi</a:t>
            </a:r>
            <a:r>
              <a:rPr lang="en-US" sz="2400" dirty="0" smtClean="0"/>
              <a:t> = 15 ml. </a:t>
            </a:r>
          </a:p>
          <a:p>
            <a:pPr hangingPunct="0">
              <a:buNone/>
            </a:pPr>
            <a:r>
              <a:rPr lang="id-ID" sz="2400" dirty="0" smtClean="0"/>
              <a:t>	</a:t>
            </a:r>
          </a:p>
          <a:p>
            <a:pPr hangingPunct="0">
              <a:buNone/>
            </a:pPr>
            <a:r>
              <a:rPr lang="id-ID" sz="2400" dirty="0" smtClean="0"/>
              <a:t>	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100 </a:t>
            </a:r>
            <a:r>
              <a:rPr lang="en-US" sz="2400" dirty="0" err="1" smtClean="0"/>
              <a:t>gelas</a:t>
            </a:r>
            <a:r>
              <a:rPr lang="en-US" sz="2400" dirty="0" smtClean="0"/>
              <a:t> AKUA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 </a:t>
            </a:r>
            <a:r>
              <a:rPr lang="id-ID" sz="2400" dirty="0" smtClean="0"/>
              <a:t>Hitunglah :</a:t>
            </a:r>
            <a:r>
              <a:rPr lang="en-US" sz="2400" dirty="0" smtClean="0"/>
              <a:t>	</a:t>
            </a:r>
            <a:endParaRPr lang="id-ID" sz="2400" dirty="0" smtClean="0"/>
          </a:p>
          <a:p>
            <a:pPr hangingPunct="0">
              <a:buNone/>
            </a:pPr>
            <a:r>
              <a:rPr lang="id-ID" sz="2400" dirty="0" smtClean="0"/>
              <a:t>	</a:t>
            </a:r>
            <a:r>
              <a:rPr lang="en-US" sz="2400" dirty="0" smtClean="0"/>
              <a:t>a. standard error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?</a:t>
            </a:r>
            <a:endParaRPr lang="id-ID" sz="2400" dirty="0" smtClean="0"/>
          </a:p>
          <a:p>
            <a:pPr hangingPunct="0">
              <a:buNone/>
            </a:pPr>
            <a:r>
              <a:rPr lang="id-ID" sz="2400" dirty="0" smtClean="0"/>
              <a:t>	</a:t>
            </a:r>
            <a:r>
              <a:rPr lang="en-US" sz="2400" dirty="0" smtClean="0"/>
              <a:t>b.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253 ml?</a:t>
            </a:r>
            <a:endParaRPr lang="id-ID" sz="2400" dirty="0" smtClean="0"/>
          </a:p>
          <a:p>
            <a:pPr hangingPunct="0">
              <a:buNone/>
            </a:pPr>
            <a:endParaRPr lang="en-US" sz="2400" dirty="0" smtClean="0"/>
          </a:p>
          <a:p>
            <a:pPr hangingPunct="0">
              <a:buNone/>
            </a:pPr>
            <a:r>
              <a:rPr lang="id-ID" sz="2400" dirty="0" smtClean="0"/>
              <a:t>	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diperkecil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25 </a:t>
            </a:r>
            <a:r>
              <a:rPr lang="en-US" sz="2400" dirty="0" err="1" smtClean="0"/>
              <a:t>gelas</a:t>
            </a:r>
            <a:r>
              <a:rPr lang="en-US" sz="2400" dirty="0" smtClean="0"/>
              <a:t>, </a:t>
            </a:r>
            <a:r>
              <a:rPr lang="en-US" sz="2400" dirty="0" err="1" smtClean="0"/>
              <a:t>hitunglah</a:t>
            </a:r>
            <a:r>
              <a:rPr lang="en-US" sz="2400" dirty="0" smtClean="0"/>
              <a:t> :</a:t>
            </a:r>
          </a:p>
          <a:p>
            <a:pPr hangingPunct="0">
              <a:buNone/>
            </a:pPr>
            <a:r>
              <a:rPr lang="en-US" sz="2400" dirty="0" smtClean="0"/>
              <a:t>	a. standard error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?</a:t>
            </a:r>
          </a:p>
          <a:p>
            <a:pPr hangingPunct="0">
              <a:buNone/>
            </a:pPr>
            <a:r>
              <a:rPr lang="en-US" sz="2400" dirty="0" smtClean="0"/>
              <a:t>	b.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255 ml?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sz="4000" b="1" dirty="0" smtClean="0"/>
              <a:t>DISTRIBUSI PROPORSI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800" dirty="0" err="1" smtClean="0"/>
              <a:t>populasi</a:t>
            </a:r>
            <a:r>
              <a:rPr lang="en-US" sz="2800" dirty="0" smtClean="0"/>
              <a:t> </a:t>
            </a:r>
            <a:r>
              <a:rPr lang="en-US" sz="2800" dirty="0" err="1" smtClean="0"/>
              <a:t>berukuran</a:t>
            </a:r>
            <a:r>
              <a:rPr lang="en-US" sz="2800" dirty="0" smtClean="0"/>
              <a:t> N</a:t>
            </a:r>
            <a:r>
              <a:rPr lang="id-ID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peristiwa</a:t>
            </a:r>
            <a:r>
              <a:rPr lang="en-US" sz="2800" dirty="0" smtClean="0"/>
              <a:t> A </a:t>
            </a:r>
            <a:r>
              <a:rPr lang="en-US" sz="2800" dirty="0" err="1" smtClean="0"/>
              <a:t>sebanyak</a:t>
            </a:r>
            <a:r>
              <a:rPr lang="en-US" sz="2800" dirty="0" smtClean="0"/>
              <a:t> Y </a:t>
            </a:r>
            <a:r>
              <a:rPr lang="en-US" sz="2800" dirty="0" err="1" smtClean="0"/>
              <a:t>diantara</a:t>
            </a:r>
            <a:r>
              <a:rPr lang="en-US" sz="2800" dirty="0" smtClean="0"/>
              <a:t> N</a:t>
            </a:r>
            <a:r>
              <a:rPr lang="id-ID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didapat</a:t>
            </a:r>
            <a:r>
              <a:rPr lang="en-US" sz="2800" dirty="0" smtClean="0"/>
              <a:t> parameter </a:t>
            </a:r>
            <a:r>
              <a:rPr lang="en-US" sz="2800" dirty="0" err="1" smtClean="0"/>
              <a:t>populasi</a:t>
            </a:r>
            <a:r>
              <a:rPr lang="en-US" sz="2800" dirty="0" smtClean="0"/>
              <a:t> </a:t>
            </a:r>
            <a:r>
              <a:rPr lang="el-GR" sz="2800" dirty="0" smtClean="0"/>
              <a:t>π</a:t>
            </a:r>
            <a:r>
              <a:rPr lang="en-US" sz="2800" dirty="0" smtClean="0"/>
              <a:t>= Y/N </a:t>
            </a:r>
            <a:endParaRPr lang="id-ID" sz="2800" dirty="0" smtClean="0"/>
          </a:p>
          <a:p>
            <a:pPr>
              <a:buNone/>
            </a:pPr>
            <a:r>
              <a:rPr lang="id-ID" sz="2800" dirty="0" smtClean="0"/>
              <a:t>    </a:t>
            </a:r>
            <a:r>
              <a:rPr lang="en-US" sz="2800" dirty="0" smtClean="0"/>
              <a:t>(π </a:t>
            </a:r>
            <a:r>
              <a:rPr lang="id-ID" sz="2800" dirty="0" smtClean="0"/>
              <a:t>=</a:t>
            </a:r>
            <a:r>
              <a:rPr lang="en-US" sz="2800" dirty="0" smtClean="0"/>
              <a:t> parameter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proporsi</a:t>
            </a:r>
            <a:r>
              <a:rPr lang="id-ID" sz="2800" dirty="0" smtClean="0"/>
              <a:t> populasi)</a:t>
            </a:r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populasi</a:t>
            </a:r>
            <a:r>
              <a:rPr lang="en-US" sz="2800" dirty="0" smtClean="0"/>
              <a:t> </a:t>
            </a:r>
            <a:r>
              <a:rPr lang="en-US" sz="2800" dirty="0" err="1" smtClean="0"/>
              <a:t>diambil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id-ID" sz="2800" dirty="0" smtClean="0"/>
              <a:t>-sampel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terbentuk</a:t>
            </a:r>
            <a:r>
              <a:rPr lang="en-US" sz="2800" dirty="0" smtClean="0"/>
              <a:t> data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kumpulan</a:t>
            </a:r>
            <a:r>
              <a:rPr lang="en-US" sz="2800" dirty="0" smtClean="0"/>
              <a:t> </a:t>
            </a:r>
            <a:r>
              <a:rPr lang="en-US" sz="2800" dirty="0" err="1" smtClean="0"/>
              <a:t>proporsi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en-US" sz="2800" dirty="0" smtClean="0"/>
              <a:t>,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distribusi</a:t>
            </a:r>
            <a:r>
              <a:rPr lang="en-US" sz="2800" dirty="0" smtClean="0"/>
              <a:t> </a:t>
            </a:r>
            <a:r>
              <a:rPr lang="en-US" sz="2800" dirty="0" err="1" smtClean="0"/>
              <a:t>proporsinya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endParaRPr lang="en-US" sz="2800" dirty="0" smtClean="0"/>
          </a:p>
          <a:p>
            <a:endParaRPr lang="id-ID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smtClean="0"/>
              <a:t>n/N &gt; 5% </a:t>
            </a:r>
            <a:r>
              <a:rPr lang="en-US" sz="2800" dirty="0" err="1" smtClean="0"/>
              <a:t>maka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51920" y="4365104"/>
          <a:ext cx="1368152" cy="572716"/>
        </p:xfrm>
        <a:graphic>
          <a:graphicData uri="http://schemas.openxmlformats.org/presentationml/2006/ole">
            <p:oleObj spid="_x0000_s28674" name="Equation" r:id="rId4" imgW="5457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11960" y="5364611"/>
          <a:ext cx="3744416" cy="1047953"/>
        </p:xfrm>
        <a:graphic>
          <a:graphicData uri="http://schemas.openxmlformats.org/presentationml/2006/ole">
            <p:oleObj spid="_x0000_s28675" name="Equation" r:id="rId5" imgW="1587240" imgH="4442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03648" y="5589239"/>
          <a:ext cx="1512168" cy="633001"/>
        </p:xfrm>
        <a:graphic>
          <a:graphicData uri="http://schemas.openxmlformats.org/presentationml/2006/ole">
            <p:oleObj spid="_x0000_s28676" name="Equation" r:id="rId6" imgW="545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33400"/>
            <a:ext cx="7772400" cy="5486400"/>
          </a:xfrm>
        </p:spPr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n/N ≤ 5%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 </a:t>
            </a:r>
            <a:r>
              <a:rPr lang="en-US" dirty="0" smtClean="0"/>
              <a:t>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 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id-ID" dirty="0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mendekati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normal. 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id-ID" dirty="0" smtClean="0"/>
              <a:t>berlaku</a:t>
            </a:r>
            <a:r>
              <a:rPr lang="en-US" dirty="0" smtClean="0"/>
              <a:t> </a:t>
            </a:r>
            <a:r>
              <a:rPr lang="id-ID" dirty="0" err="1" smtClean="0"/>
              <a:t>t</a:t>
            </a:r>
            <a:r>
              <a:rPr lang="en-US" dirty="0" err="1" smtClean="0"/>
              <a:t>ransformasi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id-ID" dirty="0" smtClean="0"/>
              <a:t>ke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smtClean="0"/>
              <a:t>normal </a:t>
            </a:r>
            <a:r>
              <a:rPr lang="en-US" dirty="0" err="1" smtClean="0"/>
              <a:t>baku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979712" y="2348880"/>
          <a:ext cx="1512168" cy="632666"/>
        </p:xfrm>
        <a:graphic>
          <a:graphicData uri="http://schemas.openxmlformats.org/presentationml/2006/ole">
            <p:oleObj spid="_x0000_s29698" name="Equation" r:id="rId4" imgW="545760" imgH="22860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4788024" y="2060848"/>
          <a:ext cx="2376264" cy="977577"/>
        </p:xfrm>
        <a:graphic>
          <a:graphicData uri="http://schemas.openxmlformats.org/presentationml/2006/ole">
            <p:oleObj spid="_x0000_s29699" name="Equation" r:id="rId5" imgW="1079280" imgH="44424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5580112" y="4869160"/>
          <a:ext cx="2088232" cy="1050554"/>
        </p:xfrm>
        <a:graphic>
          <a:graphicData uri="http://schemas.openxmlformats.org/presentationml/2006/ole">
            <p:oleObj spid="_x0000_s29700" name="Equation" r:id="rId6" imgW="7743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id-ID" sz="4000" b="1" dirty="0" smtClean="0"/>
              <a:t>Contoh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id-ID" dirty="0" smtClean="0"/>
              <a:t>B</a:t>
            </a:r>
            <a:r>
              <a:rPr lang="en-US" dirty="0" err="1" smtClean="0"/>
              <a:t>erdasarkan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10%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tergolong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smtClean="0"/>
              <a:t>A.</a:t>
            </a:r>
            <a:r>
              <a:rPr lang="id-ID" dirty="0" smtClean="0"/>
              <a:t>S</a:t>
            </a:r>
            <a:r>
              <a:rPr lang="en-US" dirty="0" err="1" smtClean="0"/>
              <a:t>ebuah</a:t>
            </a:r>
            <a:r>
              <a:rPr lang="en-US" dirty="0" smtClean="0"/>
              <a:t> </a:t>
            </a:r>
            <a:r>
              <a:rPr lang="id-ID" dirty="0" err="1" smtClean="0"/>
              <a:t>s</a:t>
            </a:r>
            <a:r>
              <a:rPr lang="en-US" dirty="0" err="1" smtClean="0"/>
              <a:t>ampel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100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peluangnya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100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paling </a:t>
            </a:r>
            <a:r>
              <a:rPr lang="en-US" dirty="0" err="1" smtClean="0"/>
              <a:t>sedikit</a:t>
            </a:r>
            <a:r>
              <a:rPr lang="en-US" dirty="0" smtClean="0"/>
              <a:t> 15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DISTRIBUSI SELISIH DAN JUMLAH RATA-RATA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en-US" sz="3000" dirty="0" err="1" smtClean="0"/>
              <a:t>Misal</a:t>
            </a:r>
            <a:r>
              <a:rPr lang="en-US" sz="3000" dirty="0" smtClean="0"/>
              <a:t> </a:t>
            </a:r>
            <a:r>
              <a:rPr lang="en-US" sz="3000" dirty="0" err="1" smtClean="0"/>
              <a:t>terdapat</a:t>
            </a:r>
            <a:r>
              <a:rPr lang="en-US" sz="3000" dirty="0" smtClean="0"/>
              <a:t> </a:t>
            </a:r>
            <a:r>
              <a:rPr lang="en-US" sz="3000" dirty="0" err="1" smtClean="0"/>
              <a:t>dua</a:t>
            </a:r>
            <a:r>
              <a:rPr lang="en-US" sz="3000" dirty="0" smtClean="0"/>
              <a:t> </a:t>
            </a:r>
            <a:r>
              <a:rPr lang="en-US" sz="3000" dirty="0" err="1" smtClean="0"/>
              <a:t>populasi</a:t>
            </a:r>
            <a:r>
              <a:rPr lang="en-US" sz="3000" dirty="0" smtClean="0"/>
              <a:t> </a:t>
            </a:r>
            <a:r>
              <a:rPr lang="id-ID" sz="3000" dirty="0" smtClean="0"/>
              <a:t> independen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ukuran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karakteristik</a:t>
            </a:r>
            <a:r>
              <a:rPr lang="en-US" sz="3000" dirty="0" smtClean="0"/>
              <a:t> </a:t>
            </a:r>
            <a:r>
              <a:rPr lang="en-US" sz="3000" dirty="0" err="1" smtClean="0"/>
              <a:t>sbb</a:t>
            </a:r>
            <a:r>
              <a:rPr lang="en-US" sz="3000" dirty="0" smtClean="0"/>
              <a:t>:</a:t>
            </a:r>
          </a:p>
          <a:p>
            <a:pPr>
              <a:buNone/>
            </a:pPr>
            <a:r>
              <a:rPr lang="en-US" sz="3000" dirty="0" smtClean="0"/>
              <a:t>	</a:t>
            </a:r>
            <a:endParaRPr lang="id-ID" sz="3000" dirty="0" smtClean="0"/>
          </a:p>
          <a:p>
            <a:pPr>
              <a:buNone/>
            </a:pPr>
            <a:r>
              <a:rPr lang="id-ID" sz="3000" dirty="0" smtClean="0"/>
              <a:t>	</a:t>
            </a:r>
            <a:r>
              <a:rPr lang="en-US" sz="3000" dirty="0" smtClean="0"/>
              <a:t>Pop </a:t>
            </a:r>
            <a:r>
              <a:rPr lang="en-US" sz="3000" dirty="0" smtClean="0"/>
              <a:t>I : </a:t>
            </a:r>
            <a:r>
              <a:rPr lang="en-US" sz="3000" dirty="0" err="1" smtClean="0"/>
              <a:t>ukuran</a:t>
            </a:r>
            <a:r>
              <a:rPr lang="en-US" sz="3000" dirty="0" smtClean="0"/>
              <a:t> </a:t>
            </a:r>
            <a:r>
              <a:rPr lang="en-US" sz="3000" dirty="0" err="1" smtClean="0"/>
              <a:t>populasi</a:t>
            </a:r>
            <a:r>
              <a:rPr lang="en-US" sz="3000" dirty="0" smtClean="0"/>
              <a:t> </a:t>
            </a:r>
            <a:r>
              <a:rPr lang="id-ID" sz="3000" dirty="0" smtClean="0"/>
              <a:t>    ,</a:t>
            </a:r>
            <a:r>
              <a:rPr lang="en-US" sz="3000" dirty="0" smtClean="0"/>
              <a:t> </a:t>
            </a:r>
            <a:r>
              <a:rPr lang="en-US" sz="3000" dirty="0" smtClean="0"/>
              <a:t>rata- </a:t>
            </a:r>
            <a:r>
              <a:rPr lang="en-US" sz="3000" dirty="0" smtClean="0"/>
              <a:t>rata</a:t>
            </a:r>
            <a:r>
              <a:rPr lang="id-ID" sz="3000" dirty="0" smtClean="0"/>
              <a:t> </a:t>
            </a:r>
            <a:r>
              <a:rPr lang="en-US" sz="3000" dirty="0" smtClean="0"/>
              <a:t> </a:t>
            </a:r>
            <a:r>
              <a:rPr lang="id-ID" sz="3000" dirty="0" smtClean="0"/>
              <a:t>   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id-ID" sz="3000" dirty="0" smtClean="0"/>
              <a:t>  </a:t>
            </a:r>
          </a:p>
          <a:p>
            <a:pPr>
              <a:buNone/>
            </a:pPr>
            <a:r>
              <a:rPr lang="id-ID" sz="3000" dirty="0" smtClean="0"/>
              <a:t> </a:t>
            </a:r>
            <a:r>
              <a:rPr lang="id-ID" sz="3000" dirty="0" smtClean="0"/>
              <a:t>              </a:t>
            </a:r>
            <a:r>
              <a:rPr lang="en-US" sz="3000" dirty="0" err="1" smtClean="0"/>
              <a:t>simpangan</a:t>
            </a:r>
            <a:r>
              <a:rPr lang="en-US" sz="3000" dirty="0" smtClean="0"/>
              <a:t> </a:t>
            </a:r>
            <a:r>
              <a:rPr lang="en-US" sz="3000" dirty="0" err="1" smtClean="0"/>
              <a:t>baku</a:t>
            </a:r>
            <a:r>
              <a:rPr lang="en-US" sz="3000" dirty="0" smtClean="0"/>
              <a:t>       </a:t>
            </a:r>
            <a:r>
              <a:rPr lang="en-US" sz="3000" dirty="0" smtClean="0"/>
              <a:t> 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Pop II : </a:t>
            </a:r>
            <a:r>
              <a:rPr lang="en-US" sz="3000" dirty="0" err="1" smtClean="0"/>
              <a:t>ukuran</a:t>
            </a:r>
            <a:r>
              <a:rPr lang="en-US" sz="3000" dirty="0" smtClean="0"/>
              <a:t> </a:t>
            </a:r>
            <a:r>
              <a:rPr lang="en-US" sz="3000" dirty="0" err="1" smtClean="0"/>
              <a:t>populasi</a:t>
            </a:r>
            <a:r>
              <a:rPr lang="en-US" sz="3000" dirty="0" smtClean="0"/>
              <a:t> </a:t>
            </a:r>
            <a:r>
              <a:rPr lang="id-ID" sz="3000" dirty="0" smtClean="0"/>
              <a:t>     , </a:t>
            </a:r>
            <a:r>
              <a:rPr lang="en-US" sz="3000" dirty="0" smtClean="0"/>
              <a:t>rata- </a:t>
            </a:r>
            <a:r>
              <a:rPr lang="en-US" sz="3000" dirty="0" smtClean="0"/>
              <a:t>rata </a:t>
            </a:r>
            <a:r>
              <a:rPr lang="id-ID" sz="3000" dirty="0" smtClean="0"/>
              <a:t>   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id-ID" sz="3000" dirty="0" smtClean="0"/>
              <a:t>   </a:t>
            </a:r>
          </a:p>
          <a:p>
            <a:pPr>
              <a:buNone/>
            </a:pPr>
            <a:r>
              <a:rPr lang="id-ID" sz="3000" dirty="0" smtClean="0"/>
              <a:t> </a:t>
            </a:r>
            <a:r>
              <a:rPr lang="id-ID" sz="3000" dirty="0" smtClean="0"/>
              <a:t>               </a:t>
            </a:r>
            <a:r>
              <a:rPr lang="en-US" sz="3000" dirty="0" err="1" smtClean="0"/>
              <a:t>simpangan</a:t>
            </a:r>
            <a:r>
              <a:rPr lang="en-US" sz="3000" dirty="0" smtClean="0"/>
              <a:t> </a:t>
            </a:r>
            <a:r>
              <a:rPr lang="en-US" sz="3000" dirty="0" err="1" smtClean="0"/>
              <a:t>baku</a:t>
            </a:r>
            <a:r>
              <a:rPr lang="en-US" sz="3000" dirty="0" smtClean="0"/>
              <a:t>       </a:t>
            </a:r>
            <a:r>
              <a:rPr lang="en-US" sz="3000" dirty="0" smtClean="0"/>
              <a:t> </a:t>
            </a:r>
            <a:endParaRPr lang="en-US" sz="3000" dirty="0" smtClean="0"/>
          </a:p>
          <a:p>
            <a:pPr>
              <a:buNone/>
            </a:pPr>
            <a:endParaRPr lang="en-US" sz="3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932040" y="3429000"/>
          <a:ext cx="474405" cy="504056"/>
        </p:xfrm>
        <a:graphic>
          <a:graphicData uri="http://schemas.openxmlformats.org/presentationml/2006/ole">
            <p:oleObj spid="_x0000_s30722" name="Equation" r:id="rId4" imgW="20304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164288" y="3356992"/>
          <a:ext cx="504056" cy="612068"/>
        </p:xfrm>
        <a:graphic>
          <a:graphicData uri="http://schemas.openxmlformats.org/presentationml/2006/ole">
            <p:oleObj spid="_x0000_s30723" name="Equation" r:id="rId5" imgW="17748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76056" y="3897053"/>
          <a:ext cx="504056" cy="612067"/>
        </p:xfrm>
        <a:graphic>
          <a:graphicData uri="http://schemas.openxmlformats.org/presentationml/2006/ole">
            <p:oleObj spid="_x0000_s30724" name="Equation" r:id="rId6" imgW="17748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052368" y="4509120"/>
          <a:ext cx="527744" cy="527744"/>
        </p:xfrm>
        <a:graphic>
          <a:graphicData uri="http://schemas.openxmlformats.org/presentationml/2006/ole">
            <p:oleObj spid="_x0000_s30725" name="Equation" r:id="rId7" imgW="21564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220072" y="5013176"/>
          <a:ext cx="504056" cy="570007"/>
        </p:xfrm>
        <a:graphic>
          <a:graphicData uri="http://schemas.openxmlformats.org/presentationml/2006/ole">
            <p:oleObj spid="_x0000_s30726" name="Equation" r:id="rId8" imgW="190440" imgH="2156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308304" y="4437112"/>
          <a:ext cx="507315" cy="576064"/>
        </p:xfrm>
        <a:graphic>
          <a:graphicData uri="http://schemas.openxmlformats.org/presentationml/2006/ole">
            <p:oleObj spid="_x0000_s30727" name="Equation" r:id="rId9" imgW="1904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Misalkan</a:t>
            </a:r>
            <a:r>
              <a:rPr lang="en-US" dirty="0" smtClean="0"/>
              <a:t> </a:t>
            </a:r>
            <a:r>
              <a:rPr lang="en-US" dirty="0" smtClean="0"/>
              <a:t>pop</a:t>
            </a:r>
            <a:r>
              <a:rPr lang="id-ID" dirty="0" smtClean="0"/>
              <a:t>ulasi</a:t>
            </a:r>
            <a:r>
              <a:rPr lang="en-US" dirty="0" smtClean="0"/>
              <a:t> I</a:t>
            </a:r>
            <a:r>
              <a:rPr lang="id-ID" dirty="0" smtClean="0"/>
              <a:t> = peubah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pop</a:t>
            </a:r>
            <a:r>
              <a:rPr lang="id-ID" dirty="0" smtClean="0"/>
              <a:t>ulasi</a:t>
            </a:r>
            <a:r>
              <a:rPr lang="en-US" dirty="0" smtClean="0"/>
              <a:t> II </a:t>
            </a:r>
            <a:r>
              <a:rPr lang="id-ID" dirty="0" smtClean="0"/>
              <a:t>=</a:t>
            </a:r>
            <a:r>
              <a:rPr lang="en-US" dirty="0" smtClean="0"/>
              <a:t> </a:t>
            </a:r>
            <a:r>
              <a:rPr lang="en-US" dirty="0" err="1" smtClean="0"/>
              <a:t>peubah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smtClean="0"/>
              <a:t>y</a:t>
            </a:r>
            <a:endParaRPr lang="id-ID" dirty="0" smtClean="0"/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sampel-sampel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id-ID" dirty="0" smtClean="0"/>
              <a:t>Dihitung selisih dari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7704" y="3717032"/>
          <a:ext cx="1800200" cy="589156"/>
        </p:xfrm>
        <a:graphic>
          <a:graphicData uri="http://schemas.openxmlformats.org/presentationml/2006/ole">
            <p:oleObj spid="_x0000_s50178" name="Equation" r:id="rId4" imgW="69840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788024" y="3789040"/>
          <a:ext cx="1749425" cy="561975"/>
        </p:xfrm>
        <a:graphic>
          <a:graphicData uri="http://schemas.openxmlformats.org/presentationml/2006/ole">
            <p:oleObj spid="_x0000_s50179" name="Equation" r:id="rId5" imgW="711000" imgH="228600" progId="Equation.DSMT4">
              <p:embed/>
            </p:oleObj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2123728" y="4869160"/>
          <a:ext cx="4500562" cy="655638"/>
        </p:xfrm>
        <a:graphic>
          <a:graphicData uri="http://schemas.openxmlformats.org/presentationml/2006/ole">
            <p:oleObj spid="_x0000_s50184" name="Equation" r:id="rId6" imgW="1828800" imgH="266400" progId="Equation.DSMT4">
              <p:embed/>
            </p:oleObj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DISTRIBUSI SELISIH DAN JUMLAH RATA-RATA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hubungan-hubungan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lvl="1"/>
            <a:r>
              <a:rPr lang="id-ID" dirty="0" err="1" smtClean="0"/>
              <a:t>D</a:t>
            </a:r>
            <a:r>
              <a:rPr lang="en-US" sz="2800" dirty="0" err="1" smtClean="0"/>
              <a:t>istribusi</a:t>
            </a:r>
            <a:r>
              <a:rPr lang="en-US" sz="2800" dirty="0" smtClean="0"/>
              <a:t> </a:t>
            </a:r>
            <a:r>
              <a:rPr lang="en-US" sz="2800" dirty="0" err="1" smtClean="0"/>
              <a:t>selisih</a:t>
            </a:r>
            <a:r>
              <a:rPr lang="en-US" sz="2800" dirty="0" smtClean="0"/>
              <a:t> rata-rata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r>
              <a:rPr lang="en-US" sz="2800" dirty="0" err="1" smtClean="0"/>
              <a:t>Distribusi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rata -rata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91680" y="3284984"/>
          <a:ext cx="2387634" cy="648072"/>
        </p:xfrm>
        <a:graphic>
          <a:graphicData uri="http://schemas.openxmlformats.org/presentationml/2006/ole">
            <p:oleObj spid="_x0000_s31748" name="Equation" r:id="rId4" imgW="88884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76056" y="2996952"/>
          <a:ext cx="2736304" cy="1212681"/>
        </p:xfrm>
        <a:graphic>
          <a:graphicData uri="http://schemas.openxmlformats.org/presentationml/2006/ole">
            <p:oleObj spid="_x0000_s31749" name="Equation" r:id="rId5" imgW="1117440" imgH="4950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75259" y="5441950"/>
          <a:ext cx="2464693" cy="658848"/>
        </p:xfrm>
        <a:graphic>
          <a:graphicData uri="http://schemas.openxmlformats.org/presentationml/2006/ole">
            <p:oleObj spid="_x0000_s31750" name="Equation" r:id="rId6" imgW="90144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076056" y="5229200"/>
          <a:ext cx="2808312" cy="1230710"/>
        </p:xfrm>
        <a:graphic>
          <a:graphicData uri="http://schemas.openxmlformats.org/presentationml/2006/ole">
            <p:oleObj spid="_x0000_s31751" name="Equation" r:id="rId7" imgW="1130040" imgH="495000" progId="Equation.3">
              <p:embed/>
            </p:oleObj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DISTRIBUSI SELISIH DAN JUMLAH RATA-RATA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smtClean="0"/>
              <a:t>   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id-ID" sz="2800" dirty="0" smtClean="0"/>
              <a:t>  </a:t>
            </a:r>
            <a:r>
              <a:rPr lang="id-ID" sz="2800" dirty="0" smtClean="0"/>
              <a:t> </a:t>
            </a:r>
            <a:r>
              <a:rPr lang="id-ID" sz="2800" dirty="0" smtClean="0"/>
              <a:t>  </a:t>
            </a:r>
            <a:r>
              <a:rPr lang="en-US" sz="2800" dirty="0" err="1" smtClean="0"/>
              <a:t>diambil</a:t>
            </a:r>
            <a:r>
              <a:rPr lang="en-US" sz="2800" dirty="0" smtClean="0"/>
              <a:t>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, </a:t>
            </a:r>
            <a:r>
              <a:rPr lang="en-US" sz="2800" dirty="0" err="1" smtClean="0"/>
              <a:t>masing</a:t>
            </a:r>
            <a:r>
              <a:rPr lang="en-US" sz="2800" dirty="0" smtClean="0"/>
              <a:t>      </a:t>
            </a:r>
            <a:r>
              <a:rPr lang="en-US" sz="2800" dirty="0" err="1" smtClean="0"/>
              <a:t>dan</a:t>
            </a:r>
            <a:r>
              <a:rPr lang="en-US" sz="2800" dirty="0" smtClean="0"/>
              <a:t>     ≥ 30, 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distribusi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err="1" smtClean="0"/>
              <a:t>selisih</a:t>
            </a:r>
            <a:r>
              <a:rPr lang="en-US" sz="2800" dirty="0" smtClean="0"/>
              <a:t> rata-rata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rata – </a:t>
            </a:r>
            <a:r>
              <a:rPr lang="en-US" sz="2800" dirty="0" smtClean="0"/>
              <a:t>rata </a:t>
            </a:r>
            <a:r>
              <a:rPr lang="en-US" sz="2800" dirty="0" err="1" smtClean="0"/>
              <a:t>mendekati</a:t>
            </a:r>
            <a:r>
              <a:rPr lang="en-US" sz="2800" dirty="0" smtClean="0"/>
              <a:t> </a:t>
            </a:r>
            <a:r>
              <a:rPr lang="en-US" sz="2800" dirty="0" err="1" smtClean="0"/>
              <a:t>distribusi</a:t>
            </a:r>
            <a:r>
              <a:rPr lang="en-US" sz="2800" dirty="0" smtClean="0"/>
              <a:t> normal,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id-ID" sz="2800" dirty="0" smtClean="0"/>
              <a:t>: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id-ID" dirty="0" smtClean="0"/>
              <a:t>Transformasi z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rata – rata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id-ID" dirty="0" smtClean="0"/>
              <a:t>Transformasi z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selisih</a:t>
            </a:r>
            <a:r>
              <a:rPr lang="en-US" dirty="0" smtClean="0"/>
              <a:t> rata – rata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16016" y="1556792"/>
          <a:ext cx="440520" cy="576064"/>
        </p:xfrm>
        <a:graphic>
          <a:graphicData uri="http://schemas.openxmlformats.org/presentationml/2006/ole">
            <p:oleObj spid="_x0000_s32770" name="Equation" r:id="rId4" imgW="16488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796136" y="1556792"/>
          <a:ext cx="508556" cy="576064"/>
        </p:xfrm>
        <a:graphic>
          <a:graphicData uri="http://schemas.openxmlformats.org/presentationml/2006/ole">
            <p:oleObj spid="_x0000_s32771" name="Equation" r:id="rId5" imgW="19044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75856" y="1988840"/>
          <a:ext cx="432048" cy="612069"/>
        </p:xfrm>
        <a:graphic>
          <a:graphicData uri="http://schemas.openxmlformats.org/presentationml/2006/ole">
            <p:oleObj spid="_x0000_s32772" name="Equation" r:id="rId6" imgW="15228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47975" y="1988840"/>
          <a:ext cx="440049" cy="576064"/>
        </p:xfrm>
        <a:graphic>
          <a:graphicData uri="http://schemas.openxmlformats.org/presentationml/2006/ole">
            <p:oleObj spid="_x0000_s32773" name="Equation" r:id="rId7" imgW="164880" imgH="21564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3203848" y="4077072"/>
          <a:ext cx="2863205" cy="981857"/>
        </p:xfrm>
        <a:graphic>
          <a:graphicData uri="http://schemas.openxmlformats.org/presentationml/2006/ole">
            <p:oleObj spid="_x0000_s32774" name="Equation" r:id="rId8" imgW="1371600" imgH="469800" progId="Equation.3">
              <p:embed/>
            </p:oleObj>
          </a:graphicData>
        </a:graphic>
      </p:graphicFrame>
      <p:graphicFrame>
        <p:nvGraphicFramePr>
          <p:cNvPr id="30727" name="Object 2"/>
          <p:cNvGraphicFramePr>
            <a:graphicFrameLocks noChangeAspect="1"/>
          </p:cNvGraphicFramePr>
          <p:nvPr/>
        </p:nvGraphicFramePr>
        <p:xfrm>
          <a:off x="3203848" y="5685532"/>
          <a:ext cx="2873126" cy="983828"/>
        </p:xfrm>
        <a:graphic>
          <a:graphicData uri="http://schemas.openxmlformats.org/presentationml/2006/ole">
            <p:oleObj spid="_x0000_s32775" name="Equation" r:id="rId9" imgW="1371600" imgH="469800" progId="Equation.3">
              <p:embed/>
            </p:oleObj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DISTRIBUSI SELISIH DAN JUMLAH RATA-RATA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d-ID" sz="4000" b="1" dirty="0" smtClean="0"/>
              <a:t>Contoh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3000" dirty="0" smtClean="0"/>
              <a:t>Rata </a:t>
            </a:r>
            <a:r>
              <a:rPr lang="en-US" sz="3000" dirty="0" smtClean="0"/>
              <a:t>– rata </a:t>
            </a:r>
            <a:r>
              <a:rPr lang="en-US" sz="3000" dirty="0" err="1" smtClean="0"/>
              <a:t>tinggi</a:t>
            </a:r>
            <a:r>
              <a:rPr lang="en-US" sz="3000" dirty="0" smtClean="0"/>
              <a:t> </a:t>
            </a:r>
            <a:r>
              <a:rPr lang="en-US" sz="3000" dirty="0" err="1" smtClean="0"/>
              <a:t>mahasiswa</a:t>
            </a:r>
            <a:r>
              <a:rPr lang="en-US" sz="3000" dirty="0" smtClean="0"/>
              <a:t> </a:t>
            </a:r>
            <a:r>
              <a:rPr lang="en-US" sz="3000" dirty="0" err="1" smtClean="0"/>
              <a:t>laki-laki</a:t>
            </a:r>
            <a:r>
              <a:rPr lang="en-US" sz="3000" dirty="0" smtClean="0"/>
              <a:t> 163 cm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simpangan</a:t>
            </a:r>
            <a:r>
              <a:rPr lang="en-US" sz="3000" dirty="0" smtClean="0"/>
              <a:t> </a:t>
            </a:r>
            <a:r>
              <a:rPr lang="en-US" sz="3000" dirty="0" err="1" smtClean="0"/>
              <a:t>bakunya</a:t>
            </a:r>
            <a:r>
              <a:rPr lang="en-US" sz="3000" dirty="0" smtClean="0"/>
              <a:t> 5,2 </a:t>
            </a:r>
            <a:r>
              <a:rPr lang="en-US" sz="3000" dirty="0" smtClean="0"/>
              <a:t>cm</a:t>
            </a:r>
            <a:r>
              <a:rPr lang="id-ID" sz="3000" dirty="0" smtClean="0"/>
              <a:t>,</a:t>
            </a:r>
            <a:r>
              <a:rPr lang="en-US" sz="3000" dirty="0" smtClean="0"/>
              <a:t> </a:t>
            </a:r>
            <a:r>
              <a:rPr lang="en-US" sz="3000" dirty="0" err="1" smtClean="0"/>
              <a:t>sedangkan</a:t>
            </a:r>
            <a:r>
              <a:rPr lang="en-US" sz="3000" dirty="0" smtClean="0"/>
              <a:t> </a:t>
            </a:r>
            <a:r>
              <a:rPr lang="en-US" sz="3000" dirty="0" err="1" smtClean="0"/>
              <a:t>untuk</a:t>
            </a:r>
            <a:r>
              <a:rPr lang="en-US" sz="3000" dirty="0" smtClean="0"/>
              <a:t> </a:t>
            </a:r>
            <a:r>
              <a:rPr lang="en-US" sz="3000" dirty="0" err="1" smtClean="0"/>
              <a:t>mahasiswa</a:t>
            </a:r>
            <a:r>
              <a:rPr lang="en-US" sz="3000" dirty="0" smtClean="0"/>
              <a:t> </a:t>
            </a:r>
            <a:r>
              <a:rPr lang="en-US" sz="3000" dirty="0" err="1" smtClean="0"/>
              <a:t>perempuan</a:t>
            </a:r>
            <a:r>
              <a:rPr lang="en-US" sz="3000" dirty="0" smtClean="0"/>
              <a:t> parameter rata2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simpangan</a:t>
            </a:r>
            <a:r>
              <a:rPr lang="en-US" sz="3000" dirty="0" smtClean="0"/>
              <a:t> </a:t>
            </a:r>
            <a:r>
              <a:rPr lang="en-US" sz="3000" dirty="0" err="1" smtClean="0"/>
              <a:t>bakunya</a:t>
            </a:r>
            <a:r>
              <a:rPr lang="en-US" sz="3000" dirty="0" smtClean="0"/>
              <a:t> 152 cm </a:t>
            </a:r>
            <a:r>
              <a:rPr lang="en-US" sz="3000" dirty="0" err="1" smtClean="0"/>
              <a:t>dan</a:t>
            </a:r>
            <a:r>
              <a:rPr lang="en-US" sz="3000" dirty="0" smtClean="0"/>
              <a:t> 4,9 cm.</a:t>
            </a:r>
          </a:p>
          <a:p>
            <a:pPr>
              <a:buNone/>
            </a:pPr>
            <a:r>
              <a:rPr lang="en-US" sz="3000" dirty="0" smtClean="0"/>
              <a:t>	Dari </a:t>
            </a:r>
            <a:r>
              <a:rPr lang="en-US" sz="3000" dirty="0" err="1" smtClean="0"/>
              <a:t>kedua</a:t>
            </a:r>
            <a:r>
              <a:rPr lang="en-US" sz="3000" dirty="0" smtClean="0"/>
              <a:t> </a:t>
            </a:r>
            <a:r>
              <a:rPr lang="en-US" sz="3000" dirty="0" err="1" smtClean="0"/>
              <a:t>kelompok</a:t>
            </a:r>
            <a:r>
              <a:rPr lang="en-US" sz="3000" dirty="0" smtClean="0"/>
              <a:t> </a:t>
            </a:r>
            <a:r>
              <a:rPr lang="en-US" sz="3000" dirty="0" err="1" smtClean="0"/>
              <a:t>mahasiswa</a:t>
            </a:r>
            <a:r>
              <a:rPr lang="en-US" sz="3000" dirty="0" smtClean="0"/>
              <a:t> </a:t>
            </a:r>
            <a:r>
              <a:rPr lang="en-US" sz="3000" dirty="0" err="1" smtClean="0"/>
              <a:t>itu</a:t>
            </a:r>
            <a:r>
              <a:rPr lang="en-US" sz="3000" dirty="0" smtClean="0"/>
              <a:t> </a:t>
            </a:r>
            <a:r>
              <a:rPr lang="en-US" sz="3000" dirty="0" err="1" smtClean="0"/>
              <a:t>masing-masing</a:t>
            </a:r>
            <a:r>
              <a:rPr lang="en-US" sz="3000" dirty="0" smtClean="0"/>
              <a:t> </a:t>
            </a:r>
            <a:r>
              <a:rPr lang="en-US" sz="3000" dirty="0" err="1" smtClean="0"/>
              <a:t>diambil</a:t>
            </a:r>
            <a:r>
              <a:rPr lang="en-US" sz="3000" dirty="0" smtClean="0"/>
              <a:t> </a:t>
            </a:r>
            <a:r>
              <a:rPr lang="en-US" sz="3000" dirty="0" err="1" smtClean="0"/>
              <a:t>sebuah</a:t>
            </a:r>
            <a:r>
              <a:rPr lang="en-US" sz="3000" dirty="0" smtClean="0"/>
              <a:t> </a:t>
            </a:r>
            <a:r>
              <a:rPr lang="en-US" sz="3000" dirty="0" err="1" smtClean="0"/>
              <a:t>sampel</a:t>
            </a:r>
            <a:r>
              <a:rPr lang="en-US" sz="3000" dirty="0" smtClean="0"/>
              <a:t> </a:t>
            </a:r>
            <a:r>
              <a:rPr lang="en-US" sz="3000" dirty="0" err="1" smtClean="0"/>
              <a:t>acak</a:t>
            </a:r>
            <a:r>
              <a:rPr lang="en-US" sz="3000" dirty="0" smtClean="0"/>
              <a:t>, </a:t>
            </a:r>
            <a:r>
              <a:rPr lang="en-US" sz="3000" dirty="0" err="1" smtClean="0"/>
              <a:t>secara</a:t>
            </a:r>
            <a:r>
              <a:rPr lang="en-US" sz="3000" dirty="0" smtClean="0"/>
              <a:t> </a:t>
            </a:r>
            <a:r>
              <a:rPr lang="en-US" sz="3000" dirty="0" err="1" smtClean="0"/>
              <a:t>independen</a:t>
            </a:r>
            <a:r>
              <a:rPr lang="en-US" sz="3000" dirty="0" smtClean="0"/>
              <a:t> </a:t>
            </a:r>
            <a:r>
              <a:rPr lang="en-US" sz="3000" dirty="0" err="1" smtClean="0"/>
              <a:t>berukuran</a:t>
            </a:r>
            <a:r>
              <a:rPr lang="en-US" sz="3000" dirty="0" smtClean="0"/>
              <a:t> </a:t>
            </a:r>
            <a:r>
              <a:rPr lang="en-US" sz="3000" dirty="0" err="1" smtClean="0"/>
              <a:t>sama</a:t>
            </a:r>
            <a:r>
              <a:rPr lang="en-US" sz="3000" dirty="0" smtClean="0"/>
              <a:t> </a:t>
            </a:r>
            <a:r>
              <a:rPr lang="en-US" sz="3000" dirty="0" err="1" smtClean="0"/>
              <a:t>yaitu</a:t>
            </a:r>
            <a:r>
              <a:rPr lang="en-US" sz="3000" dirty="0" smtClean="0"/>
              <a:t> 140 </a:t>
            </a:r>
            <a:r>
              <a:rPr lang="en-US" sz="3000" dirty="0" err="1" smtClean="0"/>
              <a:t>orang</a:t>
            </a:r>
            <a:r>
              <a:rPr lang="en-US" sz="3000" dirty="0" smtClean="0"/>
              <a:t>. </a:t>
            </a:r>
            <a:r>
              <a:rPr lang="en-US" sz="3000" dirty="0" err="1" smtClean="0"/>
              <a:t>Berapa</a:t>
            </a:r>
            <a:r>
              <a:rPr lang="en-US" sz="3000" dirty="0" smtClean="0"/>
              <a:t> </a:t>
            </a:r>
            <a:r>
              <a:rPr lang="en-US" sz="3000" dirty="0" err="1" smtClean="0"/>
              <a:t>peluang</a:t>
            </a:r>
            <a:r>
              <a:rPr lang="en-US" sz="3000" dirty="0" smtClean="0"/>
              <a:t> rata – rata </a:t>
            </a:r>
            <a:r>
              <a:rPr lang="en-US" sz="3000" dirty="0" err="1" smtClean="0"/>
              <a:t>tinggi</a:t>
            </a:r>
            <a:r>
              <a:rPr lang="en-US" sz="3000" dirty="0" smtClean="0"/>
              <a:t> </a:t>
            </a:r>
            <a:r>
              <a:rPr lang="en-US" sz="3000" dirty="0" err="1" smtClean="0"/>
              <a:t>mahasiswa</a:t>
            </a:r>
            <a:r>
              <a:rPr lang="en-US" sz="3000" dirty="0" smtClean="0"/>
              <a:t> </a:t>
            </a:r>
            <a:r>
              <a:rPr lang="en-US" sz="3000" dirty="0" err="1" smtClean="0"/>
              <a:t>laki-laki</a:t>
            </a:r>
            <a:r>
              <a:rPr lang="en-US" sz="3000" dirty="0" smtClean="0"/>
              <a:t> paling </a:t>
            </a:r>
            <a:r>
              <a:rPr lang="en-US" sz="3000" dirty="0" err="1" smtClean="0"/>
              <a:t>sedikit</a:t>
            </a:r>
            <a:r>
              <a:rPr lang="en-US" sz="3000" dirty="0" smtClean="0"/>
              <a:t> 10 cm </a:t>
            </a:r>
            <a:r>
              <a:rPr lang="en-US" sz="3000" dirty="0" err="1" smtClean="0"/>
              <a:t>lebihnya</a:t>
            </a:r>
            <a:r>
              <a:rPr lang="en-US" sz="3000" dirty="0" smtClean="0"/>
              <a:t> </a:t>
            </a:r>
            <a:r>
              <a:rPr lang="en-US" sz="3000" dirty="0" err="1" smtClean="0"/>
              <a:t>dari</a:t>
            </a:r>
            <a:r>
              <a:rPr lang="en-US" sz="3000" dirty="0" smtClean="0"/>
              <a:t> rata-rata </a:t>
            </a:r>
            <a:r>
              <a:rPr lang="en-US" sz="3000" dirty="0" err="1" smtClean="0"/>
              <a:t>tinggi</a:t>
            </a:r>
            <a:r>
              <a:rPr lang="en-US" sz="3000" dirty="0" smtClean="0"/>
              <a:t> </a:t>
            </a:r>
            <a:r>
              <a:rPr lang="en-US" sz="3000" dirty="0" err="1" smtClean="0"/>
              <a:t>mahasiswa</a:t>
            </a:r>
            <a:r>
              <a:rPr lang="en-US" sz="3000" dirty="0" smtClean="0"/>
              <a:t> </a:t>
            </a:r>
            <a:r>
              <a:rPr lang="en-US" sz="3000" dirty="0" err="1" smtClean="0"/>
              <a:t>perempuan</a:t>
            </a:r>
            <a:r>
              <a:rPr lang="en-US" sz="3000" dirty="0" smtClean="0"/>
              <a:t>.</a:t>
            </a:r>
          </a:p>
          <a:p>
            <a:pPr>
              <a:buNone/>
            </a:pPr>
            <a:endParaRPr lang="en-US" sz="3000" dirty="0" smtClean="0"/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Distribusi</a:t>
            </a:r>
            <a:r>
              <a:rPr lang="en-US" b="1" dirty="0" smtClean="0"/>
              <a:t> </a:t>
            </a:r>
            <a:r>
              <a:rPr lang="id-ID" b="1" dirty="0" err="1" smtClean="0"/>
              <a:t>S</a:t>
            </a:r>
            <a:r>
              <a:rPr lang="en-US" b="1" dirty="0" err="1" smtClean="0"/>
              <a:t>elisih</a:t>
            </a:r>
            <a:r>
              <a:rPr lang="en-US" b="1" dirty="0" smtClean="0"/>
              <a:t> </a:t>
            </a:r>
            <a:r>
              <a:rPr lang="id-ID" b="1" dirty="0" err="1" smtClean="0"/>
              <a:t>P</a:t>
            </a:r>
            <a:r>
              <a:rPr lang="en-US" b="1" dirty="0" err="1" smtClean="0"/>
              <a:t>roporsi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proporsi</a:t>
            </a:r>
            <a:r>
              <a:rPr lang="en-US" dirty="0" smtClean="0"/>
              <a:t>            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proporsi</a:t>
            </a:r>
            <a:r>
              <a:rPr lang="en-US" dirty="0" smtClean="0"/>
              <a:t>               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normal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Z </a:t>
            </a:r>
            <a:r>
              <a:rPr lang="en-US" dirty="0" err="1" smtClean="0"/>
              <a:t>nya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83768" y="1945661"/>
          <a:ext cx="1369771" cy="475227"/>
        </p:xfrm>
        <a:graphic>
          <a:graphicData uri="http://schemas.openxmlformats.org/presentationml/2006/ole">
            <p:oleObj spid="_x0000_s33794" name="Equation" r:id="rId4" imgW="62208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220072" y="2420888"/>
          <a:ext cx="1471066" cy="480798"/>
        </p:xfrm>
        <a:graphic>
          <a:graphicData uri="http://schemas.openxmlformats.org/presentationml/2006/ole">
            <p:oleObj spid="_x0000_s33795" name="Equation" r:id="rId5" imgW="66024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27584" y="4653136"/>
          <a:ext cx="3878145" cy="936104"/>
        </p:xfrm>
        <a:graphic>
          <a:graphicData uri="http://schemas.openxmlformats.org/presentationml/2006/ole">
            <p:oleObj spid="_x0000_s33796" name="Equation" r:id="rId6" imgW="1841400" imgH="4442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04048" y="4653137"/>
          <a:ext cx="3596610" cy="936104"/>
        </p:xfrm>
        <a:graphic>
          <a:graphicData uri="http://schemas.openxmlformats.org/presentationml/2006/ole">
            <p:oleObj spid="_x0000_s33797" name="Equation" r:id="rId7" imgW="18540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75717"/>
            <a:ext cx="8229600" cy="981075"/>
          </a:xfrm>
        </p:spPr>
        <p:txBody>
          <a:bodyPr/>
          <a:lstStyle/>
          <a:p>
            <a:r>
              <a:rPr lang="id-ID" sz="4000" b="1" dirty="0" smtClean="0">
                <a:solidFill>
                  <a:schemeClr val="tx1"/>
                </a:solidFill>
              </a:rPr>
              <a:t>Teknik Pengambilan Sampel Secara Acak</a:t>
            </a:r>
            <a:endParaRPr lang="id-ID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79512" y="1772816"/>
          <a:ext cx="80648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95936" y="4653136"/>
            <a:ext cx="4968552" cy="1815882"/>
          </a:xfrm>
          <a:prstGeom prst="rect">
            <a:avLst/>
          </a:prstGeom>
          <a:solidFill>
            <a:srgbClr val="FF66FF"/>
          </a:solidFill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Secara acak sampling dilakukan tanpa pengembalian maka banyak sampling yang dpt dibentuk?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5F4051-2E2C-4D01-BA93-E24BB3219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295F4051-2E2C-4D01-BA93-E24BB3219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295F4051-2E2C-4D01-BA93-E24BB3219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B4BDA5-21DD-40DD-B4B3-5F8728156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graphicEl>
                                              <a:dgm id="{3BB4BDA5-21DD-40DD-B4B3-5F8728156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3BB4BDA5-21DD-40DD-B4B3-5F8728156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1ACD6E-F377-4039-9BA0-34DBB0919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C61ACD6E-F377-4039-9BA0-34DBB0919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C61ACD6E-F377-4039-9BA0-34DBB0919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2CA605-E405-4B4A-AFB9-3FE9AF10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B82CA605-E405-4B4A-AFB9-3FE9AF10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B82CA605-E405-4B4A-AFB9-3FE9AF10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C697E19-A727-4076-AC47-067F8006D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AC697E19-A727-4076-AC47-067F8006D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AC697E19-A727-4076-AC47-067F8006D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00250F-0858-4EC9-A2DA-4B0A41865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7000250F-0858-4EC9-A2DA-4B0A41865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7000250F-0858-4EC9-A2DA-4B0A41865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32589A-7303-4BCA-BD69-27F24C4B6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2532589A-7303-4BCA-BD69-27F24C4B6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>
                                            <p:graphicEl>
                                              <a:dgm id="{2532589A-7303-4BCA-BD69-27F24C4B6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151D29-998B-40AE-B43A-8CF77FA14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4D151D29-998B-40AE-B43A-8CF77FA14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4D151D29-998B-40AE-B43A-8CF77FA14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5F4051-2E2C-4D01-BA93-E24BB3219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295F4051-2E2C-4D01-BA93-E24BB3219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295F4051-2E2C-4D01-BA93-E24BB3219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295F4051-2E2C-4D01-BA93-E24BB32195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B4BDA5-21DD-40DD-B4B3-5F8728156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graphicEl>
                                              <a:dgm id="{3BB4BDA5-21DD-40DD-B4B3-5F8728156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3BB4BDA5-21DD-40DD-B4B3-5F8728156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graphicEl>
                                              <a:dgm id="{3BB4BDA5-21DD-40DD-B4B3-5F8728156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1ACD6E-F377-4039-9BA0-34DBB0919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graphicEl>
                                              <a:dgm id="{C61ACD6E-F377-4039-9BA0-34DBB0919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graphicEl>
                                              <a:dgm id="{C61ACD6E-F377-4039-9BA0-34DBB0919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graphicEl>
                                              <a:dgm id="{C61ACD6E-F377-4039-9BA0-34DBB0919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2CA605-E405-4B4A-AFB9-3FE9AF10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B82CA605-E405-4B4A-AFB9-3FE9AF10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B82CA605-E405-4B4A-AFB9-3FE9AF10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B82CA605-E405-4B4A-AFB9-3FE9AF104E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C697E19-A727-4076-AC47-067F8006D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AC697E19-A727-4076-AC47-067F8006D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graphicEl>
                                              <a:dgm id="{AC697E19-A727-4076-AC47-067F8006D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graphicEl>
                                              <a:dgm id="{AC697E19-A727-4076-AC47-067F8006D9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00250F-0858-4EC9-A2DA-4B0A41865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7000250F-0858-4EC9-A2DA-4B0A41865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7000250F-0858-4EC9-A2DA-4B0A41865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graphicEl>
                                              <a:dgm id="{7000250F-0858-4EC9-A2DA-4B0A418656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32589A-7303-4BCA-BD69-27F24C4B6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graphicEl>
                                              <a:dgm id="{2532589A-7303-4BCA-BD69-27F24C4B6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graphicEl>
                                              <a:dgm id="{2532589A-7303-4BCA-BD69-27F24C4B6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graphicEl>
                                              <a:dgm id="{2532589A-7303-4BCA-BD69-27F24C4B61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151D29-998B-40AE-B43A-8CF77FA14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graphicEl>
                                              <a:dgm id="{4D151D29-998B-40AE-B43A-8CF77FA14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graphicEl>
                                              <a:dgm id="{4D151D29-998B-40AE-B43A-8CF77FA14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graphicEl>
                                              <a:dgm id="{4D151D29-998B-40AE-B43A-8CF77FA148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mph" presetSubtype="0" autoRev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graphicEl>
                                              <a:dgm id="{295F4051-2E2C-4D01-BA93-E24BB32195F5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500" fill="hold"/>
                                        <p:tgtEl>
                                          <p:spTgt spid="5">
                                            <p:graphicEl>
                                              <a:dgm id="{3BB4BDA5-21DD-40DD-B4B3-5F8728156D44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5">
                                            <p:graphicEl>
                                              <a:dgm id="{C61ACD6E-F377-4039-9BA0-34DBB0919655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graphicEl>
                                              <a:dgm id="{B82CA605-E405-4B4A-AFB9-3FE9AF104EAD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mph" presetSubtype="0" autoRev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500" fill="hold"/>
                                        <p:tgtEl>
                                          <p:spTgt spid="5">
                                            <p:graphicEl>
                                              <a:dgm id="{AC697E19-A727-4076-AC47-067F8006D92B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500" fill="hold"/>
                                        <p:tgtEl>
                                          <p:spTgt spid="5">
                                            <p:graphicEl>
                                              <a:dgm id="{7000250F-0858-4EC9-A2DA-4B0A418656A5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500" fill="hold"/>
                                        <p:tgtEl>
                                          <p:spTgt spid="5">
                                            <p:graphicEl>
                                              <a:dgm id="{2532589A-7303-4BCA-BD69-27F24C4B61D2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500" fill="hold"/>
                                        <p:tgtEl>
                                          <p:spTgt spid="5">
                                            <p:graphicEl>
                                              <a:dgm id="{4D151D29-998B-40AE-B43A-8CF77FA1484E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Graphic spid="5" grpId="1">
        <p:bldSub>
          <a:bldDgm bld="one"/>
        </p:bldSub>
      </p:bldGraphic>
      <p:bldGraphic spid="5" grpId="2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000" b="1" dirty="0" smtClean="0"/>
              <a:t>Contoh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calon</a:t>
            </a:r>
            <a:r>
              <a:rPr lang="en-US" dirty="0" smtClean="0"/>
              <a:t> A </a:t>
            </a:r>
            <a:r>
              <a:rPr lang="en-US" dirty="0" err="1" smtClean="0"/>
              <a:t>akan</a:t>
            </a:r>
            <a:r>
              <a:rPr lang="id-ID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60%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. 2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300 </a:t>
            </a:r>
            <a:r>
              <a:rPr lang="en-US" dirty="0" err="1" smtClean="0"/>
              <a:t>orang</a:t>
            </a:r>
            <a:r>
              <a:rPr lang="en-US" dirty="0" smtClean="0"/>
              <a:t>.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peluangnya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10%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Latihan Soal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bank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bursa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flktuasi</a:t>
            </a:r>
            <a:r>
              <a:rPr lang="en-US" dirty="0" smtClean="0"/>
              <a:t>.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1200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1600.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60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rata-rata </a:t>
            </a:r>
            <a:r>
              <a:rPr lang="en-US" dirty="0" err="1" smtClean="0"/>
              <a:t>mencapai</a:t>
            </a:r>
            <a:r>
              <a:rPr lang="en-US" dirty="0" smtClean="0"/>
              <a:t> 1400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deviasi</a:t>
            </a:r>
            <a:r>
              <a:rPr lang="en-US" dirty="0" smtClean="0"/>
              <a:t> 98. </a:t>
            </a:r>
          </a:p>
          <a:p>
            <a:pPr>
              <a:buNone/>
            </a:pPr>
            <a:r>
              <a:rPr lang="en-US" dirty="0" smtClean="0"/>
              <a:t>	a).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bank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1350</a:t>
            </a:r>
          </a:p>
          <a:p>
            <a:pPr>
              <a:buNone/>
            </a:pPr>
            <a:r>
              <a:rPr lang="en-US" dirty="0" smtClean="0"/>
              <a:t>	b).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smtClean="0"/>
              <a:t>1350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id-ID" b="1" dirty="0" smtClean="0"/>
              <a:t>Latihan Soal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2.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telepon</a:t>
            </a:r>
            <a:r>
              <a:rPr lang="en-US" dirty="0" smtClean="0"/>
              <a:t> yang </a:t>
            </a:r>
            <a:r>
              <a:rPr lang="en-US" dirty="0" err="1" smtClean="0"/>
              <a:t>menanyakan</a:t>
            </a:r>
            <a:r>
              <a:rPr lang="en-US" dirty="0" smtClean="0"/>
              <a:t> </a:t>
            </a:r>
            <a:r>
              <a:rPr lang="en-US" dirty="0" err="1" smtClean="0"/>
              <a:t>sseputar</a:t>
            </a:r>
            <a:r>
              <a:rPr lang="en-US" dirty="0" smtClean="0"/>
              <a:t> program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100 </a:t>
            </a:r>
            <a:r>
              <a:rPr lang="en-US" dirty="0" err="1" smtClean="0"/>
              <a:t>orang</a:t>
            </a:r>
            <a:r>
              <a:rPr lang="en-US" dirty="0" smtClean="0"/>
              <a:t>, </a:t>
            </a:r>
            <a:r>
              <a:rPr lang="en-US" dirty="0" err="1" smtClean="0"/>
              <a:t>dari</a:t>
            </a:r>
            <a:r>
              <a:rPr lang="en-US" dirty="0" smtClean="0"/>
              <a:t> 100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20 </a:t>
            </a:r>
            <a:r>
              <a:rPr lang="en-US" dirty="0" err="1" smtClean="0"/>
              <a:t>mendaftar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a).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30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mendaftar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b).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15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mendaftar</a:t>
            </a:r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31701"/>
            <a:ext cx="8229600" cy="981075"/>
          </a:xfrm>
        </p:spPr>
        <p:txBody>
          <a:bodyPr/>
          <a:lstStyle/>
          <a:p>
            <a:r>
              <a:rPr lang="id-ID" b="1" dirty="0" smtClean="0">
                <a:solidFill>
                  <a:schemeClr val="tx1"/>
                </a:solidFill>
              </a:rPr>
              <a:t>Distribusi Sampling</a:t>
            </a:r>
            <a:endParaRPr lang="id-ID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91680" y="22453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000" b="1" dirty="0" smtClean="0"/>
              <a:t>Macam-macam Distribusi Sampling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id-ID" dirty="0" smtClean="0"/>
              <a:t>Diberikan berdasarkan nama-nama statistik yang digunakan seperti</a:t>
            </a:r>
          </a:p>
          <a:p>
            <a:pPr marL="514350" indent="-514350">
              <a:buAutoNum type="arabicPeriod"/>
            </a:pPr>
            <a:r>
              <a:rPr lang="id-ID" dirty="0" smtClean="0"/>
              <a:t>Distribusi Rata-rata</a:t>
            </a:r>
          </a:p>
          <a:p>
            <a:pPr marL="514350" indent="-514350">
              <a:buAutoNum type="arabicPeriod"/>
            </a:pPr>
            <a:r>
              <a:rPr lang="id-ID" dirty="0" smtClean="0"/>
              <a:t>Distribusi Proporsi</a:t>
            </a:r>
          </a:p>
          <a:p>
            <a:pPr marL="514350" indent="-514350">
              <a:buAutoNum type="arabicPeriod"/>
            </a:pPr>
            <a:r>
              <a:rPr lang="id-ID" dirty="0" smtClean="0"/>
              <a:t>Distribusi Simpangan Baku</a:t>
            </a:r>
          </a:p>
          <a:p>
            <a:pPr marL="514350" indent="-514350">
              <a:buAutoNum type="arabicPeriod"/>
            </a:pPr>
            <a:r>
              <a:rPr lang="id-ID" dirty="0" smtClean="0"/>
              <a:t>Distribusi Median dll</a:t>
            </a:r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/>
          <a:lstStyle/>
          <a:p>
            <a:r>
              <a:rPr lang="id-ID" sz="4000" b="1" dirty="0" smtClean="0"/>
              <a:t>Latihan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25963"/>
          </a:xfrm>
        </p:spPr>
        <p:txBody>
          <a:bodyPr/>
          <a:lstStyle/>
          <a:p>
            <a:r>
              <a:rPr lang="id-ID" sz="2800" dirty="0" smtClean="0"/>
              <a:t>Misalkan ada populasi berukuran 8 dengan </a:t>
            </a:r>
            <a:r>
              <a:rPr lang="id-ID" sz="2800" smtClean="0"/>
              <a:t>data </a:t>
            </a:r>
            <a:r>
              <a:rPr lang="id-ID" sz="2800" smtClean="0"/>
              <a:t>29</a:t>
            </a:r>
            <a:r>
              <a:rPr lang="id-ID" sz="2800" smtClean="0"/>
              <a:t>, 29, 30, 32, 32, 32, 33, 34</a:t>
            </a:r>
            <a:endParaRPr lang="id-ID" sz="2800" dirty="0" smtClean="0"/>
          </a:p>
          <a:p>
            <a:r>
              <a:rPr lang="id-ID" sz="2800" dirty="0" smtClean="0"/>
              <a:t>Jika akan diambil sampel berukuran 2 </a:t>
            </a:r>
          </a:p>
          <a:p>
            <a:r>
              <a:rPr lang="id-ID" sz="2800" dirty="0" smtClean="0"/>
              <a:t>Tentukan semua sampel yang mungkin terambil dan hitung nilai rata-rata dari setiap sampel tersebut.</a:t>
            </a:r>
          </a:p>
          <a:p>
            <a:r>
              <a:rPr lang="id-ID" sz="2800" dirty="0" smtClean="0"/>
              <a:t>Dari rata-rata setiap sampel, hitunglah nilai rata-rata keseluruhan dan dituliskan sebagai </a:t>
            </a:r>
          </a:p>
          <a:p>
            <a:r>
              <a:rPr lang="id-ID" sz="2800" dirty="0" smtClean="0"/>
              <a:t>Bandingkan nilai tersebut dengan nilai rata-rata populasi yang dihitung </a:t>
            </a:r>
          </a:p>
          <a:p>
            <a:r>
              <a:rPr lang="id-ID" sz="2800" dirty="0" smtClean="0"/>
              <a:t>Hitung simpangan baku dari setiap sampel lalu hitung nilai rata-ratanya sebagai </a:t>
            </a:r>
            <a:endParaRPr lang="id-ID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20272" y="4149080"/>
          <a:ext cx="447208" cy="566463"/>
        </p:xfrm>
        <a:graphic>
          <a:graphicData uri="http://schemas.openxmlformats.org/presentationml/2006/ole">
            <p:oleObj spid="_x0000_s1026" name="Equation" r:id="rId4" imgW="190440" imgH="2412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796136" y="6021288"/>
          <a:ext cx="446087" cy="566738"/>
        </p:xfrm>
        <a:graphic>
          <a:graphicData uri="http://schemas.openxmlformats.org/presentationml/2006/ole">
            <p:oleObj spid="_x0000_s1028" name="Equation" r:id="rId5" imgW="190440" imgH="241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55976" y="5193196"/>
          <a:ext cx="432048" cy="468052"/>
        </p:xfrm>
        <a:graphic>
          <a:graphicData uri="http://schemas.openxmlformats.org/presentationml/2006/ole">
            <p:oleObj spid="_x0000_s1029" name="Equation" r:id="rId6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476672"/>
          <a:ext cx="7992888" cy="29616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99111"/>
                <a:gridCol w="999111"/>
                <a:gridCol w="999111"/>
                <a:gridCol w="999111"/>
                <a:gridCol w="999111"/>
                <a:gridCol w="999111"/>
                <a:gridCol w="999111"/>
                <a:gridCol w="999111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Sampel</a:t>
                      </a:r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Rata2</a:t>
                      </a:r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Sampel</a:t>
                      </a:r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Rata2</a:t>
                      </a:r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Sampel</a:t>
                      </a:r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Rata2</a:t>
                      </a:r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Sampel</a:t>
                      </a:r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Rata2</a:t>
                      </a:r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2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35730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Jadi nilai rata-ratanya      adalah _____ </a:t>
            </a:r>
            <a:endParaRPr lang="id-ID" sz="24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670389" y="3572917"/>
          <a:ext cx="397555" cy="504155"/>
        </p:xfrm>
        <a:graphic>
          <a:graphicData uri="http://schemas.openxmlformats.org/presentationml/2006/ole">
            <p:oleObj spid="_x0000_s2050" name="Equation" r:id="rId4" imgW="190440" imgH="241200" progId="Equation.DSMT4">
              <p:embed/>
            </p:oleObj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3567" y="4077072"/>
          <a:ext cx="7848873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16291"/>
                <a:gridCol w="2616291"/>
                <a:gridCol w="2616291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ysClr val="windowText" lastClr="000000"/>
                          </a:solidFill>
                        </a:rPr>
                        <a:t>Rata-rata</a:t>
                      </a:r>
                      <a:endParaRPr lang="id-ID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ysClr val="windowText" lastClr="000000"/>
                          </a:solidFill>
                        </a:rPr>
                        <a:t>Frekuensi</a:t>
                      </a:r>
                      <a:endParaRPr lang="id-ID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ysClr val="windowText" lastClr="000000"/>
                          </a:solidFill>
                        </a:rPr>
                        <a:t>Peluang</a:t>
                      </a:r>
                      <a:endParaRPr lang="id-ID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sz="4000" b="1" dirty="0" smtClean="0"/>
              <a:t>DISTRIBUSI RATA-RATA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7293"/>
            <a:ext cx="8229600" cy="4525963"/>
          </a:xfrm>
        </p:spPr>
        <p:txBody>
          <a:bodyPr/>
          <a:lstStyle/>
          <a:p>
            <a:r>
              <a:rPr lang="en-US" sz="2800" dirty="0" err="1" smtClean="0"/>
              <a:t>Misal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populasi</a:t>
            </a:r>
            <a:r>
              <a:rPr lang="en-US" sz="2800" dirty="0" smtClean="0"/>
              <a:t> </a:t>
            </a:r>
            <a:r>
              <a:rPr lang="en-US" sz="2800" dirty="0" err="1" smtClean="0"/>
              <a:t>berukuran</a:t>
            </a:r>
            <a:r>
              <a:rPr lang="en-US" sz="2800" dirty="0" smtClean="0"/>
              <a:t> </a:t>
            </a:r>
            <a:r>
              <a:rPr lang="en-US" sz="2800" dirty="0" err="1" smtClean="0"/>
              <a:t>terhingga</a:t>
            </a:r>
            <a:r>
              <a:rPr lang="en-US" sz="2800" dirty="0" smtClean="0"/>
              <a:t> N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parameter rata-rata µ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simpangan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r>
              <a:rPr lang="en-US" sz="2800" dirty="0" smtClean="0"/>
              <a:t>     </a:t>
            </a:r>
            <a:endParaRPr lang="id-ID" sz="2800" dirty="0" smtClean="0"/>
          </a:p>
          <a:p>
            <a:r>
              <a:rPr lang="id-ID" sz="2800" dirty="0" smtClean="0"/>
              <a:t>D</a:t>
            </a:r>
            <a:r>
              <a:rPr lang="en-US" sz="2800" dirty="0" err="1" smtClean="0"/>
              <a:t>ari</a:t>
            </a:r>
            <a:r>
              <a:rPr lang="en-US" sz="2800" dirty="0" smtClean="0"/>
              <a:t> </a:t>
            </a:r>
            <a:r>
              <a:rPr lang="en-US" sz="2800" dirty="0" err="1" smtClean="0"/>
              <a:t>populasi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 </a:t>
            </a:r>
            <a:r>
              <a:rPr lang="en-US" sz="2800" dirty="0" err="1" smtClean="0"/>
              <a:t>diambil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ukuran</a:t>
            </a:r>
            <a:r>
              <a:rPr lang="en-US" sz="2800" dirty="0" smtClean="0"/>
              <a:t> n d</a:t>
            </a:r>
            <a:r>
              <a:rPr lang="id-ID" sz="2800" dirty="0" smtClean="0"/>
              <a:t>engan</a:t>
            </a:r>
            <a:r>
              <a:rPr lang="en-US" sz="2800" dirty="0" smtClean="0"/>
              <a:t> rata-rata     , </a:t>
            </a:r>
            <a:endParaRPr lang="id-ID" sz="2800" dirty="0" smtClean="0"/>
          </a:p>
          <a:p>
            <a:r>
              <a:rPr lang="id-ID" sz="2800" dirty="0" err="1" smtClean="0"/>
              <a:t>K</a:t>
            </a:r>
            <a:r>
              <a:rPr lang="en-US" sz="2800" dirty="0" err="1" smtClean="0"/>
              <a:t>umpulan</a:t>
            </a:r>
            <a:r>
              <a:rPr lang="en-US" sz="2800" dirty="0" smtClean="0"/>
              <a:t> </a:t>
            </a:r>
            <a:r>
              <a:rPr lang="id-ID" sz="2800" dirty="0" smtClean="0"/>
              <a:t>semua </a:t>
            </a:r>
            <a:r>
              <a:rPr lang="en-US" sz="2800" dirty="0" err="1" smtClean="0"/>
              <a:t>sampel</a:t>
            </a:r>
            <a:r>
              <a:rPr lang="id-ID" sz="2800" dirty="0" smtClean="0"/>
              <a:t> yang 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data yang </a:t>
            </a:r>
            <a:r>
              <a:rPr lang="en-US" sz="2800" dirty="0" err="1" smtClean="0"/>
              <a:t>terdiri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rata-rata</a:t>
            </a:r>
            <a:r>
              <a:rPr lang="id-ID" sz="2800" dirty="0" smtClean="0"/>
              <a:t> dari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id-ID" sz="2800" dirty="0" smtClean="0"/>
              <a:t> </a:t>
            </a:r>
          </a:p>
          <a:p>
            <a:r>
              <a:rPr lang="id-ID" sz="2800" dirty="0" smtClean="0"/>
              <a:t>Dari data rata-rata sampel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dihitung</a:t>
            </a:r>
            <a:r>
              <a:rPr lang="en-US" sz="2800" dirty="0" smtClean="0"/>
              <a:t> rata-rata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simpangan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r>
              <a:rPr lang="id-ID" sz="2800" dirty="0" smtClean="0"/>
              <a:t> yang baru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data </a:t>
            </a:r>
            <a:r>
              <a:rPr lang="id-ID" sz="2800" dirty="0" smtClean="0"/>
              <a:t>r</a:t>
            </a:r>
            <a:r>
              <a:rPr lang="en-US" sz="2800" dirty="0" err="1" smtClean="0"/>
              <a:t>ata</a:t>
            </a:r>
            <a:r>
              <a:rPr lang="en-US" sz="2800" dirty="0" smtClean="0"/>
              <a:t>-rata </a:t>
            </a:r>
            <a:r>
              <a:rPr lang="id-ID" sz="2800" dirty="0" smtClean="0"/>
              <a:t>tersebut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691680" y="1988840"/>
            <a:ext cx="288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ym typeface="Symbol"/>
              </a:rPr>
              <a:t></a:t>
            </a:r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076056" y="3075507"/>
          <a:ext cx="360040" cy="425501"/>
        </p:xfrm>
        <a:graphic>
          <a:graphicData uri="http://schemas.openxmlformats.org/presentationml/2006/ole">
            <p:oleObj spid="_x0000_s25602" name="Equation" r:id="rId4" imgW="1396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8219256" cy="5410200"/>
          </a:xfrm>
        </p:spPr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n/N &gt; 5% </a:t>
            </a:r>
            <a:r>
              <a:rPr lang="en-US" dirty="0" err="1" smtClean="0"/>
              <a:t>maka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n/N≤ 5% </a:t>
            </a:r>
            <a:r>
              <a:rPr lang="en-US" dirty="0" err="1" smtClean="0"/>
              <a:t>maka</a:t>
            </a:r>
            <a:endParaRPr lang="en-US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DALIL LIMIT PUSAT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err="1" smtClean="0"/>
              <a:t>Jika</a:t>
            </a:r>
            <a:r>
              <a:rPr lang="en-US" sz="2800" dirty="0" smtClean="0"/>
              <a:t> 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populasi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rata-rata µ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simpangan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r>
              <a:rPr lang="en-US" sz="2800" dirty="0" smtClean="0"/>
              <a:t>      yang </a:t>
            </a:r>
            <a:r>
              <a:rPr lang="en-US" sz="2800" dirty="0" err="1" smtClean="0"/>
              <a:t>besarnya</a:t>
            </a:r>
            <a:r>
              <a:rPr lang="en-US" sz="2800" dirty="0" smtClean="0"/>
              <a:t> </a:t>
            </a:r>
            <a:r>
              <a:rPr lang="en-US" sz="2800" dirty="0" err="1" smtClean="0"/>
              <a:t>terhingga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ukuran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err="1" smtClean="0"/>
              <a:t>acak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distribusi</a:t>
            </a:r>
            <a:r>
              <a:rPr lang="en-US" sz="2800" dirty="0" smtClean="0"/>
              <a:t> rata-rata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id-ID" sz="2800" dirty="0" smtClean="0"/>
              <a:t> </a:t>
            </a:r>
            <a:r>
              <a:rPr lang="en-US" sz="2800" dirty="0" err="1" smtClean="0"/>
              <a:t>mendekati</a:t>
            </a:r>
            <a:r>
              <a:rPr lang="en-US" sz="2800" dirty="0" smtClean="0"/>
              <a:t> </a:t>
            </a:r>
            <a:r>
              <a:rPr lang="en-US" sz="2800" dirty="0" err="1" smtClean="0"/>
              <a:t>distribusi</a:t>
            </a:r>
            <a:r>
              <a:rPr lang="en-US" sz="2800" dirty="0" smtClean="0"/>
              <a:t> normal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67744" y="908720"/>
          <a:ext cx="1512168" cy="725010"/>
        </p:xfrm>
        <a:graphic>
          <a:graphicData uri="http://schemas.openxmlformats.org/presentationml/2006/ole">
            <p:oleObj spid="_x0000_s26626" name="Equation" r:id="rId4" imgW="469800" imgH="228600" progId="Equation.DSMT4">
              <p:embed/>
            </p:oleObj>
          </a:graphicData>
        </a:graphic>
      </p:graphicFrame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148064" y="476672"/>
          <a:ext cx="2880320" cy="1168570"/>
        </p:xfrm>
        <a:graphic>
          <a:graphicData uri="http://schemas.openxmlformats.org/presentationml/2006/ole">
            <p:oleObj spid="_x0000_s26627" name="Equation" r:id="rId5" imgW="1143000" imgH="457200" progId="Equation.3">
              <p:embed/>
            </p:oleObj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267744" y="2132856"/>
          <a:ext cx="1512168" cy="725011"/>
        </p:xfrm>
        <a:graphic>
          <a:graphicData uri="http://schemas.openxmlformats.org/presentationml/2006/ole">
            <p:oleObj spid="_x0000_s26628" name="Equation" r:id="rId6" imgW="469800" imgH="228600" progId="Equation.3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5148064" y="1772816"/>
          <a:ext cx="1656184" cy="1132037"/>
        </p:xfrm>
        <a:graphic>
          <a:graphicData uri="http://schemas.openxmlformats.org/presentationml/2006/ole">
            <p:oleObj spid="_x0000_s26629" name="Equation" r:id="rId7" imgW="622080" imgH="41904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635896" y="4293096"/>
          <a:ext cx="392771" cy="360040"/>
        </p:xfrm>
        <a:graphic>
          <a:graphicData uri="http://schemas.openxmlformats.org/presentationml/2006/ole">
            <p:oleObj spid="_x0000_s26630" name="Equation" r:id="rId8" imgW="152280" imgH="139680" progId="Equation.3">
              <p:embed/>
            </p:oleObj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5115661" y="5733256"/>
          <a:ext cx="1112523" cy="533400"/>
        </p:xfrm>
        <a:graphic>
          <a:graphicData uri="http://schemas.openxmlformats.org/presentationml/2006/ole">
            <p:oleObj spid="_x0000_s26631" name="Equation" r:id="rId9" imgW="469800" imgH="228600" progId="Equation.3">
              <p:embed/>
            </p:oleObj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6588224" y="5555154"/>
          <a:ext cx="1314053" cy="898182"/>
        </p:xfrm>
        <a:graphic>
          <a:graphicData uri="http://schemas.openxmlformats.org/presentationml/2006/ole">
            <p:oleObj spid="_x0000_s26632" name="Equation" r:id="rId10" imgW="6220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755576" y="476672"/>
            <a:ext cx="7920880" cy="26776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Teorema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Limit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Pusat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Bila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rataan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sampel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acak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ukuran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n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diambil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populasi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dengan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rataan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varians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berhingga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maka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bentuk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limit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distribusi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Bila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n→∞ 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ialah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distribusi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normal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baku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 n(z;0,1)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48064" y="1628800"/>
          <a:ext cx="1368152" cy="1054617"/>
        </p:xfrm>
        <a:graphic>
          <a:graphicData uri="http://schemas.openxmlformats.org/presentationml/2006/ole">
            <p:oleObj spid="_x0000_s34818" name="Equation" r:id="rId4" imgW="609480" imgH="46980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539552" y="3284984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Distribusi</a:t>
            </a:r>
            <a:r>
              <a:rPr lang="en-US" sz="2400" dirty="0" smtClean="0"/>
              <a:t> normal yang </a:t>
            </a:r>
            <a:r>
              <a:rPr lang="en-US" sz="2400" dirty="0" err="1" smtClean="0"/>
              <a:t>didapat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rata-rata </a:t>
            </a:r>
            <a:r>
              <a:rPr lang="id-ID" sz="2400" dirty="0" smtClean="0"/>
              <a:t>dapat</a:t>
            </a:r>
            <a:r>
              <a:rPr lang="en-US" sz="2400" dirty="0" smtClean="0"/>
              <a:t> </a:t>
            </a:r>
            <a:r>
              <a:rPr lang="id-ID" sz="2400" dirty="0" smtClean="0"/>
              <a:t>diubah</a:t>
            </a:r>
            <a:r>
              <a:rPr lang="en-US" sz="2400" dirty="0" smtClean="0"/>
              <a:t> </a:t>
            </a:r>
            <a:r>
              <a:rPr lang="id-ID" sz="2400" dirty="0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normal </a:t>
            </a:r>
            <a:r>
              <a:rPr lang="en-US" sz="2400" dirty="0" err="1" smtClean="0"/>
              <a:t>baku</a:t>
            </a:r>
            <a:r>
              <a:rPr lang="en-US" sz="2400" dirty="0" smtClean="0"/>
              <a:t> </a:t>
            </a:r>
            <a:r>
              <a:rPr lang="id-ID" sz="2400" dirty="0" smtClean="0"/>
              <a:t>dengan </a:t>
            </a:r>
            <a:endParaRPr lang="en-US" sz="2400" dirty="0" smtClean="0"/>
          </a:p>
          <a:p>
            <a:endParaRPr lang="en-US" sz="2400" dirty="0" smtClean="0"/>
          </a:p>
          <a:p>
            <a:endParaRPr lang="id-ID" sz="2400" dirty="0" smtClean="0"/>
          </a:p>
          <a:p>
            <a:r>
              <a:rPr lang="id-ID" sz="2400" dirty="0" smtClean="0"/>
              <a:t>U</a:t>
            </a:r>
            <a:r>
              <a:rPr lang="en-US" sz="2400" dirty="0" err="1" smtClean="0"/>
              <a:t>ntuk</a:t>
            </a:r>
            <a:r>
              <a:rPr lang="en-US" sz="2400" dirty="0" smtClean="0"/>
              <a:t> n ≥ 30</a:t>
            </a:r>
            <a:r>
              <a:rPr lang="id-ID" sz="2400" dirty="0" smtClean="0"/>
              <a:t> </a:t>
            </a:r>
            <a:r>
              <a:rPr lang="id-ID" sz="2400" dirty="0" smtClean="0"/>
              <a:t>Asalkan </a:t>
            </a:r>
            <a:r>
              <a:rPr lang="en-US" sz="2400" dirty="0" smtClean="0"/>
              <a:t>µ </a:t>
            </a:r>
            <a:r>
              <a:rPr lang="id-ID" sz="2400" dirty="0" smtClean="0"/>
              <a:t>dan     maka </a:t>
            </a:r>
            <a:r>
              <a:rPr lang="id-ID" sz="2400" dirty="0" smtClean="0"/>
              <a:t>d</a:t>
            </a:r>
            <a:r>
              <a:rPr lang="id-ID" sz="2400" dirty="0" smtClean="0"/>
              <a:t>alil limit pusat berlaku </a:t>
            </a:r>
            <a:endParaRPr lang="en-US" sz="2400" dirty="0" smtClean="0"/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asal</a:t>
            </a:r>
            <a:r>
              <a:rPr lang="en-US" sz="2400" dirty="0" smtClean="0"/>
              <a:t> </a:t>
            </a:r>
            <a:r>
              <a:rPr lang="en-US" sz="2400" dirty="0" err="1" smtClean="0"/>
              <a:t>berdistribusi</a:t>
            </a:r>
            <a:r>
              <a:rPr lang="en-US" sz="2400" dirty="0" smtClean="0"/>
              <a:t> normal, </a:t>
            </a:r>
            <a:r>
              <a:rPr lang="en-US" sz="2400" dirty="0" err="1" smtClean="0"/>
              <a:t>walaupun</a:t>
            </a:r>
            <a:r>
              <a:rPr lang="en-US" sz="2400" dirty="0" smtClean="0"/>
              <a:t> n&lt;30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id-ID" sz="2400" dirty="0" smtClean="0"/>
              <a:t> </a:t>
            </a:r>
            <a:r>
              <a:rPr lang="id-ID" sz="2400" dirty="0" smtClean="0"/>
              <a:t>distribusi rata-rata akan tetap </a:t>
            </a:r>
            <a:r>
              <a:rPr lang="en-US" sz="2400" dirty="0" err="1" smtClean="0"/>
              <a:t>berdistribusi</a:t>
            </a:r>
            <a:r>
              <a:rPr lang="en-US" sz="2400" dirty="0" smtClean="0"/>
              <a:t> </a:t>
            </a:r>
            <a:r>
              <a:rPr lang="en-US" sz="2400" dirty="0" smtClean="0"/>
              <a:t>normal </a:t>
            </a:r>
            <a:endParaRPr lang="id-ID" sz="2400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851920" y="4005064"/>
          <a:ext cx="1152128" cy="887486"/>
        </p:xfrm>
        <a:graphic>
          <a:graphicData uri="http://schemas.openxmlformats.org/presentationml/2006/ole">
            <p:oleObj spid="_x0000_s34819" name="Equation" r:id="rId5" imgW="609480" imgH="469800" progId="Equation.DSMT4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4394324" y="4797152"/>
          <a:ext cx="393700" cy="360363"/>
        </p:xfrm>
        <a:graphic>
          <a:graphicData uri="http://schemas.openxmlformats.org/presentationml/2006/ole">
            <p:oleObj spid="_x0000_s34820" name="Equation" r:id="rId6" imgW="15228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11576</TotalTime>
  <Words>763</Words>
  <Application>Microsoft Office PowerPoint</Application>
  <PresentationFormat>On-screen Show (4:3)</PresentationFormat>
  <Paragraphs>149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Diseño predeterminado</vt:lpstr>
      <vt:lpstr>Equation</vt:lpstr>
      <vt:lpstr>MathType 6.0 Equation</vt:lpstr>
      <vt:lpstr>Distribusi Sampling</vt:lpstr>
      <vt:lpstr>Teknik Pengambilan Sampel Secara Acak</vt:lpstr>
      <vt:lpstr>Distribusi Sampling</vt:lpstr>
      <vt:lpstr>Macam-macam Distribusi Sampling</vt:lpstr>
      <vt:lpstr>Latihan</vt:lpstr>
      <vt:lpstr>Slide 6</vt:lpstr>
      <vt:lpstr>DISTRIBUSI RATA-RATA</vt:lpstr>
      <vt:lpstr>Slide 8</vt:lpstr>
      <vt:lpstr>Slide 9</vt:lpstr>
      <vt:lpstr> Contoh</vt:lpstr>
      <vt:lpstr>DISTRIBUSI PROPORSI</vt:lpstr>
      <vt:lpstr>Slide 12</vt:lpstr>
      <vt:lpstr>Contoh</vt:lpstr>
      <vt:lpstr>DISTRIBUSI SELISIH DAN JUMLAH RATA-RATA</vt:lpstr>
      <vt:lpstr>DISTRIBUSI SELISIH DAN JUMLAH RATA-RATA</vt:lpstr>
      <vt:lpstr>DISTRIBUSI SELISIH DAN JUMLAH RATA-RATA</vt:lpstr>
      <vt:lpstr>DISTRIBUSI SELISIH DAN JUMLAH RATA-RATA</vt:lpstr>
      <vt:lpstr>Contoh</vt:lpstr>
      <vt:lpstr>Distribusi Selisih Proporsi</vt:lpstr>
      <vt:lpstr>Contoh</vt:lpstr>
      <vt:lpstr>Latihan Soal</vt:lpstr>
      <vt:lpstr>Latihan Soal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Edna</cp:lastModifiedBy>
  <cp:revision>745</cp:revision>
  <dcterms:created xsi:type="dcterms:W3CDTF">2010-05-23T14:28:12Z</dcterms:created>
  <dcterms:modified xsi:type="dcterms:W3CDTF">2013-05-11T13:45:44Z</dcterms:modified>
</cp:coreProperties>
</file>