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60" r:id="rId4"/>
    <p:sldId id="321" r:id="rId5"/>
    <p:sldId id="332" r:id="rId6"/>
    <p:sldId id="333" r:id="rId7"/>
    <p:sldId id="336" r:id="rId8"/>
    <p:sldId id="329" r:id="rId9"/>
    <p:sldId id="334" r:id="rId10"/>
    <p:sldId id="337" r:id="rId11"/>
    <p:sldId id="338" r:id="rId12"/>
    <p:sldId id="339" r:id="rId13"/>
    <p:sldId id="340" r:id="rId14"/>
    <p:sldId id="323" r:id="rId15"/>
    <p:sldId id="277" r:id="rId16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FF"/>
    <a:srgbClr val="339966"/>
    <a:srgbClr val="66FFFF"/>
    <a:srgbClr val="A50021"/>
    <a:srgbClr val="CC0000"/>
    <a:srgbClr val="CC00CC"/>
    <a:srgbClr val="990033"/>
    <a:srgbClr val="0000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>
        <p:scale>
          <a:sx n="72" d="100"/>
          <a:sy n="72" d="100"/>
        </p:scale>
        <p:origin x="-10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CB8C-10EC-4958-B727-F8CF0AAB6B31}" type="datetimeFigureOut">
              <a:rPr lang="en-US" smtClean="0"/>
              <a:pPr/>
              <a:t>6/5/2012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FA6E1-E19A-4D79-ADC8-1740E8663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Struktur</a:t>
            </a:r>
            <a:r>
              <a:rPr lang="en-US" sz="32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r>
              <a:rPr lang="en-US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66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14400" y="5105400"/>
            <a:ext cx="7315200" cy="106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Tim </a:t>
            </a:r>
            <a:r>
              <a:rPr lang="en-US" dirty="0" err="1" smtClean="0">
                <a:solidFill>
                  <a:srgbClr val="002060"/>
                </a:solidFill>
              </a:rPr>
              <a:t>Struktur</a:t>
            </a:r>
            <a:r>
              <a:rPr lang="en-US" dirty="0" smtClean="0">
                <a:solidFill>
                  <a:srgbClr val="002060"/>
                </a:solidFill>
              </a:rPr>
              <a:t> Data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002060"/>
                </a:solidFill>
              </a:rPr>
              <a:t>UNIKOM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8956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600200" y="1371600"/>
            <a:ext cx="5791200" cy="838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Tree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lanjutan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52800" y="121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Preorder (NLR)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528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001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410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157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386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1148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5002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833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8447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7458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5052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4328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2218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3571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9496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7734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818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626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BDEICFGHA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523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98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46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8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6614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4403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364896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68148" y="275914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958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704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5939494" y="331225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864088" y="34521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22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3554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0" name="Oval 69"/>
          <p:cNvSpPr/>
          <p:nvPr/>
        </p:nvSpPr>
        <p:spPr bwMode="auto">
          <a:xfrm>
            <a:off x="4634948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55626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6490252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73914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3058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40253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4953000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7" name="Oval 76"/>
          <p:cNvSpPr/>
          <p:nvPr/>
        </p:nvSpPr>
        <p:spPr bwMode="auto">
          <a:xfrm>
            <a:off x="58806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67552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81000" y="537346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Push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panah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atas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berarti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Pop</a:t>
            </a:r>
            <a:r>
              <a:rPr lang="en-US" b="1" dirty="0" smtClean="0">
                <a:solidFill>
                  <a:srgbClr val="0070C0"/>
                </a:solidFill>
                <a:latin typeface="+mn-lt"/>
              </a:rPr>
              <a:t>,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LS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Left Son,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RS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Right Son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3585506" y="5535015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5" name="Straight Arrow Connector 154"/>
          <p:cNvCxnSpPr/>
          <p:nvPr/>
        </p:nvCxnSpPr>
        <p:spPr bwMode="auto">
          <a:xfrm rot="5400000">
            <a:off x="7153654" y="5495259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56" name="TextBox 155"/>
          <p:cNvSpPr txBox="1"/>
          <p:nvPr/>
        </p:nvSpPr>
        <p:spPr>
          <a:xfrm>
            <a:off x="404192" y="4727138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153" grpId="0"/>
      <p:bldP spid="1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1143000"/>
            <a:ext cx="8686800" cy="5105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276600" y="12192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(LNR)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276600" y="16836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7200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4963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423992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364896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239540" y="16836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962400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4038600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49264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90715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768548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7669696" y="18991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3429000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435665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Straight Arrow Connector 93"/>
          <p:cNvCxnSpPr/>
          <p:nvPr/>
        </p:nvCxnSpPr>
        <p:spPr bwMode="auto">
          <a:xfrm>
            <a:off x="6145696" y="302889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5280992" y="302730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TextBox 95"/>
          <p:cNvSpPr txBox="1"/>
          <p:nvPr/>
        </p:nvSpPr>
        <p:spPr>
          <a:xfrm>
            <a:off x="4873488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8408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79096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486400" y="12192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DIEBFGHCA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76192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943600" y="1600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778488" y="1600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44196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4585252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rot="5400000">
            <a:off x="7364102" y="22222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2390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419600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294244" y="27492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27" name="Straight Arrow Connector 126"/>
          <p:cNvCxnSpPr/>
          <p:nvPr/>
        </p:nvCxnSpPr>
        <p:spPr bwMode="auto">
          <a:xfrm rot="5400000">
            <a:off x="7682154" y="33387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7467600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8077200" y="23622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30" name="Straight Arrow Connector 129"/>
          <p:cNvCxnSpPr/>
          <p:nvPr/>
        </p:nvCxnSpPr>
        <p:spPr bwMode="auto">
          <a:xfrm rot="5400000">
            <a:off x="8279296" y="22090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32" name="Oval 131"/>
          <p:cNvSpPr/>
          <p:nvPr/>
        </p:nvSpPr>
        <p:spPr bwMode="auto">
          <a:xfrm>
            <a:off x="5486400" y="171615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73152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8229600" y="16995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3949148" y="2806148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8" name="Oval 137"/>
          <p:cNvSpPr/>
          <p:nvPr/>
        </p:nvSpPr>
        <p:spPr bwMode="auto">
          <a:xfrm>
            <a:off x="5804452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9" name="Oval 138"/>
          <p:cNvSpPr/>
          <p:nvPr/>
        </p:nvSpPr>
        <p:spPr bwMode="auto">
          <a:xfrm>
            <a:off x="6679096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248400" y="235619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6427304" y="22030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4764156" y="347869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3" name="Straight Arrow Connector 142"/>
          <p:cNvCxnSpPr/>
          <p:nvPr/>
        </p:nvCxnSpPr>
        <p:spPr bwMode="auto">
          <a:xfrm rot="5400000">
            <a:off x="4929808" y="332550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6188764" y="275045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7" name="Straight Arrow Connector 146"/>
          <p:cNvCxnSpPr/>
          <p:nvPr/>
        </p:nvCxnSpPr>
        <p:spPr bwMode="auto">
          <a:xfrm>
            <a:off x="7086600" y="301861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8" name="TextBox 147"/>
          <p:cNvSpPr txBox="1"/>
          <p:nvPr/>
        </p:nvSpPr>
        <p:spPr>
          <a:xfrm>
            <a:off x="7149548" y="275045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646504" y="2800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0" name="Oval 149"/>
          <p:cNvSpPr/>
          <p:nvPr/>
        </p:nvSpPr>
        <p:spPr bwMode="auto">
          <a:xfrm>
            <a:off x="7646504" y="281940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1" name="Straight Arrow Connector 150"/>
          <p:cNvCxnSpPr/>
          <p:nvPr/>
        </p:nvCxnSpPr>
        <p:spPr bwMode="auto">
          <a:xfrm>
            <a:off x="3392556" y="4306760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2" name="TextBox 151"/>
          <p:cNvSpPr txBox="1"/>
          <p:nvPr/>
        </p:nvSpPr>
        <p:spPr>
          <a:xfrm>
            <a:off x="4406348" y="4038600"/>
            <a:ext cx="546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3920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Oval 155"/>
          <p:cNvSpPr/>
          <p:nvPr/>
        </p:nvSpPr>
        <p:spPr bwMode="auto">
          <a:xfrm>
            <a:off x="393920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>
            <a:off x="4356652" y="43069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73488" y="405593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9" name="Oval 158"/>
          <p:cNvSpPr/>
          <p:nvPr/>
        </p:nvSpPr>
        <p:spPr bwMode="auto">
          <a:xfrm>
            <a:off x="4873488" y="4075044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381000" y="5574268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: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Add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= Address (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04192" y="4884939"/>
            <a:ext cx="8484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kiri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(LS),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(Address).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1" grpId="0" animBg="1"/>
      <p:bldP spid="111" grpId="1" animBg="1"/>
      <p:bldP spid="111" grpId="2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47" grpId="0"/>
      <p:bldP spid="79" grpId="0"/>
      <p:bldP spid="80" grpId="0"/>
      <p:bldP spid="81" grpId="0"/>
      <p:bldP spid="82" grpId="0"/>
      <p:bldP spid="83" grpId="1"/>
      <p:bldP spid="84" grpId="0"/>
      <p:bldP spid="85" grpId="0"/>
      <p:bldP spid="86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23" grpId="0"/>
      <p:bldP spid="125" grpId="0"/>
      <p:bldP spid="126" grpId="0"/>
      <p:bldP spid="128" grpId="0"/>
      <p:bldP spid="129" grpId="0"/>
      <p:bldP spid="132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/>
      <p:bldP spid="142" grpId="0"/>
      <p:bldP spid="146" grpId="0"/>
      <p:bldP spid="148" grpId="0"/>
      <p:bldP spid="149" grpId="0"/>
      <p:bldP spid="150" grpId="1" animBg="1"/>
      <p:bldP spid="152" grpId="0"/>
      <p:bldP spid="155" grpId="0"/>
      <p:bldP spid="156" grpId="0" animBg="1"/>
      <p:bldP spid="158" grpId="0"/>
      <p:bldP spid="159" grpId="0" animBg="1"/>
      <p:bldP spid="160" grpId="0"/>
      <p:bldP spid="1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228600" y="990600"/>
            <a:ext cx="8686800" cy="541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27432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07" name="Oval 106"/>
          <p:cNvSpPr/>
          <p:nvPr/>
        </p:nvSpPr>
        <p:spPr bwMode="auto">
          <a:xfrm>
            <a:off x="1219200" y="1348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08" name="Oval 107"/>
          <p:cNvSpPr/>
          <p:nvPr/>
        </p:nvSpPr>
        <p:spPr bwMode="auto">
          <a:xfrm>
            <a:off x="2819400" y="4038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2209800" y="1958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10" name="Oval 109"/>
          <p:cNvSpPr/>
          <p:nvPr/>
        </p:nvSpPr>
        <p:spPr bwMode="auto">
          <a:xfrm>
            <a:off x="381000" y="19583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11" name="Oval 110"/>
          <p:cNvSpPr/>
          <p:nvPr/>
        </p:nvSpPr>
        <p:spPr bwMode="auto">
          <a:xfrm>
            <a:off x="10668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12" name="Oval 111"/>
          <p:cNvSpPr/>
          <p:nvPr/>
        </p:nvSpPr>
        <p:spPr bwMode="auto">
          <a:xfrm>
            <a:off x="1676400" y="2720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13" name="Oval 112"/>
          <p:cNvSpPr/>
          <p:nvPr/>
        </p:nvSpPr>
        <p:spPr bwMode="auto">
          <a:xfrm>
            <a:off x="2286000" y="33299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14" name="Oval 113"/>
          <p:cNvSpPr/>
          <p:nvPr/>
        </p:nvSpPr>
        <p:spPr bwMode="auto">
          <a:xfrm>
            <a:off x="533400" y="33299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115" name="Straight Connector 114"/>
          <p:cNvCxnSpPr>
            <a:stCxn id="106" idx="0"/>
            <a:endCxn id="109" idx="5"/>
          </p:cNvCxnSpPr>
          <p:nvPr/>
        </p:nvCxnSpPr>
        <p:spPr bwMode="auto">
          <a:xfrm rot="16200000" flipV="1">
            <a:off x="2609802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>
            <a:stCxn id="107" idx="2"/>
            <a:endCxn id="110" idx="0"/>
          </p:cNvCxnSpPr>
          <p:nvPr/>
        </p:nvCxnSpPr>
        <p:spPr bwMode="auto">
          <a:xfrm rot="10800000" flipV="1">
            <a:off x="609600" y="15887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>
            <a:endCxn id="111" idx="0"/>
          </p:cNvCxnSpPr>
          <p:nvPr/>
        </p:nvCxnSpPr>
        <p:spPr bwMode="auto">
          <a:xfrm>
            <a:off x="762000" y="23393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>
            <a:stCxn id="111" idx="3"/>
            <a:endCxn id="114" idx="0"/>
          </p:cNvCxnSpPr>
          <p:nvPr/>
        </p:nvCxnSpPr>
        <p:spPr bwMode="auto">
          <a:xfrm rot="5400000">
            <a:off x="847957" y="30441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>
            <a:stCxn id="107" idx="6"/>
            <a:endCxn id="109" idx="0"/>
          </p:cNvCxnSpPr>
          <p:nvPr/>
        </p:nvCxnSpPr>
        <p:spPr bwMode="auto">
          <a:xfrm>
            <a:off x="1676400" y="15887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>
            <a:stCxn id="109" idx="3"/>
            <a:endCxn id="112" idx="0"/>
          </p:cNvCxnSpPr>
          <p:nvPr/>
        </p:nvCxnSpPr>
        <p:spPr bwMode="auto">
          <a:xfrm rot="5400000">
            <a:off x="1914757" y="23583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>
            <a:stCxn id="112" idx="5"/>
            <a:endCxn id="113" idx="0"/>
          </p:cNvCxnSpPr>
          <p:nvPr/>
        </p:nvCxnSpPr>
        <p:spPr bwMode="auto">
          <a:xfrm rot="16200000" flipH="1">
            <a:off x="2190701" y="30060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/>
          <p:cNvCxnSpPr>
            <a:stCxn id="113" idx="5"/>
            <a:endCxn id="108" idx="0"/>
          </p:cNvCxnSpPr>
          <p:nvPr/>
        </p:nvCxnSpPr>
        <p:spPr bwMode="auto">
          <a:xfrm rot="16200000" flipH="1">
            <a:off x="2712671" y="3703270"/>
            <a:ext cx="29890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Menggunakan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Stack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76600" y="9906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0070C0"/>
                </a:solidFill>
                <a:latin typeface="+mn-lt"/>
              </a:rPr>
              <a:t>Postorder</a:t>
            </a:r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 (LRN) :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145500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Head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963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23992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64896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39540" y="1455003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624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038600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49264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90715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6768548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7669696" y="1670542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429000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435665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145696" y="31243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5280992" y="312275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4873488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0114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289574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990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IEDHGFACB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76192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1371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488" y="13716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95800" y="240133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>
            <a:off x="4585252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 rot="5400000">
            <a:off x="7364102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2390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294244" y="2844656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LS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4004674" y="34077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929268" y="35476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077200" y="2133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Add.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 rot="5400000">
            <a:off x="8279296" y="198040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73" name="Oval 72"/>
          <p:cNvSpPr/>
          <p:nvPr/>
        </p:nvSpPr>
        <p:spPr bwMode="auto">
          <a:xfrm>
            <a:off x="73152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229600" y="147099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75" name="Oval 74"/>
          <p:cNvSpPr/>
          <p:nvPr/>
        </p:nvSpPr>
        <p:spPr bwMode="auto">
          <a:xfrm>
            <a:off x="3949148" y="2901602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96240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886740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814392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02288" y="422739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16688" y="2892432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31689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5297556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6158948" y="4442936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83288" y="311944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3415748" y="4446104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4495800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04" name="Straight Arrow Connector 103"/>
          <p:cNvCxnSpPr/>
          <p:nvPr/>
        </p:nvCxnSpPr>
        <p:spPr bwMode="auto">
          <a:xfrm rot="5400000">
            <a:off x="3975652" y="475280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24" name="TextBox 123"/>
          <p:cNvSpPr txBox="1"/>
          <p:nvPr/>
        </p:nvSpPr>
        <p:spPr>
          <a:xfrm>
            <a:off x="7106480" y="2851284"/>
            <a:ext cx="549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1" name="Oval 130"/>
          <p:cNvSpPr/>
          <p:nvPr/>
        </p:nvSpPr>
        <p:spPr bwMode="auto">
          <a:xfrm>
            <a:off x="3949148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2" name="Oval 131"/>
          <p:cNvSpPr/>
          <p:nvPr/>
        </p:nvSpPr>
        <p:spPr bwMode="auto">
          <a:xfrm>
            <a:off x="4876800" y="425995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3" name="Oval 132"/>
          <p:cNvSpPr/>
          <p:nvPr/>
        </p:nvSpPr>
        <p:spPr bwMode="auto">
          <a:xfrm>
            <a:off x="5804452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4" name="Oval 133"/>
          <p:cNvSpPr/>
          <p:nvPr/>
        </p:nvSpPr>
        <p:spPr bwMode="auto">
          <a:xfrm>
            <a:off x="6705600" y="4243386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36" name="Oval 135"/>
          <p:cNvSpPr/>
          <p:nvPr/>
        </p:nvSpPr>
        <p:spPr bwMode="auto">
          <a:xfrm>
            <a:off x="7603436" y="2898290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638800" y="48999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41" name="Straight Arrow Connector 140"/>
          <p:cNvCxnSpPr/>
          <p:nvPr/>
        </p:nvCxnSpPr>
        <p:spPr bwMode="auto">
          <a:xfrm rot="5400000">
            <a:off x="5817704" y="47467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rot="5400000">
            <a:off x="5526156" y="199365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5436704" y="214685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4" name="Straight Arrow Connector 153"/>
          <p:cNvCxnSpPr/>
          <p:nvPr/>
        </p:nvCxnSpPr>
        <p:spPr bwMode="auto">
          <a:xfrm rot="5400000">
            <a:off x="6447172" y="2003598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6357720" y="21567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27104" y="380006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7" name="Straight Arrow Connector 156"/>
          <p:cNvCxnSpPr/>
          <p:nvPr/>
        </p:nvCxnSpPr>
        <p:spPr bwMode="auto">
          <a:xfrm rot="5400000">
            <a:off x="49165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27104" y="3545578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rot="5400000">
            <a:off x="5840896" y="3418266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0" name="TextBox 159"/>
          <p:cNvSpPr txBox="1"/>
          <p:nvPr/>
        </p:nvSpPr>
        <p:spPr>
          <a:xfrm>
            <a:off x="5751444" y="354495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172200" y="2825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</a:t>
            </a:r>
            <a:endParaRPr lang="en-US" sz="16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62" name="Straight Arrow Connector 161"/>
          <p:cNvCxnSpPr/>
          <p:nvPr/>
        </p:nvCxnSpPr>
        <p:spPr bwMode="auto">
          <a:xfrm rot="5400000">
            <a:off x="6745356" y="341495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6655904" y="35416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4" name="Straight Arrow Connector 163"/>
          <p:cNvCxnSpPr/>
          <p:nvPr/>
        </p:nvCxnSpPr>
        <p:spPr bwMode="auto">
          <a:xfrm rot="5400000">
            <a:off x="7633252" y="3411642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5" name="TextBox 164"/>
          <p:cNvSpPr txBox="1"/>
          <p:nvPr/>
        </p:nvSpPr>
        <p:spPr>
          <a:xfrm>
            <a:off x="7543800" y="353833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796748" y="491324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67" name="Straight Arrow Connector 166"/>
          <p:cNvCxnSpPr/>
          <p:nvPr/>
        </p:nvCxnSpPr>
        <p:spPr bwMode="auto">
          <a:xfrm rot="5400000">
            <a:off x="4899198" y="4779304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4823792" y="4919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RS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7656444" y="4217504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0" name="Straight Arrow Connector 169"/>
          <p:cNvCxnSpPr/>
          <p:nvPr/>
        </p:nvCxnSpPr>
        <p:spPr bwMode="auto">
          <a:xfrm>
            <a:off x="7113104" y="4433043"/>
            <a:ext cx="533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1" name="Oval 170"/>
          <p:cNvSpPr/>
          <p:nvPr/>
        </p:nvSpPr>
        <p:spPr bwMode="auto">
          <a:xfrm>
            <a:off x="7659756" y="4233493"/>
            <a:ext cx="381000" cy="381000"/>
          </a:xfrm>
          <a:prstGeom prst="ellipse">
            <a:avLst/>
          </a:prstGeom>
          <a:noFill/>
          <a:ln>
            <a:solidFill>
              <a:srgbClr val="990033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6556512" y="49033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C00000"/>
                </a:solidFill>
                <a:latin typeface="+mn-lt"/>
              </a:rPr>
              <a:t>Add </a:t>
            </a:r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3" name="Straight Arrow Connector 172"/>
          <p:cNvCxnSpPr/>
          <p:nvPr/>
        </p:nvCxnSpPr>
        <p:spPr bwMode="auto">
          <a:xfrm rot="5400000">
            <a:off x="6735416" y="4750110"/>
            <a:ext cx="3048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74" name="TextBox 173"/>
          <p:cNvSpPr txBox="1"/>
          <p:nvPr/>
        </p:nvSpPr>
        <p:spPr>
          <a:xfrm>
            <a:off x="304800" y="5334000"/>
            <a:ext cx="8484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u="sng" dirty="0" err="1" smtClean="0">
                <a:solidFill>
                  <a:srgbClr val="FF0000"/>
                </a:solidFill>
                <a:latin typeface="+mn-lt"/>
              </a:rPr>
              <a:t>Aturan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Node yang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ditinjau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2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dan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kanannya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(RS).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Tapi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hanya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memiliki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satu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Push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alamat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dirinya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Jika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punya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anak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maka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Pop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isi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stack.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>
                      <p:stCondLst>
                        <p:cond delay="indefinite"/>
                      </p:stCondLst>
                      <p:childTnLst>
                        <p:par>
                          <p:cTn id="468" fill="hold">
                            <p:stCondLst>
                              <p:cond delay="0"/>
                            </p:stCondLst>
                            <p:childTnLst>
                              <p:par>
                                <p:cTn id="4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2" fill="hold">
                      <p:stCondLst>
                        <p:cond delay="indefinite"/>
                      </p:stCondLst>
                      <p:childTnLst>
                        <p:par>
                          <p:cTn id="483" fill="hold">
                            <p:stCondLst>
                              <p:cond delay="0"/>
                            </p:stCondLst>
                            <p:childTnLst>
                              <p:par>
                                <p:cTn id="4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2" fill="hold">
                      <p:stCondLst>
                        <p:cond delay="indefinite"/>
                      </p:stCondLst>
                      <p:childTnLst>
                        <p:par>
                          <p:cTn id="493" fill="hold">
                            <p:stCondLst>
                              <p:cond delay="0"/>
                            </p:stCondLst>
                            <p:childTnLst>
                              <p:par>
                                <p:cTn id="4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47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61" grpId="0"/>
      <p:bldP spid="65" grpId="0"/>
      <p:bldP spid="67" grpId="0"/>
      <p:bldP spid="68" grpId="0"/>
      <p:bldP spid="73" grpId="0" animBg="1"/>
      <p:bldP spid="74" grpId="0" animBg="1"/>
      <p:bldP spid="75" grpId="0" animBg="1"/>
      <p:bldP spid="81" grpId="0"/>
      <p:bldP spid="82" grpId="0"/>
      <p:bldP spid="83" grpId="0"/>
      <p:bldP spid="84" grpId="0"/>
      <p:bldP spid="86" grpId="0"/>
      <p:bldP spid="103" grpId="0"/>
      <p:bldP spid="124" grpId="0"/>
      <p:bldP spid="131" grpId="0" animBg="1"/>
      <p:bldP spid="132" grpId="0" animBg="1"/>
      <p:bldP spid="133" grpId="0" animBg="1"/>
      <p:bldP spid="134" grpId="0" animBg="1"/>
      <p:bldP spid="136" grpId="0" animBg="1"/>
      <p:bldP spid="140" grpId="0"/>
      <p:bldP spid="145" grpId="0"/>
      <p:bldP spid="155" grpId="0"/>
      <p:bldP spid="156" grpId="0"/>
      <p:bldP spid="158" grpId="0"/>
      <p:bldP spid="160" grpId="0"/>
      <p:bldP spid="161" grpId="0"/>
      <p:bldP spid="163" grpId="0"/>
      <p:bldP spid="165" grpId="0"/>
      <p:bldP spid="166" grpId="0"/>
      <p:bldP spid="168" grpId="0"/>
      <p:bldP spid="169" grpId="0"/>
      <p:bldP spid="171" grpId="0" animBg="1"/>
      <p:bldP spid="172" grpId="0"/>
      <p:bldP spid="17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4419600" y="2415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90" name="Oval 89"/>
          <p:cNvSpPr/>
          <p:nvPr/>
        </p:nvSpPr>
        <p:spPr bwMode="auto">
          <a:xfrm>
            <a:off x="3505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61722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92" name="Oval 91"/>
          <p:cNvSpPr/>
          <p:nvPr/>
        </p:nvSpPr>
        <p:spPr bwMode="auto">
          <a:xfrm>
            <a:off x="5410200" y="3101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2667000" y="3939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94" name="Oval 93"/>
          <p:cNvSpPr/>
          <p:nvPr/>
        </p:nvSpPr>
        <p:spPr bwMode="auto">
          <a:xfrm>
            <a:off x="4114800" y="4015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95" name="Oval 94"/>
          <p:cNvSpPr/>
          <p:nvPr/>
        </p:nvSpPr>
        <p:spPr bwMode="auto">
          <a:xfrm>
            <a:off x="4800600" y="47777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96" name="Straight Connector 95"/>
          <p:cNvCxnSpPr>
            <a:stCxn id="89" idx="3"/>
            <a:endCxn id="90" idx="0"/>
          </p:cNvCxnSpPr>
          <p:nvPr/>
        </p:nvCxnSpPr>
        <p:spPr bwMode="auto">
          <a:xfrm rot="5400000">
            <a:off x="3972157" y="2586941"/>
            <a:ext cx="276043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89" idx="5"/>
            <a:endCxn id="92" idx="0"/>
          </p:cNvCxnSpPr>
          <p:nvPr/>
        </p:nvCxnSpPr>
        <p:spPr bwMode="auto">
          <a:xfrm rot="16200000" flipH="1">
            <a:off x="5086301" y="2548840"/>
            <a:ext cx="2760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>
            <a:stCxn id="90" idx="3"/>
            <a:endCxn id="93" idx="0"/>
          </p:cNvCxnSpPr>
          <p:nvPr/>
        </p:nvCxnSpPr>
        <p:spPr bwMode="auto">
          <a:xfrm rot="5400000">
            <a:off x="3019657" y="3387041"/>
            <a:ext cx="4284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90" idx="5"/>
            <a:endCxn id="94" idx="0"/>
          </p:cNvCxnSpPr>
          <p:nvPr/>
        </p:nvCxnSpPr>
        <p:spPr bwMode="auto">
          <a:xfrm rot="16200000" flipH="1">
            <a:off x="3867101" y="353944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95" idx="0"/>
            <a:endCxn id="94" idx="5"/>
          </p:cNvCxnSpPr>
          <p:nvPr/>
        </p:nvCxnSpPr>
        <p:spPr bwMode="auto">
          <a:xfrm rot="16200000" flipV="1">
            <a:off x="4591002" y="4339541"/>
            <a:ext cx="3522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92" idx="5"/>
            <a:endCxn id="91" idx="0"/>
          </p:cNvCxnSpPr>
          <p:nvPr/>
        </p:nvCxnSpPr>
        <p:spPr bwMode="auto">
          <a:xfrm rot="16200000" flipH="1">
            <a:off x="5848301" y="3463240"/>
            <a:ext cx="504643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Oval 103"/>
          <p:cNvSpPr/>
          <p:nvPr/>
        </p:nvSpPr>
        <p:spPr bwMode="auto">
          <a:xfrm>
            <a:off x="3505200" y="4777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105" name="Straight Connector 104"/>
          <p:cNvCxnSpPr>
            <a:stCxn id="94" idx="3"/>
            <a:endCxn id="104" idx="0"/>
          </p:cNvCxnSpPr>
          <p:nvPr/>
        </p:nvCxnSpPr>
        <p:spPr bwMode="auto">
          <a:xfrm rot="5400000">
            <a:off x="3781657" y="4377641"/>
            <a:ext cx="3522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762000" y="274637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1066800"/>
            <a:ext cx="8458200" cy="53553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+mn-lt"/>
              </a:rPr>
              <a:t>penelusuran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dari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biner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ini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+mn-lt"/>
              </a:rPr>
              <a:t>menggunakan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Stack! </a:t>
            </a: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</a:endParaRPr>
          </a:p>
          <a:p>
            <a:pPr algn="l">
              <a:lnSpc>
                <a:spcPct val="150000"/>
              </a:lnSpc>
            </a:pPr>
            <a:endParaRPr lang="en-US" sz="2000" dirty="0" smtClean="0">
              <a:solidFill>
                <a:srgbClr val="0070C0"/>
              </a:solidFill>
              <a:latin typeface="+mn-lt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8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8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68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8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68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8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68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8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68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18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68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18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68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18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68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104" grpId="0" animBg="1"/>
      <p:bldP spid="47" grpId="0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2098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34290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33600" y="5638800"/>
            <a:ext cx="4724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dirty="0" smtClean="0">
                <a:latin typeface="Verdana" pitchFamily="34" charset="0"/>
              </a:rPr>
              <a:t>Tim </a:t>
            </a:r>
            <a:r>
              <a:rPr lang="en-US" sz="1400" b="1" dirty="0" err="1" smtClean="0">
                <a:latin typeface="Verdana" pitchFamily="34" charset="0"/>
              </a:rPr>
              <a:t>Struktur</a:t>
            </a:r>
            <a:r>
              <a:rPr lang="en-US" sz="1400" b="1" dirty="0" smtClean="0">
                <a:latin typeface="Verdana" pitchFamily="34" charset="0"/>
              </a:rPr>
              <a:t> Data</a:t>
            </a:r>
          </a:p>
          <a:p>
            <a:pPr algn="ctr"/>
            <a:r>
              <a:rPr lang="en-US" sz="1400" b="1" dirty="0" smtClean="0">
                <a:latin typeface="Verdana" pitchFamily="34" charset="0"/>
              </a:rPr>
              <a:t>Program </a:t>
            </a:r>
            <a:r>
              <a:rPr lang="en-US" sz="1400" b="1" dirty="0" err="1" smtClean="0">
                <a:latin typeface="Verdana" pitchFamily="34" charset="0"/>
              </a:rPr>
              <a:t>Studi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Teknik</a:t>
            </a:r>
            <a:r>
              <a:rPr lang="en-US" sz="1400" b="1" dirty="0" smtClean="0">
                <a:latin typeface="Verdana" pitchFamily="34" charset="0"/>
              </a:rPr>
              <a:t> </a:t>
            </a:r>
            <a:r>
              <a:rPr lang="en-US" sz="1400" b="1" dirty="0" err="1" smtClean="0">
                <a:latin typeface="Verdana" pitchFamily="34" charset="0"/>
              </a:rPr>
              <a:t>Informatika</a:t>
            </a:r>
            <a:r>
              <a:rPr lang="en-US" sz="1400" b="1" dirty="0" smtClean="0">
                <a:latin typeface="Verdana" pitchFamily="34" charset="0"/>
              </a:rPr>
              <a:t> - UNIKOM</a:t>
            </a:r>
            <a:endParaRPr lang="en-US" sz="14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467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Binary Tree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077199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smtClean="0"/>
              <a:t>binary tree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Preorder</a:t>
            </a:r>
          </a:p>
          <a:p>
            <a:pPr>
              <a:buFontTx/>
              <a:buChar char="-"/>
            </a:pPr>
            <a:r>
              <a:rPr lang="en-US" dirty="0" err="1" smtClean="0"/>
              <a:t>Inorder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Postorder</a:t>
            </a:r>
            <a:endParaRPr lang="en-US" dirty="0" smtClean="0"/>
          </a:p>
          <a:p>
            <a:pPr lvl="1">
              <a:lnSpc>
                <a:spcPct val="80000"/>
              </a:lnSpc>
              <a:buNone/>
            </a:pPr>
            <a:endParaRPr lang="en-US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2249556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Node – Left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276663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Node - Right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328678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Left – Right - Node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ight Arrow 12"/>
          <p:cNvSpPr/>
          <p:nvPr/>
        </p:nvSpPr>
        <p:spPr bwMode="auto">
          <a:xfrm>
            <a:off x="2819400" y="24384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819400" y="2935356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>
            <a:off x="2819400" y="34290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9" grpId="0"/>
      <p:bldP spid="10" grpId="0"/>
      <p:bldP spid="11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1828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H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62000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solidFill>
                  <a:srgbClr val="FFC000"/>
                </a:solidFill>
              </a:rPr>
              <a:t>A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548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99FF"/>
                </a:solidFill>
                <a:effectLst/>
                <a:latin typeface="Arial" charset="0"/>
              </a:rPr>
              <a:t>L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869096" y="25146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charset="0"/>
              </a:rPr>
              <a:t>K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" y="4038600"/>
            <a:ext cx="457200" cy="45720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1371600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CC33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259496" y="3352800"/>
            <a:ext cx="457200" cy="45720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33CC"/>
                </a:solidFill>
                <a:effectLst/>
                <a:latin typeface="Arial" charset="0"/>
              </a:rPr>
              <a:t>J</a:t>
            </a:r>
          </a:p>
        </p:txBody>
      </p:sp>
      <p:cxnSp>
        <p:nvCxnSpPr>
          <p:cNvPr id="17" name="Straight Connector 16"/>
          <p:cNvCxnSpPr>
            <a:stCxn id="10" idx="3"/>
            <a:endCxn id="11" idx="0"/>
          </p:cNvCxnSpPr>
          <p:nvPr/>
        </p:nvCxnSpPr>
        <p:spPr bwMode="auto">
          <a:xfrm rot="5400000">
            <a:off x="1257301" y="1952345"/>
            <a:ext cx="295555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0" idx="5"/>
            <a:endCxn id="13" idx="0"/>
          </p:cNvCxnSpPr>
          <p:nvPr/>
        </p:nvCxnSpPr>
        <p:spPr bwMode="auto">
          <a:xfrm rot="16200000" flipH="1">
            <a:off x="2472493" y="1889396"/>
            <a:ext cx="295555" cy="9548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14" idx="0"/>
          </p:cNvCxnSpPr>
          <p:nvPr/>
        </p:nvCxnSpPr>
        <p:spPr bwMode="auto">
          <a:xfrm rot="5400000">
            <a:off x="990601" y="3590645"/>
            <a:ext cx="295555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1" idx="5"/>
            <a:endCxn id="15" idx="0"/>
          </p:cNvCxnSpPr>
          <p:nvPr/>
        </p:nvCxnSpPr>
        <p:spPr bwMode="auto">
          <a:xfrm rot="16200000" flipH="1">
            <a:off x="1152245" y="2904844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488097" y="2904845"/>
            <a:ext cx="447955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2" idx="0"/>
          </p:cNvCxnSpPr>
          <p:nvPr/>
        </p:nvCxnSpPr>
        <p:spPr bwMode="auto">
          <a:xfrm rot="16200000" flipH="1">
            <a:off x="3297441" y="2866744"/>
            <a:ext cx="447955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1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10000" y="1663148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658683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19321" y="1658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77841" y="1658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47921" y="1658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50017" y="1658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46973" y="1658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00141" y="1658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203968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36773" y="2044148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64217" y="203968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3142" y="2039683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30946" y="2039683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08978" y="2039683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791462" y="2039683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83166" y="2039683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10000" y="2447187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LRN)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180323" y="243393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13256" y="242947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38052" y="242947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K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79968" y="2429470"/>
            <a:ext cx="284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C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00" y="242947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C3300"/>
                </a:solidFill>
                <a:latin typeface="+mn-lt"/>
              </a:rPr>
              <a:t>B</a:t>
            </a:r>
            <a:endParaRPr lang="en-US" sz="2400" b="1" dirty="0">
              <a:solidFill>
                <a:srgbClr val="CC330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87263" y="242947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  <a:latin typeface="+mn-lt"/>
              </a:rPr>
              <a:t>J</a:t>
            </a:r>
            <a:endParaRPr lang="en-US" sz="2400" b="1" dirty="0">
              <a:solidFill>
                <a:srgbClr val="FF33CC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45896" y="242947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L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152400" y="1143000"/>
            <a:ext cx="8839200" cy="49530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8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9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4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1" grpId="3" animBg="1"/>
      <p:bldP spid="12" grpId="0" animBg="1"/>
      <p:bldP spid="12" grpId="1" animBg="1"/>
      <p:bldP spid="12" grpId="2" animBg="1"/>
      <p:bldP spid="12" grpId="3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4" grpId="3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2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29000" y="310580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Preorder (NLR)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77000" y="3101340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6628" y="3101340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44140" y="3101340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99244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70304" y="310134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24192" y="3101340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44056" y="3101340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29000" y="348234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Inorder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(LNR)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29000" y="3889844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chemeClr val="accent6"/>
                </a:solidFill>
                <a:latin typeface="+mn-lt"/>
              </a:rPr>
              <a:t>Postorder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 (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LRN)</a:t>
            </a:r>
            <a:r>
              <a:rPr lang="en-US" sz="2400" dirty="0" smtClean="0">
                <a:solidFill>
                  <a:schemeClr val="accent6"/>
                </a:solidFill>
                <a:latin typeface="+mn-lt"/>
              </a:rPr>
              <a:t>	:</a:t>
            </a:r>
            <a:endParaRPr lang="en-US" sz="24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590800" y="157734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1676400" y="2186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3429000" y="48539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F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667000" y="2796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FF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38200" y="279654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15240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2133600" y="35585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2743200" y="416814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FF0066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990600" y="41681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69" name="Straight Connector 68"/>
          <p:cNvCxnSpPr>
            <a:endCxn id="61" idx="0"/>
          </p:cNvCxnSpPr>
          <p:nvPr/>
        </p:nvCxnSpPr>
        <p:spPr bwMode="auto">
          <a:xfrm rot="10800000" flipV="1">
            <a:off x="1905000" y="1958340"/>
            <a:ext cx="762000" cy="228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2"/>
            <a:endCxn id="64" idx="0"/>
          </p:cNvCxnSpPr>
          <p:nvPr/>
        </p:nvCxnSpPr>
        <p:spPr bwMode="auto">
          <a:xfrm rot="10800000" flipV="1">
            <a:off x="1066800" y="2426970"/>
            <a:ext cx="6096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65" idx="0"/>
          </p:cNvCxnSpPr>
          <p:nvPr/>
        </p:nvCxnSpPr>
        <p:spPr bwMode="auto">
          <a:xfrm>
            <a:off x="1219200" y="3177540"/>
            <a:ext cx="533400" cy="3810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3"/>
            <a:endCxn id="68" idx="0"/>
          </p:cNvCxnSpPr>
          <p:nvPr/>
        </p:nvCxnSpPr>
        <p:spPr bwMode="auto">
          <a:xfrm rot="5400000">
            <a:off x="1305157" y="3882341"/>
            <a:ext cx="1998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6"/>
            <a:endCxn id="63" idx="0"/>
          </p:cNvCxnSpPr>
          <p:nvPr/>
        </p:nvCxnSpPr>
        <p:spPr bwMode="auto">
          <a:xfrm>
            <a:off x="2133600" y="2426970"/>
            <a:ext cx="762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3"/>
            <a:endCxn id="66" idx="0"/>
          </p:cNvCxnSpPr>
          <p:nvPr/>
        </p:nvCxnSpPr>
        <p:spPr bwMode="auto">
          <a:xfrm rot="5400000">
            <a:off x="2371957" y="3196541"/>
            <a:ext cx="3522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6" idx="5"/>
            <a:endCxn id="67" idx="0"/>
          </p:cNvCxnSpPr>
          <p:nvPr/>
        </p:nvCxnSpPr>
        <p:spPr bwMode="auto">
          <a:xfrm rot="16200000" flipH="1">
            <a:off x="2647901" y="384424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3257501" y="4453840"/>
            <a:ext cx="276043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7414592" y="3101340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08116" y="3101340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296271" y="3477875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109792" y="3477875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63748" y="3477875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881192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077200" y="34778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564071" y="3477875"/>
            <a:ext cx="426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793488" y="3477875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705600" y="3477875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44296" y="3477875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92548" y="3898631"/>
            <a:ext cx="261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3948" y="3908571"/>
            <a:ext cx="418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B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58010" y="3908571"/>
            <a:ext cx="365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D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42652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3CC33"/>
                </a:solidFill>
                <a:latin typeface="+mn-lt"/>
              </a:rPr>
              <a:t>E</a:t>
            </a:r>
            <a:endParaRPr lang="en-US" sz="2400" b="1" dirty="0">
              <a:solidFill>
                <a:srgbClr val="33CC33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828726" y="390857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66FF"/>
                </a:solidFill>
                <a:latin typeface="+mn-lt"/>
              </a:rPr>
              <a:t>C</a:t>
            </a:r>
            <a:endParaRPr lang="en-US" sz="24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51644" y="3908571"/>
            <a:ext cx="287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latin typeface="+mn-lt"/>
              </a:rPr>
              <a:t>G</a:t>
            </a:r>
            <a:endParaRPr lang="en-US" sz="2400" b="1" dirty="0">
              <a:solidFill>
                <a:srgbClr val="FF0066"/>
              </a:solidFill>
              <a:latin typeface="+mn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093228" y="3908571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3399FF"/>
                </a:solidFill>
                <a:latin typeface="+mn-lt"/>
              </a:rPr>
              <a:t>H</a:t>
            </a:r>
            <a:endParaRPr lang="en-US" sz="2400" b="1" dirty="0">
              <a:solidFill>
                <a:srgbClr val="3399FF"/>
              </a:solidFill>
              <a:latin typeface="+mn-lt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477000" y="3908571"/>
            <a:ext cx="344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I</a:t>
            </a:r>
            <a:endParaRPr lang="en-US" sz="2400" b="1" dirty="0">
              <a:latin typeface="+mn-lt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606748" y="3908571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81000" y="1066800"/>
            <a:ext cx="83820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3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67200" y="4203051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Prefix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9652" y="4198586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96254" y="4191000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187992" y="4191000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500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7477" y="4198586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86600" y="4198586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42161" y="4198586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4579586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Infix	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67200" y="498709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dirty="0" smtClean="0">
                <a:solidFill>
                  <a:schemeClr val="accent6"/>
                </a:solidFill>
                <a:latin typeface="+mn-lt"/>
              </a:rPr>
              <a:t>Postfix:</a:t>
            </a:r>
            <a:endParaRPr lang="en-US" sz="22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2819400" y="20574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9144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2362200" y="4916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63" name="Oval 62"/>
          <p:cNvSpPr/>
          <p:nvPr/>
        </p:nvSpPr>
        <p:spPr bwMode="auto">
          <a:xfrm>
            <a:off x="1752600" y="27829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FF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Oval 63"/>
          <p:cNvSpPr/>
          <p:nvPr/>
        </p:nvSpPr>
        <p:spPr bwMode="auto">
          <a:xfrm>
            <a:off x="304800" y="417774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914400" y="493014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2667000" y="3349488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1600200" y="4179669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Arial" pitchFamily="34" charset="0"/>
                <a:cs typeface="Arial" pitchFamily="34" charset="0"/>
              </a:rPr>
              <a:t>*</a:t>
            </a:r>
          </a:p>
        </p:txBody>
      </p:sp>
      <p:sp>
        <p:nvSpPr>
          <p:cNvPr id="68" name="Oval 67"/>
          <p:cNvSpPr/>
          <p:nvPr/>
        </p:nvSpPr>
        <p:spPr bwMode="auto">
          <a:xfrm>
            <a:off x="1752600" y="553974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D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9" name="Straight Connector 68"/>
          <p:cNvCxnSpPr>
            <a:stCxn id="60" idx="3"/>
            <a:endCxn id="63" idx="0"/>
          </p:cNvCxnSpPr>
          <p:nvPr/>
        </p:nvCxnSpPr>
        <p:spPr bwMode="auto">
          <a:xfrm rot="5400000">
            <a:off x="2275879" y="2172479"/>
            <a:ext cx="315799" cy="905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1" idx="3"/>
            <a:endCxn id="64" idx="0"/>
          </p:cNvCxnSpPr>
          <p:nvPr/>
        </p:nvCxnSpPr>
        <p:spPr bwMode="auto">
          <a:xfrm rot="5400000">
            <a:off x="549783" y="3746175"/>
            <a:ext cx="41519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67" idx="3"/>
            <a:endCxn id="65" idx="0"/>
          </p:cNvCxnSpPr>
          <p:nvPr/>
        </p:nvCxnSpPr>
        <p:spPr bwMode="auto">
          <a:xfrm rot="5400000">
            <a:off x="1234721" y="4497706"/>
            <a:ext cx="340714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2" idx="3"/>
            <a:endCxn id="68" idx="0"/>
          </p:cNvCxnSpPr>
          <p:nvPr/>
        </p:nvCxnSpPr>
        <p:spPr bwMode="auto">
          <a:xfrm rot="5400000">
            <a:off x="2098465" y="5209049"/>
            <a:ext cx="213427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61" idx="0"/>
            <a:endCxn id="63" idx="2"/>
          </p:cNvCxnSpPr>
          <p:nvPr/>
        </p:nvCxnSpPr>
        <p:spPr bwMode="auto">
          <a:xfrm rot="5400000" flipH="1" flipV="1">
            <a:off x="1282893" y="2883093"/>
            <a:ext cx="329814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63" idx="6"/>
            <a:endCxn id="66" idx="0"/>
          </p:cNvCxnSpPr>
          <p:nvPr/>
        </p:nvCxnSpPr>
        <p:spPr bwMode="auto">
          <a:xfrm>
            <a:off x="2209800" y="3022986"/>
            <a:ext cx="685800" cy="32650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67" idx="5"/>
            <a:endCxn id="62" idx="0"/>
          </p:cNvCxnSpPr>
          <p:nvPr/>
        </p:nvCxnSpPr>
        <p:spPr bwMode="auto">
          <a:xfrm rot="16200000" flipH="1">
            <a:off x="2127057" y="4452813"/>
            <a:ext cx="327130" cy="600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410740" y="419858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38896" y="4198586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10668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E = 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A + BD</a:t>
            </a:r>
            <a:r>
              <a:rPr lang="en-US" sz="2400" u="sng" baseline="30000" dirty="0" smtClean="0">
                <a:solidFill>
                  <a:srgbClr val="002060"/>
                </a:solidFill>
                <a:latin typeface="+mn-lt"/>
              </a:rPr>
              <a:t>H</a:t>
            </a:r>
            <a:r>
              <a:rPr lang="en-US" sz="2400" u="sng" dirty="0" smtClean="0">
                <a:solidFill>
                  <a:srgbClr val="002060"/>
                </a:solidFill>
                <a:latin typeface="+mn-lt"/>
              </a:rPr>
              <a:t> – F</a:t>
            </a:r>
          </a:p>
          <a:p>
            <a:pPr marL="514350" indent="-514350" algn="just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              G - K</a:t>
            </a:r>
            <a:endParaRPr lang="en-US" sz="2400" baseline="30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64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953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+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57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5626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*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82764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096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^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00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629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34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43699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391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/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5438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(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0010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-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8458200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)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36504" y="1066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E =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256104" y="1066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K</a:t>
            </a:r>
            <a:endParaRPr lang="en-US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4" name="Oval 123"/>
          <p:cNvSpPr/>
          <p:nvPr/>
        </p:nvSpPr>
        <p:spPr bwMode="auto">
          <a:xfrm>
            <a:off x="3048000" y="5562600"/>
            <a:ext cx="457200" cy="480060"/>
          </a:xfrm>
          <a:prstGeom prst="ellipse">
            <a:avLst/>
          </a:prstGeom>
          <a:solidFill>
            <a:srgbClr val="9900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996633"/>
                </a:solidFill>
                <a:latin typeface="Arial" pitchFamily="34" charset="0"/>
                <a:cs typeface="Arial" pitchFamily="34" charset="0"/>
              </a:rPr>
              <a:t>H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99663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5" name="Straight Connector 124"/>
          <p:cNvCxnSpPr>
            <a:stCxn id="62" idx="5"/>
            <a:endCxn id="124" idx="0"/>
          </p:cNvCxnSpPr>
          <p:nvPr/>
        </p:nvCxnSpPr>
        <p:spPr bwMode="auto">
          <a:xfrm rot="16200000" flipH="1">
            <a:off x="2896379" y="5182378"/>
            <a:ext cx="236287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Oval 126"/>
          <p:cNvSpPr/>
          <p:nvPr/>
        </p:nvSpPr>
        <p:spPr bwMode="auto">
          <a:xfrm>
            <a:off x="4191000" y="2794287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CCCC00"/>
                </a:solidFill>
                <a:latin typeface="Arial" pitchFamily="34" charset="0"/>
                <a:cs typeface="Arial" pitchFamily="34" charset="0"/>
              </a:rPr>
              <a:t>-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CCCC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 bwMode="auto">
          <a:xfrm>
            <a:off x="5105400" y="3352800"/>
            <a:ext cx="457200" cy="48006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K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FF99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 bwMode="auto">
          <a:xfrm>
            <a:off x="3429000" y="3352800"/>
            <a:ext cx="457200" cy="480060"/>
          </a:xfrm>
          <a:prstGeom prst="ellipse">
            <a:avLst/>
          </a:prstGeom>
          <a:solidFill>
            <a:srgbClr val="00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b="1" dirty="0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G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rgbClr val="3366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0" name="Straight Connector 129"/>
          <p:cNvCxnSpPr>
            <a:stCxn id="60" idx="5"/>
            <a:endCxn id="127" idx="0"/>
          </p:cNvCxnSpPr>
          <p:nvPr/>
        </p:nvCxnSpPr>
        <p:spPr bwMode="auto">
          <a:xfrm rot="16200000" flipH="1">
            <a:off x="3651057" y="2025744"/>
            <a:ext cx="327130" cy="1209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>
            <a:stCxn id="127" idx="2"/>
            <a:endCxn id="129" idx="0"/>
          </p:cNvCxnSpPr>
          <p:nvPr/>
        </p:nvCxnSpPr>
        <p:spPr bwMode="auto">
          <a:xfrm rot="10800000" flipV="1">
            <a:off x="3657600" y="3034316"/>
            <a:ext cx="5334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27" idx="6"/>
            <a:endCxn id="128" idx="0"/>
          </p:cNvCxnSpPr>
          <p:nvPr/>
        </p:nvCxnSpPr>
        <p:spPr bwMode="auto">
          <a:xfrm>
            <a:off x="4648200" y="3034317"/>
            <a:ext cx="685800" cy="31848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7969030" y="4204252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8194674" y="4204061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7793985" y="4204252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593496" y="420425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587279" y="4556203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5715000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509592" y="4556203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7199244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983356" y="4556203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463748" y="4556203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6934200" y="4556203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235148" y="4556203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6692348" y="4556203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772400" y="4561869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07926" y="4561678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8062682" y="4561869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7391400" y="4561869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8206408" y="5000151"/>
            <a:ext cx="2613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934970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C000"/>
                </a:solidFill>
                <a:latin typeface="+mn-lt"/>
              </a:rPr>
              <a:t>+</a:t>
            </a:r>
            <a:endParaRPr lang="en-US" sz="22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512904" y="5000151"/>
            <a:ext cx="365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7030A0"/>
                </a:solidFill>
                <a:latin typeface="+mn-lt"/>
              </a:rPr>
              <a:t>A</a:t>
            </a:r>
            <a:endParaRPr lang="en-US" sz="2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391400" y="4992756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66FF"/>
                </a:solidFill>
                <a:latin typeface="+mn-lt"/>
              </a:rPr>
              <a:t>-</a:t>
            </a:r>
            <a:endParaRPr lang="en-US" sz="2200" b="1" dirty="0">
              <a:solidFill>
                <a:srgbClr val="0066FF"/>
              </a:solidFill>
              <a:latin typeface="+mn-lt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754756" y="5000151"/>
            <a:ext cx="399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B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983356" y="5000151"/>
            <a:ext cx="2878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00CC"/>
                </a:solidFill>
                <a:latin typeface="+mn-lt"/>
              </a:rPr>
              <a:t>D</a:t>
            </a:r>
            <a:endParaRPr lang="en-US" sz="2200" b="1" dirty="0">
              <a:solidFill>
                <a:srgbClr val="0000CC"/>
              </a:solidFill>
              <a:latin typeface="+mn-lt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6221904" y="5000151"/>
            <a:ext cx="4203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6633"/>
                </a:solidFill>
                <a:latin typeface="+mn-lt"/>
              </a:rPr>
              <a:t>H</a:t>
            </a:r>
            <a:endParaRPr lang="en-US" sz="2200" b="1" dirty="0">
              <a:solidFill>
                <a:srgbClr val="996633"/>
              </a:solidFill>
              <a:latin typeface="+mn-lt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6702288" y="5000151"/>
            <a:ext cx="34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660066"/>
                </a:solidFill>
                <a:latin typeface="+mn-lt"/>
              </a:rPr>
              <a:t>*</a:t>
            </a:r>
            <a:endParaRPr lang="en-US" sz="2200" b="1" dirty="0">
              <a:solidFill>
                <a:srgbClr val="660066"/>
              </a:solidFill>
              <a:latin typeface="+mn-lt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43872" y="5000151"/>
            <a:ext cx="4299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00B0F0"/>
                </a:solidFill>
                <a:latin typeface="+mn-lt"/>
              </a:rPr>
              <a:t>^</a:t>
            </a:r>
            <a:endParaRPr lang="en-US" sz="22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7566992" y="5005817"/>
            <a:ext cx="4138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336600"/>
                </a:solidFill>
                <a:latin typeface="+mn-lt"/>
              </a:rPr>
              <a:t>G</a:t>
            </a:r>
            <a:endParaRPr lang="en-US" sz="2200" b="1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7782340" y="5005626"/>
            <a:ext cx="40267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9900"/>
                </a:solidFill>
                <a:latin typeface="+mn-lt"/>
              </a:rPr>
              <a:t>K</a:t>
            </a:r>
            <a:endParaRPr lang="en-US" sz="2200" b="1" dirty="0">
              <a:solidFill>
                <a:srgbClr val="FF9900"/>
              </a:solidFill>
              <a:latin typeface="+mn-lt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065994" y="5005817"/>
            <a:ext cx="3193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CCCC00"/>
                </a:solidFill>
                <a:latin typeface="+mn-lt"/>
              </a:rPr>
              <a:t>-</a:t>
            </a:r>
            <a:endParaRPr lang="en-US" sz="2200" b="1" dirty="0">
              <a:solidFill>
                <a:srgbClr val="CCCC00"/>
              </a:solidFill>
              <a:latin typeface="+mn-lt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7185996" y="4998422"/>
            <a:ext cx="3674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990033"/>
                </a:solidFill>
                <a:latin typeface="+mn-lt"/>
              </a:rPr>
              <a:t>F</a:t>
            </a:r>
            <a:endParaRPr lang="en-US" sz="2200" b="1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52400" y="990600"/>
            <a:ext cx="8839200" cy="5181600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Right Arrow 93"/>
          <p:cNvSpPr/>
          <p:nvPr/>
        </p:nvSpPr>
        <p:spPr bwMode="auto">
          <a:xfrm>
            <a:off x="3299792" y="1272208"/>
            <a:ext cx="457200" cy="1524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5" name="Left Brace 94"/>
          <p:cNvSpPr/>
          <p:nvPr/>
        </p:nvSpPr>
        <p:spPr bwMode="auto">
          <a:xfrm rot="16200000">
            <a:off x="5486400" y="0"/>
            <a:ext cx="381000" cy="34290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6" name="Left Brace 95"/>
          <p:cNvSpPr/>
          <p:nvPr/>
        </p:nvSpPr>
        <p:spPr bwMode="auto">
          <a:xfrm rot="16200000">
            <a:off x="8029160" y="1260612"/>
            <a:ext cx="381000" cy="914400"/>
          </a:xfrm>
          <a:prstGeom prst="leftBrace">
            <a:avLst>
              <a:gd name="adj1" fmla="val 0"/>
              <a:gd name="adj2" fmla="val 50000"/>
            </a:avLst>
          </a:prstGeom>
          <a:noFill/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724400" y="1828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B05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B05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+mn-lt"/>
              </a:rPr>
              <a:t>Kiri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696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C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+mn-lt"/>
              </a:rPr>
              <a:t>Kanan</a:t>
            </a:r>
            <a:endParaRPr lang="en-US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 rot="5400000">
            <a:off x="7239000" y="1676400"/>
            <a:ext cx="4572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6934200" y="1905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33" name="Straight Connector 132"/>
          <p:cNvCxnSpPr>
            <a:stCxn id="61" idx="5"/>
            <a:endCxn id="67" idx="0"/>
          </p:cNvCxnSpPr>
          <p:nvPr/>
        </p:nvCxnSpPr>
        <p:spPr bwMode="auto">
          <a:xfrm rot="16200000" flipH="1">
            <a:off x="1358166" y="3709035"/>
            <a:ext cx="417112" cy="5241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500"/>
                            </p:stCondLst>
                            <p:childTnLst>
                              <p:par>
                                <p:cTn id="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7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85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8750"/>
                            </p:stCondLst>
                            <p:childTnLst>
                              <p:par>
                                <p:cTn id="12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9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500"/>
                            </p:stCondLst>
                            <p:childTnLst>
                              <p:par>
                                <p:cTn id="206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900" decel="100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900" decel="100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500"/>
                            </p:stCondLst>
                            <p:childTnLst>
                              <p:par>
                                <p:cTn id="240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900" decel="100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500"/>
                            </p:stCondLst>
                            <p:childTnLst>
                              <p:par>
                                <p:cTn id="257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900" decel="100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500"/>
                            </p:stCondLst>
                            <p:childTnLst>
                              <p:par>
                                <p:cTn id="274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900" decel="100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900" decel="100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500"/>
                            </p:stCondLst>
                            <p:childTnLst>
                              <p:par>
                                <p:cTn id="325" presetID="3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900" decel="100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320"/>
                            </p:stCondLst>
                            <p:childTnLst>
                              <p:par>
                                <p:cTn id="3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>
                            <p:stCondLst>
                              <p:cond delay="1320"/>
                            </p:stCondLst>
                            <p:childTnLst>
                              <p:par>
                                <p:cTn id="3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320"/>
                            </p:stCondLst>
                            <p:childTnLst>
                              <p:par>
                                <p:cTn id="3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3320"/>
                            </p:stCondLst>
                            <p:childTnLst>
                              <p:par>
                                <p:cTn id="3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>
                            <p:stCondLst>
                              <p:cond delay="432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532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6320"/>
                            </p:stCondLst>
                            <p:childTnLst>
                              <p:par>
                                <p:cTn id="3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>
                            <p:stCondLst>
                              <p:cond delay="7320"/>
                            </p:stCondLst>
                            <p:childTnLst>
                              <p:par>
                                <p:cTn id="3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320"/>
                            </p:stCondLst>
                            <p:childTnLst>
                              <p:par>
                                <p:cTn id="3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9320"/>
                            </p:stCondLst>
                            <p:childTnLst>
                              <p:par>
                                <p:cTn id="3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10320"/>
                            </p:stCondLst>
                            <p:childTnLst>
                              <p:par>
                                <p:cTn id="3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11320"/>
                            </p:stCondLst>
                            <p:childTnLst>
                              <p:par>
                                <p:cTn id="3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2320"/>
                            </p:stCondLst>
                            <p:childTnLst>
                              <p:par>
                                <p:cTn id="39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80"/>
                            </p:stCondLst>
                            <p:childTnLst>
                              <p:par>
                                <p:cTn id="40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80"/>
                            </p:stCondLst>
                            <p:childTnLst>
                              <p:par>
                                <p:cTn id="4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4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2280"/>
                            </p:stCondLst>
                            <p:childTnLst>
                              <p:par>
                                <p:cTn id="4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3280"/>
                            </p:stCondLst>
                            <p:childTnLst>
                              <p:par>
                                <p:cTn id="4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4280"/>
                            </p:stCondLst>
                            <p:childTnLst>
                              <p:par>
                                <p:cTn id="4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280"/>
                            </p:stCondLst>
                            <p:childTnLst>
                              <p:par>
                                <p:cTn id="4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6280"/>
                            </p:stCondLst>
                            <p:childTnLst>
                              <p:par>
                                <p:cTn id="4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7280"/>
                            </p:stCondLst>
                            <p:childTnLst>
                              <p:par>
                                <p:cTn id="4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8280"/>
                            </p:stCondLst>
                            <p:childTnLst>
                              <p:par>
                                <p:cTn id="4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9280"/>
                            </p:stCondLst>
                            <p:childTnLst>
                              <p:par>
                                <p:cTn id="4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0280"/>
                            </p:stCondLst>
                            <p:childTnLst>
                              <p:par>
                                <p:cTn id="4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1280"/>
                            </p:stCondLst>
                            <p:childTnLst>
                              <p:par>
                                <p:cTn id="4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228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4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5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360"/>
                            </p:stCondLst>
                            <p:childTnLst>
                              <p:par>
                                <p:cTn id="4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360"/>
                            </p:stCondLst>
                            <p:childTnLst>
                              <p:par>
                                <p:cTn id="4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2360"/>
                            </p:stCondLst>
                            <p:childTnLst>
                              <p:par>
                                <p:cTn id="4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3360"/>
                            </p:stCondLst>
                            <p:childTnLst>
                              <p:par>
                                <p:cTn id="4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4360"/>
                            </p:stCondLst>
                            <p:childTnLst>
                              <p:par>
                                <p:cTn id="4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536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636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736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836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9360"/>
                            </p:stCondLst>
                            <p:childTnLst>
                              <p:par>
                                <p:cTn id="5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360"/>
                            </p:stCondLst>
                            <p:childTnLst>
                              <p:par>
                                <p:cTn id="5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9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1360"/>
                            </p:stCondLst>
                            <p:childTnLst>
                              <p:par>
                                <p:cTn id="5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3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12360"/>
                            </p:stCondLst>
                            <p:childTnLst>
                              <p:par>
                                <p:cTn id="5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52" grpId="0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77" grpId="0"/>
      <p:bldP spid="78" grpId="0"/>
      <p:bldP spid="54" grpId="0"/>
      <p:bldP spid="56" grpId="0"/>
      <p:bldP spid="56" grpId="1"/>
      <p:bldP spid="58" grpId="0"/>
      <p:bldP spid="58" grpId="1"/>
      <p:bldP spid="59" grpId="0"/>
      <p:bldP spid="59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4" grpId="0"/>
      <p:bldP spid="105" grpId="0"/>
      <p:bldP spid="105" grpId="1"/>
      <p:bldP spid="106" grpId="0"/>
      <p:bldP spid="106" grpId="1"/>
      <p:bldP spid="107" grpId="0"/>
      <p:bldP spid="108" grpId="0"/>
      <p:bldP spid="108" grpId="1"/>
      <p:bldP spid="110" grpId="0"/>
      <p:bldP spid="111" grpId="0"/>
      <p:bldP spid="112" grpId="0"/>
      <p:bldP spid="112" grpId="1"/>
      <p:bldP spid="124" grpId="0" animBg="1"/>
      <p:bldP spid="127" grpId="0" animBg="1"/>
      <p:bldP spid="128" grpId="0" animBg="1"/>
      <p:bldP spid="129" grpId="0" animBg="1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93" grpId="0" animBg="1"/>
      <p:bldP spid="94" grpId="0" animBg="1"/>
      <p:bldP spid="95" grpId="0" animBg="1"/>
      <p:bldP spid="96" grpId="0" animBg="1"/>
      <p:bldP spid="113" grpId="0"/>
      <p:bldP spid="114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058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Buatlah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pohon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binernya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general tree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bawah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ini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tentukan</a:t>
            </a:r>
            <a:r>
              <a:rPr lang="en-US" sz="2400" dirty="0" smtClean="0">
                <a:solidFill>
                  <a:srgbClr val="0070C0"/>
                </a:solidFill>
              </a:rPr>
              <a:t> preorder, </a:t>
            </a:r>
            <a:r>
              <a:rPr lang="en-US" sz="2400" dirty="0" err="1" smtClean="0">
                <a:solidFill>
                  <a:srgbClr val="0070C0"/>
                </a:solidFill>
              </a:rPr>
              <a:t>inorder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dan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postorder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None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44008" y="2667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3101008" y="32994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096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H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5562600" y="33528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3300"/>
                </a:solidFill>
              </a:rPr>
              <a:t>C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2491408" y="4213528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660066"/>
                </a:solidFill>
              </a:rPr>
              <a:t>D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3710608" y="421386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6600"/>
                </a:solidFill>
              </a:rPr>
              <a:t>E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4572000" y="42672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CC3300"/>
                </a:solidFill>
              </a:rPr>
              <a:t>F</a:t>
            </a:r>
          </a:p>
        </p:txBody>
      </p:sp>
      <p:cxnSp>
        <p:nvCxnSpPr>
          <p:cNvPr id="19" name="Straight Connector 18"/>
          <p:cNvCxnSpPr>
            <a:stCxn id="10" idx="3"/>
            <a:endCxn id="13" idx="0"/>
          </p:cNvCxnSpPr>
          <p:nvPr/>
        </p:nvCxnSpPr>
        <p:spPr bwMode="auto">
          <a:xfrm rot="5400000">
            <a:off x="3708935" y="2697431"/>
            <a:ext cx="222703" cy="9813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5"/>
            <a:endCxn id="15" idx="0"/>
          </p:cNvCxnSpPr>
          <p:nvPr/>
        </p:nvCxnSpPr>
        <p:spPr bwMode="auto">
          <a:xfrm rot="16200000" flipH="1">
            <a:off x="5074705" y="2636304"/>
            <a:ext cx="276043" cy="115694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3" idx="3"/>
            <a:endCxn id="16" idx="0"/>
          </p:cNvCxnSpPr>
          <p:nvPr/>
        </p:nvCxnSpPr>
        <p:spPr bwMode="auto">
          <a:xfrm rot="5400000">
            <a:off x="2691831" y="3737395"/>
            <a:ext cx="504311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3" idx="5"/>
            <a:endCxn id="17" idx="0"/>
          </p:cNvCxnSpPr>
          <p:nvPr/>
        </p:nvCxnSpPr>
        <p:spPr bwMode="auto">
          <a:xfrm rot="16200000" flipH="1">
            <a:off x="3462909" y="3737560"/>
            <a:ext cx="5046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5" idx="2"/>
            <a:endCxn id="18" idx="0"/>
          </p:cNvCxnSpPr>
          <p:nvPr/>
        </p:nvCxnSpPr>
        <p:spPr bwMode="auto">
          <a:xfrm rot="10800000" flipV="1">
            <a:off x="4800600" y="3592830"/>
            <a:ext cx="762000" cy="6743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5" idx="5"/>
            <a:endCxn id="14" idx="0"/>
          </p:cNvCxnSpPr>
          <p:nvPr/>
        </p:nvCxnSpPr>
        <p:spPr bwMode="auto">
          <a:xfrm rot="16200000" flipH="1">
            <a:off x="5886401" y="3829000"/>
            <a:ext cx="504643" cy="371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5105400" y="428012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990099"/>
                </a:solidFill>
              </a:rPr>
              <a:t>G</a:t>
            </a:r>
          </a:p>
        </p:txBody>
      </p:sp>
      <p:cxnSp>
        <p:nvCxnSpPr>
          <p:cNvPr id="26" name="Straight Connector 25"/>
          <p:cNvCxnSpPr>
            <a:stCxn id="15" idx="3"/>
            <a:endCxn id="25" idx="0"/>
          </p:cNvCxnSpPr>
          <p:nvPr/>
        </p:nvCxnSpPr>
        <p:spPr bwMode="auto">
          <a:xfrm rot="5400000">
            <a:off x="5222997" y="3873561"/>
            <a:ext cx="517563" cy="295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Oval 26"/>
          <p:cNvSpPr/>
          <p:nvPr/>
        </p:nvSpPr>
        <p:spPr bwMode="auto">
          <a:xfrm>
            <a:off x="3101016" y="4213528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I</a:t>
            </a:r>
          </a:p>
        </p:txBody>
      </p:sp>
      <p:cxnSp>
        <p:nvCxnSpPr>
          <p:cNvPr id="28" name="Straight Connector 27"/>
          <p:cNvCxnSpPr>
            <a:stCxn id="13" idx="4"/>
            <a:endCxn id="27" idx="0"/>
          </p:cNvCxnSpPr>
          <p:nvPr/>
        </p:nvCxnSpPr>
        <p:spPr bwMode="auto">
          <a:xfrm rot="16200000" flipH="1">
            <a:off x="3112608" y="3996520"/>
            <a:ext cx="434008" cy="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607380" y="4998720"/>
            <a:ext cx="457200" cy="457200"/>
          </a:xfrm>
          <a:prstGeom prst="ellipse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6629400" y="4276808"/>
            <a:ext cx="457200" cy="457200"/>
          </a:xfrm>
          <a:prstGeom prst="ellipse">
            <a:avLst/>
          </a:prstGeom>
          <a:solidFill>
            <a:srgbClr val="33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B050"/>
                </a:solidFill>
              </a:rPr>
              <a:t>P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680792" y="4998720"/>
            <a:ext cx="457200" cy="457200"/>
          </a:xfrm>
          <a:prstGeom prst="ellipse">
            <a:avLst/>
          </a:prstGeom>
          <a:solidFill>
            <a:srgbClr val="00CC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</a:rPr>
              <a:t>Q</a:t>
            </a:r>
          </a:p>
        </p:txBody>
      </p:sp>
      <p:cxnSp>
        <p:nvCxnSpPr>
          <p:cNvPr id="42" name="Straight Connector 41"/>
          <p:cNvCxnSpPr>
            <a:stCxn id="15" idx="6"/>
            <a:endCxn id="33" idx="0"/>
          </p:cNvCxnSpPr>
          <p:nvPr/>
        </p:nvCxnSpPr>
        <p:spPr bwMode="auto">
          <a:xfrm>
            <a:off x="6019800" y="3592830"/>
            <a:ext cx="838200" cy="68397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7" idx="5"/>
            <a:endCxn id="34" idx="0"/>
          </p:cNvCxnSpPr>
          <p:nvPr/>
        </p:nvCxnSpPr>
        <p:spPr bwMode="auto">
          <a:xfrm rot="16200000" flipH="1">
            <a:off x="3512609" y="4601936"/>
            <a:ext cx="375435" cy="41813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27" idx="3"/>
            <a:endCxn id="32" idx="0"/>
          </p:cNvCxnSpPr>
          <p:nvPr/>
        </p:nvCxnSpPr>
        <p:spPr bwMode="auto">
          <a:xfrm rot="5400000">
            <a:off x="2814259" y="4645007"/>
            <a:ext cx="375435" cy="3319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2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2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72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2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72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22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72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20"/>
                            </p:stCondLst>
                            <p:childTnLst>
                              <p:par>
                                <p:cTn id="4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72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2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72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22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2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220"/>
                            </p:stCondLst>
                            <p:childTnLst>
                              <p:par>
                                <p:cTn id="6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72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22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720"/>
                            </p:stCondLst>
                            <p:childTnLst>
                              <p:par>
                                <p:cTn id="8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22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72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322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72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2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472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5" grpId="0" animBg="1"/>
      <p:bldP spid="27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029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1: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Preorder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643808" y="1855304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16357" y="1855304"/>
            <a:ext cx="461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87148" y="1855304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4225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62260" y="1855304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33460" y="1855304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08150" y="1855304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04592" y="1855304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074962" y="185530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37184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2044" y="2272988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101012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339548" y="2272988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55636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40088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01526" y="2272988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584716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58719" y="2272988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9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9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9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9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Penelusuran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   Binary Tree 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01000" cy="510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 err="1" smtClean="0">
                <a:solidFill>
                  <a:srgbClr val="C00000"/>
                </a:solidFill>
              </a:rPr>
              <a:t>Contoh</a:t>
            </a:r>
            <a:r>
              <a:rPr lang="en-US" b="1" u="sng" dirty="0" smtClean="0">
                <a:solidFill>
                  <a:srgbClr val="C00000"/>
                </a:solidFill>
              </a:rPr>
              <a:t> 2: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Diketahui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dua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hasil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penelusuran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sbb</a:t>
            </a:r>
            <a:r>
              <a:rPr lang="en-US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Inorder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Postorder</a:t>
            </a:r>
            <a:r>
              <a:rPr lang="en-US" dirty="0" smtClean="0">
                <a:solidFill>
                  <a:srgbClr val="002060"/>
                </a:solidFill>
              </a:rPr>
              <a:t>	: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endParaRPr lang="en-US" b="0" i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5403854" y="357850"/>
            <a:ext cx="381000" cy="22860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391400" y="4419268"/>
            <a:ext cx="457200" cy="480060"/>
          </a:xfrm>
          <a:prstGeom prst="ellipse">
            <a:avLst/>
          </a:prstGeom>
          <a:gradFill flip="none" rotWithShape="1">
            <a:gsLst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J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724400" y="30480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08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29200" y="5025556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909C9">
                  <a:shade val="30000"/>
                  <a:satMod val="115000"/>
                </a:srgbClr>
              </a:gs>
              <a:gs pos="50000">
                <a:srgbClr val="E909C9">
                  <a:shade val="67500"/>
                  <a:satMod val="115000"/>
                </a:srgbClr>
              </a:gs>
              <a:gs pos="100000">
                <a:srgbClr val="E909C9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8000"/>
                </a:solidFill>
              </a:rPr>
              <a:t>H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77000" y="3657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3300"/>
                </a:solidFill>
              </a:rPr>
              <a:t>C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971800" y="3657600"/>
            <a:ext cx="457200" cy="480060"/>
          </a:xfrm>
          <a:prstGeom prst="ellipse">
            <a:avLst/>
          </a:prstGeom>
          <a:solidFill>
            <a:srgbClr val="1B9A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660066"/>
                </a:solidFill>
              </a:rPr>
              <a:t>D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9624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E8210C">
                  <a:shade val="30000"/>
                  <a:satMod val="115000"/>
                </a:srgbClr>
              </a:gs>
              <a:gs pos="50000">
                <a:srgbClr val="E8210C">
                  <a:shade val="67500"/>
                  <a:satMod val="115000"/>
                </a:srgbClr>
              </a:gs>
              <a:gs pos="100000">
                <a:srgbClr val="E8210C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006600"/>
                </a:solidFill>
              </a:rPr>
              <a:t>E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638800" y="4419600"/>
            <a:ext cx="457200" cy="480060"/>
          </a:xfrm>
          <a:prstGeom prst="ellipse">
            <a:avLst/>
          </a:prstGeom>
          <a:gradFill flip="none" rotWithShape="1">
            <a:gsLst>
              <a:gs pos="0">
                <a:srgbClr val="7AD71D">
                  <a:shade val="30000"/>
                  <a:satMod val="115000"/>
                </a:srgbClr>
              </a:gs>
              <a:gs pos="50000">
                <a:srgbClr val="7AD71D">
                  <a:shade val="67500"/>
                  <a:satMod val="115000"/>
                </a:srgbClr>
              </a:gs>
              <a:gs pos="100000">
                <a:srgbClr val="7AD71D">
                  <a:shade val="100000"/>
                  <a:satMod val="115000"/>
                </a:srgbClr>
              </a:gs>
            </a:gsLst>
            <a:lin ang="27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Arial" charset="0"/>
              </a:rPr>
              <a:t>F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6248400" y="5029200"/>
            <a:ext cx="457200" cy="480060"/>
          </a:xfrm>
          <a:prstGeom prst="ellipse">
            <a:avLst/>
          </a:prstGeom>
          <a:solidFill>
            <a:srgbClr val="DF6A1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rgbClr val="990099"/>
                </a:solidFill>
              </a:rPr>
              <a:t>G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990099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52800" y="5029200"/>
            <a:ext cx="457200" cy="480060"/>
          </a:xfrm>
          <a:prstGeom prst="ellipse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Arial" charset="0"/>
              </a:rPr>
              <a:t>I</a:t>
            </a:r>
          </a:p>
        </p:txBody>
      </p:sp>
      <p:cxnSp>
        <p:nvCxnSpPr>
          <p:cNvPr id="20" name="Straight Connector 19"/>
          <p:cNvCxnSpPr>
            <a:stCxn id="17" idx="3"/>
            <a:endCxn id="13" idx="0"/>
          </p:cNvCxnSpPr>
          <p:nvPr/>
        </p:nvCxnSpPr>
        <p:spPr bwMode="auto">
          <a:xfrm rot="5400000">
            <a:off x="5383679" y="4703479"/>
            <a:ext cx="196199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2"/>
            <a:endCxn id="15" idx="0"/>
          </p:cNvCxnSpPr>
          <p:nvPr/>
        </p:nvCxnSpPr>
        <p:spPr bwMode="auto">
          <a:xfrm rot="10800000" flipV="1">
            <a:off x="32004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5" idx="5"/>
            <a:endCxn id="16" idx="0"/>
          </p:cNvCxnSpPr>
          <p:nvPr/>
        </p:nvCxnSpPr>
        <p:spPr bwMode="auto">
          <a:xfrm rot="16200000" flipH="1">
            <a:off x="3600401" y="3829000"/>
            <a:ext cx="352243" cy="828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16" idx="3"/>
            <a:endCxn id="19" idx="0"/>
          </p:cNvCxnSpPr>
          <p:nvPr/>
        </p:nvCxnSpPr>
        <p:spPr bwMode="auto">
          <a:xfrm rot="5400000">
            <a:off x="3705457" y="4705301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2" idx="6"/>
            <a:endCxn id="14" idx="0"/>
          </p:cNvCxnSpPr>
          <p:nvPr/>
        </p:nvCxnSpPr>
        <p:spPr bwMode="auto">
          <a:xfrm>
            <a:off x="5181600" y="3288030"/>
            <a:ext cx="1524000" cy="3695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4" idx="3"/>
            <a:endCxn id="17" idx="0"/>
          </p:cNvCxnSpPr>
          <p:nvPr/>
        </p:nvCxnSpPr>
        <p:spPr bwMode="auto">
          <a:xfrm rot="5400000">
            <a:off x="6029557" y="3905201"/>
            <a:ext cx="352243" cy="6765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7" idx="5"/>
            <a:endCxn id="18" idx="0"/>
          </p:cNvCxnSpPr>
          <p:nvPr/>
        </p:nvCxnSpPr>
        <p:spPr bwMode="auto">
          <a:xfrm rot="16200000" flipH="1">
            <a:off x="6153101" y="4705300"/>
            <a:ext cx="199843" cy="4479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5"/>
            <a:endCxn id="11" idx="0"/>
          </p:cNvCxnSpPr>
          <p:nvPr/>
        </p:nvCxnSpPr>
        <p:spPr bwMode="auto">
          <a:xfrm rot="16200000" flipH="1">
            <a:off x="7067667" y="3866934"/>
            <a:ext cx="351911" cy="75275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613981" y="2272988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03705" y="22729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38053" y="2272988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99791" y="2272988"/>
            <a:ext cx="430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32433" y="2272988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373" y="2272988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4968" y="2272988"/>
            <a:ext cx="431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1513" y="2272988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8539" y="2272988"/>
            <a:ext cx="41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40496" y="1838740"/>
            <a:ext cx="337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D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35356" y="1838740"/>
            <a:ext cx="399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I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04324" y="1838740"/>
            <a:ext cx="365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E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2860" y="1838740"/>
            <a:ext cx="427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B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58948" y="1838740"/>
            <a:ext cx="39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F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1838740"/>
            <a:ext cx="41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C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604838" y="1838740"/>
            <a:ext cx="348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J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8028" y="1838740"/>
            <a:ext cx="344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H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62031" y="183874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G</a:t>
            </a:r>
            <a:endParaRPr lang="en-US" sz="2800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9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Buatlah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pohon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binernya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dari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hasil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penelusuran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berikut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pPr marL="457200" indent="-457200">
              <a:buAutoNum type="alphaLcPeriod"/>
            </a:pP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	  : </a:t>
            </a:r>
            <a:r>
              <a:rPr lang="en-US" sz="2400" dirty="0" smtClean="0">
                <a:solidFill>
                  <a:srgbClr val="0070C0"/>
                </a:solidFill>
              </a:rPr>
              <a:t>BCDFGKMPSUWY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Preorder	  : </a:t>
            </a:r>
            <a:r>
              <a:rPr lang="en-US" sz="2400" dirty="0" smtClean="0">
                <a:solidFill>
                  <a:srgbClr val="0070C0"/>
                </a:solidFill>
              </a:rPr>
              <a:t>MFDBCKGSPWUY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en-US" sz="2400" dirty="0" err="1" smtClean="0">
                <a:solidFill>
                  <a:srgbClr val="FF0000"/>
                </a:solidFill>
              </a:rPr>
              <a:t>Postorder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smtClean="0">
                <a:solidFill>
                  <a:srgbClr val="0070C0"/>
                </a:solidFill>
              </a:rPr>
              <a:t>EGHCIMFBNPJLKDA</a:t>
            </a:r>
          </a:p>
          <a:p>
            <a:pPr marL="457200" indent="-45720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</a:rPr>
              <a:t>Inorder</a:t>
            </a:r>
            <a:r>
              <a:rPr lang="en-US" sz="2400" dirty="0" smtClean="0">
                <a:solidFill>
                  <a:srgbClr val="FF0000"/>
                </a:solidFill>
              </a:rPr>
              <a:t>    : </a:t>
            </a:r>
            <a:r>
              <a:rPr lang="en-US" sz="2400" dirty="0" smtClean="0">
                <a:solidFill>
                  <a:srgbClr val="0070C0"/>
                </a:solidFill>
              </a:rPr>
              <a:t>EBGCHFMIANJPDLK</a:t>
            </a:r>
          </a:p>
          <a:p>
            <a:pPr marL="514350" indent="-514350">
              <a:buNone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400" b="0" i="1" dirty="0" smtClean="0">
              <a:solidFill>
                <a:schemeClr val="tx1"/>
              </a:solidFill>
            </a:endParaRPr>
          </a:p>
          <a:p>
            <a:pPr lvl="0">
              <a:buNone/>
            </a:pPr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1" grpId="0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2446</TotalTime>
  <Words>774</Words>
  <Application>Microsoft PowerPoint</Application>
  <PresentationFormat>On-screen Show (4:3)</PresentationFormat>
  <Paragraphs>430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Abstrac 3</vt:lpstr>
      <vt:lpstr>Custom Design</vt:lpstr>
      <vt:lpstr>Image</vt:lpstr>
      <vt:lpstr>Struktur Data </vt:lpstr>
      <vt:lpstr>Penelusuran Binary Tree</vt:lpstr>
      <vt:lpstr>Contoh Penelusuran 1</vt:lpstr>
      <vt:lpstr>Contoh Penelusuran 2</vt:lpstr>
      <vt:lpstr>Contoh Penelusuran 3</vt:lpstr>
      <vt:lpstr>Latihan Penelusuran</vt:lpstr>
      <vt:lpstr>Penelusuran    Binary Tree </vt:lpstr>
      <vt:lpstr>Penelusuran    Binary Tree </vt:lpstr>
      <vt:lpstr>Latihan</vt:lpstr>
      <vt:lpstr>Penelusuran Menggunakan Stack</vt:lpstr>
      <vt:lpstr>Penelusuran Menggunakan Stack</vt:lpstr>
      <vt:lpstr>Penelusuran Menggunakan Stack</vt:lpstr>
      <vt:lpstr>Latihan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412</cp:revision>
  <dcterms:created xsi:type="dcterms:W3CDTF">2012-05-16T03:35:54Z</dcterms:created>
  <dcterms:modified xsi:type="dcterms:W3CDTF">2012-06-05T09:18:44Z</dcterms:modified>
</cp:coreProperties>
</file>