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60" r:id="rId4"/>
    <p:sldId id="321" r:id="rId5"/>
    <p:sldId id="332" r:id="rId6"/>
    <p:sldId id="333" r:id="rId7"/>
    <p:sldId id="336" r:id="rId8"/>
    <p:sldId id="329" r:id="rId9"/>
    <p:sldId id="334" r:id="rId10"/>
    <p:sldId id="337" r:id="rId11"/>
    <p:sldId id="338" r:id="rId12"/>
    <p:sldId id="339" r:id="rId13"/>
    <p:sldId id="340" r:id="rId14"/>
    <p:sldId id="323" r:id="rId15"/>
    <p:sldId id="277" r:id="rId16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FF"/>
    <a:srgbClr val="339966"/>
    <a:srgbClr val="66FFFF"/>
    <a:srgbClr val="A50021"/>
    <a:srgbClr val="CC0000"/>
    <a:srgbClr val="CC00CC"/>
    <a:srgbClr val="990033"/>
    <a:srgbClr val="0000CC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536" autoAdjust="0"/>
    <p:restoredTop sz="94660" autoAdjust="0"/>
  </p:normalViewPr>
  <p:slideViewPr>
    <p:cSldViewPr>
      <p:cViewPr>
        <p:scale>
          <a:sx n="72" d="100"/>
          <a:sy n="72" d="100"/>
        </p:scale>
        <p:origin x="-10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3048000" y="457200"/>
            <a:ext cx="5867400" cy="17526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8AA65-ABB0-4D6D-89FA-38DF6F59E1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21E6E-F456-4642-9E85-AC6F76BB9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43663"/>
            <a:ext cx="2895600" cy="2905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0" y="644683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fld id="{6E291647-3AA8-4FEB-B916-3315AA1DB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0866C-2963-4FF9-A573-B210EAC16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54199-2E72-4E3A-9524-3AFF08B48B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5406A-BEFD-47DA-B8C1-06D69154C8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0AFF5-7856-4E06-B61D-31187EF46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FCB2B-CA6D-46EE-BB7A-D85E5F3596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7006-E7C4-4E2D-BFD6-AA42A4709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7B39-5C05-4BC1-B9DC-1F68093F3B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673B4-0A8C-4440-95C8-8878C8309A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0" y="-26988"/>
          <a:ext cx="9144000" cy="935038"/>
        </p:xfrm>
        <a:graphic>
          <a:graphicData uri="http://schemas.openxmlformats.org/presentationml/2006/ole">
            <p:oleObj spid="_x0000_s1042" name="Image" r:id="rId15" imgW="6450794" imgH="952045" progId="">
              <p:embed/>
            </p:oleObj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43663"/>
            <a:ext cx="28956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446838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fld id="{8837B74C-B29D-4F0C-8DCD-BF64092FA4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524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CB8C-10EC-4958-B727-F8CF0AAB6B31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0" y="457200"/>
            <a:ext cx="9144000" cy="6858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Struktur</a:t>
            </a:r>
            <a:r>
              <a:rPr lang="en-US" sz="32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Data</a:t>
            </a:r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en-US" sz="66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14400" y="5105400"/>
            <a:ext cx="7315200" cy="106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2060"/>
                </a:solidFill>
              </a:rPr>
              <a:t>Tim </a:t>
            </a:r>
            <a:r>
              <a:rPr lang="en-US" dirty="0" err="1" smtClean="0">
                <a:solidFill>
                  <a:srgbClr val="002060"/>
                </a:solidFill>
              </a:rPr>
              <a:t>Struktur</a:t>
            </a:r>
            <a:r>
              <a:rPr lang="en-US" dirty="0" smtClean="0">
                <a:solidFill>
                  <a:srgbClr val="002060"/>
                </a:solidFill>
              </a:rPr>
              <a:t> Data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2060"/>
                </a:solidFill>
              </a:rPr>
              <a:t>Program </a:t>
            </a:r>
            <a:r>
              <a:rPr lang="en-US" dirty="0" err="1" smtClean="0">
                <a:solidFill>
                  <a:srgbClr val="002060"/>
                </a:solidFill>
              </a:rPr>
              <a:t>Studi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Teknik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Informatika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2060"/>
                </a:solidFill>
              </a:rPr>
              <a:t>UNIKOM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895600"/>
            <a:ext cx="19812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gray">
          <a:xfrm>
            <a:off x="1600200" y="1371600"/>
            <a:ext cx="57912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Tree (</a:t>
            </a:r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lanjutan</a:t>
            </a:r>
            <a:r>
              <a:rPr lang="en-US" sz="3600" b="1" kern="1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)</a:t>
            </a:r>
            <a:endParaRPr lang="en-US" sz="3600" b="1" kern="1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28600" y="1143000"/>
            <a:ext cx="8686800" cy="510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 bwMode="auto">
          <a:xfrm>
            <a:off x="27432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07" name="Oval 106"/>
          <p:cNvSpPr/>
          <p:nvPr/>
        </p:nvSpPr>
        <p:spPr bwMode="auto">
          <a:xfrm>
            <a:off x="1219200" y="13487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8" name="Oval 107"/>
          <p:cNvSpPr/>
          <p:nvPr/>
        </p:nvSpPr>
        <p:spPr bwMode="auto">
          <a:xfrm>
            <a:off x="2819400" y="4038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8000"/>
                </a:solidFill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209800" y="1958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330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Arial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381000" y="195834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660066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10668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0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16764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13" name="Oval 112"/>
          <p:cNvSpPr/>
          <p:nvPr/>
        </p:nvSpPr>
        <p:spPr bwMode="auto">
          <a:xfrm>
            <a:off x="2286000" y="332994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990099"/>
                </a:solidFill>
              </a:rPr>
              <a:t>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533400" y="332994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115" name="Straight Connector 114"/>
          <p:cNvCxnSpPr>
            <a:stCxn id="106" idx="0"/>
            <a:endCxn id="109" idx="5"/>
          </p:cNvCxnSpPr>
          <p:nvPr/>
        </p:nvCxnSpPr>
        <p:spPr bwMode="auto">
          <a:xfrm rot="16200000" flipV="1">
            <a:off x="2609802" y="2358341"/>
            <a:ext cx="3522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107" idx="2"/>
            <a:endCxn id="110" idx="0"/>
          </p:cNvCxnSpPr>
          <p:nvPr/>
        </p:nvCxnSpPr>
        <p:spPr bwMode="auto">
          <a:xfrm rot="10800000" flipV="1">
            <a:off x="609600" y="1588770"/>
            <a:ext cx="6096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endCxn id="111" idx="0"/>
          </p:cNvCxnSpPr>
          <p:nvPr/>
        </p:nvCxnSpPr>
        <p:spPr bwMode="auto">
          <a:xfrm>
            <a:off x="762000" y="2339340"/>
            <a:ext cx="53340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1" idx="3"/>
            <a:endCxn id="114" idx="0"/>
          </p:cNvCxnSpPr>
          <p:nvPr/>
        </p:nvCxnSpPr>
        <p:spPr bwMode="auto">
          <a:xfrm rot="5400000">
            <a:off x="847957" y="3044141"/>
            <a:ext cx="1998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107" idx="6"/>
            <a:endCxn id="109" idx="0"/>
          </p:cNvCxnSpPr>
          <p:nvPr/>
        </p:nvCxnSpPr>
        <p:spPr bwMode="auto">
          <a:xfrm>
            <a:off x="1676400" y="1588770"/>
            <a:ext cx="762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9" idx="3"/>
            <a:endCxn id="112" idx="0"/>
          </p:cNvCxnSpPr>
          <p:nvPr/>
        </p:nvCxnSpPr>
        <p:spPr bwMode="auto">
          <a:xfrm rot="5400000">
            <a:off x="1914757" y="2358341"/>
            <a:ext cx="3522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2" idx="5"/>
            <a:endCxn id="113" idx="0"/>
          </p:cNvCxnSpPr>
          <p:nvPr/>
        </p:nvCxnSpPr>
        <p:spPr bwMode="auto">
          <a:xfrm rot="16200000" flipH="1">
            <a:off x="2190701" y="3006040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13" idx="5"/>
            <a:endCxn id="108" idx="0"/>
          </p:cNvCxnSpPr>
          <p:nvPr/>
        </p:nvCxnSpPr>
        <p:spPr bwMode="auto">
          <a:xfrm rot="16200000" flipH="1">
            <a:off x="2712671" y="3703270"/>
            <a:ext cx="29890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762000" y="274637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Menggunakan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Stack</a:t>
            </a:r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52800" y="12192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Preorder (NLR) :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52800" y="1683603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Head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200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72540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00192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41096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I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15740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38600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114800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5002696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5983356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844748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7745896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505200" y="302730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4432852" y="302730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221896" y="302889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5357192" y="302730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949688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77340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H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81800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A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62600" y="12192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BDEICFGHA</a:t>
            </a:r>
            <a:endParaRPr lang="en-US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52392" y="1600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19800" y="1600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54688" y="1600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48200" y="2362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59" name="Straight Arrow Connector 58"/>
          <p:cNvCxnSpPr/>
          <p:nvPr/>
        </p:nvCxnSpPr>
        <p:spPr bwMode="auto">
          <a:xfrm rot="5400000">
            <a:off x="4661452" y="2209006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rot="5400000">
            <a:off x="7440302" y="2222258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364896" y="2362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68148" y="2759142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495800" y="27492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370444" y="27492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rot="5400000">
            <a:off x="5939494" y="3312250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5864088" y="345219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229600" y="2362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 rot="5400000">
            <a:off x="8355496" y="2209006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Oval 69"/>
          <p:cNvSpPr/>
          <p:nvPr/>
        </p:nvSpPr>
        <p:spPr bwMode="auto">
          <a:xfrm>
            <a:off x="4634948" y="169959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5562600" y="1716156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6490252" y="169959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391400" y="169959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8305800" y="169959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4025348" y="2806148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953000" y="2819400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5880652" y="2819400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6755296" y="2819400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381000" y="537346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err="1" smtClean="0">
                <a:solidFill>
                  <a:srgbClr val="FF0000"/>
                </a:solidFill>
                <a:latin typeface="+mn-lt"/>
              </a:rPr>
              <a:t>Catatan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: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panah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ke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bawah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  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berarti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Push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panah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ke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atas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 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berarti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Pop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,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LS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= Left Son,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RS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= Right Son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5400000">
            <a:off x="3585506" y="5535015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rot="5400000">
            <a:off x="7153654" y="5495259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404192" y="4727138"/>
            <a:ext cx="848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err="1" smtClean="0">
                <a:solidFill>
                  <a:srgbClr val="FF0000"/>
                </a:solidFill>
                <a:latin typeface="+mn-lt"/>
              </a:rPr>
              <a:t>Aturan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Jika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Node yang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ditinjau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memiliki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2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maka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Push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kanannya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(RS).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Jika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tidak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punya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maka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Pop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isi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stack.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47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61" grpId="0"/>
      <p:bldP spid="62" grpId="0"/>
      <p:bldP spid="64" grpId="0"/>
      <p:bldP spid="65" grpId="0"/>
      <p:bldP spid="67" grpId="0"/>
      <p:bldP spid="68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153" grpId="0"/>
      <p:bldP spid="1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28600" y="1143000"/>
            <a:ext cx="8686800" cy="510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 bwMode="auto">
          <a:xfrm>
            <a:off x="27432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07" name="Oval 106"/>
          <p:cNvSpPr/>
          <p:nvPr/>
        </p:nvSpPr>
        <p:spPr bwMode="auto">
          <a:xfrm>
            <a:off x="1219200" y="13487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8" name="Oval 107"/>
          <p:cNvSpPr/>
          <p:nvPr/>
        </p:nvSpPr>
        <p:spPr bwMode="auto">
          <a:xfrm>
            <a:off x="2819400" y="4038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8000"/>
                </a:solidFill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209800" y="1958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330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Arial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381000" y="195834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660066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10668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0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16764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13" name="Oval 112"/>
          <p:cNvSpPr/>
          <p:nvPr/>
        </p:nvSpPr>
        <p:spPr bwMode="auto">
          <a:xfrm>
            <a:off x="2286000" y="332994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990099"/>
                </a:solidFill>
              </a:rPr>
              <a:t>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533400" y="332994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115" name="Straight Connector 114"/>
          <p:cNvCxnSpPr>
            <a:stCxn id="106" idx="0"/>
            <a:endCxn id="109" idx="5"/>
          </p:cNvCxnSpPr>
          <p:nvPr/>
        </p:nvCxnSpPr>
        <p:spPr bwMode="auto">
          <a:xfrm rot="16200000" flipV="1">
            <a:off x="2609802" y="2358341"/>
            <a:ext cx="3522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107" idx="2"/>
            <a:endCxn id="110" idx="0"/>
          </p:cNvCxnSpPr>
          <p:nvPr/>
        </p:nvCxnSpPr>
        <p:spPr bwMode="auto">
          <a:xfrm rot="10800000" flipV="1">
            <a:off x="609600" y="1588770"/>
            <a:ext cx="6096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endCxn id="111" idx="0"/>
          </p:cNvCxnSpPr>
          <p:nvPr/>
        </p:nvCxnSpPr>
        <p:spPr bwMode="auto">
          <a:xfrm>
            <a:off x="762000" y="2339340"/>
            <a:ext cx="53340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1" idx="3"/>
            <a:endCxn id="114" idx="0"/>
          </p:cNvCxnSpPr>
          <p:nvPr/>
        </p:nvCxnSpPr>
        <p:spPr bwMode="auto">
          <a:xfrm rot="5400000">
            <a:off x="847957" y="3044141"/>
            <a:ext cx="1998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107" idx="6"/>
            <a:endCxn id="109" idx="0"/>
          </p:cNvCxnSpPr>
          <p:nvPr/>
        </p:nvCxnSpPr>
        <p:spPr bwMode="auto">
          <a:xfrm>
            <a:off x="1676400" y="1588770"/>
            <a:ext cx="762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9" idx="3"/>
            <a:endCxn id="112" idx="0"/>
          </p:cNvCxnSpPr>
          <p:nvPr/>
        </p:nvCxnSpPr>
        <p:spPr bwMode="auto">
          <a:xfrm rot="5400000">
            <a:off x="1914757" y="2358341"/>
            <a:ext cx="3522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2" idx="5"/>
            <a:endCxn id="113" idx="0"/>
          </p:cNvCxnSpPr>
          <p:nvPr/>
        </p:nvCxnSpPr>
        <p:spPr bwMode="auto">
          <a:xfrm rot="16200000" flipH="1">
            <a:off x="2190701" y="3006040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13" idx="5"/>
            <a:endCxn id="108" idx="0"/>
          </p:cNvCxnSpPr>
          <p:nvPr/>
        </p:nvCxnSpPr>
        <p:spPr bwMode="auto">
          <a:xfrm rot="16200000" flipH="1">
            <a:off x="2712671" y="3703270"/>
            <a:ext cx="29890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762000" y="274637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Menggunakan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Stack</a:t>
            </a:r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276600" y="12192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70C0"/>
                </a:solidFill>
                <a:latin typeface="+mn-lt"/>
              </a:rPr>
              <a:t>Inorder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 (LNR) :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276600" y="1683603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Head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572000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496340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423992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364896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I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239540" y="16836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962400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>
            <a:off x="4038600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4926496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5907156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6768548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7669696" y="18991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3429000" y="302730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4356652" y="302730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6145696" y="302889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5280992" y="302730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4873488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840896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679096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486400" y="12192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DIEBFGHCA</a:t>
            </a:r>
            <a:endParaRPr lang="en-US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976192" y="1600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43600" y="1600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778488" y="1600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419600" y="2362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Add.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 rot="5400000">
            <a:off x="4585252" y="2209006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rot="5400000">
            <a:off x="7364102" y="2222258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7239000" y="2362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Add.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419600" y="27492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294244" y="27492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27" name="Straight Arrow Connector 126"/>
          <p:cNvCxnSpPr/>
          <p:nvPr/>
        </p:nvCxnSpPr>
        <p:spPr bwMode="auto">
          <a:xfrm rot="5400000">
            <a:off x="7682154" y="3338754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7467600" y="347869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Add.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077200" y="2362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Add.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30" name="Straight Arrow Connector 129"/>
          <p:cNvCxnSpPr/>
          <p:nvPr/>
        </p:nvCxnSpPr>
        <p:spPr bwMode="auto">
          <a:xfrm rot="5400000">
            <a:off x="8279296" y="2209006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32" name="Oval 131"/>
          <p:cNvSpPr/>
          <p:nvPr/>
        </p:nvSpPr>
        <p:spPr bwMode="auto">
          <a:xfrm>
            <a:off x="5486400" y="1716156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7315200" y="169959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8229600" y="169959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3949148" y="2806148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804452" y="2819400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6679096" y="2819400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248400" y="2356198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Add.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41" name="Straight Arrow Connector 140"/>
          <p:cNvCxnSpPr/>
          <p:nvPr/>
        </p:nvCxnSpPr>
        <p:spPr bwMode="auto">
          <a:xfrm rot="5400000">
            <a:off x="6427304" y="2203004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4764156" y="347869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Add.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43" name="Straight Arrow Connector 142"/>
          <p:cNvCxnSpPr/>
          <p:nvPr/>
        </p:nvCxnSpPr>
        <p:spPr bwMode="auto">
          <a:xfrm rot="5400000">
            <a:off x="4929808" y="3325502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6188764" y="275045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47" name="Straight Arrow Connector 146"/>
          <p:cNvCxnSpPr/>
          <p:nvPr/>
        </p:nvCxnSpPr>
        <p:spPr bwMode="auto">
          <a:xfrm>
            <a:off x="7086600" y="301861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8" name="TextBox 147"/>
          <p:cNvSpPr txBox="1"/>
          <p:nvPr/>
        </p:nvSpPr>
        <p:spPr>
          <a:xfrm>
            <a:off x="7149548" y="2750450"/>
            <a:ext cx="546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646504" y="28002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H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7646504" y="2819400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cxnSp>
        <p:nvCxnSpPr>
          <p:cNvPr id="151" name="Straight Arrow Connector 150"/>
          <p:cNvCxnSpPr/>
          <p:nvPr/>
        </p:nvCxnSpPr>
        <p:spPr bwMode="auto">
          <a:xfrm>
            <a:off x="3392556" y="430676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4406348" y="4038600"/>
            <a:ext cx="546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939208" y="405593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939208" y="4075044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cxnSp>
        <p:nvCxnSpPr>
          <p:cNvPr id="157" name="Straight Arrow Connector 156"/>
          <p:cNvCxnSpPr/>
          <p:nvPr/>
        </p:nvCxnSpPr>
        <p:spPr bwMode="auto">
          <a:xfrm>
            <a:off x="4356652" y="4306956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4873488" y="405593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A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9" name="Oval 158"/>
          <p:cNvSpPr/>
          <p:nvPr/>
        </p:nvSpPr>
        <p:spPr bwMode="auto">
          <a:xfrm>
            <a:off x="4873488" y="4075044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381000" y="5574268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 err="1" smtClean="0">
                <a:solidFill>
                  <a:srgbClr val="FF0000"/>
                </a:solidFill>
                <a:latin typeface="+mn-lt"/>
              </a:rPr>
              <a:t>Catatan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: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Add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= Address (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alamat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)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04192" y="4884939"/>
            <a:ext cx="848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err="1" smtClean="0">
                <a:solidFill>
                  <a:srgbClr val="FF0000"/>
                </a:solidFill>
                <a:latin typeface="+mn-lt"/>
              </a:rPr>
              <a:t>Aturan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Jika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Node yang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ditinjau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memiliki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kiri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(LS),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maka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Push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alamat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dirinya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(Address).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Jika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tidak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punya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maka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Pop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isi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stack.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06" grpId="0" animBg="1"/>
      <p:bldP spid="106" grpId="1" animBg="1"/>
      <p:bldP spid="107" grpId="0" animBg="1"/>
      <p:bldP spid="107" grpId="1" animBg="1"/>
      <p:bldP spid="107" grpId="2" animBg="1"/>
      <p:bldP spid="108" grpId="0" animBg="1"/>
      <p:bldP spid="108" grpId="1" animBg="1"/>
      <p:bldP spid="109" grpId="0" animBg="1"/>
      <p:bldP spid="109" grpId="1" animBg="1"/>
      <p:bldP spid="109" grpId="2" animBg="1"/>
      <p:bldP spid="110" grpId="0" animBg="1"/>
      <p:bldP spid="110" grpId="1" animBg="1"/>
      <p:bldP spid="111" grpId="0" animBg="1"/>
      <p:bldP spid="111" grpId="1" animBg="1"/>
      <p:bldP spid="111" grpId="2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47" grpId="0"/>
      <p:bldP spid="79" grpId="0"/>
      <p:bldP spid="80" grpId="0"/>
      <p:bldP spid="81" grpId="0"/>
      <p:bldP spid="82" grpId="0"/>
      <p:bldP spid="83" grpId="1"/>
      <p:bldP spid="84" grpId="0"/>
      <p:bldP spid="85" grpId="0"/>
      <p:bldP spid="86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23" grpId="0"/>
      <p:bldP spid="125" grpId="0"/>
      <p:bldP spid="126" grpId="0"/>
      <p:bldP spid="128" grpId="0"/>
      <p:bldP spid="129" grpId="0"/>
      <p:bldP spid="132" grpId="0" animBg="1"/>
      <p:bldP spid="134" grpId="0" animBg="1"/>
      <p:bldP spid="135" grpId="0" animBg="1"/>
      <p:bldP spid="136" grpId="0" animBg="1"/>
      <p:bldP spid="138" grpId="0" animBg="1"/>
      <p:bldP spid="139" grpId="0" animBg="1"/>
      <p:bldP spid="140" grpId="0"/>
      <p:bldP spid="142" grpId="0"/>
      <p:bldP spid="146" grpId="0"/>
      <p:bldP spid="148" grpId="0"/>
      <p:bldP spid="149" grpId="0"/>
      <p:bldP spid="150" grpId="1" animBg="1"/>
      <p:bldP spid="152" grpId="0"/>
      <p:bldP spid="155" grpId="0"/>
      <p:bldP spid="156" grpId="0" animBg="1"/>
      <p:bldP spid="158" grpId="0"/>
      <p:bldP spid="159" grpId="0" animBg="1"/>
      <p:bldP spid="160" grpId="0"/>
      <p:bldP spid="1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28600" y="990600"/>
            <a:ext cx="8686800" cy="541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 bwMode="auto">
          <a:xfrm>
            <a:off x="27432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07" name="Oval 106"/>
          <p:cNvSpPr/>
          <p:nvPr/>
        </p:nvSpPr>
        <p:spPr bwMode="auto">
          <a:xfrm>
            <a:off x="1219200" y="13487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8" name="Oval 107"/>
          <p:cNvSpPr/>
          <p:nvPr/>
        </p:nvSpPr>
        <p:spPr bwMode="auto">
          <a:xfrm>
            <a:off x="2819400" y="4038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8000"/>
                </a:solidFill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2209800" y="1958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330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Arial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381000" y="195834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660066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10668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0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1676400" y="2720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13" name="Oval 112"/>
          <p:cNvSpPr/>
          <p:nvPr/>
        </p:nvSpPr>
        <p:spPr bwMode="auto">
          <a:xfrm>
            <a:off x="2286000" y="332994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990099"/>
                </a:solidFill>
              </a:rPr>
              <a:t>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533400" y="332994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115" name="Straight Connector 114"/>
          <p:cNvCxnSpPr>
            <a:stCxn id="106" idx="0"/>
            <a:endCxn id="109" idx="5"/>
          </p:cNvCxnSpPr>
          <p:nvPr/>
        </p:nvCxnSpPr>
        <p:spPr bwMode="auto">
          <a:xfrm rot="16200000" flipV="1">
            <a:off x="2609802" y="2358341"/>
            <a:ext cx="3522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107" idx="2"/>
            <a:endCxn id="110" idx="0"/>
          </p:cNvCxnSpPr>
          <p:nvPr/>
        </p:nvCxnSpPr>
        <p:spPr bwMode="auto">
          <a:xfrm rot="10800000" flipV="1">
            <a:off x="609600" y="1588770"/>
            <a:ext cx="6096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endCxn id="111" idx="0"/>
          </p:cNvCxnSpPr>
          <p:nvPr/>
        </p:nvCxnSpPr>
        <p:spPr bwMode="auto">
          <a:xfrm>
            <a:off x="762000" y="2339340"/>
            <a:ext cx="53340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1" idx="3"/>
            <a:endCxn id="114" idx="0"/>
          </p:cNvCxnSpPr>
          <p:nvPr/>
        </p:nvCxnSpPr>
        <p:spPr bwMode="auto">
          <a:xfrm rot="5400000">
            <a:off x="847957" y="3044141"/>
            <a:ext cx="1998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107" idx="6"/>
            <a:endCxn id="109" idx="0"/>
          </p:cNvCxnSpPr>
          <p:nvPr/>
        </p:nvCxnSpPr>
        <p:spPr bwMode="auto">
          <a:xfrm>
            <a:off x="1676400" y="1588770"/>
            <a:ext cx="762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9" idx="3"/>
            <a:endCxn id="112" idx="0"/>
          </p:cNvCxnSpPr>
          <p:nvPr/>
        </p:nvCxnSpPr>
        <p:spPr bwMode="auto">
          <a:xfrm rot="5400000">
            <a:off x="1914757" y="2358341"/>
            <a:ext cx="3522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2" idx="5"/>
            <a:endCxn id="113" idx="0"/>
          </p:cNvCxnSpPr>
          <p:nvPr/>
        </p:nvCxnSpPr>
        <p:spPr bwMode="auto">
          <a:xfrm rot="16200000" flipH="1">
            <a:off x="2190701" y="3006040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13" idx="5"/>
            <a:endCxn id="108" idx="0"/>
          </p:cNvCxnSpPr>
          <p:nvPr/>
        </p:nvCxnSpPr>
        <p:spPr bwMode="auto">
          <a:xfrm rot="16200000" flipH="1">
            <a:off x="2712671" y="3703270"/>
            <a:ext cx="29890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762000" y="274637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Menggunakan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Stack</a:t>
            </a:r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6600" y="9906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err="1" smtClean="0">
                <a:solidFill>
                  <a:srgbClr val="0070C0"/>
                </a:solidFill>
                <a:latin typeface="+mn-lt"/>
              </a:rPr>
              <a:t>Postorder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 (LRN) :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76600" y="1455003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Head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0" y="14550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96340" y="14550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3992" y="14550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64896" y="14550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I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39540" y="1455003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62400" y="289574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038600" y="16705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4926496" y="16705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5907156" y="16705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768548" y="16705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7669696" y="1670542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429000" y="3122756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4356652" y="3122756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145696" y="3124344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5280992" y="3122756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873488" y="289574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01140" y="289574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05600" y="289574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8800" y="9906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IEDHGFACB</a:t>
            </a:r>
            <a:endParaRPr lang="en-US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976192" y="13716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43600" y="1371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78488" y="13716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95800" y="240133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59" name="Straight Arrow Connector 58"/>
          <p:cNvCxnSpPr/>
          <p:nvPr/>
        </p:nvCxnSpPr>
        <p:spPr bwMode="auto">
          <a:xfrm rot="5400000">
            <a:off x="4585252" y="1980406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rot="5400000">
            <a:off x="7364102" y="1993658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239000" y="2133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Add.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294244" y="2844656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LS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rot="5400000">
            <a:off x="4004674" y="3407704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3929268" y="354764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077200" y="2133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Add.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 rot="5400000">
            <a:off x="8279296" y="1980406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73" name="Oval 72"/>
          <p:cNvSpPr/>
          <p:nvPr/>
        </p:nvSpPr>
        <p:spPr bwMode="auto">
          <a:xfrm>
            <a:off x="7315200" y="147099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8229600" y="147099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3949148" y="2901602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962400" y="422739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86740" y="422739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814392" y="422739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A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702288" y="422739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616688" y="2892432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H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>
            <a:off x="4316896" y="4442936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5297556" y="4442936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6158948" y="4442936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7083288" y="3119444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3415748" y="4446104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4495800" y="214685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 rot="5400000">
            <a:off x="3975652" y="4752800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7106480" y="2851284"/>
            <a:ext cx="549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1" name="Oval 130"/>
          <p:cNvSpPr/>
          <p:nvPr/>
        </p:nvSpPr>
        <p:spPr bwMode="auto">
          <a:xfrm>
            <a:off x="3949148" y="4243386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4876800" y="4259950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3" name="Oval 132"/>
          <p:cNvSpPr/>
          <p:nvPr/>
        </p:nvSpPr>
        <p:spPr bwMode="auto">
          <a:xfrm>
            <a:off x="5804452" y="4243386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6705600" y="4243386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7603436" y="2898290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638800" y="489999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41" name="Straight Arrow Connector 140"/>
          <p:cNvCxnSpPr/>
          <p:nvPr/>
        </p:nvCxnSpPr>
        <p:spPr bwMode="auto">
          <a:xfrm rot="5400000">
            <a:off x="5817704" y="4746798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 rot="5400000">
            <a:off x="5526156" y="1993658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436704" y="214685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5400000">
            <a:off x="6447172" y="2003598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6357720" y="215679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827104" y="380006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57" name="Straight Arrow Connector 156"/>
          <p:cNvCxnSpPr/>
          <p:nvPr/>
        </p:nvCxnSpPr>
        <p:spPr bwMode="auto">
          <a:xfrm rot="5400000">
            <a:off x="4916556" y="3414954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4827104" y="3545578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59" name="Straight Arrow Connector 158"/>
          <p:cNvCxnSpPr/>
          <p:nvPr/>
        </p:nvCxnSpPr>
        <p:spPr bwMode="auto">
          <a:xfrm rot="5400000">
            <a:off x="5840896" y="3418266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TextBox 159"/>
          <p:cNvSpPr txBox="1"/>
          <p:nvPr/>
        </p:nvSpPr>
        <p:spPr>
          <a:xfrm>
            <a:off x="5751444" y="354495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6172200" y="2825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62" name="Straight Arrow Connector 161"/>
          <p:cNvCxnSpPr/>
          <p:nvPr/>
        </p:nvCxnSpPr>
        <p:spPr bwMode="auto">
          <a:xfrm rot="5400000">
            <a:off x="6745356" y="3414954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6655904" y="354164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 rot="5400000">
            <a:off x="7633252" y="3411642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7543800" y="353833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796748" y="491324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67" name="Straight Arrow Connector 166"/>
          <p:cNvCxnSpPr/>
          <p:nvPr/>
        </p:nvCxnSpPr>
        <p:spPr bwMode="auto">
          <a:xfrm rot="5400000">
            <a:off x="4899198" y="4779304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4823792" y="491924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RS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656444" y="4217504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70" name="Straight Arrow Connector 169"/>
          <p:cNvCxnSpPr/>
          <p:nvPr/>
        </p:nvCxnSpPr>
        <p:spPr bwMode="auto">
          <a:xfrm>
            <a:off x="7113104" y="4433043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1" name="Oval 170"/>
          <p:cNvSpPr/>
          <p:nvPr/>
        </p:nvSpPr>
        <p:spPr bwMode="auto">
          <a:xfrm>
            <a:off x="7659756" y="4233493"/>
            <a:ext cx="381000" cy="381000"/>
          </a:xfrm>
          <a:prstGeom prst="ellipse">
            <a:avLst/>
          </a:prstGeom>
          <a:noFill/>
          <a:ln>
            <a:solidFill>
              <a:srgbClr val="990033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6556512" y="490330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Add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73" name="Straight Arrow Connector 172"/>
          <p:cNvCxnSpPr/>
          <p:nvPr/>
        </p:nvCxnSpPr>
        <p:spPr bwMode="auto">
          <a:xfrm rot="5400000">
            <a:off x="6735416" y="4750110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304800" y="5334000"/>
            <a:ext cx="8484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sng" dirty="0" err="1" smtClean="0">
                <a:solidFill>
                  <a:srgbClr val="FF0000"/>
                </a:solidFill>
                <a:latin typeface="+mn-lt"/>
              </a:rPr>
              <a:t>Aturan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Jika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Node yang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ditinjau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memiliki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2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maka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Push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alamat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dirinya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dan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kanannya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(RS).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Tapi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jika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hanya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memiliki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satu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maka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Push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alamat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dirinya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.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Jika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tidak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punya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anak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maka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Pop 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isi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stack.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6" grpId="0" animBg="1"/>
      <p:bldP spid="106" grpId="1" animBg="1"/>
      <p:bldP spid="107" grpId="0" animBg="1"/>
      <p:bldP spid="107" grpId="1" animBg="1"/>
      <p:bldP spid="107" grpId="2" animBg="1"/>
      <p:bldP spid="108" grpId="0" animBg="1"/>
      <p:bldP spid="108" grpId="1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3" grpId="0" animBg="1"/>
      <p:bldP spid="113" grpId="1" animBg="1"/>
      <p:bldP spid="113" grpId="2" animBg="1"/>
      <p:bldP spid="114" grpId="0" animBg="1"/>
      <p:bldP spid="114" grpId="1" animBg="1"/>
      <p:bldP spid="47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61" grpId="0"/>
      <p:bldP spid="65" grpId="0"/>
      <p:bldP spid="67" grpId="0"/>
      <p:bldP spid="68" grpId="0"/>
      <p:bldP spid="73" grpId="0" animBg="1"/>
      <p:bldP spid="74" grpId="0" animBg="1"/>
      <p:bldP spid="75" grpId="0" animBg="1"/>
      <p:bldP spid="81" grpId="0"/>
      <p:bldP spid="82" grpId="0"/>
      <p:bldP spid="83" grpId="0"/>
      <p:bldP spid="84" grpId="0"/>
      <p:bldP spid="86" grpId="0"/>
      <p:bldP spid="103" grpId="0"/>
      <p:bldP spid="124" grpId="0"/>
      <p:bldP spid="131" grpId="0" animBg="1"/>
      <p:bldP spid="132" grpId="0" animBg="1"/>
      <p:bldP spid="133" grpId="0" animBg="1"/>
      <p:bldP spid="134" grpId="0" animBg="1"/>
      <p:bldP spid="136" grpId="0" animBg="1"/>
      <p:bldP spid="140" grpId="0"/>
      <p:bldP spid="145" grpId="0"/>
      <p:bldP spid="155" grpId="0"/>
      <p:bldP spid="156" grpId="0"/>
      <p:bldP spid="158" grpId="0"/>
      <p:bldP spid="160" grpId="0"/>
      <p:bldP spid="161" grpId="0"/>
      <p:bldP spid="163" grpId="0"/>
      <p:bldP spid="165" grpId="0"/>
      <p:bldP spid="166" grpId="0"/>
      <p:bldP spid="168" grpId="0"/>
      <p:bldP spid="169" grpId="0"/>
      <p:bldP spid="171" grpId="0" animBg="1"/>
      <p:bldP spid="172" grpId="0"/>
      <p:bldP spid="1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4419600" y="241554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90" name="Oval 89"/>
          <p:cNvSpPr/>
          <p:nvPr/>
        </p:nvSpPr>
        <p:spPr bwMode="auto">
          <a:xfrm>
            <a:off x="3505200" y="3101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91" name="Oval 90"/>
          <p:cNvSpPr/>
          <p:nvPr/>
        </p:nvSpPr>
        <p:spPr bwMode="auto">
          <a:xfrm>
            <a:off x="6172200" y="40157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8000"/>
                </a:solidFill>
              </a:rPr>
              <a:t>H</a:t>
            </a:r>
          </a:p>
        </p:txBody>
      </p:sp>
      <p:sp>
        <p:nvSpPr>
          <p:cNvPr id="92" name="Oval 91"/>
          <p:cNvSpPr/>
          <p:nvPr/>
        </p:nvSpPr>
        <p:spPr bwMode="auto">
          <a:xfrm>
            <a:off x="5410200" y="3101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3300"/>
                </a:solidFill>
              </a:rPr>
              <a:t>C</a:t>
            </a:r>
          </a:p>
        </p:txBody>
      </p:sp>
      <p:sp>
        <p:nvSpPr>
          <p:cNvPr id="93" name="Oval 92"/>
          <p:cNvSpPr/>
          <p:nvPr/>
        </p:nvSpPr>
        <p:spPr bwMode="auto">
          <a:xfrm>
            <a:off x="2667000" y="393954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660066"/>
                </a:solidFill>
              </a:rPr>
              <a:t>D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4114800" y="40157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6600"/>
                </a:solidFill>
              </a:rPr>
              <a:t>E</a:t>
            </a:r>
          </a:p>
        </p:txBody>
      </p:sp>
      <p:sp>
        <p:nvSpPr>
          <p:cNvPr id="95" name="Oval 94"/>
          <p:cNvSpPr/>
          <p:nvPr/>
        </p:nvSpPr>
        <p:spPr bwMode="auto">
          <a:xfrm>
            <a:off x="4800600" y="47777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CC3300"/>
                </a:solidFill>
              </a:rPr>
              <a:t>F</a:t>
            </a:r>
          </a:p>
        </p:txBody>
      </p:sp>
      <p:cxnSp>
        <p:nvCxnSpPr>
          <p:cNvPr id="96" name="Straight Connector 95"/>
          <p:cNvCxnSpPr>
            <a:stCxn id="89" idx="3"/>
            <a:endCxn id="90" idx="0"/>
          </p:cNvCxnSpPr>
          <p:nvPr/>
        </p:nvCxnSpPr>
        <p:spPr bwMode="auto">
          <a:xfrm rot="5400000">
            <a:off x="3972157" y="2586941"/>
            <a:ext cx="276043" cy="752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89" idx="5"/>
            <a:endCxn id="92" idx="0"/>
          </p:cNvCxnSpPr>
          <p:nvPr/>
        </p:nvCxnSpPr>
        <p:spPr bwMode="auto">
          <a:xfrm rot="16200000" flipH="1">
            <a:off x="5086301" y="2548840"/>
            <a:ext cx="276043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0" idx="3"/>
            <a:endCxn id="93" idx="0"/>
          </p:cNvCxnSpPr>
          <p:nvPr/>
        </p:nvCxnSpPr>
        <p:spPr bwMode="auto">
          <a:xfrm rot="5400000">
            <a:off x="3019657" y="3387041"/>
            <a:ext cx="428443" cy="676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90" idx="5"/>
            <a:endCxn id="94" idx="0"/>
          </p:cNvCxnSpPr>
          <p:nvPr/>
        </p:nvCxnSpPr>
        <p:spPr bwMode="auto">
          <a:xfrm rot="16200000" flipH="1">
            <a:off x="3867101" y="3539440"/>
            <a:ext cx="5046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95" idx="0"/>
            <a:endCxn id="94" idx="5"/>
          </p:cNvCxnSpPr>
          <p:nvPr/>
        </p:nvCxnSpPr>
        <p:spPr bwMode="auto">
          <a:xfrm rot="16200000" flipV="1">
            <a:off x="4591002" y="4339541"/>
            <a:ext cx="352243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92" idx="5"/>
            <a:endCxn id="91" idx="0"/>
          </p:cNvCxnSpPr>
          <p:nvPr/>
        </p:nvCxnSpPr>
        <p:spPr bwMode="auto">
          <a:xfrm rot="16200000" flipH="1">
            <a:off x="5848301" y="3463240"/>
            <a:ext cx="504643" cy="6003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Oval 103"/>
          <p:cNvSpPr/>
          <p:nvPr/>
        </p:nvSpPr>
        <p:spPr bwMode="auto">
          <a:xfrm>
            <a:off x="3505200" y="477774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00CC"/>
                </a:solidFill>
              </a:rPr>
              <a:t>I</a:t>
            </a:r>
          </a:p>
        </p:txBody>
      </p:sp>
      <p:cxnSp>
        <p:nvCxnSpPr>
          <p:cNvPr id="105" name="Straight Connector 104"/>
          <p:cNvCxnSpPr>
            <a:stCxn id="94" idx="3"/>
            <a:endCxn id="104" idx="0"/>
          </p:cNvCxnSpPr>
          <p:nvPr/>
        </p:nvCxnSpPr>
        <p:spPr bwMode="auto">
          <a:xfrm rot="5400000">
            <a:off x="3781657" y="4377641"/>
            <a:ext cx="3522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762000" y="274637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81000" y="1066800"/>
            <a:ext cx="8458200" cy="535531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Tentukan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n-lt"/>
              </a:rPr>
              <a:t>penelusuran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dari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pohon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biner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di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bawah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ini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dengan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+mn-lt"/>
              </a:rPr>
              <a:t>menggunakan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Stack! </a:t>
            </a: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70C0"/>
              </a:solidFill>
              <a:latin typeface="+mn-lt"/>
            </a:endParaRP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70C0"/>
              </a:solidFill>
              <a:latin typeface="+mn-lt"/>
            </a:endParaRP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70C0"/>
              </a:solidFill>
              <a:latin typeface="+mn-lt"/>
            </a:endParaRP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70C0"/>
              </a:solidFill>
              <a:latin typeface="+mn-lt"/>
            </a:endParaRP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70C0"/>
              </a:solidFill>
              <a:latin typeface="+mn-lt"/>
            </a:endParaRP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70C0"/>
              </a:solidFill>
              <a:latin typeface="+mn-lt"/>
            </a:endParaRP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70C0"/>
              </a:solidFill>
            </a:endParaRPr>
          </a:p>
          <a:p>
            <a:pPr algn="l">
              <a:lnSpc>
                <a:spcPct val="150000"/>
              </a:lnSpc>
            </a:pPr>
            <a:endParaRPr lang="en-US" sz="2000" dirty="0" smtClean="0">
              <a:solidFill>
                <a:srgbClr val="0070C0"/>
              </a:solidFill>
              <a:latin typeface="+mn-lt"/>
            </a:endParaRPr>
          </a:p>
          <a:p>
            <a:pPr algn="l">
              <a:lnSpc>
                <a:spcPct val="150000"/>
              </a:lnSpc>
            </a:pP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68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18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68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18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68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18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68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18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68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18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68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18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68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18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68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104" grpId="0" animBg="1"/>
      <p:bldP spid="47" grpId="0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WordArt 4"/>
          <p:cNvSpPr>
            <a:spLocks noChangeArrowheads="1" noChangeShapeType="1" noTextEdit="1"/>
          </p:cNvSpPr>
          <p:nvPr/>
        </p:nvSpPr>
        <p:spPr bwMode="gray">
          <a:xfrm>
            <a:off x="1692275" y="2209800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Terima</a:t>
            </a:r>
            <a:r>
              <a:rPr lang="en-US" sz="3600" b="1" kern="1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Kasih</a:t>
            </a:r>
            <a:endParaRPr lang="en-US" sz="3600" b="1" kern="1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3429000"/>
            <a:ext cx="19812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33600" y="56388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Verdana" pitchFamily="34" charset="0"/>
              </a:rPr>
              <a:t>Tim </a:t>
            </a:r>
            <a:r>
              <a:rPr lang="en-US" sz="1400" b="1" dirty="0" err="1" smtClean="0">
                <a:latin typeface="Verdana" pitchFamily="34" charset="0"/>
              </a:rPr>
              <a:t>Struktur</a:t>
            </a:r>
            <a:r>
              <a:rPr lang="en-US" sz="1400" b="1" dirty="0" smtClean="0">
                <a:latin typeface="Verdana" pitchFamily="34" charset="0"/>
              </a:rPr>
              <a:t> Data</a:t>
            </a:r>
          </a:p>
          <a:p>
            <a:pPr algn="ctr"/>
            <a:r>
              <a:rPr lang="en-US" sz="1400" b="1" dirty="0" smtClean="0">
                <a:latin typeface="Verdana" pitchFamily="34" charset="0"/>
              </a:rPr>
              <a:t>Program </a:t>
            </a:r>
            <a:r>
              <a:rPr lang="en-US" sz="1400" b="1" dirty="0" err="1" smtClean="0">
                <a:latin typeface="Verdana" pitchFamily="34" charset="0"/>
              </a:rPr>
              <a:t>Studi</a:t>
            </a:r>
            <a:r>
              <a:rPr lang="en-US" sz="1400" b="1" dirty="0" smtClean="0">
                <a:latin typeface="Verdana" pitchFamily="34" charset="0"/>
              </a:rPr>
              <a:t> </a:t>
            </a:r>
            <a:r>
              <a:rPr lang="en-US" sz="1400" b="1" dirty="0" err="1" smtClean="0">
                <a:latin typeface="Verdana" pitchFamily="34" charset="0"/>
              </a:rPr>
              <a:t>Teknik</a:t>
            </a:r>
            <a:r>
              <a:rPr lang="en-US" sz="1400" b="1" dirty="0" smtClean="0">
                <a:latin typeface="Verdana" pitchFamily="34" charset="0"/>
              </a:rPr>
              <a:t> </a:t>
            </a:r>
            <a:r>
              <a:rPr lang="en-US" sz="1400" b="1" dirty="0" err="1" smtClean="0">
                <a:latin typeface="Verdana" pitchFamily="34" charset="0"/>
              </a:rPr>
              <a:t>Informatika</a:t>
            </a:r>
            <a:r>
              <a:rPr lang="en-US" sz="1400" b="1" dirty="0" smtClean="0">
                <a:latin typeface="Verdana" pitchFamily="34" charset="0"/>
              </a:rPr>
              <a:t> - UNIKOM</a:t>
            </a:r>
            <a:endParaRPr lang="en-US" sz="14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467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Binary Tree</a:t>
            </a:r>
            <a:endParaRPr lang="en-US" sz="4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77199" cy="464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err="1" smtClean="0"/>
              <a:t>Penelusuran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i="1" dirty="0" smtClean="0"/>
              <a:t>binary tree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Preorder</a:t>
            </a:r>
          </a:p>
          <a:p>
            <a:pPr>
              <a:buFontTx/>
              <a:buChar char="-"/>
            </a:pPr>
            <a:r>
              <a:rPr lang="en-US" dirty="0" err="1" smtClean="0"/>
              <a:t>Inorder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Postorder</a:t>
            </a:r>
            <a:endParaRPr lang="en-US" dirty="0" smtClean="0"/>
          </a:p>
          <a:p>
            <a:pPr lvl="1">
              <a:lnSpc>
                <a:spcPct val="80000"/>
              </a:lnSpc>
              <a:buNone/>
            </a:pPr>
            <a:endParaRPr lang="en-US" dirty="0"/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2249556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Node – Left - Right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2766632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Left – Node - Right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328678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Left – Right - Node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2819400" y="2438400"/>
            <a:ext cx="6858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2819400" y="2935356"/>
            <a:ext cx="6858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2819400" y="3429000"/>
            <a:ext cx="6858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9" grpId="0"/>
      <p:bldP spid="10" grpId="0"/>
      <p:bldP spid="11" grpId="0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752600" y="1828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H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62000" y="2514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C000"/>
                </a:solidFill>
              </a:rPr>
              <a:t>A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554896" y="3352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399FF"/>
                </a:solidFill>
                <a:effectLst/>
                <a:latin typeface="Arial" charset="0"/>
              </a:rPr>
              <a:t>L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69096" y="2514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charset="0"/>
              </a:rPr>
              <a:t>K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09600" y="4038600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1371600" y="3352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2259496" y="3352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33CC"/>
                </a:solidFill>
                <a:effectLst/>
                <a:latin typeface="Arial" charset="0"/>
              </a:rPr>
              <a:t>J</a:t>
            </a:r>
          </a:p>
        </p:txBody>
      </p:sp>
      <p:cxnSp>
        <p:nvCxnSpPr>
          <p:cNvPr id="17" name="Straight Connector 16"/>
          <p:cNvCxnSpPr>
            <a:stCxn id="10" idx="3"/>
            <a:endCxn id="11" idx="0"/>
          </p:cNvCxnSpPr>
          <p:nvPr/>
        </p:nvCxnSpPr>
        <p:spPr bwMode="auto">
          <a:xfrm rot="5400000">
            <a:off x="1257301" y="1952345"/>
            <a:ext cx="295555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0" idx="5"/>
            <a:endCxn id="13" idx="0"/>
          </p:cNvCxnSpPr>
          <p:nvPr/>
        </p:nvCxnSpPr>
        <p:spPr bwMode="auto">
          <a:xfrm rot="16200000" flipH="1">
            <a:off x="2472493" y="1889396"/>
            <a:ext cx="295555" cy="9548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5" idx="3"/>
            <a:endCxn id="14" idx="0"/>
          </p:cNvCxnSpPr>
          <p:nvPr/>
        </p:nvCxnSpPr>
        <p:spPr bwMode="auto">
          <a:xfrm rot="5400000">
            <a:off x="990601" y="3590645"/>
            <a:ext cx="295555" cy="6003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5"/>
            <a:endCxn id="15" idx="0"/>
          </p:cNvCxnSpPr>
          <p:nvPr/>
        </p:nvCxnSpPr>
        <p:spPr bwMode="auto">
          <a:xfrm rot="16200000" flipH="1">
            <a:off x="1152245" y="2904844"/>
            <a:ext cx="447955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3" idx="3"/>
            <a:endCxn id="16" idx="0"/>
          </p:cNvCxnSpPr>
          <p:nvPr/>
        </p:nvCxnSpPr>
        <p:spPr bwMode="auto">
          <a:xfrm rot="5400000">
            <a:off x="2488097" y="2904845"/>
            <a:ext cx="447955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3" idx="5"/>
            <a:endCxn id="12" idx="0"/>
          </p:cNvCxnSpPr>
          <p:nvPr/>
        </p:nvCxnSpPr>
        <p:spPr bwMode="auto">
          <a:xfrm rot="16200000" flipH="1">
            <a:off x="3297441" y="2866744"/>
            <a:ext cx="447955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1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10000" y="1663148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Preorder (NLR)	:</a:t>
            </a:r>
            <a:endParaRPr lang="en-US" sz="24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58000" y="1658683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H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19321" y="1658683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A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77841" y="1658683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K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47921" y="1658683"/>
            <a:ext cx="284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CC33"/>
                </a:solidFill>
                <a:latin typeface="+mn-lt"/>
              </a:rPr>
              <a:t>C</a:t>
            </a:r>
            <a:endParaRPr lang="en-US" sz="2400" b="1" dirty="0">
              <a:solidFill>
                <a:srgbClr val="33CC33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50017" y="165868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  <a:latin typeface="+mn-lt"/>
              </a:rPr>
              <a:t>B</a:t>
            </a:r>
            <a:endParaRPr lang="en-US" sz="2400" b="1" dirty="0">
              <a:solidFill>
                <a:srgbClr val="CC3300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46973" y="1658683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33CC"/>
                </a:solidFill>
                <a:latin typeface="+mn-lt"/>
              </a:rPr>
              <a:t>J</a:t>
            </a:r>
            <a:endParaRPr lang="en-US" sz="2400" b="1" dirty="0">
              <a:solidFill>
                <a:srgbClr val="FF33CC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00141" y="1658683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99FF"/>
                </a:solidFill>
                <a:latin typeface="+mn-lt"/>
              </a:rPr>
              <a:t>L</a:t>
            </a:r>
            <a:endParaRPr lang="en-US" sz="2400" b="1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10000" y="2039683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err="1" smtClean="0">
                <a:solidFill>
                  <a:schemeClr val="accent6"/>
                </a:solidFill>
                <a:latin typeface="+mn-lt"/>
              </a:rPr>
              <a:t>Inorder</a:t>
            </a: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 (LNR)	:</a:t>
            </a:r>
            <a:endParaRPr lang="en-US" sz="24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36773" y="2044148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H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64217" y="2039683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A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33142" y="2039683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K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30946" y="2039683"/>
            <a:ext cx="284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CC33"/>
                </a:solidFill>
                <a:latin typeface="+mn-lt"/>
              </a:rPr>
              <a:t>C</a:t>
            </a:r>
            <a:endParaRPr lang="en-US" sz="2400" b="1" dirty="0">
              <a:solidFill>
                <a:srgbClr val="33CC33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108978" y="203968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  <a:latin typeface="+mn-lt"/>
              </a:rPr>
              <a:t>B</a:t>
            </a:r>
            <a:endParaRPr lang="en-US" sz="2400" b="1" dirty="0">
              <a:solidFill>
                <a:srgbClr val="CC330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91462" y="2039683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33CC"/>
                </a:solidFill>
                <a:latin typeface="+mn-lt"/>
              </a:rPr>
              <a:t>J</a:t>
            </a:r>
            <a:endParaRPr lang="en-US" sz="2400" b="1" dirty="0">
              <a:solidFill>
                <a:srgbClr val="FF33CC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183166" y="2039683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99FF"/>
                </a:solidFill>
                <a:latin typeface="+mn-lt"/>
              </a:rPr>
              <a:t>L</a:t>
            </a:r>
            <a:endParaRPr lang="en-US" sz="2400" b="1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10000" y="2447187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err="1" smtClean="0">
                <a:solidFill>
                  <a:schemeClr val="accent6"/>
                </a:solidFill>
                <a:latin typeface="+mn-lt"/>
              </a:rPr>
              <a:t>Postorder</a:t>
            </a: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 (</a:t>
            </a: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LRN)</a:t>
            </a: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	:</a:t>
            </a:r>
            <a:endParaRPr lang="en-US" sz="24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80323" y="2433935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H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13256" y="2429470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A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938052" y="2429470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K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79968" y="2429470"/>
            <a:ext cx="284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CC33"/>
                </a:solidFill>
                <a:latin typeface="+mn-lt"/>
              </a:rPr>
              <a:t>C</a:t>
            </a:r>
            <a:endParaRPr lang="en-US" sz="2400" b="1" dirty="0">
              <a:solidFill>
                <a:srgbClr val="33CC33"/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858000" y="242947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  <a:latin typeface="+mn-lt"/>
              </a:rPr>
              <a:t>B</a:t>
            </a:r>
            <a:endParaRPr lang="en-US" sz="2400" b="1" dirty="0">
              <a:solidFill>
                <a:srgbClr val="CC3300"/>
              </a:solidFill>
              <a:latin typeface="+mn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587263" y="2429470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33CC"/>
                </a:solidFill>
                <a:latin typeface="+mn-lt"/>
              </a:rPr>
              <a:t>J</a:t>
            </a:r>
            <a:endParaRPr lang="en-US" sz="2400" b="1" dirty="0">
              <a:solidFill>
                <a:srgbClr val="FF33CC"/>
              </a:solidFill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745896" y="242947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99FF"/>
                </a:solidFill>
                <a:latin typeface="+mn-lt"/>
              </a:rPr>
              <a:t>L</a:t>
            </a:r>
            <a:endParaRPr lang="en-US" sz="2400" b="1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52400" y="1143000"/>
            <a:ext cx="8839200" cy="49530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8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9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  <p:bldP spid="32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2</a:t>
            </a:r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29000" y="310580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Preorder (NLR)	:</a:t>
            </a:r>
            <a:endParaRPr lang="en-US" sz="24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77000" y="3101340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A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16628" y="310134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B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44140" y="3101340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D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99244" y="3101340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CC33"/>
                </a:solidFill>
                <a:latin typeface="+mn-lt"/>
              </a:rPr>
              <a:t>E</a:t>
            </a:r>
            <a:endParaRPr lang="en-US" sz="2400" b="1" dirty="0">
              <a:solidFill>
                <a:srgbClr val="33CC33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70304" y="310134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66FF"/>
                </a:solidFill>
                <a:latin typeface="+mn-lt"/>
              </a:rPr>
              <a:t>C</a:t>
            </a:r>
            <a:endParaRPr lang="en-US" sz="2400" b="1" dirty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24192" y="3101340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+mn-lt"/>
              </a:rPr>
              <a:t>G</a:t>
            </a:r>
            <a:endParaRPr lang="en-US" sz="2400" b="1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44056" y="3101340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99FF"/>
                </a:solidFill>
                <a:latin typeface="+mn-lt"/>
              </a:rPr>
              <a:t>H</a:t>
            </a:r>
            <a:endParaRPr lang="en-US" sz="2400" b="1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29000" y="348234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err="1" smtClean="0">
                <a:solidFill>
                  <a:schemeClr val="accent6"/>
                </a:solidFill>
                <a:latin typeface="+mn-lt"/>
              </a:rPr>
              <a:t>Inorder</a:t>
            </a: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 (LNR)	:</a:t>
            </a:r>
            <a:endParaRPr lang="en-US" sz="24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29000" y="3889844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err="1" smtClean="0">
                <a:solidFill>
                  <a:schemeClr val="accent6"/>
                </a:solidFill>
                <a:latin typeface="+mn-lt"/>
              </a:rPr>
              <a:t>Postorder</a:t>
            </a: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 (</a:t>
            </a: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LRN)</a:t>
            </a:r>
            <a:r>
              <a:rPr lang="en-US" sz="2400" dirty="0" smtClean="0">
                <a:solidFill>
                  <a:schemeClr val="accent6"/>
                </a:solidFill>
                <a:latin typeface="+mn-lt"/>
              </a:rPr>
              <a:t>	:</a:t>
            </a:r>
            <a:endParaRPr lang="en-US" sz="24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2590800" y="1577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61" name="Oval 60"/>
          <p:cNvSpPr/>
          <p:nvPr/>
        </p:nvSpPr>
        <p:spPr bwMode="auto">
          <a:xfrm>
            <a:off x="1676400" y="21869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62" name="Oval 61"/>
          <p:cNvSpPr/>
          <p:nvPr/>
        </p:nvSpPr>
        <p:spPr bwMode="auto">
          <a:xfrm>
            <a:off x="3429000" y="48539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B0F0"/>
                </a:solidFill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2667000" y="27965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FF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838200" y="279654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660066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1524000" y="35585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0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2133600" y="35585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2743200" y="416814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0066"/>
                </a:solidFill>
              </a:rPr>
              <a:t>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990600" y="416814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69" name="Straight Connector 68"/>
          <p:cNvCxnSpPr>
            <a:endCxn id="61" idx="0"/>
          </p:cNvCxnSpPr>
          <p:nvPr/>
        </p:nvCxnSpPr>
        <p:spPr bwMode="auto">
          <a:xfrm rot="10800000" flipV="1">
            <a:off x="1905000" y="1958340"/>
            <a:ext cx="76200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61" idx="2"/>
            <a:endCxn id="64" idx="0"/>
          </p:cNvCxnSpPr>
          <p:nvPr/>
        </p:nvCxnSpPr>
        <p:spPr bwMode="auto">
          <a:xfrm rot="10800000" flipV="1">
            <a:off x="1066800" y="2426970"/>
            <a:ext cx="6096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endCxn id="65" idx="0"/>
          </p:cNvCxnSpPr>
          <p:nvPr/>
        </p:nvCxnSpPr>
        <p:spPr bwMode="auto">
          <a:xfrm>
            <a:off x="1219200" y="3177540"/>
            <a:ext cx="53340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65" idx="3"/>
            <a:endCxn id="68" idx="0"/>
          </p:cNvCxnSpPr>
          <p:nvPr/>
        </p:nvCxnSpPr>
        <p:spPr bwMode="auto">
          <a:xfrm rot="5400000">
            <a:off x="1305157" y="3882341"/>
            <a:ext cx="1998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61" idx="6"/>
            <a:endCxn id="63" idx="0"/>
          </p:cNvCxnSpPr>
          <p:nvPr/>
        </p:nvCxnSpPr>
        <p:spPr bwMode="auto">
          <a:xfrm>
            <a:off x="2133600" y="2426970"/>
            <a:ext cx="762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63" idx="3"/>
            <a:endCxn id="66" idx="0"/>
          </p:cNvCxnSpPr>
          <p:nvPr/>
        </p:nvCxnSpPr>
        <p:spPr bwMode="auto">
          <a:xfrm rot="5400000">
            <a:off x="2371957" y="3196541"/>
            <a:ext cx="3522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stCxn id="66" idx="5"/>
            <a:endCxn id="67" idx="0"/>
          </p:cNvCxnSpPr>
          <p:nvPr/>
        </p:nvCxnSpPr>
        <p:spPr bwMode="auto">
          <a:xfrm rot="16200000" flipH="1">
            <a:off x="2647901" y="3844240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67" idx="5"/>
            <a:endCxn id="62" idx="0"/>
          </p:cNvCxnSpPr>
          <p:nvPr/>
        </p:nvCxnSpPr>
        <p:spPr bwMode="auto">
          <a:xfrm rot="16200000" flipH="1">
            <a:off x="3257501" y="4453840"/>
            <a:ext cx="276043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7414592" y="3101340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I</a:t>
            </a:r>
            <a:endParaRPr lang="en-US" sz="2400" b="1" dirty="0">
              <a:latin typeface="+mn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808116" y="3101340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F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296271" y="3477875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A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109792" y="347787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B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463748" y="3477875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D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881192" y="3477875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CC33"/>
                </a:solidFill>
                <a:latin typeface="+mn-lt"/>
              </a:rPr>
              <a:t>E</a:t>
            </a:r>
            <a:endParaRPr lang="en-US" sz="2400" b="1" dirty="0">
              <a:solidFill>
                <a:srgbClr val="33CC33"/>
              </a:solidFill>
              <a:latin typeface="+mn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077200" y="347787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66FF"/>
                </a:solidFill>
                <a:latin typeface="+mn-lt"/>
              </a:rPr>
              <a:t>C</a:t>
            </a:r>
            <a:endParaRPr lang="en-US" sz="2400" b="1" dirty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564071" y="3477875"/>
            <a:ext cx="426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+mn-lt"/>
              </a:rPr>
              <a:t>G</a:t>
            </a:r>
            <a:endParaRPr lang="en-US" sz="2400" b="1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793488" y="3477875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99FF"/>
                </a:solidFill>
                <a:latin typeface="+mn-lt"/>
              </a:rPr>
              <a:t>H</a:t>
            </a:r>
            <a:endParaRPr lang="en-US" sz="2400" b="1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705600" y="3477875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I</a:t>
            </a:r>
            <a:endParaRPr lang="en-US" sz="2400" b="1" dirty="0">
              <a:latin typeface="+mn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44296" y="3477875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F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292548" y="3898631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A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063948" y="3908571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B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858010" y="3908571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D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642652" y="3908571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CC33"/>
                </a:solidFill>
                <a:latin typeface="+mn-lt"/>
              </a:rPr>
              <a:t>E</a:t>
            </a:r>
            <a:endParaRPr lang="en-US" sz="2400" b="1" dirty="0">
              <a:solidFill>
                <a:srgbClr val="33CC33"/>
              </a:solidFill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828726" y="390857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66FF"/>
                </a:solidFill>
                <a:latin typeface="+mn-lt"/>
              </a:rPr>
              <a:t>C</a:t>
            </a:r>
            <a:endParaRPr lang="en-US" sz="2400" b="1" dirty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351644" y="3908571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+mn-lt"/>
              </a:rPr>
              <a:t>G</a:t>
            </a:r>
            <a:endParaRPr lang="en-US" sz="2400" b="1" dirty="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093228" y="3908571"/>
            <a:ext cx="442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99FF"/>
                </a:solidFill>
                <a:latin typeface="+mn-lt"/>
              </a:rPr>
              <a:t>H</a:t>
            </a:r>
            <a:endParaRPr lang="en-US" sz="2400" b="1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77000" y="3908571"/>
            <a:ext cx="34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I</a:t>
            </a:r>
            <a:endParaRPr lang="en-US" sz="2400" b="1" dirty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606748" y="3908571"/>
            <a:ext cx="385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F</a:t>
            </a:r>
            <a:endParaRPr lang="en-US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381000" y="1066800"/>
            <a:ext cx="8382000" cy="51816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52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3</a:t>
            </a:r>
            <a:endParaRPr lang="en-US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67200" y="4203051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dirty="0" smtClean="0">
                <a:solidFill>
                  <a:schemeClr val="accent6"/>
                </a:solidFill>
                <a:latin typeface="+mn-lt"/>
              </a:rPr>
              <a:t>Prefix	:</a:t>
            </a:r>
            <a:endParaRPr lang="en-US" sz="22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99652" y="4198586"/>
            <a:ext cx="2613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/</a:t>
            </a:r>
            <a:endParaRPr lang="en-US" sz="2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96254" y="4191000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+mn-lt"/>
              </a:rPr>
              <a:t>+</a:t>
            </a:r>
            <a:endParaRPr lang="en-US" sz="22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87992" y="4191000"/>
            <a:ext cx="365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  <a:latin typeface="+mn-lt"/>
              </a:rPr>
              <a:t>A</a:t>
            </a:r>
            <a:endParaRPr lang="en-US" sz="22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5000" y="4198586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66FF"/>
                </a:solidFill>
                <a:latin typeface="+mn-lt"/>
              </a:rPr>
              <a:t>-</a:t>
            </a:r>
            <a:endParaRPr lang="en-US" sz="2200" b="1" dirty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27477" y="4198586"/>
            <a:ext cx="399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B050"/>
                </a:solidFill>
                <a:latin typeface="+mn-lt"/>
              </a:rPr>
              <a:t>B</a:t>
            </a:r>
            <a:endParaRPr lang="en-US" sz="22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86600" y="4198586"/>
            <a:ext cx="2878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00CC"/>
                </a:solidFill>
                <a:latin typeface="+mn-lt"/>
              </a:rPr>
              <a:t>D</a:t>
            </a:r>
            <a:endParaRPr lang="en-US" sz="22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342161" y="4198586"/>
            <a:ext cx="420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996633"/>
                </a:solidFill>
                <a:latin typeface="+mn-lt"/>
              </a:rPr>
              <a:t>H</a:t>
            </a:r>
            <a:endParaRPr lang="en-US" sz="2200" b="1" dirty="0">
              <a:solidFill>
                <a:srgbClr val="996633"/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67200" y="4579586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dirty="0" smtClean="0">
                <a:solidFill>
                  <a:schemeClr val="accent6"/>
                </a:solidFill>
                <a:latin typeface="+mn-lt"/>
              </a:rPr>
              <a:t>Infix	:</a:t>
            </a:r>
            <a:endParaRPr lang="en-US" sz="22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67200" y="4987090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dirty="0" smtClean="0">
                <a:solidFill>
                  <a:schemeClr val="accent6"/>
                </a:solidFill>
                <a:latin typeface="+mn-lt"/>
              </a:rPr>
              <a:t>Postfix:</a:t>
            </a:r>
            <a:endParaRPr lang="en-US" sz="22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2819400" y="205740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/</a:t>
            </a:r>
          </a:p>
        </p:txBody>
      </p:sp>
      <p:sp>
        <p:nvSpPr>
          <p:cNvPr id="61" name="Oval 60"/>
          <p:cNvSpPr/>
          <p:nvPr/>
        </p:nvSpPr>
        <p:spPr bwMode="auto">
          <a:xfrm>
            <a:off x="914400" y="33528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+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2362200" y="4916556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cs typeface="Arial" pitchFamily="34" charset="0"/>
              </a:rPr>
              <a:t>^</a:t>
            </a:r>
          </a:p>
        </p:txBody>
      </p:sp>
      <p:sp>
        <p:nvSpPr>
          <p:cNvPr id="63" name="Oval 62"/>
          <p:cNvSpPr/>
          <p:nvPr/>
        </p:nvSpPr>
        <p:spPr bwMode="auto">
          <a:xfrm>
            <a:off x="1752600" y="2782956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4" name="Oval 63"/>
          <p:cNvSpPr/>
          <p:nvPr/>
        </p:nvSpPr>
        <p:spPr bwMode="auto">
          <a:xfrm>
            <a:off x="304800" y="4177748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914400" y="49301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2667000" y="3349488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1600200" y="4179669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cs typeface="Arial" pitchFamily="34" charset="0"/>
              </a:rPr>
              <a:t>*</a:t>
            </a:r>
          </a:p>
        </p:txBody>
      </p:sp>
      <p:sp>
        <p:nvSpPr>
          <p:cNvPr id="68" name="Oval 67"/>
          <p:cNvSpPr/>
          <p:nvPr/>
        </p:nvSpPr>
        <p:spPr bwMode="auto">
          <a:xfrm>
            <a:off x="1752600" y="553974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Straight Connector 68"/>
          <p:cNvCxnSpPr>
            <a:stCxn id="60" idx="3"/>
            <a:endCxn id="63" idx="0"/>
          </p:cNvCxnSpPr>
          <p:nvPr/>
        </p:nvCxnSpPr>
        <p:spPr bwMode="auto">
          <a:xfrm rot="5400000">
            <a:off x="2275879" y="2172479"/>
            <a:ext cx="315799" cy="905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61" idx="3"/>
            <a:endCxn id="64" idx="0"/>
          </p:cNvCxnSpPr>
          <p:nvPr/>
        </p:nvCxnSpPr>
        <p:spPr bwMode="auto">
          <a:xfrm rot="5400000">
            <a:off x="549783" y="3746175"/>
            <a:ext cx="415191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67" idx="3"/>
            <a:endCxn id="65" idx="0"/>
          </p:cNvCxnSpPr>
          <p:nvPr/>
        </p:nvCxnSpPr>
        <p:spPr bwMode="auto">
          <a:xfrm rot="5400000">
            <a:off x="1234721" y="4497706"/>
            <a:ext cx="340714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62" idx="3"/>
            <a:endCxn id="68" idx="0"/>
          </p:cNvCxnSpPr>
          <p:nvPr/>
        </p:nvCxnSpPr>
        <p:spPr bwMode="auto">
          <a:xfrm rot="5400000">
            <a:off x="2098465" y="5209049"/>
            <a:ext cx="213427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61" idx="0"/>
            <a:endCxn id="63" idx="2"/>
          </p:cNvCxnSpPr>
          <p:nvPr/>
        </p:nvCxnSpPr>
        <p:spPr bwMode="auto">
          <a:xfrm rot="5400000" flipH="1" flipV="1">
            <a:off x="1282893" y="2883093"/>
            <a:ext cx="329814" cy="609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63" idx="6"/>
            <a:endCxn id="66" idx="0"/>
          </p:cNvCxnSpPr>
          <p:nvPr/>
        </p:nvCxnSpPr>
        <p:spPr bwMode="auto">
          <a:xfrm>
            <a:off x="2209800" y="3022986"/>
            <a:ext cx="685800" cy="3265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67" idx="5"/>
            <a:endCxn id="62" idx="0"/>
          </p:cNvCxnSpPr>
          <p:nvPr/>
        </p:nvCxnSpPr>
        <p:spPr bwMode="auto">
          <a:xfrm rot="16200000" flipH="1">
            <a:off x="2127057" y="4452813"/>
            <a:ext cx="327130" cy="6003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6410740" y="4198586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660066"/>
                </a:solidFill>
                <a:latin typeface="+mn-lt"/>
              </a:rPr>
              <a:t>*</a:t>
            </a:r>
            <a:endParaRPr lang="en-US" sz="2200" b="1" dirty="0">
              <a:solidFill>
                <a:srgbClr val="660066"/>
              </a:solidFill>
              <a:latin typeface="+mn-l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38896" y="4198586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B0F0"/>
                </a:solidFill>
                <a:latin typeface="+mn-lt"/>
              </a:rPr>
              <a:t>^</a:t>
            </a:r>
            <a:endParaRPr lang="en-US" sz="22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200" y="10668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   E = </a:t>
            </a:r>
            <a:r>
              <a:rPr lang="en-US" sz="2400" u="sng" dirty="0" smtClean="0">
                <a:solidFill>
                  <a:srgbClr val="002060"/>
                </a:solidFill>
                <a:latin typeface="+mn-lt"/>
              </a:rPr>
              <a:t>A + BD</a:t>
            </a:r>
            <a:r>
              <a:rPr lang="en-US" sz="2400" u="sng" baseline="30000" dirty="0" smtClean="0">
                <a:solidFill>
                  <a:srgbClr val="002060"/>
                </a:solidFill>
                <a:latin typeface="+mn-lt"/>
              </a:rPr>
              <a:t>H</a:t>
            </a:r>
            <a:r>
              <a:rPr lang="en-US" sz="2400" u="sng" dirty="0" smtClean="0">
                <a:solidFill>
                  <a:srgbClr val="002060"/>
                </a:solidFill>
                <a:latin typeface="+mn-lt"/>
              </a:rPr>
              <a:t> – F</a:t>
            </a:r>
          </a:p>
          <a:p>
            <a:pPr marL="514350" indent="-514350" algn="just"/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               G - K</a:t>
            </a:r>
            <a:endParaRPr lang="en-US" sz="2400" baseline="30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6482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A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530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+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578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5626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*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827644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0960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^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4008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H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6294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-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9342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628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)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369904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(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3914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/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7724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5438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(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0010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-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256104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8458200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)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836504" y="1066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E =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256104" y="1066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K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3048000" y="5562600"/>
            <a:ext cx="457200" cy="480060"/>
          </a:xfrm>
          <a:prstGeom prst="ellipse">
            <a:avLst/>
          </a:prstGeom>
          <a:solidFill>
            <a:srgbClr val="9900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H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9966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5" name="Straight Connector 124"/>
          <p:cNvCxnSpPr>
            <a:stCxn id="62" idx="5"/>
            <a:endCxn id="124" idx="0"/>
          </p:cNvCxnSpPr>
          <p:nvPr/>
        </p:nvCxnSpPr>
        <p:spPr bwMode="auto">
          <a:xfrm rot="16200000" flipH="1">
            <a:off x="2896379" y="5182378"/>
            <a:ext cx="236287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Oval 126"/>
          <p:cNvSpPr/>
          <p:nvPr/>
        </p:nvSpPr>
        <p:spPr bwMode="auto">
          <a:xfrm>
            <a:off x="4191000" y="2794287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-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CCCC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5105400" y="3352800"/>
            <a:ext cx="457200" cy="480060"/>
          </a:xfrm>
          <a:prstGeom prst="ellipse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K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FF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>
            <a:off x="3429000" y="3352800"/>
            <a:ext cx="457200" cy="480060"/>
          </a:xfrm>
          <a:prstGeom prst="ellipse">
            <a:avLst/>
          </a:prstGeom>
          <a:solidFill>
            <a:srgbClr val="00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G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0" name="Straight Connector 129"/>
          <p:cNvCxnSpPr>
            <a:stCxn id="60" idx="5"/>
            <a:endCxn id="127" idx="0"/>
          </p:cNvCxnSpPr>
          <p:nvPr/>
        </p:nvCxnSpPr>
        <p:spPr bwMode="auto">
          <a:xfrm rot="16200000" flipH="1">
            <a:off x="3651057" y="2025744"/>
            <a:ext cx="327130" cy="1209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27" idx="2"/>
            <a:endCxn id="129" idx="0"/>
          </p:cNvCxnSpPr>
          <p:nvPr/>
        </p:nvCxnSpPr>
        <p:spPr bwMode="auto">
          <a:xfrm rot="10800000" flipV="1">
            <a:off x="3657600" y="3034316"/>
            <a:ext cx="533400" cy="3184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27" idx="6"/>
            <a:endCxn id="128" idx="0"/>
          </p:cNvCxnSpPr>
          <p:nvPr/>
        </p:nvCxnSpPr>
        <p:spPr bwMode="auto">
          <a:xfrm>
            <a:off x="4648200" y="3034317"/>
            <a:ext cx="685800" cy="3184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7969030" y="4204252"/>
            <a:ext cx="4138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336600"/>
                </a:solidFill>
                <a:latin typeface="+mn-lt"/>
              </a:rPr>
              <a:t>G</a:t>
            </a:r>
            <a:endParaRPr lang="en-US" sz="2200" b="1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8194674" y="4204061"/>
            <a:ext cx="4026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9900"/>
                </a:solidFill>
                <a:latin typeface="+mn-lt"/>
              </a:rPr>
              <a:t>K</a:t>
            </a:r>
            <a:endParaRPr lang="en-US" sz="2200" b="1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793985" y="4204252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CCCC00"/>
                </a:solidFill>
                <a:latin typeface="+mn-lt"/>
              </a:rPr>
              <a:t>-</a:t>
            </a:r>
            <a:endParaRPr lang="en-US" sz="2200" b="1" dirty="0">
              <a:solidFill>
                <a:srgbClr val="CCCC00"/>
              </a:solidFill>
              <a:latin typeface="+mn-l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7593496" y="4204252"/>
            <a:ext cx="3674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990033"/>
                </a:solidFill>
                <a:latin typeface="+mn-lt"/>
              </a:rPr>
              <a:t>F</a:t>
            </a:r>
            <a:endParaRPr lang="en-US" sz="2200" b="1" dirty="0">
              <a:solidFill>
                <a:srgbClr val="990033"/>
              </a:solidFill>
              <a:latin typeface="+mn-lt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587279" y="4556203"/>
            <a:ext cx="2613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/</a:t>
            </a:r>
            <a:endParaRPr lang="en-US" sz="2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715000" y="4556203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+mn-lt"/>
              </a:rPr>
              <a:t>+</a:t>
            </a:r>
            <a:endParaRPr lang="en-US" sz="22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509592" y="4556203"/>
            <a:ext cx="365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  <a:latin typeface="+mn-lt"/>
              </a:rPr>
              <a:t>A</a:t>
            </a:r>
            <a:endParaRPr lang="en-US" sz="22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199244" y="4556203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66FF"/>
                </a:solidFill>
                <a:latin typeface="+mn-lt"/>
              </a:rPr>
              <a:t>-</a:t>
            </a:r>
            <a:endParaRPr lang="en-US" sz="2200" b="1" dirty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983356" y="4556203"/>
            <a:ext cx="399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B050"/>
                </a:solidFill>
                <a:latin typeface="+mn-lt"/>
              </a:rPr>
              <a:t>B</a:t>
            </a:r>
            <a:endParaRPr lang="en-US" sz="22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463748" y="4556203"/>
            <a:ext cx="2878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00CC"/>
                </a:solidFill>
                <a:latin typeface="+mn-lt"/>
              </a:rPr>
              <a:t>D</a:t>
            </a:r>
            <a:endParaRPr lang="en-US" sz="22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934200" y="4556203"/>
            <a:ext cx="420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996633"/>
                </a:solidFill>
                <a:latin typeface="+mn-lt"/>
              </a:rPr>
              <a:t>H</a:t>
            </a:r>
            <a:endParaRPr lang="en-US" sz="2200" b="1" dirty="0">
              <a:solidFill>
                <a:srgbClr val="996633"/>
              </a:solidFill>
              <a:latin typeface="+mn-lt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235148" y="4556203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660066"/>
                </a:solidFill>
                <a:latin typeface="+mn-lt"/>
              </a:rPr>
              <a:t>*</a:t>
            </a:r>
            <a:endParaRPr lang="en-US" sz="2200" b="1" dirty="0">
              <a:solidFill>
                <a:srgbClr val="660066"/>
              </a:solidFill>
              <a:latin typeface="+mn-l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692348" y="4556203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B0F0"/>
                </a:solidFill>
                <a:latin typeface="+mn-lt"/>
              </a:rPr>
              <a:t>^</a:t>
            </a:r>
            <a:endParaRPr lang="en-US" sz="22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772400" y="4561869"/>
            <a:ext cx="4138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336600"/>
                </a:solidFill>
                <a:latin typeface="+mn-lt"/>
              </a:rPr>
              <a:t>G</a:t>
            </a:r>
            <a:endParaRPr lang="en-US" sz="2200" b="1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8207926" y="4561678"/>
            <a:ext cx="4026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9900"/>
                </a:solidFill>
                <a:latin typeface="+mn-lt"/>
              </a:rPr>
              <a:t>K</a:t>
            </a:r>
            <a:endParaRPr lang="en-US" sz="2200" b="1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8062682" y="4561869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CCCC00"/>
                </a:solidFill>
                <a:latin typeface="+mn-lt"/>
              </a:rPr>
              <a:t>-</a:t>
            </a:r>
            <a:endParaRPr lang="en-US" sz="2200" b="1" dirty="0">
              <a:solidFill>
                <a:srgbClr val="CCCC00"/>
              </a:solidFill>
              <a:latin typeface="+mn-lt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391400" y="4561869"/>
            <a:ext cx="3674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990033"/>
                </a:solidFill>
                <a:latin typeface="+mn-lt"/>
              </a:rPr>
              <a:t>F</a:t>
            </a:r>
            <a:endParaRPr lang="en-US" sz="2200" b="1" dirty="0">
              <a:solidFill>
                <a:srgbClr val="990033"/>
              </a:solidFill>
              <a:latin typeface="+mn-lt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8206408" y="5000151"/>
            <a:ext cx="2613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/</a:t>
            </a:r>
            <a:endParaRPr lang="en-US" sz="2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6934970" y="5000151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C000"/>
                </a:solidFill>
                <a:latin typeface="+mn-lt"/>
              </a:rPr>
              <a:t>+</a:t>
            </a:r>
            <a:endParaRPr lang="en-US" sz="22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512904" y="5000151"/>
            <a:ext cx="365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  <a:latin typeface="+mn-lt"/>
              </a:rPr>
              <a:t>A</a:t>
            </a:r>
            <a:endParaRPr lang="en-US" sz="22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391400" y="4992756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66FF"/>
                </a:solidFill>
                <a:latin typeface="+mn-lt"/>
              </a:rPr>
              <a:t>-</a:t>
            </a:r>
            <a:endParaRPr lang="en-US" sz="2200" b="1" dirty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754756" y="5000151"/>
            <a:ext cx="399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B050"/>
                </a:solidFill>
                <a:latin typeface="+mn-lt"/>
              </a:rPr>
              <a:t>B</a:t>
            </a:r>
            <a:endParaRPr lang="en-US" sz="22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983356" y="5000151"/>
            <a:ext cx="2878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00CC"/>
                </a:solidFill>
                <a:latin typeface="+mn-lt"/>
              </a:rPr>
              <a:t>D</a:t>
            </a:r>
            <a:endParaRPr lang="en-US" sz="22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6221904" y="5000151"/>
            <a:ext cx="4203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996633"/>
                </a:solidFill>
                <a:latin typeface="+mn-lt"/>
              </a:rPr>
              <a:t>H</a:t>
            </a:r>
            <a:endParaRPr lang="en-US" sz="2200" b="1" dirty="0">
              <a:solidFill>
                <a:srgbClr val="996633"/>
              </a:solidFill>
              <a:latin typeface="+mn-lt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702288" y="5000151"/>
            <a:ext cx="34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660066"/>
                </a:solidFill>
                <a:latin typeface="+mn-lt"/>
              </a:rPr>
              <a:t>*</a:t>
            </a:r>
            <a:endParaRPr lang="en-US" sz="2200" b="1" dirty="0">
              <a:solidFill>
                <a:srgbClr val="660066"/>
              </a:solidFill>
              <a:latin typeface="+mn-lt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443872" y="5000151"/>
            <a:ext cx="4299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B0F0"/>
                </a:solidFill>
                <a:latin typeface="+mn-lt"/>
              </a:rPr>
              <a:t>^</a:t>
            </a:r>
            <a:endParaRPr lang="en-US" sz="22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7566992" y="5005817"/>
            <a:ext cx="4138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336600"/>
                </a:solidFill>
                <a:latin typeface="+mn-lt"/>
              </a:rPr>
              <a:t>G</a:t>
            </a:r>
            <a:endParaRPr lang="en-US" sz="2200" b="1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782340" y="5005626"/>
            <a:ext cx="4026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9900"/>
                </a:solidFill>
                <a:latin typeface="+mn-lt"/>
              </a:rPr>
              <a:t>K</a:t>
            </a:r>
            <a:endParaRPr lang="en-US" sz="2200" b="1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065994" y="5005817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CCCC00"/>
                </a:solidFill>
                <a:latin typeface="+mn-lt"/>
              </a:rPr>
              <a:t>-</a:t>
            </a:r>
            <a:endParaRPr lang="en-US" sz="2200" b="1" dirty="0">
              <a:solidFill>
                <a:srgbClr val="CCCC00"/>
              </a:solidFill>
              <a:latin typeface="+mn-lt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185996" y="4998422"/>
            <a:ext cx="3674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990033"/>
                </a:solidFill>
                <a:latin typeface="+mn-lt"/>
              </a:rPr>
              <a:t>F</a:t>
            </a:r>
            <a:endParaRPr lang="en-US" sz="2200" b="1" dirty="0">
              <a:solidFill>
                <a:srgbClr val="990033"/>
              </a:solidFill>
              <a:latin typeface="+mn-lt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52400" y="990600"/>
            <a:ext cx="8839200" cy="51816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Right Arrow 93"/>
          <p:cNvSpPr/>
          <p:nvPr/>
        </p:nvSpPr>
        <p:spPr bwMode="auto">
          <a:xfrm>
            <a:off x="3299792" y="1272208"/>
            <a:ext cx="457200" cy="1524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Left Brace 94"/>
          <p:cNvSpPr/>
          <p:nvPr/>
        </p:nvSpPr>
        <p:spPr bwMode="auto">
          <a:xfrm rot="16200000">
            <a:off x="5486400" y="0"/>
            <a:ext cx="381000" cy="3429000"/>
          </a:xfrm>
          <a:prstGeom prst="lef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Left Brace 95"/>
          <p:cNvSpPr/>
          <p:nvPr/>
        </p:nvSpPr>
        <p:spPr bwMode="auto">
          <a:xfrm rot="16200000">
            <a:off x="8029160" y="1260612"/>
            <a:ext cx="381000" cy="914400"/>
          </a:xfrm>
          <a:prstGeom prst="lef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724400" y="1828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00B050"/>
                </a:solidFill>
                <a:latin typeface="+mn-lt"/>
              </a:rPr>
              <a:t>Subtree</a:t>
            </a:r>
            <a:r>
              <a:rPr lang="en-US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+mn-lt"/>
              </a:rPr>
              <a:t>Kiri</a:t>
            </a:r>
            <a:endParaRPr lang="en-U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696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FFC000"/>
                </a:solidFill>
                <a:latin typeface="+mn-lt"/>
              </a:rPr>
              <a:t>Subtree</a:t>
            </a:r>
            <a:r>
              <a:rPr lang="en-US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+mn-lt"/>
              </a:rPr>
              <a:t>Kanan</a:t>
            </a:r>
            <a:endParaRPr lang="en-US" dirty="0">
              <a:solidFill>
                <a:srgbClr val="FFC000"/>
              </a:solidFill>
              <a:latin typeface="+mn-lt"/>
            </a:endParaRPr>
          </a:p>
        </p:txBody>
      </p:sp>
      <p:cxnSp>
        <p:nvCxnSpPr>
          <p:cNvPr id="116" name="Straight Arrow Connector 115"/>
          <p:cNvCxnSpPr/>
          <p:nvPr/>
        </p:nvCxnSpPr>
        <p:spPr bwMode="auto">
          <a:xfrm rot="5400000">
            <a:off x="7239000" y="1676400"/>
            <a:ext cx="4572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TextBox 118"/>
          <p:cNvSpPr txBox="1"/>
          <p:nvPr/>
        </p:nvSpPr>
        <p:spPr>
          <a:xfrm>
            <a:off x="6934200" y="1905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+mn-lt"/>
              </a:rPr>
              <a:t>Root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33" name="Straight Connector 132"/>
          <p:cNvCxnSpPr>
            <a:stCxn id="61" idx="5"/>
            <a:endCxn id="67" idx="0"/>
          </p:cNvCxnSpPr>
          <p:nvPr/>
        </p:nvCxnSpPr>
        <p:spPr bwMode="auto">
          <a:xfrm rot="16200000" flipH="1">
            <a:off x="1358166" y="3709035"/>
            <a:ext cx="417112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5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4500"/>
                            </p:stCondLst>
                            <p:childTnLst>
                              <p:par>
                                <p:cTn id="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5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6500"/>
                            </p:stCondLst>
                            <p:childTnLst>
                              <p:par>
                                <p:cTn id="9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75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8500"/>
                            </p:stCondLst>
                            <p:childTnLst>
                              <p:par>
                                <p:cTn id="9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500"/>
                            </p:stCondLst>
                            <p:childTnLst>
                              <p:par>
                                <p:cTn id="10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4500"/>
                            </p:stCondLst>
                            <p:childTnLst>
                              <p:par>
                                <p:cTn id="1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8750"/>
                            </p:stCondLst>
                            <p:childTnLst>
                              <p:par>
                                <p:cTn id="12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900" decel="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900" decel="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900" decel="100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9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9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900" decel="100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900" decel="100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"/>
                            </p:stCondLst>
                            <p:childTnLst>
                              <p:par>
                                <p:cTn id="257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900" decel="100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00"/>
                            </p:stCondLst>
                            <p:childTnLst>
                              <p:par>
                                <p:cTn id="274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900" decel="100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900" decel="100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500"/>
                            </p:stCondLst>
                            <p:childTnLst>
                              <p:par>
                                <p:cTn id="308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900" decel="100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500"/>
                            </p:stCondLst>
                            <p:childTnLst>
                              <p:par>
                                <p:cTn id="325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900" decel="100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7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320"/>
                            </p:stCondLst>
                            <p:childTnLst>
                              <p:par>
                                <p:cTn id="3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320"/>
                            </p:stCondLst>
                            <p:childTnLst>
                              <p:par>
                                <p:cTn id="3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232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332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4320"/>
                            </p:stCondLst>
                            <p:childTnLst>
                              <p:par>
                                <p:cTn id="3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5320"/>
                            </p:stCondLst>
                            <p:childTnLst>
                              <p:par>
                                <p:cTn id="3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6320"/>
                            </p:stCondLst>
                            <p:childTnLst>
                              <p:par>
                                <p:cTn id="3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7320"/>
                            </p:stCondLst>
                            <p:childTnLst>
                              <p:par>
                                <p:cTn id="3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8320"/>
                            </p:stCondLst>
                            <p:childTnLst>
                              <p:par>
                                <p:cTn id="3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9320"/>
                            </p:stCondLst>
                            <p:childTnLst>
                              <p:par>
                                <p:cTn id="3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0320"/>
                            </p:stCondLst>
                            <p:childTnLst>
                              <p:par>
                                <p:cTn id="3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1320"/>
                            </p:stCondLst>
                            <p:childTnLst>
                              <p:par>
                                <p:cTn id="3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12320"/>
                            </p:stCondLst>
                            <p:childTnLst>
                              <p:par>
                                <p:cTn id="3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9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5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6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280"/>
                            </p:stCondLst>
                            <p:childTnLst>
                              <p:par>
                                <p:cTn id="4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280"/>
                            </p:stCondLst>
                            <p:childTnLst>
                              <p:par>
                                <p:cTn id="4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4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2280"/>
                            </p:stCondLst>
                            <p:childTnLst>
                              <p:par>
                                <p:cTn id="4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8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3280"/>
                            </p:stCondLst>
                            <p:childTnLst>
                              <p:par>
                                <p:cTn id="4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2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4280"/>
                            </p:stCondLst>
                            <p:childTnLst>
                              <p:par>
                                <p:cTn id="4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5280"/>
                            </p:stCondLst>
                            <p:childTnLst>
                              <p:par>
                                <p:cTn id="4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6280"/>
                            </p:stCondLst>
                            <p:childTnLst>
                              <p:par>
                                <p:cTn id="4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7280"/>
                            </p:stCondLst>
                            <p:childTnLst>
                              <p:par>
                                <p:cTn id="4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8280"/>
                            </p:stCondLst>
                            <p:childTnLst>
                              <p:par>
                                <p:cTn id="4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9280"/>
                            </p:stCondLst>
                            <p:childTnLst>
                              <p:par>
                                <p:cTn id="4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1028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1128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2280"/>
                            </p:stCondLst>
                            <p:childTnLst>
                              <p:par>
                                <p:cTn id="4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8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3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360"/>
                            </p:stCondLst>
                            <p:childTnLst>
                              <p:par>
                                <p:cTn id="4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360"/>
                            </p:stCondLst>
                            <p:childTnLst>
                              <p:par>
                                <p:cTn id="4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2360"/>
                            </p:stCondLst>
                            <p:childTnLst>
                              <p:par>
                                <p:cTn id="4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336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436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>
                            <p:stCondLst>
                              <p:cond delay="536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636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7360"/>
                            </p:stCondLst>
                            <p:childTnLst>
                              <p:par>
                                <p:cTn id="4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7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8360"/>
                            </p:stCondLst>
                            <p:childTnLst>
                              <p:par>
                                <p:cTn id="4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1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9360"/>
                            </p:stCondLst>
                            <p:childTnLst>
                              <p:par>
                                <p:cTn id="5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10360"/>
                            </p:stCondLst>
                            <p:childTnLst>
                              <p:par>
                                <p:cTn id="5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9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11360"/>
                            </p:stCondLst>
                            <p:childTnLst>
                              <p:par>
                                <p:cTn id="5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3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12360"/>
                            </p:stCondLst>
                            <p:childTnLst>
                              <p:par>
                                <p:cTn id="5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52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7" grpId="0"/>
      <p:bldP spid="78" grpId="0"/>
      <p:bldP spid="54" grpId="0"/>
      <p:bldP spid="56" grpId="0"/>
      <p:bldP spid="56" grpId="1"/>
      <p:bldP spid="58" grpId="0"/>
      <p:bldP spid="58" grpId="1"/>
      <p:bldP spid="59" grpId="0"/>
      <p:bldP spid="59" grpId="1"/>
      <p:bldP spid="97" grpId="0"/>
      <p:bldP spid="97" grpId="1"/>
      <p:bldP spid="98" grpId="0"/>
      <p:bldP spid="98" grpId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  <p:bldP spid="103" grpId="0"/>
      <p:bldP spid="104" grpId="0"/>
      <p:bldP spid="105" grpId="0"/>
      <p:bldP spid="105" grpId="1"/>
      <p:bldP spid="106" grpId="0"/>
      <p:bldP spid="106" grpId="1"/>
      <p:bldP spid="107" grpId="0"/>
      <p:bldP spid="108" grpId="0"/>
      <p:bldP spid="108" grpId="1"/>
      <p:bldP spid="110" grpId="0"/>
      <p:bldP spid="111" grpId="0"/>
      <p:bldP spid="112" grpId="0"/>
      <p:bldP spid="112" grpId="1"/>
      <p:bldP spid="124" grpId="0" animBg="1"/>
      <p:bldP spid="127" grpId="0" animBg="1"/>
      <p:bldP spid="128" grpId="0" animBg="1"/>
      <p:bldP spid="129" grpId="0" animBg="1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93" grpId="0" animBg="1"/>
      <p:bldP spid="94" grpId="0" animBg="1"/>
      <p:bldP spid="95" grpId="0" animBg="1"/>
      <p:bldP spid="96" grpId="0" animBg="1"/>
      <p:bldP spid="113" grpId="0"/>
      <p:bldP spid="114" grpId="0"/>
      <p:bldP spid="1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3058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solidFill>
                  <a:srgbClr val="0070C0"/>
                </a:solidFill>
              </a:rPr>
              <a:t>Buatlah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pohon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binernya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dari</a:t>
            </a:r>
            <a:r>
              <a:rPr lang="en-US" sz="2400" dirty="0" smtClean="0">
                <a:solidFill>
                  <a:srgbClr val="0070C0"/>
                </a:solidFill>
              </a:rPr>
              <a:t> general tree </a:t>
            </a:r>
            <a:r>
              <a:rPr lang="en-US" sz="2400" dirty="0" err="1" smtClean="0">
                <a:solidFill>
                  <a:srgbClr val="0070C0"/>
                </a:solidFill>
              </a:rPr>
              <a:t>di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bawah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ini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kemudian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tentukan</a:t>
            </a:r>
            <a:r>
              <a:rPr lang="en-US" sz="2400" dirty="0" smtClean="0">
                <a:solidFill>
                  <a:srgbClr val="0070C0"/>
                </a:solidFill>
              </a:rPr>
              <a:t> preorder, </a:t>
            </a:r>
            <a:r>
              <a:rPr lang="en-US" sz="2400" dirty="0" err="1" smtClean="0">
                <a:solidFill>
                  <a:srgbClr val="0070C0"/>
                </a:solidFill>
              </a:rPr>
              <a:t>inorder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dan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postorder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None/>
            </a:pPr>
            <a:endParaRPr lang="en-US" sz="2400" b="0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en-US" sz="2400" b="0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en-US" sz="2400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44008" y="266700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3101008" y="329946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096000" y="42672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8000"/>
                </a:solidFill>
              </a:rPr>
              <a:t>H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5562600" y="33528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3300"/>
                </a:solidFill>
              </a:rPr>
              <a:t>C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2491408" y="4213528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660066"/>
                </a:solidFill>
              </a:rPr>
              <a:t>D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710608" y="421386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6600"/>
                </a:solidFill>
              </a:rPr>
              <a:t>E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4572000" y="42672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CC3300"/>
                </a:solidFill>
              </a:rPr>
              <a:t>F</a:t>
            </a:r>
          </a:p>
        </p:txBody>
      </p:sp>
      <p:cxnSp>
        <p:nvCxnSpPr>
          <p:cNvPr id="19" name="Straight Connector 18"/>
          <p:cNvCxnSpPr>
            <a:stCxn id="10" idx="3"/>
            <a:endCxn id="13" idx="0"/>
          </p:cNvCxnSpPr>
          <p:nvPr/>
        </p:nvCxnSpPr>
        <p:spPr bwMode="auto">
          <a:xfrm rot="5400000">
            <a:off x="3708935" y="2697431"/>
            <a:ext cx="222703" cy="9813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5"/>
            <a:endCxn id="15" idx="0"/>
          </p:cNvCxnSpPr>
          <p:nvPr/>
        </p:nvCxnSpPr>
        <p:spPr bwMode="auto">
          <a:xfrm rot="16200000" flipH="1">
            <a:off x="5074705" y="2636304"/>
            <a:ext cx="276043" cy="11569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3" idx="3"/>
            <a:endCxn id="16" idx="0"/>
          </p:cNvCxnSpPr>
          <p:nvPr/>
        </p:nvCxnSpPr>
        <p:spPr bwMode="auto">
          <a:xfrm rot="5400000">
            <a:off x="2691831" y="3737395"/>
            <a:ext cx="504311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3" idx="5"/>
            <a:endCxn id="17" idx="0"/>
          </p:cNvCxnSpPr>
          <p:nvPr/>
        </p:nvCxnSpPr>
        <p:spPr bwMode="auto">
          <a:xfrm rot="16200000" flipH="1">
            <a:off x="3462909" y="3737560"/>
            <a:ext cx="5046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5" idx="2"/>
            <a:endCxn id="18" idx="0"/>
          </p:cNvCxnSpPr>
          <p:nvPr/>
        </p:nvCxnSpPr>
        <p:spPr bwMode="auto">
          <a:xfrm rot="10800000" flipV="1">
            <a:off x="4800600" y="3592830"/>
            <a:ext cx="762000" cy="6743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5" idx="5"/>
            <a:endCxn id="14" idx="0"/>
          </p:cNvCxnSpPr>
          <p:nvPr/>
        </p:nvCxnSpPr>
        <p:spPr bwMode="auto">
          <a:xfrm rot="16200000" flipH="1">
            <a:off x="5886401" y="3829000"/>
            <a:ext cx="5046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5105400" y="428012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990099"/>
                </a:solidFill>
              </a:rPr>
              <a:t>G</a:t>
            </a:r>
          </a:p>
        </p:txBody>
      </p:sp>
      <p:cxnSp>
        <p:nvCxnSpPr>
          <p:cNvPr id="26" name="Straight Connector 25"/>
          <p:cNvCxnSpPr>
            <a:stCxn id="15" idx="3"/>
            <a:endCxn id="25" idx="0"/>
          </p:cNvCxnSpPr>
          <p:nvPr/>
        </p:nvCxnSpPr>
        <p:spPr bwMode="auto">
          <a:xfrm rot="5400000">
            <a:off x="5222997" y="3873561"/>
            <a:ext cx="517563" cy="295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3101016" y="4213528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00CC"/>
                </a:solidFill>
              </a:rPr>
              <a:t>I</a:t>
            </a:r>
          </a:p>
        </p:txBody>
      </p:sp>
      <p:cxnSp>
        <p:nvCxnSpPr>
          <p:cNvPr id="28" name="Straight Connector 27"/>
          <p:cNvCxnSpPr>
            <a:stCxn id="13" idx="4"/>
            <a:endCxn id="27" idx="0"/>
          </p:cNvCxnSpPr>
          <p:nvPr/>
        </p:nvCxnSpPr>
        <p:spPr bwMode="auto">
          <a:xfrm rot="16200000" flipH="1">
            <a:off x="3112608" y="3996520"/>
            <a:ext cx="434008" cy="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2607380" y="4998720"/>
            <a:ext cx="457200" cy="457200"/>
          </a:xfrm>
          <a:prstGeom prst="ellipse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R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6629400" y="4276808"/>
            <a:ext cx="457200" cy="457200"/>
          </a:xfrm>
          <a:prstGeom prst="ellipse">
            <a:avLst/>
          </a:prstGeom>
          <a:solidFill>
            <a:srgbClr val="333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B050"/>
                </a:solidFill>
              </a:rPr>
              <a:t>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680792" y="4998720"/>
            <a:ext cx="457200" cy="457200"/>
          </a:xfrm>
          <a:prstGeom prst="ellipse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Q</a:t>
            </a:r>
          </a:p>
        </p:txBody>
      </p:sp>
      <p:cxnSp>
        <p:nvCxnSpPr>
          <p:cNvPr id="42" name="Straight Connector 41"/>
          <p:cNvCxnSpPr>
            <a:stCxn id="15" idx="6"/>
            <a:endCxn id="33" idx="0"/>
          </p:cNvCxnSpPr>
          <p:nvPr/>
        </p:nvCxnSpPr>
        <p:spPr bwMode="auto">
          <a:xfrm>
            <a:off x="6019800" y="3592830"/>
            <a:ext cx="838200" cy="6839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27" idx="5"/>
            <a:endCxn id="34" idx="0"/>
          </p:cNvCxnSpPr>
          <p:nvPr/>
        </p:nvCxnSpPr>
        <p:spPr bwMode="auto">
          <a:xfrm rot="16200000" flipH="1">
            <a:off x="3512609" y="4601936"/>
            <a:ext cx="375435" cy="41813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27" idx="3"/>
            <a:endCxn id="32" idx="0"/>
          </p:cNvCxnSpPr>
          <p:nvPr/>
        </p:nvCxnSpPr>
        <p:spPr bwMode="auto">
          <a:xfrm rot="5400000">
            <a:off x="2814259" y="4645007"/>
            <a:ext cx="375435" cy="3319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2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2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72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22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72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22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72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22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72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22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72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22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72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22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72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22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72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22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72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22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72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22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472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5" grpId="0" animBg="1"/>
      <p:bldP spid="27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Binary Tree 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0010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err="1" smtClean="0">
                <a:solidFill>
                  <a:srgbClr val="C00000"/>
                </a:solidFill>
              </a:rPr>
              <a:t>Contoh</a:t>
            </a:r>
            <a:r>
              <a:rPr lang="en-US" b="1" u="sng" dirty="0" smtClean="0">
                <a:solidFill>
                  <a:srgbClr val="C00000"/>
                </a:solidFill>
              </a:rPr>
              <a:t> 1:</a:t>
            </a: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Diketahui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dua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hasil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penelusuran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sbb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2060"/>
                </a:solidFill>
              </a:rPr>
              <a:t>Preorder 	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Inorder</a:t>
            </a:r>
            <a:r>
              <a:rPr lang="en-US" dirty="0" smtClean="0">
                <a:solidFill>
                  <a:srgbClr val="002060"/>
                </a:solidFill>
              </a:rPr>
              <a:t>	: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b="0" dirty="0" smtClean="0">
              <a:solidFill>
                <a:schemeClr val="tx1"/>
              </a:solidFill>
            </a:endParaRPr>
          </a:p>
          <a:p>
            <a:pPr marL="514350" indent="-514350">
              <a:spcBef>
                <a:spcPts val="0"/>
              </a:spcBef>
              <a:buAutoNum type="arabicPeriod"/>
            </a:pPr>
            <a:endParaRPr lang="en-US" b="0" i="1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5403854" y="357850"/>
            <a:ext cx="3810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391400" y="4419268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J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724400" y="30480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5029200" y="5025556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8000"/>
                </a:solidFill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77000" y="3657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330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971800" y="365760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660066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962400" y="4419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0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638800" y="4419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6248400" y="502920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990099"/>
                </a:solidFill>
              </a:rPr>
              <a:t>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352800" y="502920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20" name="Straight Connector 19"/>
          <p:cNvCxnSpPr>
            <a:stCxn id="17" idx="3"/>
            <a:endCxn id="13" idx="0"/>
          </p:cNvCxnSpPr>
          <p:nvPr/>
        </p:nvCxnSpPr>
        <p:spPr bwMode="auto">
          <a:xfrm rot="5400000">
            <a:off x="5383679" y="4703479"/>
            <a:ext cx="196199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2" idx="2"/>
            <a:endCxn id="15" idx="0"/>
          </p:cNvCxnSpPr>
          <p:nvPr/>
        </p:nvCxnSpPr>
        <p:spPr bwMode="auto">
          <a:xfrm rot="10800000" flipV="1">
            <a:off x="3200400" y="3288030"/>
            <a:ext cx="1524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5" idx="5"/>
            <a:endCxn id="16" idx="0"/>
          </p:cNvCxnSpPr>
          <p:nvPr/>
        </p:nvCxnSpPr>
        <p:spPr bwMode="auto">
          <a:xfrm rot="16200000" flipH="1">
            <a:off x="3600401" y="3829000"/>
            <a:ext cx="352243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6" idx="3"/>
            <a:endCxn id="19" idx="0"/>
          </p:cNvCxnSpPr>
          <p:nvPr/>
        </p:nvCxnSpPr>
        <p:spPr bwMode="auto">
          <a:xfrm rot="5400000">
            <a:off x="3705457" y="4705301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2" idx="6"/>
            <a:endCxn id="14" idx="0"/>
          </p:cNvCxnSpPr>
          <p:nvPr/>
        </p:nvCxnSpPr>
        <p:spPr bwMode="auto">
          <a:xfrm>
            <a:off x="5181600" y="3288030"/>
            <a:ext cx="1524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4" idx="3"/>
            <a:endCxn id="17" idx="0"/>
          </p:cNvCxnSpPr>
          <p:nvPr/>
        </p:nvCxnSpPr>
        <p:spPr bwMode="auto">
          <a:xfrm rot="5400000">
            <a:off x="6029557" y="3905201"/>
            <a:ext cx="352243" cy="676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7" idx="5"/>
            <a:endCxn id="18" idx="0"/>
          </p:cNvCxnSpPr>
          <p:nvPr/>
        </p:nvCxnSpPr>
        <p:spPr bwMode="auto">
          <a:xfrm rot="16200000" flipH="1">
            <a:off x="6153101" y="4705300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4" idx="5"/>
            <a:endCxn id="11" idx="0"/>
          </p:cNvCxnSpPr>
          <p:nvPr/>
        </p:nvCxnSpPr>
        <p:spPr bwMode="auto">
          <a:xfrm rot="16200000" flipH="1">
            <a:off x="7067667" y="3866934"/>
            <a:ext cx="351911" cy="752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643808" y="1855304"/>
            <a:ext cx="337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16357" y="1855304"/>
            <a:ext cx="461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87148" y="1855304"/>
            <a:ext cx="3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42252" y="1855304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I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62260" y="1855304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33460" y="1855304"/>
            <a:ext cx="417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08150" y="1855304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J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04592" y="1855304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74962" y="1855304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H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37184" y="2272988"/>
            <a:ext cx="337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32044" y="2272988"/>
            <a:ext cx="399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I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01012" y="2272988"/>
            <a:ext cx="3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39548" y="2272988"/>
            <a:ext cx="42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55636" y="2272988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40088" y="2272988"/>
            <a:ext cx="417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01526" y="2272988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J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84716" y="2272988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H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58719" y="227298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9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9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Penelusuran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Binary Tree 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001000" cy="510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err="1" smtClean="0">
                <a:solidFill>
                  <a:srgbClr val="C00000"/>
                </a:solidFill>
              </a:rPr>
              <a:t>Contoh</a:t>
            </a:r>
            <a:r>
              <a:rPr lang="en-US" b="1" u="sng" dirty="0" smtClean="0">
                <a:solidFill>
                  <a:srgbClr val="C00000"/>
                </a:solidFill>
              </a:rPr>
              <a:t> 2:</a:t>
            </a: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Diketahui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dua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hasil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penelusuran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sbb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Inorder</a:t>
            </a:r>
            <a:r>
              <a:rPr lang="en-US" dirty="0" smtClean="0">
                <a:solidFill>
                  <a:srgbClr val="002060"/>
                </a:solidFill>
              </a:rPr>
              <a:t>	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Postorder</a:t>
            </a:r>
            <a:r>
              <a:rPr lang="en-US" dirty="0" smtClean="0">
                <a:solidFill>
                  <a:srgbClr val="002060"/>
                </a:solidFill>
              </a:rPr>
              <a:t>	: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b="0" dirty="0" smtClean="0">
              <a:solidFill>
                <a:schemeClr val="tx1"/>
              </a:solidFill>
            </a:endParaRPr>
          </a:p>
          <a:p>
            <a:pPr marL="514350" indent="-514350">
              <a:spcBef>
                <a:spcPts val="0"/>
              </a:spcBef>
              <a:buAutoNum type="arabicPeriod"/>
            </a:pPr>
            <a:endParaRPr lang="en-US" b="0" i="1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5403854" y="357850"/>
            <a:ext cx="3810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391400" y="4419268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J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724400" y="30480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5029200" y="5025556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8000"/>
                </a:solidFill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77000" y="3657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330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971800" y="365760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660066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962400" y="4419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0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638800" y="44196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6248400" y="502920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990099"/>
                </a:solidFill>
              </a:rPr>
              <a:t>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352800" y="502920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20" name="Straight Connector 19"/>
          <p:cNvCxnSpPr>
            <a:stCxn id="17" idx="3"/>
            <a:endCxn id="13" idx="0"/>
          </p:cNvCxnSpPr>
          <p:nvPr/>
        </p:nvCxnSpPr>
        <p:spPr bwMode="auto">
          <a:xfrm rot="5400000">
            <a:off x="5383679" y="4703479"/>
            <a:ext cx="196199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2" idx="2"/>
            <a:endCxn id="15" idx="0"/>
          </p:cNvCxnSpPr>
          <p:nvPr/>
        </p:nvCxnSpPr>
        <p:spPr bwMode="auto">
          <a:xfrm rot="10800000" flipV="1">
            <a:off x="3200400" y="3288030"/>
            <a:ext cx="1524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5" idx="5"/>
            <a:endCxn id="16" idx="0"/>
          </p:cNvCxnSpPr>
          <p:nvPr/>
        </p:nvCxnSpPr>
        <p:spPr bwMode="auto">
          <a:xfrm rot="16200000" flipH="1">
            <a:off x="3600401" y="3829000"/>
            <a:ext cx="352243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6" idx="3"/>
            <a:endCxn id="19" idx="0"/>
          </p:cNvCxnSpPr>
          <p:nvPr/>
        </p:nvCxnSpPr>
        <p:spPr bwMode="auto">
          <a:xfrm rot="5400000">
            <a:off x="3705457" y="4705301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2" idx="6"/>
            <a:endCxn id="14" idx="0"/>
          </p:cNvCxnSpPr>
          <p:nvPr/>
        </p:nvCxnSpPr>
        <p:spPr bwMode="auto">
          <a:xfrm>
            <a:off x="5181600" y="3288030"/>
            <a:ext cx="1524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4" idx="3"/>
            <a:endCxn id="17" idx="0"/>
          </p:cNvCxnSpPr>
          <p:nvPr/>
        </p:nvCxnSpPr>
        <p:spPr bwMode="auto">
          <a:xfrm rot="5400000">
            <a:off x="6029557" y="3905201"/>
            <a:ext cx="352243" cy="676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7" idx="5"/>
            <a:endCxn id="18" idx="0"/>
          </p:cNvCxnSpPr>
          <p:nvPr/>
        </p:nvCxnSpPr>
        <p:spPr bwMode="auto">
          <a:xfrm rot="16200000" flipH="1">
            <a:off x="6153101" y="4705300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4" idx="5"/>
            <a:endCxn id="11" idx="0"/>
          </p:cNvCxnSpPr>
          <p:nvPr/>
        </p:nvCxnSpPr>
        <p:spPr bwMode="auto">
          <a:xfrm rot="16200000" flipH="1">
            <a:off x="7067667" y="3866934"/>
            <a:ext cx="351911" cy="752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613981" y="2272988"/>
            <a:ext cx="337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I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03705" y="2272988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38053" y="2272988"/>
            <a:ext cx="3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9791" y="2272988"/>
            <a:ext cx="43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H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32433" y="2272988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37373" y="2272988"/>
            <a:ext cx="417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4968" y="2272988"/>
            <a:ext cx="431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61513" y="2272988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48539" y="2272988"/>
            <a:ext cx="410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J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40496" y="1838740"/>
            <a:ext cx="337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D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35356" y="1838740"/>
            <a:ext cx="399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I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04324" y="1838740"/>
            <a:ext cx="36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E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42860" y="1838740"/>
            <a:ext cx="427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B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58948" y="1838740"/>
            <a:ext cx="39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F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3400" y="1838740"/>
            <a:ext cx="417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C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04838" y="1838740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J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8028" y="1838740"/>
            <a:ext cx="34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H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62031" y="183874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+mn-lt"/>
              </a:rPr>
              <a:t>G</a:t>
            </a:r>
            <a:endParaRPr lang="en-US" sz="28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8001000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solidFill>
                  <a:srgbClr val="002060"/>
                </a:solidFill>
              </a:rPr>
              <a:t>Buatlah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pohon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binernya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dari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hasil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penelusuran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berikut</a:t>
            </a:r>
            <a:r>
              <a:rPr lang="en-US" sz="2400" dirty="0" smtClean="0">
                <a:solidFill>
                  <a:srgbClr val="002060"/>
                </a:solidFill>
              </a:rPr>
              <a:t>:</a:t>
            </a:r>
          </a:p>
          <a:p>
            <a:pPr marL="457200" indent="-457200">
              <a:buAutoNum type="alphaLcPeriod"/>
            </a:pPr>
            <a:r>
              <a:rPr lang="en-US" sz="2400" dirty="0" err="1" smtClean="0">
                <a:solidFill>
                  <a:srgbClr val="FF0000"/>
                </a:solidFill>
              </a:rPr>
              <a:t>Inorder</a:t>
            </a:r>
            <a:r>
              <a:rPr lang="en-US" sz="2400" dirty="0" smtClean="0">
                <a:solidFill>
                  <a:srgbClr val="FF0000"/>
                </a:solidFill>
              </a:rPr>
              <a:t>	  : </a:t>
            </a:r>
            <a:r>
              <a:rPr lang="en-US" sz="2400" dirty="0" smtClean="0">
                <a:solidFill>
                  <a:srgbClr val="0070C0"/>
                </a:solidFill>
              </a:rPr>
              <a:t>BCDFGKMPSUWY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Preorder	  : </a:t>
            </a:r>
            <a:r>
              <a:rPr lang="en-US" sz="2400" dirty="0" smtClean="0">
                <a:solidFill>
                  <a:srgbClr val="0070C0"/>
                </a:solidFill>
              </a:rPr>
              <a:t>MFDBCKGSPWUY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lphaLcPeriod" startAt="2"/>
            </a:pPr>
            <a:r>
              <a:rPr lang="en-US" sz="2400" dirty="0" err="1" smtClean="0">
                <a:solidFill>
                  <a:srgbClr val="FF0000"/>
                </a:solidFill>
              </a:rPr>
              <a:t>Postorder</a:t>
            </a:r>
            <a:r>
              <a:rPr lang="en-US" sz="2400" dirty="0" smtClean="0">
                <a:solidFill>
                  <a:srgbClr val="FF0000"/>
                </a:solidFill>
              </a:rPr>
              <a:t> : </a:t>
            </a:r>
            <a:r>
              <a:rPr lang="en-US" sz="2400" dirty="0" smtClean="0">
                <a:solidFill>
                  <a:srgbClr val="0070C0"/>
                </a:solidFill>
              </a:rPr>
              <a:t>EGHCIMFBNPJLKDA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Inorder</a:t>
            </a:r>
            <a:r>
              <a:rPr lang="en-US" sz="2400" dirty="0" smtClean="0">
                <a:solidFill>
                  <a:srgbClr val="FF0000"/>
                </a:solidFill>
              </a:rPr>
              <a:t>    : </a:t>
            </a:r>
            <a:r>
              <a:rPr lang="en-US" sz="2400" dirty="0" smtClean="0">
                <a:solidFill>
                  <a:srgbClr val="0070C0"/>
                </a:solidFill>
              </a:rPr>
              <a:t>EBGCHFMIANJPDLK</a:t>
            </a:r>
          </a:p>
          <a:p>
            <a:pPr marL="514350" indent="-514350">
              <a:buNone/>
            </a:pPr>
            <a:endParaRPr lang="en-US" sz="2400" b="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sz="2400" b="0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en-US" sz="2400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1" grpId="0"/>
    </p:bldLst>
  </p:timing>
</p:sld>
</file>

<file path=ppt/theme/theme1.xml><?xml version="1.0" encoding="utf-8"?>
<a:theme xmlns:a="http://schemas.openxmlformats.org/drawingml/2006/main" name="Abstrac 3">
  <a:themeElements>
    <a:clrScheme name="sample 1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1B9AD9"/>
      </a:accent1>
      <a:accent2>
        <a:srgbClr val="1DB3AC"/>
      </a:accent2>
      <a:accent3>
        <a:srgbClr val="FFFFFF"/>
      </a:accent3>
      <a:accent4>
        <a:srgbClr val="174578"/>
      </a:accent4>
      <a:accent5>
        <a:srgbClr val="ABCAE9"/>
      </a:accent5>
      <a:accent6>
        <a:srgbClr val="19A29B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 3</Template>
  <TotalTime>2446</TotalTime>
  <Words>774</Words>
  <Application>Microsoft PowerPoint</Application>
  <PresentationFormat>On-screen Show (4:3)</PresentationFormat>
  <Paragraphs>430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Abstrac 3</vt:lpstr>
      <vt:lpstr>Custom Design</vt:lpstr>
      <vt:lpstr>Image</vt:lpstr>
      <vt:lpstr>Struktur Data </vt:lpstr>
      <vt:lpstr>Penelusuran Binary Tree</vt:lpstr>
      <vt:lpstr>Contoh Penelusuran 1</vt:lpstr>
      <vt:lpstr>Contoh Penelusuran 2</vt:lpstr>
      <vt:lpstr>Contoh Penelusuran 3</vt:lpstr>
      <vt:lpstr>Latihan Penelusuran</vt:lpstr>
      <vt:lpstr>Penelusuran    Binary Tree </vt:lpstr>
      <vt:lpstr>Penelusuran    Binary Tree </vt:lpstr>
      <vt:lpstr>Latihan</vt:lpstr>
      <vt:lpstr>Penelusuran Menggunakan Stack</vt:lpstr>
      <vt:lpstr>Penelusuran Menggunakan Stack</vt:lpstr>
      <vt:lpstr>Penelusuran Menggunakan Stack</vt:lpstr>
      <vt:lpstr>Latihan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Data  Queue (Antrian)</dc:title>
  <dc:creator>DosenIF-1</dc:creator>
  <cp:lastModifiedBy>DosenIF-1</cp:lastModifiedBy>
  <cp:revision>412</cp:revision>
  <dcterms:created xsi:type="dcterms:W3CDTF">2012-05-16T03:35:54Z</dcterms:created>
  <dcterms:modified xsi:type="dcterms:W3CDTF">2012-06-05T09:18:44Z</dcterms:modified>
</cp:coreProperties>
</file>