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6"/>
  </p:handoutMasterIdLst>
  <p:sldIdLst>
    <p:sldId id="273" r:id="rId2"/>
    <p:sldId id="314" r:id="rId3"/>
    <p:sldId id="296" r:id="rId4"/>
    <p:sldId id="297" r:id="rId5"/>
    <p:sldId id="298" r:id="rId6"/>
    <p:sldId id="299" r:id="rId7"/>
    <p:sldId id="300" r:id="rId8"/>
    <p:sldId id="301" r:id="rId9"/>
    <p:sldId id="302" r:id="rId10"/>
    <p:sldId id="304" r:id="rId11"/>
    <p:sldId id="305" r:id="rId12"/>
    <p:sldId id="306" r:id="rId13"/>
    <p:sldId id="307" r:id="rId14"/>
    <p:sldId id="344" r:id="rId15"/>
    <p:sldId id="340" r:id="rId16"/>
    <p:sldId id="341" r:id="rId17"/>
    <p:sldId id="315" r:id="rId18"/>
    <p:sldId id="316" r:id="rId19"/>
    <p:sldId id="317" r:id="rId20"/>
    <p:sldId id="318" r:id="rId21"/>
    <p:sldId id="319" r:id="rId22"/>
    <p:sldId id="320" r:id="rId23"/>
    <p:sldId id="321" r:id="rId24"/>
    <p:sldId id="271" r:id="rId25"/>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766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94" autoAdjust="0"/>
  </p:normalViewPr>
  <p:slideViewPr>
    <p:cSldViewPr>
      <p:cViewPr>
        <p:scale>
          <a:sx n="60" d="100"/>
          <a:sy n="60" d="100"/>
        </p:scale>
        <p:origin x="-786" y="-3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31BB7A84-8E0A-4966-AEB7-96E1FDAB7628}" type="datetimeFigureOut">
              <a:rPr lang="id-ID" smtClean="0"/>
              <a:pPr/>
              <a:t>23/07/2013</a:t>
            </a:fld>
            <a:endParaRPr lang="id-ID"/>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6BB40EC6-1D1E-4D38-878E-EB154B7CD831}" type="slidenum">
              <a:rPr lang="id-ID" smtClean="0"/>
              <a:pPr/>
              <a:t>‹#›</a:t>
            </a:fld>
            <a:endParaRPr lang="id-ID"/>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98945B6-FA15-4165-BEA3-CE7667D3A357}" type="datetimeFigureOut">
              <a:rPr lang="en-US" smtClean="0"/>
              <a:pPr/>
              <a:t>7/23/2013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60E0F1C-1DB8-4A30-B465-3C2A1DD966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945B6-FA15-4165-BEA3-CE7667D3A357}" type="datetimeFigureOut">
              <a:rPr lang="en-US" smtClean="0"/>
              <a:pPr/>
              <a:t>7/23/2013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945B6-FA15-4165-BEA3-CE7667D3A357}" type="datetimeFigureOut">
              <a:rPr lang="en-US" smtClean="0"/>
              <a:pPr/>
              <a:t>7/23/2013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8945B6-FA15-4165-BEA3-CE7667D3A357}" type="datetimeFigureOut">
              <a:rPr lang="en-US" smtClean="0"/>
              <a:pPr/>
              <a:t>7/23/2013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98945B6-FA15-4165-BEA3-CE7667D3A357}" type="datetimeFigureOut">
              <a:rPr lang="en-US" smtClean="0"/>
              <a:pPr/>
              <a:t>7/23/2013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E0F1C-1DB8-4A30-B465-3C2A1DD966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8945B6-FA15-4165-BEA3-CE7667D3A357}" type="datetimeFigureOut">
              <a:rPr lang="en-US" smtClean="0"/>
              <a:pPr/>
              <a:t>7/23/2013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98945B6-FA15-4165-BEA3-CE7667D3A357}" type="datetimeFigureOut">
              <a:rPr lang="en-US" smtClean="0"/>
              <a:pPr/>
              <a:t>7/23/2013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98945B6-FA15-4165-BEA3-CE7667D3A357}" type="datetimeFigureOut">
              <a:rPr lang="en-US" smtClean="0"/>
              <a:pPr/>
              <a:t>7/23/2013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945B6-FA15-4165-BEA3-CE7667D3A357}" type="datetimeFigureOut">
              <a:rPr lang="en-US" smtClean="0"/>
              <a:pPr/>
              <a:t>7/23/2013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8945B6-FA15-4165-BEA3-CE7667D3A357}" type="datetimeFigureOut">
              <a:rPr lang="en-US" smtClean="0"/>
              <a:pPr/>
              <a:t>7/23/2013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E0F1C-1DB8-4A30-B465-3C2A1DD966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98945B6-FA15-4165-BEA3-CE7667D3A357}" type="datetimeFigureOut">
              <a:rPr lang="en-US" smtClean="0"/>
              <a:pPr/>
              <a:t>7/23/2013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60E0F1C-1DB8-4A30-B465-3C2A1DD966E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98945B6-FA15-4165-BEA3-CE7667D3A357}" type="datetimeFigureOut">
              <a:rPr lang="en-US" smtClean="0"/>
              <a:pPr/>
              <a:t>7/23/2013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0E0F1C-1DB8-4A30-B465-3C2A1DD966E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anthonymattox.com/wp-content/uploads/2009/01/spinal_network_drawing_machine_3.jpg"/>
          <p:cNvPicPr>
            <a:picLocks noChangeAspect="1" noChangeArrowheads="1"/>
          </p:cNvPicPr>
          <p:nvPr/>
        </p:nvPicPr>
        <p:blipFill>
          <a:blip r:embed="rId2" cstate="print"/>
          <a:srcRect/>
          <a:stretch>
            <a:fillRect/>
          </a:stretch>
        </p:blipFill>
        <p:spPr bwMode="auto">
          <a:xfrm>
            <a:off x="0" y="0"/>
            <a:ext cx="9134230" cy="4191000"/>
          </a:xfrm>
          <a:prstGeom prst="rect">
            <a:avLst/>
          </a:prstGeom>
          <a:noFill/>
        </p:spPr>
      </p:pic>
      <p:sp>
        <p:nvSpPr>
          <p:cNvPr id="6" name="Rectangle 3"/>
          <p:cNvSpPr txBox="1">
            <a:spLocks noChangeArrowheads="1"/>
          </p:cNvSpPr>
          <p:nvPr/>
        </p:nvSpPr>
        <p:spPr>
          <a:xfrm>
            <a:off x="762000" y="4572000"/>
            <a:ext cx="7827963" cy="1524000"/>
          </a:xfrm>
          <a:prstGeom prst="rect">
            <a:avLst/>
          </a:prstGeom>
        </p:spPr>
        <p:txBody>
          <a:bodyPr>
            <a:normAutofit fontScale="77500" lnSpcReduction="20000"/>
          </a:bodyPr>
          <a:lstStyle/>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4000" b="1" i="0" u="none" strike="noStrike" kern="1200" cap="none" spc="0" normalizeH="0" baseline="0" noProof="0" dirty="0" smtClean="0">
                <a:ln>
                  <a:noFill/>
                </a:ln>
                <a:solidFill>
                  <a:schemeClr val="tx1">
                    <a:lumMod val="95000"/>
                    <a:lumOff val="5000"/>
                  </a:schemeClr>
                </a:solidFill>
                <a:effectLst/>
                <a:uLnTx/>
                <a:uFillTx/>
                <a:latin typeface="Arial Rounded MT Bold" pitchFamily="34" charset="0"/>
              </a:rPr>
              <a:t>Project Management</a:t>
            </a:r>
          </a:p>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4000" b="1" i="0" u="none" strike="noStrike" kern="1200" cap="none" spc="0" normalizeH="0" baseline="0" noProof="0" dirty="0" smtClean="0">
                <a:ln>
                  <a:noFill/>
                </a:ln>
                <a:solidFill>
                  <a:srgbClr val="00B050"/>
                </a:solidFill>
                <a:effectLst/>
                <a:uLnTx/>
                <a:uFillTx/>
                <a:latin typeface="+mn-lt"/>
                <a:ea typeface="+mn-ea"/>
                <a:cs typeface="+mn-cs"/>
              </a:rPr>
              <a:t>Magister </a:t>
            </a:r>
            <a:r>
              <a:rPr lang="id-ID" sz="4000" b="1" dirty="0" smtClean="0">
                <a:solidFill>
                  <a:srgbClr val="00B050"/>
                </a:solidFill>
              </a:rPr>
              <a:t>Manajemen</a:t>
            </a:r>
            <a:endParaRPr kumimoji="0" lang="id-ID" sz="4000" b="1" i="0" u="none" strike="noStrike" kern="1200" cap="none" spc="0" normalizeH="0" baseline="0" noProof="0" dirty="0" smtClean="0">
              <a:ln>
                <a:noFill/>
              </a:ln>
              <a:solidFill>
                <a:srgbClr val="00B050"/>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4000" b="1" i="0" u="none" strike="noStrike" kern="1200" cap="none" spc="0" normalizeH="0" baseline="0" noProof="0" dirty="0" smtClean="0">
                <a:ln>
                  <a:noFill/>
                </a:ln>
                <a:solidFill>
                  <a:srgbClr val="002060"/>
                </a:solidFill>
                <a:effectLst/>
                <a:uLnTx/>
                <a:uFillTx/>
                <a:latin typeface="+mn-lt"/>
                <a:ea typeface="+mn-ea"/>
                <a:cs typeface="+mn-cs"/>
              </a:rPr>
              <a:t>Universitas Komputer Indonesia</a:t>
            </a:r>
            <a:endParaRPr kumimoji="0" lang="en-US" sz="4000" b="1" i="0" u="none" strike="noStrike" kern="1200" cap="none" spc="0" normalizeH="0" baseline="0" noProof="0" dirty="0" smtClean="0">
              <a:ln>
                <a:noFill/>
              </a:ln>
              <a:solidFill>
                <a:srgbClr val="002060"/>
              </a:solidFill>
              <a:effectLst/>
              <a:uLnTx/>
              <a:uFillTx/>
              <a:latin typeface="+mn-lt"/>
              <a:ea typeface="+mn-ea"/>
              <a:cs typeface="+mn-cs"/>
            </a:endParaRPr>
          </a:p>
        </p:txBody>
      </p:sp>
      <p:sp>
        <p:nvSpPr>
          <p:cNvPr id="7" name="Rectangle 6"/>
          <p:cNvSpPr/>
          <p:nvPr/>
        </p:nvSpPr>
        <p:spPr>
          <a:xfrm>
            <a:off x="2286000" y="5903893"/>
            <a:ext cx="4800600" cy="954107"/>
          </a:xfrm>
          <a:prstGeom prst="rect">
            <a:avLst/>
          </a:prstGeom>
        </p:spPr>
        <p:txBody>
          <a:bodyPr wrap="square">
            <a:spAutoFit/>
          </a:bodyPr>
          <a:lstStyle/>
          <a:p>
            <a:pPr lvl="0" algn="ctr">
              <a:spcBef>
                <a:spcPct val="0"/>
              </a:spcBef>
              <a:defRPr/>
            </a:pPr>
            <a:r>
              <a:rPr lang="id-ID" sz="2000" cap="all" dirty="0" smtClean="0">
                <a:solidFill>
                  <a:schemeClr val="tx1">
                    <a:lumMod val="95000"/>
                    <a:lumOff val="5000"/>
                  </a:schemeClr>
                </a:solidFill>
                <a:effectLst>
                  <a:reflection blurRad="12700" stA="48000" endA="300" endPos="55000" dir="5400000" sy="-90000" algn="bl" rotWithShape="0"/>
                </a:effectLst>
              </a:rPr>
              <a:t>Source:</a:t>
            </a:r>
          </a:p>
          <a:p>
            <a:pPr lvl="0" algn="ctr">
              <a:spcBef>
                <a:spcPct val="0"/>
              </a:spcBef>
              <a:defRPr/>
            </a:pPr>
            <a:r>
              <a:rPr lang="id-ID" cap="all" dirty="0" smtClean="0">
                <a:solidFill>
                  <a:schemeClr val="tx1">
                    <a:lumMod val="95000"/>
                    <a:lumOff val="5000"/>
                  </a:schemeClr>
                </a:solidFill>
                <a:effectLst>
                  <a:reflection blurRad="12700" stA="48000" endA="300" endPos="55000" dir="5400000" sy="-90000" algn="bl" rotWithShape="0"/>
                </a:effectLst>
              </a:rPr>
              <a:t>Larson, e.w., Gray C.F., 2011, 5tH ed.;</a:t>
            </a:r>
          </a:p>
          <a:p>
            <a:pPr lvl="0" algn="ctr">
              <a:spcBef>
                <a:spcPct val="0"/>
              </a:spcBef>
              <a:defRPr/>
            </a:pPr>
            <a:r>
              <a:rPr lang="id-ID" cap="all" dirty="0" smtClean="0">
                <a:solidFill>
                  <a:schemeClr val="tx1">
                    <a:lumMod val="95000"/>
                    <a:lumOff val="5000"/>
                  </a:schemeClr>
                </a:solidFill>
                <a:effectLst>
                  <a:reflection blurRad="12700" stA="48000" endA="300" endPos="55000" dir="5400000" sy="-90000" algn="bl" rotWithShape="0"/>
                </a:effectLst>
              </a:rPr>
              <a:t>Pinto, j.k. 2010, 2ND. ED.</a:t>
            </a:r>
            <a:endParaRPr lang="id-ID" dirty="0">
              <a:solidFill>
                <a:schemeClr val="tx1">
                  <a:lumMod val="95000"/>
                  <a:lumOff val="5000"/>
                </a:schemeClr>
              </a:solidFill>
            </a:endParaRPr>
          </a:p>
        </p:txBody>
      </p:sp>
      <p:sp>
        <p:nvSpPr>
          <p:cNvPr id="8" name="Rectangle 7"/>
          <p:cNvSpPr/>
          <p:nvPr/>
        </p:nvSpPr>
        <p:spPr>
          <a:xfrm>
            <a:off x="2" y="0"/>
            <a:ext cx="9143998" cy="3785652"/>
          </a:xfrm>
          <a:prstGeom prst="rect">
            <a:avLst/>
          </a:prstGeom>
          <a:noFill/>
        </p:spPr>
        <p:txBody>
          <a:bodyPr wrap="square" lIns="91440" tIns="45720" rIns="91440" bIns="45720">
            <a:spAutoFit/>
          </a:bodyPr>
          <a:lstStyle/>
          <a:p>
            <a:pPr algn="ctr"/>
            <a:r>
              <a:rPr lang="id-ID" sz="9600" b="1" dirty="0" smtClean="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ea typeface="+mj-ea"/>
                <a:cs typeface="+mj-cs"/>
              </a:rPr>
              <a:t>Project</a:t>
            </a:r>
          </a:p>
          <a:p>
            <a:pPr algn="ctr"/>
            <a:r>
              <a:rPr lang="id-ID" sz="9600" b="1" dirty="0" smtClean="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ea typeface="+mj-ea"/>
                <a:cs typeface="+mj-cs"/>
              </a:rPr>
              <a:t>Scheduling</a:t>
            </a:r>
          </a:p>
          <a:p>
            <a:pPr algn="ctr"/>
            <a:r>
              <a:rPr lang="id-ID" sz="4800" b="1" cap="none" spc="0" dirty="0" smtClean="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ea typeface="+mj-ea"/>
                <a:cs typeface="+mj-cs"/>
              </a:rPr>
              <a:t>Pert</a:t>
            </a:r>
            <a:endParaRPr lang="id-ID" sz="4800" b="1" cap="none" spc="0" dirty="0">
              <a:ln w="17780" cmpd="sng">
                <a:solidFill>
                  <a:srgbClr val="FFFFFF"/>
                </a:solidFill>
                <a:prstDash val="solid"/>
                <a:miter lim="800000"/>
              </a:ln>
              <a:solidFill>
                <a:srgbClr val="FF0000"/>
              </a:solidFill>
              <a:effectLst>
                <a:outerShdw blurRad="50800" algn="tl" rotWithShape="0">
                  <a:srgbClr val="000000"/>
                </a:outerShdw>
              </a:effectLst>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ANSWER</a:t>
            </a:r>
            <a:endParaRPr lang="id-ID" dirty="0"/>
          </a:p>
        </p:txBody>
      </p:sp>
      <p:graphicFrame>
        <p:nvGraphicFramePr>
          <p:cNvPr id="6" name="Object 5"/>
          <p:cNvGraphicFramePr>
            <a:graphicFrameLocks noChangeAspect="1"/>
          </p:cNvGraphicFramePr>
          <p:nvPr/>
        </p:nvGraphicFramePr>
        <p:xfrm>
          <a:off x="1219201" y="2576513"/>
          <a:ext cx="7305408" cy="2909887"/>
        </p:xfrm>
        <a:graphic>
          <a:graphicData uri="http://schemas.openxmlformats.org/presentationml/2006/ole">
            <p:oleObj spid="_x0000_s93195" name="Worksheet" r:id="rId3" imgW="5896051" imgH="1705051" progId="Excel.Sheet.8">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667512"/>
          </a:xfrm>
        </p:spPr>
        <p:txBody>
          <a:bodyPr>
            <a:normAutofit fontScale="90000"/>
          </a:bodyPr>
          <a:lstStyle/>
          <a:p>
            <a:pPr algn="ctr"/>
            <a:r>
              <a:rPr lang="id-ID" dirty="0" smtClean="0"/>
              <a:t>Answer – Hypothetical Network</a:t>
            </a:r>
            <a:endParaRPr lang="id-ID" dirty="0"/>
          </a:p>
        </p:txBody>
      </p:sp>
      <p:graphicFrame>
        <p:nvGraphicFramePr>
          <p:cNvPr id="3" name="Table 2"/>
          <p:cNvGraphicFramePr>
            <a:graphicFrameLocks noGrp="1"/>
          </p:cNvGraphicFramePr>
          <p:nvPr/>
        </p:nvGraphicFramePr>
        <p:xfrm>
          <a:off x="609600" y="2590800"/>
          <a:ext cx="1600200" cy="1422399"/>
        </p:xfrm>
        <a:graphic>
          <a:graphicData uri="http://schemas.openxmlformats.org/drawingml/2006/table">
            <a:tbl>
              <a:tblPr firstRow="1" bandRow="1">
                <a:tableStyleId>{5C22544A-7EE6-4342-B048-85BDC9FD1C3A}</a:tableStyleId>
              </a:tblPr>
              <a:tblGrid>
                <a:gridCol w="533400"/>
                <a:gridCol w="533400"/>
                <a:gridCol w="533400"/>
              </a:tblGrid>
              <a:tr h="474133">
                <a:tc>
                  <a:txBody>
                    <a:bodyPr/>
                    <a:lstStyle/>
                    <a:p>
                      <a:pPr algn="ctr"/>
                      <a:r>
                        <a:rPr lang="id-ID" dirty="0" smtClean="0"/>
                        <a:t>0</a:t>
                      </a:r>
                      <a:endParaRPr lang="id-ID" dirty="0"/>
                    </a:p>
                  </a:txBody>
                  <a:tcPr/>
                </a:tc>
                <a:tc>
                  <a:txBody>
                    <a:bodyPr/>
                    <a:lstStyle/>
                    <a:p>
                      <a:pPr algn="ctr"/>
                      <a:r>
                        <a:rPr lang="id-ID" dirty="0" smtClean="0"/>
                        <a:t>A</a:t>
                      </a:r>
                      <a:endParaRPr lang="id-ID" dirty="0"/>
                    </a:p>
                  </a:txBody>
                  <a:tcPr/>
                </a:tc>
                <a:tc>
                  <a:txBody>
                    <a:bodyPr/>
                    <a:lstStyle/>
                    <a:p>
                      <a:pPr algn="ctr"/>
                      <a:endParaRPr lang="id-ID" dirty="0"/>
                    </a:p>
                  </a:txBody>
                  <a:tcPr/>
                </a:tc>
              </a:tr>
              <a:tr h="474133">
                <a:tc>
                  <a:txBody>
                    <a:bodyPr/>
                    <a:lstStyle/>
                    <a:p>
                      <a:pPr algn="ctr"/>
                      <a:endParaRPr lang="id-ID" dirty="0"/>
                    </a:p>
                  </a:txBody>
                  <a:tcPr/>
                </a:tc>
                <a:tc gridSpan="2">
                  <a:txBody>
                    <a:bodyPr/>
                    <a:lstStyle/>
                    <a:p>
                      <a:endParaRPr lang="id-ID" dirty="0"/>
                    </a:p>
                  </a:txBody>
                  <a:tcPr/>
                </a:tc>
                <a:tc hMerge="1">
                  <a:txBody>
                    <a:bodyPr/>
                    <a:lstStyle/>
                    <a:p>
                      <a:endParaRPr lang="id-ID" dirty="0"/>
                    </a:p>
                  </a:txBody>
                  <a:tcPr/>
                </a:tc>
              </a:tr>
              <a:tr h="474133">
                <a:tc>
                  <a:txBody>
                    <a:bodyPr/>
                    <a:lstStyle/>
                    <a:p>
                      <a:pPr algn="ctr"/>
                      <a:endParaRPr lang="id-ID" dirty="0"/>
                    </a:p>
                  </a:txBody>
                  <a:tcPr/>
                </a:tc>
                <a:tc>
                  <a:txBody>
                    <a:bodyPr/>
                    <a:lstStyle/>
                    <a:p>
                      <a:pPr algn="ctr"/>
                      <a:r>
                        <a:rPr lang="id-ID" dirty="0" smtClean="0"/>
                        <a:t>30</a:t>
                      </a:r>
                      <a:endParaRPr lang="id-ID" dirty="0"/>
                    </a:p>
                  </a:txBody>
                  <a:tcPr/>
                </a:tc>
                <a:tc>
                  <a:txBody>
                    <a:bodyPr/>
                    <a:lstStyle/>
                    <a:p>
                      <a:pPr algn="ctr"/>
                      <a:endParaRPr lang="id-ID" dirty="0"/>
                    </a:p>
                  </a:txBody>
                  <a:tcPr/>
                </a:tc>
              </a:tr>
            </a:tbl>
          </a:graphicData>
        </a:graphic>
      </p:graphicFrame>
      <p:graphicFrame>
        <p:nvGraphicFramePr>
          <p:cNvPr id="4" name="Table 3"/>
          <p:cNvGraphicFramePr>
            <a:graphicFrameLocks noGrp="1"/>
          </p:cNvGraphicFramePr>
          <p:nvPr/>
        </p:nvGraphicFramePr>
        <p:xfrm>
          <a:off x="609600" y="5029200"/>
          <a:ext cx="1752600" cy="1422399"/>
        </p:xfrm>
        <a:graphic>
          <a:graphicData uri="http://schemas.openxmlformats.org/drawingml/2006/table">
            <a:tbl>
              <a:tblPr firstRow="1" bandRow="1">
                <a:tableStyleId>{5C22544A-7EE6-4342-B048-85BDC9FD1C3A}</a:tableStyleId>
              </a:tblPr>
              <a:tblGrid>
                <a:gridCol w="457200"/>
                <a:gridCol w="609600"/>
                <a:gridCol w="685800"/>
              </a:tblGrid>
              <a:tr h="474133">
                <a:tc>
                  <a:txBody>
                    <a:bodyPr/>
                    <a:lstStyle/>
                    <a:p>
                      <a:pPr algn="ctr"/>
                      <a:r>
                        <a:rPr lang="id-ID" dirty="0" smtClean="0"/>
                        <a:t>ES</a:t>
                      </a:r>
                      <a:endParaRPr lang="id-ID" dirty="0"/>
                    </a:p>
                  </a:txBody>
                  <a:tcPr/>
                </a:tc>
                <a:tc>
                  <a:txBody>
                    <a:bodyPr/>
                    <a:lstStyle/>
                    <a:p>
                      <a:pPr algn="ctr"/>
                      <a:r>
                        <a:rPr lang="id-ID" dirty="0" smtClean="0"/>
                        <a:t>ID</a:t>
                      </a:r>
                      <a:endParaRPr lang="id-ID" dirty="0"/>
                    </a:p>
                  </a:txBody>
                  <a:tcPr/>
                </a:tc>
                <a:tc>
                  <a:txBody>
                    <a:bodyPr/>
                    <a:lstStyle/>
                    <a:p>
                      <a:pPr algn="ctr"/>
                      <a:r>
                        <a:rPr lang="id-ID" dirty="0" smtClean="0"/>
                        <a:t>EF</a:t>
                      </a:r>
                      <a:endParaRPr lang="id-ID" dirty="0"/>
                    </a:p>
                  </a:txBody>
                  <a:tcPr/>
                </a:tc>
              </a:tr>
              <a:tr h="474133">
                <a:tc>
                  <a:txBody>
                    <a:bodyPr/>
                    <a:lstStyle/>
                    <a:p>
                      <a:pPr algn="ctr"/>
                      <a:r>
                        <a:rPr lang="id-ID" dirty="0" smtClean="0"/>
                        <a:t>SL</a:t>
                      </a:r>
                      <a:endParaRPr lang="id-ID" dirty="0"/>
                    </a:p>
                  </a:txBody>
                  <a:tcPr/>
                </a:tc>
                <a:tc gridSpan="2">
                  <a:txBody>
                    <a:bodyPr/>
                    <a:lstStyle/>
                    <a:p>
                      <a:r>
                        <a:rPr lang="id-ID" sz="1600" dirty="0" smtClean="0"/>
                        <a:t>Description</a:t>
                      </a:r>
                      <a:endParaRPr lang="id-ID" sz="1600" dirty="0"/>
                    </a:p>
                  </a:txBody>
                  <a:tcPr/>
                </a:tc>
                <a:tc hMerge="1">
                  <a:txBody>
                    <a:bodyPr/>
                    <a:lstStyle/>
                    <a:p>
                      <a:endParaRPr lang="id-ID" dirty="0"/>
                    </a:p>
                  </a:txBody>
                  <a:tcPr/>
                </a:tc>
              </a:tr>
              <a:tr h="474133">
                <a:tc>
                  <a:txBody>
                    <a:bodyPr/>
                    <a:lstStyle/>
                    <a:p>
                      <a:pPr algn="ctr"/>
                      <a:r>
                        <a:rPr lang="id-ID" dirty="0" smtClean="0"/>
                        <a:t>LS</a:t>
                      </a:r>
                      <a:endParaRPr lang="id-ID" dirty="0"/>
                    </a:p>
                  </a:txBody>
                  <a:tcPr/>
                </a:tc>
                <a:tc>
                  <a:txBody>
                    <a:bodyPr/>
                    <a:lstStyle/>
                    <a:p>
                      <a:pPr algn="ctr"/>
                      <a:r>
                        <a:rPr lang="id-ID" dirty="0" smtClean="0"/>
                        <a:t>Dur</a:t>
                      </a:r>
                      <a:endParaRPr lang="id-ID" dirty="0"/>
                    </a:p>
                  </a:txBody>
                  <a:tcPr/>
                </a:tc>
                <a:tc>
                  <a:txBody>
                    <a:bodyPr/>
                    <a:lstStyle/>
                    <a:p>
                      <a:pPr algn="ctr"/>
                      <a:r>
                        <a:rPr lang="id-ID" dirty="0" smtClean="0"/>
                        <a:t>LF</a:t>
                      </a:r>
                      <a:endParaRPr lang="id-ID" dirty="0"/>
                    </a:p>
                  </a:txBody>
                  <a:tcPr/>
                </a:tc>
              </a:tr>
            </a:tbl>
          </a:graphicData>
        </a:graphic>
      </p:graphicFrame>
      <p:graphicFrame>
        <p:nvGraphicFramePr>
          <p:cNvPr id="5" name="Table 4"/>
          <p:cNvGraphicFramePr>
            <a:graphicFrameLocks noGrp="1"/>
          </p:cNvGraphicFramePr>
          <p:nvPr/>
        </p:nvGraphicFramePr>
        <p:xfrm>
          <a:off x="2895600" y="1524000"/>
          <a:ext cx="1600200" cy="1422399"/>
        </p:xfrm>
        <a:graphic>
          <a:graphicData uri="http://schemas.openxmlformats.org/drawingml/2006/table">
            <a:tbl>
              <a:tblPr firstRow="1" bandRow="1">
                <a:tableStyleId>{5C22544A-7EE6-4342-B048-85BDC9FD1C3A}</a:tableStyleId>
              </a:tblPr>
              <a:tblGrid>
                <a:gridCol w="533400"/>
                <a:gridCol w="533400"/>
                <a:gridCol w="533400"/>
              </a:tblGrid>
              <a:tr h="474133">
                <a:tc>
                  <a:txBody>
                    <a:bodyPr/>
                    <a:lstStyle/>
                    <a:p>
                      <a:pPr algn="ctr"/>
                      <a:endParaRPr lang="id-ID" dirty="0"/>
                    </a:p>
                  </a:txBody>
                  <a:tcPr/>
                </a:tc>
                <a:tc>
                  <a:txBody>
                    <a:bodyPr/>
                    <a:lstStyle/>
                    <a:p>
                      <a:pPr algn="ctr"/>
                      <a:r>
                        <a:rPr lang="id-ID" dirty="0" smtClean="0"/>
                        <a:t>B</a:t>
                      </a:r>
                      <a:endParaRPr lang="id-ID" dirty="0"/>
                    </a:p>
                  </a:txBody>
                  <a:tcPr/>
                </a:tc>
                <a:tc>
                  <a:txBody>
                    <a:bodyPr/>
                    <a:lstStyle/>
                    <a:p>
                      <a:pPr algn="ctr"/>
                      <a:endParaRPr lang="id-ID" dirty="0"/>
                    </a:p>
                  </a:txBody>
                  <a:tcPr/>
                </a:tc>
              </a:tr>
              <a:tr h="474133">
                <a:tc>
                  <a:txBody>
                    <a:bodyPr/>
                    <a:lstStyle/>
                    <a:p>
                      <a:pPr algn="ctr"/>
                      <a:endParaRPr lang="id-ID" dirty="0"/>
                    </a:p>
                  </a:txBody>
                  <a:tcPr/>
                </a:tc>
                <a:tc gridSpan="2">
                  <a:txBody>
                    <a:bodyPr/>
                    <a:lstStyle/>
                    <a:p>
                      <a:endParaRPr lang="id-ID" dirty="0"/>
                    </a:p>
                  </a:txBody>
                  <a:tcPr/>
                </a:tc>
                <a:tc hMerge="1">
                  <a:txBody>
                    <a:bodyPr/>
                    <a:lstStyle/>
                    <a:p>
                      <a:endParaRPr lang="id-ID" dirty="0"/>
                    </a:p>
                  </a:txBody>
                  <a:tcPr/>
                </a:tc>
              </a:tr>
              <a:tr h="474133">
                <a:tc>
                  <a:txBody>
                    <a:bodyPr/>
                    <a:lstStyle/>
                    <a:p>
                      <a:pPr algn="ctr"/>
                      <a:endParaRPr lang="id-ID" dirty="0"/>
                    </a:p>
                  </a:txBody>
                  <a:tcPr/>
                </a:tc>
                <a:tc>
                  <a:txBody>
                    <a:bodyPr/>
                    <a:lstStyle/>
                    <a:p>
                      <a:pPr algn="ctr"/>
                      <a:r>
                        <a:rPr lang="id-ID" dirty="0" smtClean="0"/>
                        <a:t>13</a:t>
                      </a:r>
                      <a:endParaRPr lang="id-ID" dirty="0"/>
                    </a:p>
                  </a:txBody>
                  <a:tcPr/>
                </a:tc>
                <a:tc>
                  <a:txBody>
                    <a:bodyPr/>
                    <a:lstStyle/>
                    <a:p>
                      <a:pPr algn="ctr"/>
                      <a:endParaRPr lang="id-ID" dirty="0"/>
                    </a:p>
                  </a:txBody>
                  <a:tcPr/>
                </a:tc>
              </a:tr>
            </a:tbl>
          </a:graphicData>
        </a:graphic>
      </p:graphicFrame>
      <p:graphicFrame>
        <p:nvGraphicFramePr>
          <p:cNvPr id="6" name="Table 5"/>
          <p:cNvGraphicFramePr>
            <a:graphicFrameLocks noGrp="1"/>
          </p:cNvGraphicFramePr>
          <p:nvPr/>
        </p:nvGraphicFramePr>
        <p:xfrm>
          <a:off x="2895600" y="3505200"/>
          <a:ext cx="1676400" cy="1422399"/>
        </p:xfrm>
        <a:graphic>
          <a:graphicData uri="http://schemas.openxmlformats.org/drawingml/2006/table">
            <a:tbl>
              <a:tblPr firstRow="1" bandRow="1">
                <a:tableStyleId>{5C22544A-7EE6-4342-B048-85BDC9FD1C3A}</a:tableStyleId>
              </a:tblPr>
              <a:tblGrid>
                <a:gridCol w="458147"/>
                <a:gridCol w="712672"/>
                <a:gridCol w="505581"/>
              </a:tblGrid>
              <a:tr h="474133">
                <a:tc>
                  <a:txBody>
                    <a:bodyPr/>
                    <a:lstStyle/>
                    <a:p>
                      <a:pPr algn="ctr"/>
                      <a:endParaRPr lang="id-ID" dirty="0"/>
                    </a:p>
                  </a:txBody>
                  <a:tcPr/>
                </a:tc>
                <a:tc>
                  <a:txBody>
                    <a:bodyPr/>
                    <a:lstStyle/>
                    <a:p>
                      <a:pPr algn="ctr"/>
                      <a:r>
                        <a:rPr lang="id-ID" dirty="0" smtClean="0"/>
                        <a:t>C</a:t>
                      </a:r>
                      <a:endParaRPr lang="id-ID" dirty="0"/>
                    </a:p>
                  </a:txBody>
                  <a:tcPr/>
                </a:tc>
                <a:tc>
                  <a:txBody>
                    <a:bodyPr/>
                    <a:lstStyle/>
                    <a:p>
                      <a:endParaRPr lang="id-ID" dirty="0"/>
                    </a:p>
                  </a:txBody>
                  <a:tcPr/>
                </a:tc>
              </a:tr>
              <a:tr h="474133">
                <a:tc>
                  <a:txBody>
                    <a:bodyPr/>
                    <a:lstStyle/>
                    <a:p>
                      <a:pPr algn="ctr"/>
                      <a:endParaRPr lang="id-ID" dirty="0"/>
                    </a:p>
                  </a:txBody>
                  <a:tcPr/>
                </a:tc>
                <a:tc gridSpan="2">
                  <a:txBody>
                    <a:bodyPr/>
                    <a:lstStyle/>
                    <a:p>
                      <a:endParaRPr lang="id-ID" dirty="0"/>
                    </a:p>
                  </a:txBody>
                  <a:tcPr/>
                </a:tc>
                <a:tc hMerge="1">
                  <a:txBody>
                    <a:bodyPr/>
                    <a:lstStyle/>
                    <a:p>
                      <a:endParaRPr lang="id-ID" dirty="0"/>
                    </a:p>
                  </a:txBody>
                  <a:tcPr/>
                </a:tc>
              </a:tr>
              <a:tr h="474133">
                <a:tc>
                  <a:txBody>
                    <a:bodyPr/>
                    <a:lstStyle/>
                    <a:p>
                      <a:pPr algn="ctr"/>
                      <a:endParaRPr lang="id-ID" dirty="0"/>
                    </a:p>
                  </a:txBody>
                  <a:tcPr/>
                </a:tc>
                <a:tc>
                  <a:txBody>
                    <a:bodyPr/>
                    <a:lstStyle/>
                    <a:p>
                      <a:pPr algn="ctr"/>
                      <a:r>
                        <a:rPr lang="id-ID" dirty="0" smtClean="0"/>
                        <a:t>20</a:t>
                      </a:r>
                      <a:endParaRPr lang="id-ID" dirty="0"/>
                    </a:p>
                  </a:txBody>
                  <a:tcPr/>
                </a:tc>
                <a:tc>
                  <a:txBody>
                    <a:bodyPr/>
                    <a:lstStyle/>
                    <a:p>
                      <a:pPr algn="ctr"/>
                      <a:endParaRPr lang="id-ID" dirty="0"/>
                    </a:p>
                  </a:txBody>
                  <a:tcPr/>
                </a:tc>
              </a:tr>
            </a:tbl>
          </a:graphicData>
        </a:graphic>
      </p:graphicFrame>
      <p:graphicFrame>
        <p:nvGraphicFramePr>
          <p:cNvPr id="7" name="Table 6"/>
          <p:cNvGraphicFramePr>
            <a:graphicFrameLocks noGrp="1"/>
          </p:cNvGraphicFramePr>
          <p:nvPr/>
        </p:nvGraphicFramePr>
        <p:xfrm>
          <a:off x="5029200" y="1524000"/>
          <a:ext cx="1600200" cy="1422399"/>
        </p:xfrm>
        <a:graphic>
          <a:graphicData uri="http://schemas.openxmlformats.org/drawingml/2006/table">
            <a:tbl>
              <a:tblPr firstRow="1" bandRow="1">
                <a:tableStyleId>{5C22544A-7EE6-4342-B048-85BDC9FD1C3A}</a:tableStyleId>
              </a:tblPr>
              <a:tblGrid>
                <a:gridCol w="533400"/>
                <a:gridCol w="533400"/>
                <a:gridCol w="533400"/>
              </a:tblGrid>
              <a:tr h="474133">
                <a:tc>
                  <a:txBody>
                    <a:bodyPr/>
                    <a:lstStyle/>
                    <a:p>
                      <a:pPr algn="ctr"/>
                      <a:endParaRPr lang="id-ID" dirty="0"/>
                    </a:p>
                  </a:txBody>
                  <a:tcPr/>
                </a:tc>
                <a:tc>
                  <a:txBody>
                    <a:bodyPr/>
                    <a:lstStyle/>
                    <a:p>
                      <a:pPr algn="ctr"/>
                      <a:r>
                        <a:rPr lang="id-ID" dirty="0" smtClean="0"/>
                        <a:t>D</a:t>
                      </a:r>
                      <a:endParaRPr lang="id-ID" dirty="0"/>
                    </a:p>
                  </a:txBody>
                  <a:tcPr/>
                </a:tc>
                <a:tc>
                  <a:txBody>
                    <a:bodyPr/>
                    <a:lstStyle/>
                    <a:p>
                      <a:pPr algn="ctr"/>
                      <a:endParaRPr lang="id-ID" dirty="0"/>
                    </a:p>
                  </a:txBody>
                  <a:tcPr/>
                </a:tc>
              </a:tr>
              <a:tr h="474133">
                <a:tc>
                  <a:txBody>
                    <a:bodyPr/>
                    <a:lstStyle/>
                    <a:p>
                      <a:pPr algn="ctr"/>
                      <a:endParaRPr lang="id-ID" dirty="0"/>
                    </a:p>
                  </a:txBody>
                  <a:tcPr/>
                </a:tc>
                <a:tc gridSpan="2">
                  <a:txBody>
                    <a:bodyPr/>
                    <a:lstStyle/>
                    <a:p>
                      <a:endParaRPr lang="id-ID" dirty="0"/>
                    </a:p>
                  </a:txBody>
                  <a:tcPr/>
                </a:tc>
                <a:tc hMerge="1">
                  <a:txBody>
                    <a:bodyPr/>
                    <a:lstStyle/>
                    <a:p>
                      <a:endParaRPr lang="id-ID" dirty="0"/>
                    </a:p>
                  </a:txBody>
                  <a:tcPr/>
                </a:tc>
              </a:tr>
              <a:tr h="474133">
                <a:tc>
                  <a:txBody>
                    <a:bodyPr/>
                    <a:lstStyle/>
                    <a:p>
                      <a:pPr algn="ctr"/>
                      <a:endParaRPr lang="id-ID" dirty="0"/>
                    </a:p>
                  </a:txBody>
                  <a:tcPr/>
                </a:tc>
                <a:tc>
                  <a:txBody>
                    <a:bodyPr/>
                    <a:lstStyle/>
                    <a:p>
                      <a:pPr algn="ctr"/>
                      <a:r>
                        <a:rPr lang="id-ID" dirty="0" smtClean="0"/>
                        <a:t>16</a:t>
                      </a:r>
                      <a:endParaRPr lang="id-ID" dirty="0"/>
                    </a:p>
                  </a:txBody>
                  <a:tcPr/>
                </a:tc>
                <a:tc>
                  <a:txBody>
                    <a:bodyPr/>
                    <a:lstStyle/>
                    <a:p>
                      <a:pPr algn="ctr"/>
                      <a:endParaRPr lang="id-ID" dirty="0"/>
                    </a:p>
                  </a:txBody>
                  <a:tcPr/>
                </a:tc>
              </a:tr>
            </a:tbl>
          </a:graphicData>
        </a:graphic>
      </p:graphicFrame>
      <p:graphicFrame>
        <p:nvGraphicFramePr>
          <p:cNvPr id="8" name="Table 7"/>
          <p:cNvGraphicFramePr>
            <a:graphicFrameLocks noGrp="1"/>
          </p:cNvGraphicFramePr>
          <p:nvPr/>
        </p:nvGraphicFramePr>
        <p:xfrm>
          <a:off x="7086600" y="2590800"/>
          <a:ext cx="1828800" cy="1422399"/>
        </p:xfrm>
        <a:graphic>
          <a:graphicData uri="http://schemas.openxmlformats.org/drawingml/2006/table">
            <a:tbl>
              <a:tblPr firstRow="1" bandRow="1">
                <a:tableStyleId>{5C22544A-7EE6-4342-B048-85BDC9FD1C3A}</a:tableStyleId>
              </a:tblPr>
              <a:tblGrid>
                <a:gridCol w="435429"/>
                <a:gridCol w="783771"/>
                <a:gridCol w="609600"/>
              </a:tblGrid>
              <a:tr h="474133">
                <a:tc>
                  <a:txBody>
                    <a:bodyPr/>
                    <a:lstStyle/>
                    <a:p>
                      <a:pPr algn="ctr"/>
                      <a:endParaRPr lang="id-ID" dirty="0"/>
                    </a:p>
                  </a:txBody>
                  <a:tcPr/>
                </a:tc>
                <a:tc>
                  <a:txBody>
                    <a:bodyPr/>
                    <a:lstStyle/>
                    <a:p>
                      <a:pPr algn="ctr"/>
                      <a:r>
                        <a:rPr lang="id-ID" dirty="0" smtClean="0"/>
                        <a:t>F</a:t>
                      </a:r>
                      <a:endParaRPr lang="id-ID" dirty="0"/>
                    </a:p>
                  </a:txBody>
                  <a:tcPr/>
                </a:tc>
                <a:tc>
                  <a:txBody>
                    <a:bodyPr/>
                    <a:lstStyle/>
                    <a:p>
                      <a:pPr algn="ctr"/>
                      <a:endParaRPr lang="id-ID" dirty="0"/>
                    </a:p>
                  </a:txBody>
                  <a:tcPr/>
                </a:tc>
              </a:tr>
              <a:tr h="474133">
                <a:tc>
                  <a:txBody>
                    <a:bodyPr/>
                    <a:lstStyle/>
                    <a:p>
                      <a:pPr algn="ctr"/>
                      <a:endParaRPr lang="id-ID" dirty="0"/>
                    </a:p>
                  </a:txBody>
                  <a:tcPr/>
                </a:tc>
                <a:tc gridSpan="2">
                  <a:txBody>
                    <a:bodyPr/>
                    <a:lstStyle/>
                    <a:p>
                      <a:endParaRPr lang="id-ID" dirty="0"/>
                    </a:p>
                  </a:txBody>
                  <a:tcPr/>
                </a:tc>
                <a:tc hMerge="1">
                  <a:txBody>
                    <a:bodyPr/>
                    <a:lstStyle/>
                    <a:p>
                      <a:endParaRPr lang="id-ID" dirty="0"/>
                    </a:p>
                  </a:txBody>
                  <a:tcPr/>
                </a:tc>
              </a:tr>
              <a:tr h="474133">
                <a:tc>
                  <a:txBody>
                    <a:bodyPr/>
                    <a:lstStyle/>
                    <a:p>
                      <a:pPr algn="ctr"/>
                      <a:endParaRPr lang="id-ID" dirty="0"/>
                    </a:p>
                  </a:txBody>
                  <a:tcPr/>
                </a:tc>
                <a:tc>
                  <a:txBody>
                    <a:bodyPr/>
                    <a:lstStyle/>
                    <a:p>
                      <a:pPr algn="ctr"/>
                      <a:r>
                        <a:rPr lang="id-ID" dirty="0" smtClean="0"/>
                        <a:t>5</a:t>
                      </a:r>
                      <a:endParaRPr lang="id-ID" dirty="0"/>
                    </a:p>
                  </a:txBody>
                  <a:tcPr/>
                </a:tc>
                <a:tc>
                  <a:txBody>
                    <a:bodyPr/>
                    <a:lstStyle/>
                    <a:p>
                      <a:pPr algn="ctr"/>
                      <a:endParaRPr lang="id-ID" dirty="0"/>
                    </a:p>
                  </a:txBody>
                  <a:tcPr/>
                </a:tc>
              </a:tr>
            </a:tbl>
          </a:graphicData>
        </a:graphic>
      </p:graphicFrame>
      <p:cxnSp>
        <p:nvCxnSpPr>
          <p:cNvPr id="9" name="Straight Arrow Connector 8"/>
          <p:cNvCxnSpPr/>
          <p:nvPr/>
        </p:nvCxnSpPr>
        <p:spPr>
          <a:xfrm rot="5400000" flipH="1" flipV="1">
            <a:off x="2057400" y="2438400"/>
            <a:ext cx="9906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6200000" flipH="1">
            <a:off x="2057400" y="3429000"/>
            <a:ext cx="9906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H="1">
            <a:off x="6362700" y="2628900"/>
            <a:ext cx="9906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flipH="1" flipV="1">
            <a:off x="6362700" y="3619500"/>
            <a:ext cx="9906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495800" y="2362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itle 1"/>
          <p:cNvSpPr txBox="1">
            <a:spLocks/>
          </p:cNvSpPr>
          <p:nvPr/>
        </p:nvSpPr>
        <p:spPr>
          <a:xfrm>
            <a:off x="762000" y="4648200"/>
            <a:ext cx="1295400" cy="381000"/>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000" b="0" i="0" u="none" strike="noStrike" kern="1200" cap="none" spc="0" normalizeH="0" baseline="0" noProof="0" dirty="0" smtClean="0">
                <a:ln>
                  <a:noFill/>
                </a:ln>
                <a:solidFill>
                  <a:schemeClr val="tx1"/>
                </a:solidFill>
                <a:effectLst/>
                <a:uLnTx/>
                <a:uFillTx/>
                <a:latin typeface="+mj-lt"/>
                <a:ea typeface="+mj-ea"/>
                <a:cs typeface="+mj-cs"/>
              </a:rPr>
              <a:t>Legend</a:t>
            </a:r>
            <a:endParaRPr kumimoji="0" lang="id-ID" sz="20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15" name="Table 14"/>
          <p:cNvGraphicFramePr>
            <a:graphicFrameLocks noGrp="1"/>
          </p:cNvGraphicFramePr>
          <p:nvPr/>
        </p:nvGraphicFramePr>
        <p:xfrm>
          <a:off x="5029200" y="3581400"/>
          <a:ext cx="1600200" cy="1422399"/>
        </p:xfrm>
        <a:graphic>
          <a:graphicData uri="http://schemas.openxmlformats.org/drawingml/2006/table">
            <a:tbl>
              <a:tblPr firstRow="1" bandRow="1">
                <a:tableStyleId>{5C22544A-7EE6-4342-B048-85BDC9FD1C3A}</a:tableStyleId>
              </a:tblPr>
              <a:tblGrid>
                <a:gridCol w="533400"/>
                <a:gridCol w="533400"/>
                <a:gridCol w="533400"/>
              </a:tblGrid>
              <a:tr h="474133">
                <a:tc>
                  <a:txBody>
                    <a:bodyPr/>
                    <a:lstStyle/>
                    <a:p>
                      <a:pPr algn="ctr"/>
                      <a:endParaRPr lang="id-ID" dirty="0"/>
                    </a:p>
                  </a:txBody>
                  <a:tcPr/>
                </a:tc>
                <a:tc>
                  <a:txBody>
                    <a:bodyPr/>
                    <a:lstStyle/>
                    <a:p>
                      <a:pPr algn="ctr"/>
                      <a:r>
                        <a:rPr lang="id-ID" dirty="0" smtClean="0"/>
                        <a:t>E</a:t>
                      </a:r>
                      <a:endParaRPr lang="id-ID" dirty="0"/>
                    </a:p>
                  </a:txBody>
                  <a:tcPr/>
                </a:tc>
                <a:tc>
                  <a:txBody>
                    <a:bodyPr/>
                    <a:lstStyle/>
                    <a:p>
                      <a:pPr algn="ctr"/>
                      <a:endParaRPr lang="id-ID" dirty="0"/>
                    </a:p>
                  </a:txBody>
                  <a:tcPr/>
                </a:tc>
              </a:tr>
              <a:tr h="474133">
                <a:tc>
                  <a:txBody>
                    <a:bodyPr/>
                    <a:lstStyle/>
                    <a:p>
                      <a:pPr algn="ctr"/>
                      <a:endParaRPr lang="id-ID" dirty="0"/>
                    </a:p>
                  </a:txBody>
                  <a:tcPr/>
                </a:tc>
                <a:tc gridSpan="2">
                  <a:txBody>
                    <a:bodyPr/>
                    <a:lstStyle/>
                    <a:p>
                      <a:endParaRPr lang="id-ID" dirty="0"/>
                    </a:p>
                  </a:txBody>
                  <a:tcPr/>
                </a:tc>
                <a:tc hMerge="1">
                  <a:txBody>
                    <a:bodyPr/>
                    <a:lstStyle/>
                    <a:p>
                      <a:endParaRPr lang="id-ID" dirty="0"/>
                    </a:p>
                  </a:txBody>
                  <a:tcPr/>
                </a:tc>
              </a:tr>
              <a:tr h="474133">
                <a:tc>
                  <a:txBody>
                    <a:bodyPr/>
                    <a:lstStyle/>
                    <a:p>
                      <a:pPr algn="ctr"/>
                      <a:endParaRPr lang="id-ID" dirty="0"/>
                    </a:p>
                  </a:txBody>
                  <a:tcPr/>
                </a:tc>
                <a:tc>
                  <a:txBody>
                    <a:bodyPr/>
                    <a:lstStyle/>
                    <a:p>
                      <a:pPr algn="ctr"/>
                      <a:r>
                        <a:rPr lang="id-ID" dirty="0" smtClean="0"/>
                        <a:t>6</a:t>
                      </a:r>
                      <a:endParaRPr lang="id-ID" dirty="0"/>
                    </a:p>
                  </a:txBody>
                  <a:tcPr/>
                </a:tc>
                <a:tc>
                  <a:txBody>
                    <a:bodyPr/>
                    <a:lstStyle/>
                    <a:p>
                      <a:pPr algn="ctr"/>
                      <a:endParaRPr lang="id-ID" dirty="0"/>
                    </a:p>
                  </a:txBody>
                  <a:tcPr/>
                </a:tc>
              </a:tr>
            </a:tbl>
          </a:graphicData>
        </a:graphic>
      </p:graphicFrame>
      <p:cxnSp>
        <p:nvCxnSpPr>
          <p:cNvPr id="16" name="Straight Arrow Connector 15"/>
          <p:cNvCxnSpPr/>
          <p:nvPr/>
        </p:nvCxnSpPr>
        <p:spPr>
          <a:xfrm>
            <a:off x="4495800" y="43434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Answer - Probability</a:t>
            </a:r>
            <a:endParaRPr lang="id-ID" dirty="0"/>
          </a:p>
        </p:txBody>
      </p:sp>
      <p:sp>
        <p:nvSpPr>
          <p:cNvPr id="3" name="Content Placeholder 2"/>
          <p:cNvSpPr>
            <a:spLocks noGrp="1"/>
          </p:cNvSpPr>
          <p:nvPr>
            <p:ph idx="1"/>
          </p:nvPr>
        </p:nvSpPr>
        <p:spPr/>
        <p:txBody>
          <a:bodyPr>
            <a:normAutofit fontScale="92500" lnSpcReduction="10000"/>
          </a:bodyPr>
          <a:lstStyle/>
          <a:p>
            <a:pPr>
              <a:buNone/>
            </a:pPr>
            <a:r>
              <a:rPr lang="id-ID" dirty="0" smtClean="0"/>
              <a:t>		   	     T</a:t>
            </a:r>
            <a:r>
              <a:rPr lang="id-ID" sz="1600" dirty="0" smtClean="0"/>
              <a:t>s</a:t>
            </a:r>
            <a:r>
              <a:rPr lang="id-ID" dirty="0" smtClean="0"/>
              <a:t> – T</a:t>
            </a:r>
            <a:r>
              <a:rPr lang="id-ID" sz="1600" dirty="0" smtClean="0"/>
              <a:t>E</a:t>
            </a:r>
          </a:p>
          <a:p>
            <a:pPr>
              <a:buNone/>
            </a:pPr>
            <a:r>
              <a:rPr lang="id-ID" dirty="0" smtClean="0"/>
              <a:t>	Z	=	 --------------</a:t>
            </a:r>
          </a:p>
          <a:p>
            <a:pPr>
              <a:buNone/>
            </a:pPr>
            <a:r>
              <a:rPr lang="id-ID" dirty="0" smtClean="0"/>
              <a:t>			</a:t>
            </a:r>
            <a:r>
              <a:rPr lang="id-ID" sz="4400" dirty="0" smtClean="0"/>
              <a:t> √</a:t>
            </a:r>
            <a:r>
              <a:rPr lang="id-ID" dirty="0" smtClean="0"/>
              <a:t> ∑ </a:t>
            </a:r>
            <a:r>
              <a:rPr lang="id-ID" sz="2800" dirty="0" smtClean="0"/>
              <a:t>(</a:t>
            </a:r>
            <a:r>
              <a:rPr lang="el-GR" sz="4400" dirty="0" smtClean="0"/>
              <a:t>σ</a:t>
            </a:r>
            <a:r>
              <a:rPr lang="id-ID" sz="2000" dirty="0" smtClean="0"/>
              <a:t>te</a:t>
            </a:r>
            <a:r>
              <a:rPr lang="id-ID" sz="1200" dirty="0" smtClean="0"/>
              <a:t> </a:t>
            </a:r>
            <a:r>
              <a:rPr lang="id-ID" sz="2800" dirty="0" smtClean="0"/>
              <a:t>)</a:t>
            </a:r>
            <a:r>
              <a:rPr lang="id-ID" sz="3200" dirty="0" smtClean="0"/>
              <a:t>²</a:t>
            </a:r>
          </a:p>
          <a:p>
            <a:pPr lvl="4">
              <a:buNone/>
            </a:pPr>
            <a:endParaRPr lang="id-ID" dirty="0" smtClean="0"/>
          </a:p>
          <a:p>
            <a:pPr lvl="4">
              <a:buNone/>
            </a:pPr>
            <a:r>
              <a:rPr lang="id-ID" sz="2400" dirty="0" smtClean="0"/>
              <a:t>		     67 – 64		       + 3</a:t>
            </a:r>
          </a:p>
          <a:p>
            <a:r>
              <a:rPr lang="id-ID" dirty="0" smtClean="0"/>
              <a:t>Z	=	-----------------	= -------- = + 0.5</a:t>
            </a:r>
          </a:p>
          <a:p>
            <a:pPr>
              <a:buNone/>
            </a:pPr>
            <a:r>
              <a:rPr lang="id-ID" dirty="0" smtClean="0"/>
              <a:t>			</a:t>
            </a:r>
            <a:r>
              <a:rPr lang="id-ID" sz="2800" dirty="0" smtClean="0"/>
              <a:t> </a:t>
            </a:r>
            <a:r>
              <a:rPr lang="id-ID" sz="4000" dirty="0" smtClean="0"/>
              <a:t>√</a:t>
            </a:r>
            <a:r>
              <a:rPr lang="id-ID" sz="2800" dirty="0" smtClean="0"/>
              <a:t> </a:t>
            </a:r>
            <a:r>
              <a:rPr lang="id-ID" dirty="0" smtClean="0"/>
              <a:t>25 + 9 + 1 + 1	    </a:t>
            </a:r>
            <a:r>
              <a:rPr lang="id-ID" sz="2800" dirty="0" smtClean="0"/>
              <a:t>√ 36</a:t>
            </a:r>
          </a:p>
          <a:p>
            <a:pPr>
              <a:buNone/>
            </a:pPr>
            <a:endParaRPr lang="id-ID" sz="2800" dirty="0" smtClean="0"/>
          </a:p>
          <a:p>
            <a:pPr>
              <a:buNone/>
            </a:pPr>
            <a:r>
              <a:rPr lang="id-ID" sz="2800" dirty="0" smtClean="0"/>
              <a:t>	P	=	0.69</a:t>
            </a:r>
            <a:endParaRPr lang="id-ID" dirty="0"/>
          </a:p>
        </p:txBody>
      </p:sp>
      <p:cxnSp>
        <p:nvCxnSpPr>
          <p:cNvPr id="5" name="Straight Connector 4"/>
          <p:cNvCxnSpPr/>
          <p:nvPr/>
        </p:nvCxnSpPr>
        <p:spPr>
          <a:xfrm>
            <a:off x="2667000" y="4648200"/>
            <a:ext cx="1828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562600" y="47244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743200" y="2819400"/>
            <a:ext cx="1295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pPr algn="ctr"/>
            <a:r>
              <a:rPr lang="id-ID" dirty="0" smtClean="0"/>
              <a:t>Exercise 1</a:t>
            </a:r>
            <a:endParaRPr lang="id-ID" dirty="0"/>
          </a:p>
        </p:txBody>
      </p:sp>
      <p:sp>
        <p:nvSpPr>
          <p:cNvPr id="3" name="Content Placeholder 2"/>
          <p:cNvSpPr>
            <a:spLocks noGrp="1"/>
          </p:cNvSpPr>
          <p:nvPr>
            <p:ph idx="1"/>
          </p:nvPr>
        </p:nvSpPr>
        <p:spPr>
          <a:xfrm>
            <a:off x="457200" y="1676400"/>
            <a:ext cx="8229600" cy="1295400"/>
          </a:xfrm>
        </p:spPr>
        <p:txBody>
          <a:bodyPr/>
          <a:lstStyle/>
          <a:p>
            <a:r>
              <a:rPr lang="id-ID" dirty="0" smtClean="0"/>
              <a:t>Given the project information below, what is the probability of completing the National Holiday Toy project in 93 time units?</a:t>
            </a:r>
            <a:endParaRPr lang="id-ID" dirty="0"/>
          </a:p>
        </p:txBody>
      </p:sp>
      <p:graphicFrame>
        <p:nvGraphicFramePr>
          <p:cNvPr id="4" name="Table 3"/>
          <p:cNvGraphicFramePr>
            <a:graphicFrameLocks noGrp="1"/>
          </p:cNvGraphicFramePr>
          <p:nvPr>
            <p:extLst>
              <p:ext uri="{D42A27DB-BD31-4B8C-83A1-F6EECF244321}">
                <p14:modId xmlns="" xmlns:p14="http://schemas.microsoft.com/office/powerpoint/2010/main" val="502151986"/>
              </p:ext>
            </p:extLst>
          </p:nvPr>
        </p:nvGraphicFramePr>
        <p:xfrm>
          <a:off x="762000" y="3200400"/>
          <a:ext cx="7924800" cy="3235960"/>
        </p:xfrm>
        <a:graphic>
          <a:graphicData uri="http://schemas.openxmlformats.org/drawingml/2006/table">
            <a:tbl>
              <a:tblPr firstRow="1" bandRow="1">
                <a:tableStyleId>{5C22544A-7EE6-4342-B048-85BDC9FD1C3A}</a:tableStyleId>
              </a:tblPr>
              <a:tblGrid>
                <a:gridCol w="609600"/>
                <a:gridCol w="2032000"/>
                <a:gridCol w="1320800"/>
                <a:gridCol w="1320800"/>
                <a:gridCol w="1320800"/>
                <a:gridCol w="1320800"/>
              </a:tblGrid>
              <a:tr h="370840">
                <a:tc>
                  <a:txBody>
                    <a:bodyPr/>
                    <a:lstStyle/>
                    <a:p>
                      <a:r>
                        <a:rPr lang="id-ID" dirty="0" smtClean="0"/>
                        <a:t>Act. ID</a:t>
                      </a:r>
                      <a:endParaRPr lang="id-ID" dirty="0"/>
                    </a:p>
                  </a:txBody>
                  <a:tcPr/>
                </a:tc>
                <a:tc>
                  <a:txBody>
                    <a:bodyPr/>
                    <a:lstStyle/>
                    <a:p>
                      <a:r>
                        <a:rPr lang="id-ID" dirty="0" smtClean="0"/>
                        <a:t>Description</a:t>
                      </a:r>
                      <a:endParaRPr lang="id-ID" dirty="0"/>
                    </a:p>
                  </a:txBody>
                  <a:tcPr/>
                </a:tc>
                <a:tc>
                  <a:txBody>
                    <a:bodyPr/>
                    <a:lstStyle/>
                    <a:p>
                      <a:r>
                        <a:rPr lang="id-ID" dirty="0" smtClean="0"/>
                        <a:t>Predecessor</a:t>
                      </a:r>
                      <a:endParaRPr lang="id-ID" dirty="0"/>
                    </a:p>
                  </a:txBody>
                  <a:tcPr/>
                </a:tc>
                <a:tc>
                  <a:txBody>
                    <a:bodyPr/>
                    <a:lstStyle/>
                    <a:p>
                      <a:r>
                        <a:rPr lang="id-ID" dirty="0" smtClean="0"/>
                        <a:t>Optm.(a)</a:t>
                      </a:r>
                      <a:endParaRPr lang="id-ID" dirty="0"/>
                    </a:p>
                  </a:txBody>
                  <a:tcPr/>
                </a:tc>
                <a:tc>
                  <a:txBody>
                    <a:bodyPr/>
                    <a:lstStyle/>
                    <a:p>
                      <a:r>
                        <a:rPr lang="id-ID" dirty="0" smtClean="0"/>
                        <a:t>Most Likely (m)</a:t>
                      </a:r>
                      <a:endParaRPr lang="id-ID" dirty="0"/>
                    </a:p>
                  </a:txBody>
                  <a:tcPr/>
                </a:tc>
                <a:tc>
                  <a:txBody>
                    <a:bodyPr/>
                    <a:lstStyle/>
                    <a:p>
                      <a:r>
                        <a:rPr lang="id-ID" dirty="0" smtClean="0"/>
                        <a:t>Pess (b)</a:t>
                      </a:r>
                      <a:endParaRPr lang="id-ID" dirty="0"/>
                    </a:p>
                  </a:txBody>
                  <a:tcPr/>
                </a:tc>
              </a:tr>
              <a:tr h="370840">
                <a:tc>
                  <a:txBody>
                    <a:bodyPr/>
                    <a:lstStyle/>
                    <a:p>
                      <a:r>
                        <a:rPr lang="id-ID" dirty="0" smtClean="0"/>
                        <a:t>1</a:t>
                      </a:r>
                      <a:endParaRPr lang="id-ID" dirty="0"/>
                    </a:p>
                  </a:txBody>
                  <a:tcPr/>
                </a:tc>
                <a:tc>
                  <a:txBody>
                    <a:bodyPr/>
                    <a:lstStyle/>
                    <a:p>
                      <a:r>
                        <a:rPr lang="id-ID" dirty="0" smtClean="0"/>
                        <a:t>Design package</a:t>
                      </a:r>
                      <a:endParaRPr lang="id-ID" dirty="0"/>
                    </a:p>
                  </a:txBody>
                  <a:tcPr/>
                </a:tc>
                <a:tc>
                  <a:txBody>
                    <a:bodyPr/>
                    <a:lstStyle/>
                    <a:p>
                      <a:r>
                        <a:rPr lang="id-ID" dirty="0" smtClean="0"/>
                        <a:t>None</a:t>
                      </a:r>
                      <a:endParaRPr lang="id-ID" dirty="0"/>
                    </a:p>
                  </a:txBody>
                  <a:tcPr/>
                </a:tc>
                <a:tc>
                  <a:txBody>
                    <a:bodyPr/>
                    <a:lstStyle/>
                    <a:p>
                      <a:r>
                        <a:rPr lang="id-ID" dirty="0" smtClean="0"/>
                        <a:t>6</a:t>
                      </a:r>
                      <a:endParaRPr lang="id-ID" dirty="0"/>
                    </a:p>
                  </a:txBody>
                  <a:tcPr/>
                </a:tc>
                <a:tc>
                  <a:txBody>
                    <a:bodyPr/>
                    <a:lstStyle/>
                    <a:p>
                      <a:r>
                        <a:rPr lang="id-ID" dirty="0" smtClean="0"/>
                        <a:t>12</a:t>
                      </a:r>
                      <a:endParaRPr lang="id-ID" dirty="0"/>
                    </a:p>
                  </a:txBody>
                  <a:tcPr/>
                </a:tc>
                <a:tc>
                  <a:txBody>
                    <a:bodyPr/>
                    <a:lstStyle/>
                    <a:p>
                      <a:r>
                        <a:rPr lang="id-ID" dirty="0" smtClean="0"/>
                        <a:t>24</a:t>
                      </a:r>
                      <a:endParaRPr lang="id-ID" dirty="0"/>
                    </a:p>
                  </a:txBody>
                  <a:tcPr/>
                </a:tc>
              </a:tr>
              <a:tr h="370840">
                <a:tc>
                  <a:txBody>
                    <a:bodyPr/>
                    <a:lstStyle/>
                    <a:p>
                      <a:r>
                        <a:rPr lang="id-ID" dirty="0" smtClean="0"/>
                        <a:t>2</a:t>
                      </a:r>
                      <a:endParaRPr lang="id-ID" dirty="0"/>
                    </a:p>
                  </a:txBody>
                  <a:tcPr/>
                </a:tc>
                <a:tc>
                  <a:txBody>
                    <a:bodyPr/>
                    <a:lstStyle/>
                    <a:p>
                      <a:r>
                        <a:rPr lang="id-ID" dirty="0" smtClean="0"/>
                        <a:t>Design product</a:t>
                      </a:r>
                      <a:endParaRPr lang="id-ID" dirty="0"/>
                    </a:p>
                  </a:txBody>
                  <a:tcPr/>
                </a:tc>
                <a:tc>
                  <a:txBody>
                    <a:bodyPr/>
                    <a:lstStyle/>
                    <a:p>
                      <a:r>
                        <a:rPr lang="id-ID" dirty="0" smtClean="0"/>
                        <a:t>1</a:t>
                      </a:r>
                      <a:endParaRPr lang="id-ID" dirty="0"/>
                    </a:p>
                  </a:txBody>
                  <a:tcPr/>
                </a:tc>
                <a:tc>
                  <a:txBody>
                    <a:bodyPr/>
                    <a:lstStyle/>
                    <a:p>
                      <a:r>
                        <a:rPr lang="id-ID" dirty="0" smtClean="0"/>
                        <a:t>16</a:t>
                      </a:r>
                      <a:endParaRPr lang="id-ID" dirty="0"/>
                    </a:p>
                  </a:txBody>
                  <a:tcPr/>
                </a:tc>
                <a:tc>
                  <a:txBody>
                    <a:bodyPr/>
                    <a:lstStyle/>
                    <a:p>
                      <a:r>
                        <a:rPr lang="id-ID" dirty="0" smtClean="0"/>
                        <a:t>19</a:t>
                      </a:r>
                      <a:endParaRPr lang="id-ID" dirty="0"/>
                    </a:p>
                  </a:txBody>
                  <a:tcPr/>
                </a:tc>
                <a:tc>
                  <a:txBody>
                    <a:bodyPr/>
                    <a:lstStyle/>
                    <a:p>
                      <a:r>
                        <a:rPr lang="id-ID" dirty="0" smtClean="0"/>
                        <a:t>28</a:t>
                      </a:r>
                      <a:endParaRPr lang="id-ID" dirty="0"/>
                    </a:p>
                  </a:txBody>
                  <a:tcPr/>
                </a:tc>
              </a:tr>
              <a:tr h="370840">
                <a:tc>
                  <a:txBody>
                    <a:bodyPr/>
                    <a:lstStyle/>
                    <a:p>
                      <a:r>
                        <a:rPr lang="id-ID" dirty="0" smtClean="0"/>
                        <a:t>3</a:t>
                      </a:r>
                      <a:endParaRPr lang="id-ID" dirty="0"/>
                    </a:p>
                  </a:txBody>
                  <a:tcPr/>
                </a:tc>
                <a:tc>
                  <a:txBody>
                    <a:bodyPr/>
                    <a:lstStyle/>
                    <a:p>
                      <a:r>
                        <a:rPr lang="id-ID" dirty="0" smtClean="0"/>
                        <a:t>Build package</a:t>
                      </a:r>
                      <a:endParaRPr lang="id-ID" dirty="0"/>
                    </a:p>
                  </a:txBody>
                  <a:tcPr/>
                </a:tc>
                <a:tc>
                  <a:txBody>
                    <a:bodyPr/>
                    <a:lstStyle/>
                    <a:p>
                      <a:r>
                        <a:rPr lang="id-ID" dirty="0" smtClean="0"/>
                        <a:t>1</a:t>
                      </a:r>
                      <a:endParaRPr lang="id-ID" dirty="0"/>
                    </a:p>
                  </a:txBody>
                  <a:tcPr/>
                </a:tc>
                <a:tc>
                  <a:txBody>
                    <a:bodyPr/>
                    <a:lstStyle/>
                    <a:p>
                      <a:r>
                        <a:rPr lang="id-ID" dirty="0" smtClean="0"/>
                        <a:t>4</a:t>
                      </a:r>
                      <a:endParaRPr lang="id-ID" dirty="0"/>
                    </a:p>
                  </a:txBody>
                  <a:tcPr/>
                </a:tc>
                <a:tc>
                  <a:txBody>
                    <a:bodyPr/>
                    <a:lstStyle/>
                    <a:p>
                      <a:r>
                        <a:rPr lang="id-ID" dirty="0" smtClean="0"/>
                        <a:t>7</a:t>
                      </a:r>
                      <a:endParaRPr lang="id-ID" dirty="0"/>
                    </a:p>
                  </a:txBody>
                  <a:tcPr/>
                </a:tc>
                <a:tc>
                  <a:txBody>
                    <a:bodyPr/>
                    <a:lstStyle/>
                    <a:p>
                      <a:r>
                        <a:rPr lang="id-ID" dirty="0" smtClean="0"/>
                        <a:t>10</a:t>
                      </a:r>
                      <a:endParaRPr lang="id-ID" dirty="0"/>
                    </a:p>
                  </a:txBody>
                  <a:tcPr/>
                </a:tc>
              </a:tr>
              <a:tr h="370840">
                <a:tc>
                  <a:txBody>
                    <a:bodyPr/>
                    <a:lstStyle/>
                    <a:p>
                      <a:r>
                        <a:rPr lang="id-ID" dirty="0" smtClean="0"/>
                        <a:t>4</a:t>
                      </a:r>
                      <a:endParaRPr lang="id-ID" dirty="0"/>
                    </a:p>
                  </a:txBody>
                  <a:tcPr/>
                </a:tc>
                <a:tc>
                  <a:txBody>
                    <a:bodyPr/>
                    <a:lstStyle/>
                    <a:p>
                      <a:r>
                        <a:rPr lang="id-ID" dirty="0" smtClean="0"/>
                        <a:t>Secure patent</a:t>
                      </a:r>
                      <a:endParaRPr lang="id-ID" dirty="0"/>
                    </a:p>
                  </a:txBody>
                  <a:tcPr/>
                </a:tc>
                <a:tc>
                  <a:txBody>
                    <a:bodyPr/>
                    <a:lstStyle/>
                    <a:p>
                      <a:r>
                        <a:rPr lang="id-ID" dirty="0" smtClean="0"/>
                        <a:t>2</a:t>
                      </a:r>
                      <a:endParaRPr lang="id-ID" dirty="0"/>
                    </a:p>
                  </a:txBody>
                  <a:tcPr/>
                </a:tc>
                <a:tc>
                  <a:txBody>
                    <a:bodyPr/>
                    <a:lstStyle/>
                    <a:p>
                      <a:r>
                        <a:rPr lang="id-ID" dirty="0" smtClean="0"/>
                        <a:t>21</a:t>
                      </a:r>
                      <a:endParaRPr lang="id-ID" dirty="0"/>
                    </a:p>
                  </a:txBody>
                  <a:tcPr/>
                </a:tc>
                <a:tc>
                  <a:txBody>
                    <a:bodyPr/>
                    <a:lstStyle/>
                    <a:p>
                      <a:r>
                        <a:rPr lang="id-ID" dirty="0" smtClean="0"/>
                        <a:t>30</a:t>
                      </a:r>
                      <a:endParaRPr lang="id-ID" dirty="0"/>
                    </a:p>
                  </a:txBody>
                  <a:tcPr/>
                </a:tc>
                <a:tc>
                  <a:txBody>
                    <a:bodyPr/>
                    <a:lstStyle/>
                    <a:p>
                      <a:r>
                        <a:rPr lang="id-ID" dirty="0" smtClean="0"/>
                        <a:t>39</a:t>
                      </a:r>
                      <a:endParaRPr lang="id-ID" dirty="0"/>
                    </a:p>
                  </a:txBody>
                  <a:tcPr/>
                </a:tc>
              </a:tr>
              <a:tr h="370840">
                <a:tc>
                  <a:txBody>
                    <a:bodyPr/>
                    <a:lstStyle/>
                    <a:p>
                      <a:r>
                        <a:rPr lang="id-ID" dirty="0" smtClean="0"/>
                        <a:t>5</a:t>
                      </a:r>
                      <a:endParaRPr lang="id-ID" dirty="0"/>
                    </a:p>
                  </a:txBody>
                  <a:tcPr/>
                </a:tc>
                <a:tc>
                  <a:txBody>
                    <a:bodyPr/>
                    <a:lstStyle/>
                    <a:p>
                      <a:r>
                        <a:rPr lang="id-ID" dirty="0" smtClean="0"/>
                        <a:t>Build product</a:t>
                      </a:r>
                      <a:endParaRPr lang="id-ID" dirty="0"/>
                    </a:p>
                  </a:txBody>
                  <a:tcPr/>
                </a:tc>
                <a:tc>
                  <a:txBody>
                    <a:bodyPr/>
                    <a:lstStyle/>
                    <a:p>
                      <a:r>
                        <a:rPr lang="id-ID" dirty="0" smtClean="0"/>
                        <a:t>2</a:t>
                      </a:r>
                      <a:endParaRPr lang="id-ID" dirty="0"/>
                    </a:p>
                  </a:txBody>
                  <a:tcPr/>
                </a:tc>
                <a:tc>
                  <a:txBody>
                    <a:bodyPr/>
                    <a:lstStyle/>
                    <a:p>
                      <a:r>
                        <a:rPr lang="id-ID" dirty="0" smtClean="0"/>
                        <a:t>17</a:t>
                      </a:r>
                      <a:endParaRPr lang="id-ID" dirty="0"/>
                    </a:p>
                  </a:txBody>
                  <a:tcPr/>
                </a:tc>
                <a:tc>
                  <a:txBody>
                    <a:bodyPr/>
                    <a:lstStyle/>
                    <a:p>
                      <a:r>
                        <a:rPr lang="id-ID" dirty="0" smtClean="0"/>
                        <a:t>29</a:t>
                      </a:r>
                      <a:endParaRPr lang="id-ID" dirty="0"/>
                    </a:p>
                  </a:txBody>
                  <a:tcPr/>
                </a:tc>
                <a:tc>
                  <a:txBody>
                    <a:bodyPr/>
                    <a:lstStyle/>
                    <a:p>
                      <a:r>
                        <a:rPr lang="id-ID" dirty="0" smtClean="0"/>
                        <a:t>47</a:t>
                      </a:r>
                      <a:endParaRPr lang="id-ID" dirty="0"/>
                    </a:p>
                  </a:txBody>
                  <a:tcPr/>
                </a:tc>
              </a:tr>
              <a:tr h="370840">
                <a:tc>
                  <a:txBody>
                    <a:bodyPr/>
                    <a:lstStyle/>
                    <a:p>
                      <a:r>
                        <a:rPr lang="id-ID" dirty="0" smtClean="0"/>
                        <a:t>6</a:t>
                      </a:r>
                      <a:endParaRPr lang="id-ID" dirty="0"/>
                    </a:p>
                  </a:txBody>
                  <a:tcPr/>
                </a:tc>
                <a:tc>
                  <a:txBody>
                    <a:bodyPr/>
                    <a:lstStyle/>
                    <a:p>
                      <a:r>
                        <a:rPr lang="id-ID" dirty="0" smtClean="0"/>
                        <a:t>Paint</a:t>
                      </a:r>
                      <a:endParaRPr lang="id-ID" dirty="0"/>
                    </a:p>
                  </a:txBody>
                  <a:tcPr/>
                </a:tc>
                <a:tc>
                  <a:txBody>
                    <a:bodyPr/>
                    <a:lstStyle/>
                    <a:p>
                      <a:r>
                        <a:rPr lang="id-ID" dirty="0" smtClean="0"/>
                        <a:t>3,4,5</a:t>
                      </a:r>
                      <a:endParaRPr lang="id-ID" dirty="0"/>
                    </a:p>
                  </a:txBody>
                  <a:tcPr/>
                </a:tc>
                <a:tc>
                  <a:txBody>
                    <a:bodyPr/>
                    <a:lstStyle/>
                    <a:p>
                      <a:r>
                        <a:rPr lang="id-ID" dirty="0" smtClean="0"/>
                        <a:t>4</a:t>
                      </a:r>
                      <a:endParaRPr lang="id-ID" dirty="0"/>
                    </a:p>
                  </a:txBody>
                  <a:tcPr/>
                </a:tc>
                <a:tc>
                  <a:txBody>
                    <a:bodyPr/>
                    <a:lstStyle/>
                    <a:p>
                      <a:r>
                        <a:rPr lang="id-ID" dirty="0" smtClean="0"/>
                        <a:t>7</a:t>
                      </a:r>
                      <a:endParaRPr lang="id-ID" dirty="0"/>
                    </a:p>
                  </a:txBody>
                  <a:tcPr/>
                </a:tc>
                <a:tc>
                  <a:txBody>
                    <a:bodyPr/>
                    <a:lstStyle/>
                    <a:p>
                      <a:r>
                        <a:rPr lang="id-ID" dirty="0" smtClean="0"/>
                        <a:t>10</a:t>
                      </a:r>
                      <a:endParaRPr lang="id-ID" dirty="0"/>
                    </a:p>
                  </a:txBody>
                  <a:tcPr/>
                </a:tc>
              </a:tr>
              <a:tr h="370840">
                <a:tc>
                  <a:txBody>
                    <a:bodyPr/>
                    <a:lstStyle/>
                    <a:p>
                      <a:r>
                        <a:rPr lang="id-ID" dirty="0" smtClean="0"/>
                        <a:t>7</a:t>
                      </a:r>
                      <a:endParaRPr lang="id-ID" dirty="0"/>
                    </a:p>
                  </a:txBody>
                  <a:tcPr/>
                </a:tc>
                <a:tc>
                  <a:txBody>
                    <a:bodyPr/>
                    <a:lstStyle/>
                    <a:p>
                      <a:r>
                        <a:rPr lang="id-ID" dirty="0" smtClean="0"/>
                        <a:t>Test market</a:t>
                      </a:r>
                      <a:endParaRPr lang="id-ID" dirty="0"/>
                    </a:p>
                  </a:txBody>
                  <a:tcPr/>
                </a:tc>
                <a:tc>
                  <a:txBody>
                    <a:bodyPr/>
                    <a:lstStyle/>
                    <a:p>
                      <a:r>
                        <a:rPr lang="id-ID" dirty="0" smtClean="0"/>
                        <a:t>6</a:t>
                      </a:r>
                      <a:endParaRPr lang="id-ID" dirty="0"/>
                    </a:p>
                  </a:txBody>
                  <a:tcPr/>
                </a:tc>
                <a:tc>
                  <a:txBody>
                    <a:bodyPr/>
                    <a:lstStyle/>
                    <a:p>
                      <a:r>
                        <a:rPr lang="id-ID" dirty="0" smtClean="0"/>
                        <a:t>13</a:t>
                      </a:r>
                      <a:endParaRPr lang="id-ID" dirty="0"/>
                    </a:p>
                  </a:txBody>
                  <a:tcPr/>
                </a:tc>
                <a:tc>
                  <a:txBody>
                    <a:bodyPr/>
                    <a:lstStyle/>
                    <a:p>
                      <a:r>
                        <a:rPr lang="id-ID" dirty="0" smtClean="0"/>
                        <a:t>16</a:t>
                      </a:r>
                      <a:endParaRPr lang="id-ID" dirty="0"/>
                    </a:p>
                  </a:txBody>
                  <a:tcPr/>
                </a:tc>
                <a:tc>
                  <a:txBody>
                    <a:bodyPr/>
                    <a:lstStyle/>
                    <a:p>
                      <a:r>
                        <a:rPr lang="id-ID" dirty="0" smtClean="0"/>
                        <a:t>19</a:t>
                      </a:r>
                      <a:endParaRPr lang="id-ID"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8229600" cy="960120"/>
          </a:xfrm>
        </p:spPr>
        <p:txBody>
          <a:bodyPr>
            <a:normAutofit fontScale="92500" lnSpcReduction="20000"/>
          </a:bodyPr>
          <a:lstStyle/>
          <a:p>
            <a:pPr algn="ctr">
              <a:buNone/>
            </a:pPr>
            <a:r>
              <a:rPr lang="id-ID" dirty="0" smtClean="0"/>
              <a:t>Exercise -2</a:t>
            </a:r>
          </a:p>
          <a:p>
            <a:r>
              <a:rPr lang="id-ID" sz="2000" dirty="0" smtClean="0"/>
              <a:t>Using the following information, create an AON network activity diagram. Calculate each activity TE, total duration &amp; Critical Path</a:t>
            </a:r>
            <a:endParaRPr lang="id-ID" sz="2000" dirty="0"/>
          </a:p>
        </p:txBody>
      </p:sp>
      <p:graphicFrame>
        <p:nvGraphicFramePr>
          <p:cNvPr id="4" name="Table 3"/>
          <p:cNvGraphicFramePr>
            <a:graphicFrameLocks noGrp="1"/>
          </p:cNvGraphicFramePr>
          <p:nvPr/>
        </p:nvGraphicFramePr>
        <p:xfrm>
          <a:off x="914400" y="1651000"/>
          <a:ext cx="7467600" cy="4719320"/>
        </p:xfrm>
        <a:graphic>
          <a:graphicData uri="http://schemas.openxmlformats.org/drawingml/2006/table">
            <a:tbl>
              <a:tblPr firstRow="1" bandRow="1">
                <a:tableStyleId>{5C22544A-7EE6-4342-B048-85BDC9FD1C3A}</a:tableStyleId>
              </a:tblPr>
              <a:tblGrid>
                <a:gridCol w="1493520"/>
                <a:gridCol w="1493520"/>
                <a:gridCol w="1493520"/>
                <a:gridCol w="1493520"/>
                <a:gridCol w="1493520"/>
              </a:tblGrid>
              <a:tr h="0">
                <a:tc>
                  <a:txBody>
                    <a:bodyPr/>
                    <a:lstStyle/>
                    <a:p>
                      <a:pPr algn="ctr"/>
                      <a:r>
                        <a:rPr lang="id-ID" dirty="0" smtClean="0"/>
                        <a:t>Activity</a:t>
                      </a:r>
                      <a:endParaRPr lang="id-ID" dirty="0"/>
                    </a:p>
                  </a:txBody>
                  <a:tcPr/>
                </a:tc>
                <a:tc>
                  <a:txBody>
                    <a:bodyPr/>
                    <a:lstStyle/>
                    <a:p>
                      <a:pPr algn="ctr"/>
                      <a:r>
                        <a:rPr lang="id-ID" dirty="0" smtClean="0"/>
                        <a:t>Preceeding Activities</a:t>
                      </a:r>
                      <a:endParaRPr lang="id-ID" dirty="0"/>
                    </a:p>
                  </a:txBody>
                  <a:tcPr/>
                </a:tc>
                <a:tc>
                  <a:txBody>
                    <a:bodyPr/>
                    <a:lstStyle/>
                    <a:p>
                      <a:pPr algn="ctr"/>
                      <a:r>
                        <a:rPr lang="id-ID" dirty="0" smtClean="0"/>
                        <a:t>Best</a:t>
                      </a:r>
                      <a:endParaRPr lang="id-ID" dirty="0"/>
                    </a:p>
                  </a:txBody>
                  <a:tcPr/>
                </a:tc>
                <a:tc>
                  <a:txBody>
                    <a:bodyPr/>
                    <a:lstStyle/>
                    <a:p>
                      <a:pPr algn="ctr"/>
                      <a:r>
                        <a:rPr lang="id-ID" dirty="0" smtClean="0"/>
                        <a:t>Likely</a:t>
                      </a:r>
                      <a:endParaRPr lang="id-ID" dirty="0"/>
                    </a:p>
                  </a:txBody>
                  <a:tcPr/>
                </a:tc>
                <a:tc>
                  <a:txBody>
                    <a:bodyPr/>
                    <a:lstStyle/>
                    <a:p>
                      <a:pPr algn="ctr"/>
                      <a:r>
                        <a:rPr lang="id-ID" dirty="0" smtClean="0"/>
                        <a:t>Worst</a:t>
                      </a:r>
                      <a:endParaRPr lang="id-ID" dirty="0"/>
                    </a:p>
                  </a:txBody>
                  <a:tcPr/>
                </a:tc>
              </a:tr>
              <a:tr h="370840">
                <a:tc>
                  <a:txBody>
                    <a:bodyPr/>
                    <a:lstStyle/>
                    <a:p>
                      <a:pPr algn="ctr"/>
                      <a:r>
                        <a:rPr lang="id-ID" dirty="0" smtClean="0"/>
                        <a:t>A</a:t>
                      </a:r>
                      <a:endParaRPr lang="id-ID" dirty="0"/>
                    </a:p>
                  </a:txBody>
                  <a:tcPr/>
                </a:tc>
                <a:tc>
                  <a:txBody>
                    <a:bodyPr/>
                    <a:lstStyle/>
                    <a:p>
                      <a:pPr algn="ctr"/>
                      <a:r>
                        <a:rPr lang="id-ID" dirty="0" smtClean="0"/>
                        <a:t>-</a:t>
                      </a:r>
                      <a:endParaRPr lang="id-ID" dirty="0"/>
                    </a:p>
                  </a:txBody>
                  <a:tcPr/>
                </a:tc>
                <a:tc>
                  <a:txBody>
                    <a:bodyPr/>
                    <a:lstStyle/>
                    <a:p>
                      <a:pPr algn="ctr"/>
                      <a:r>
                        <a:rPr lang="id-ID" dirty="0" smtClean="0"/>
                        <a:t>12</a:t>
                      </a:r>
                      <a:endParaRPr lang="id-ID" dirty="0"/>
                    </a:p>
                  </a:txBody>
                  <a:tcPr/>
                </a:tc>
                <a:tc>
                  <a:txBody>
                    <a:bodyPr/>
                    <a:lstStyle/>
                    <a:p>
                      <a:pPr algn="ctr"/>
                      <a:r>
                        <a:rPr lang="id-ID" dirty="0" smtClean="0"/>
                        <a:t>15</a:t>
                      </a:r>
                      <a:endParaRPr lang="id-ID" dirty="0"/>
                    </a:p>
                  </a:txBody>
                  <a:tcPr/>
                </a:tc>
                <a:tc>
                  <a:txBody>
                    <a:bodyPr/>
                    <a:lstStyle/>
                    <a:p>
                      <a:pPr algn="ctr"/>
                      <a:r>
                        <a:rPr lang="id-ID" dirty="0" smtClean="0"/>
                        <a:t>25</a:t>
                      </a:r>
                      <a:endParaRPr lang="id-ID" dirty="0"/>
                    </a:p>
                  </a:txBody>
                  <a:tcPr/>
                </a:tc>
              </a:tr>
              <a:tr h="370840">
                <a:tc>
                  <a:txBody>
                    <a:bodyPr/>
                    <a:lstStyle/>
                    <a:p>
                      <a:pPr algn="ctr"/>
                      <a:r>
                        <a:rPr lang="id-ID" dirty="0" smtClean="0"/>
                        <a:t>B</a:t>
                      </a:r>
                      <a:endParaRPr lang="id-ID" dirty="0"/>
                    </a:p>
                  </a:txBody>
                  <a:tcPr/>
                </a:tc>
                <a:tc>
                  <a:txBody>
                    <a:bodyPr/>
                    <a:lstStyle/>
                    <a:p>
                      <a:pPr algn="ctr"/>
                      <a:r>
                        <a:rPr lang="id-ID" dirty="0" smtClean="0"/>
                        <a:t>A</a:t>
                      </a:r>
                      <a:endParaRPr lang="id-ID" dirty="0"/>
                    </a:p>
                  </a:txBody>
                  <a:tcPr/>
                </a:tc>
                <a:tc>
                  <a:txBody>
                    <a:bodyPr/>
                    <a:lstStyle/>
                    <a:p>
                      <a:pPr algn="ctr"/>
                      <a:r>
                        <a:rPr lang="id-ID" dirty="0" smtClean="0"/>
                        <a:t>4</a:t>
                      </a:r>
                      <a:endParaRPr lang="id-ID" dirty="0"/>
                    </a:p>
                  </a:txBody>
                  <a:tcPr/>
                </a:tc>
                <a:tc>
                  <a:txBody>
                    <a:bodyPr/>
                    <a:lstStyle/>
                    <a:p>
                      <a:pPr algn="ctr"/>
                      <a:r>
                        <a:rPr lang="id-ID" dirty="0" smtClean="0"/>
                        <a:t>6</a:t>
                      </a:r>
                      <a:endParaRPr lang="id-ID" dirty="0"/>
                    </a:p>
                  </a:txBody>
                  <a:tcPr/>
                </a:tc>
                <a:tc>
                  <a:txBody>
                    <a:bodyPr/>
                    <a:lstStyle/>
                    <a:p>
                      <a:pPr algn="ctr"/>
                      <a:r>
                        <a:rPr lang="id-ID" dirty="0" smtClean="0"/>
                        <a:t>11</a:t>
                      </a:r>
                      <a:endParaRPr lang="id-ID" dirty="0"/>
                    </a:p>
                  </a:txBody>
                  <a:tcPr/>
                </a:tc>
              </a:tr>
              <a:tr h="370840">
                <a:tc>
                  <a:txBody>
                    <a:bodyPr/>
                    <a:lstStyle/>
                    <a:p>
                      <a:pPr algn="ctr"/>
                      <a:r>
                        <a:rPr lang="id-ID" dirty="0" smtClean="0"/>
                        <a:t>C</a:t>
                      </a:r>
                      <a:endParaRPr lang="id-ID" dirty="0"/>
                    </a:p>
                  </a:txBody>
                  <a:tcPr/>
                </a:tc>
                <a:tc>
                  <a:txBody>
                    <a:bodyPr/>
                    <a:lstStyle/>
                    <a:p>
                      <a:pPr algn="ctr"/>
                      <a:r>
                        <a:rPr lang="id-ID" dirty="0" smtClean="0"/>
                        <a:t>-</a:t>
                      </a:r>
                      <a:endParaRPr lang="id-ID" dirty="0"/>
                    </a:p>
                  </a:txBody>
                  <a:tcPr/>
                </a:tc>
                <a:tc>
                  <a:txBody>
                    <a:bodyPr/>
                    <a:lstStyle/>
                    <a:p>
                      <a:pPr algn="ctr"/>
                      <a:r>
                        <a:rPr lang="id-ID" dirty="0" smtClean="0"/>
                        <a:t>12</a:t>
                      </a:r>
                      <a:endParaRPr lang="id-ID" dirty="0"/>
                    </a:p>
                  </a:txBody>
                  <a:tcPr/>
                </a:tc>
                <a:tc>
                  <a:txBody>
                    <a:bodyPr/>
                    <a:lstStyle/>
                    <a:p>
                      <a:pPr algn="ctr"/>
                      <a:r>
                        <a:rPr lang="id-ID" dirty="0" smtClean="0"/>
                        <a:t>12</a:t>
                      </a:r>
                      <a:endParaRPr lang="id-ID" dirty="0"/>
                    </a:p>
                  </a:txBody>
                  <a:tcPr/>
                </a:tc>
                <a:tc>
                  <a:txBody>
                    <a:bodyPr/>
                    <a:lstStyle/>
                    <a:p>
                      <a:pPr algn="ctr"/>
                      <a:r>
                        <a:rPr lang="id-ID" dirty="0" smtClean="0"/>
                        <a:t>30</a:t>
                      </a:r>
                      <a:endParaRPr lang="id-ID" dirty="0"/>
                    </a:p>
                  </a:txBody>
                  <a:tcPr/>
                </a:tc>
              </a:tr>
              <a:tr h="370840">
                <a:tc>
                  <a:txBody>
                    <a:bodyPr/>
                    <a:lstStyle/>
                    <a:p>
                      <a:pPr algn="ctr"/>
                      <a:r>
                        <a:rPr lang="id-ID" dirty="0" smtClean="0"/>
                        <a:t>D</a:t>
                      </a:r>
                      <a:endParaRPr lang="id-ID" dirty="0"/>
                    </a:p>
                  </a:txBody>
                  <a:tcPr/>
                </a:tc>
                <a:tc>
                  <a:txBody>
                    <a:bodyPr/>
                    <a:lstStyle/>
                    <a:p>
                      <a:pPr algn="ctr"/>
                      <a:r>
                        <a:rPr lang="id-ID" dirty="0" smtClean="0"/>
                        <a:t>B,C</a:t>
                      </a:r>
                      <a:endParaRPr lang="id-ID" dirty="0"/>
                    </a:p>
                  </a:txBody>
                  <a:tcPr/>
                </a:tc>
                <a:tc>
                  <a:txBody>
                    <a:bodyPr/>
                    <a:lstStyle/>
                    <a:p>
                      <a:pPr algn="ctr"/>
                      <a:r>
                        <a:rPr lang="id-ID" dirty="0" smtClean="0"/>
                        <a:t>8</a:t>
                      </a:r>
                      <a:endParaRPr lang="id-ID" dirty="0"/>
                    </a:p>
                  </a:txBody>
                  <a:tcPr/>
                </a:tc>
                <a:tc>
                  <a:txBody>
                    <a:bodyPr/>
                    <a:lstStyle/>
                    <a:p>
                      <a:pPr algn="ctr"/>
                      <a:r>
                        <a:rPr lang="id-ID" dirty="0" smtClean="0"/>
                        <a:t>15</a:t>
                      </a:r>
                      <a:endParaRPr lang="id-ID" dirty="0"/>
                    </a:p>
                  </a:txBody>
                  <a:tcPr/>
                </a:tc>
                <a:tc>
                  <a:txBody>
                    <a:bodyPr/>
                    <a:lstStyle/>
                    <a:p>
                      <a:pPr algn="ctr"/>
                      <a:r>
                        <a:rPr lang="id-ID" dirty="0" smtClean="0"/>
                        <a:t>20</a:t>
                      </a:r>
                      <a:endParaRPr lang="id-ID" dirty="0"/>
                    </a:p>
                  </a:txBody>
                  <a:tcPr/>
                </a:tc>
              </a:tr>
              <a:tr h="370840">
                <a:tc>
                  <a:txBody>
                    <a:bodyPr/>
                    <a:lstStyle/>
                    <a:p>
                      <a:pPr algn="ctr"/>
                      <a:r>
                        <a:rPr lang="id-ID" dirty="0" smtClean="0"/>
                        <a:t>E</a:t>
                      </a:r>
                      <a:endParaRPr lang="id-ID" dirty="0"/>
                    </a:p>
                  </a:txBody>
                  <a:tcPr/>
                </a:tc>
                <a:tc>
                  <a:txBody>
                    <a:bodyPr/>
                    <a:lstStyle/>
                    <a:p>
                      <a:pPr algn="ctr"/>
                      <a:r>
                        <a:rPr lang="id-ID" dirty="0" smtClean="0"/>
                        <a:t>A</a:t>
                      </a:r>
                      <a:endParaRPr lang="id-ID" dirty="0"/>
                    </a:p>
                  </a:txBody>
                  <a:tcPr/>
                </a:tc>
                <a:tc>
                  <a:txBody>
                    <a:bodyPr/>
                    <a:lstStyle/>
                    <a:p>
                      <a:pPr algn="ctr"/>
                      <a:r>
                        <a:rPr lang="id-ID" dirty="0" smtClean="0"/>
                        <a:t>7</a:t>
                      </a:r>
                      <a:endParaRPr lang="id-ID" dirty="0"/>
                    </a:p>
                  </a:txBody>
                  <a:tcPr/>
                </a:tc>
                <a:tc>
                  <a:txBody>
                    <a:bodyPr/>
                    <a:lstStyle/>
                    <a:p>
                      <a:pPr algn="ctr"/>
                      <a:r>
                        <a:rPr lang="id-ID" dirty="0" smtClean="0"/>
                        <a:t>12</a:t>
                      </a:r>
                      <a:endParaRPr lang="id-ID" dirty="0"/>
                    </a:p>
                  </a:txBody>
                  <a:tcPr/>
                </a:tc>
                <a:tc>
                  <a:txBody>
                    <a:bodyPr/>
                    <a:lstStyle/>
                    <a:p>
                      <a:pPr algn="ctr"/>
                      <a:r>
                        <a:rPr lang="id-ID" dirty="0" smtClean="0"/>
                        <a:t>15</a:t>
                      </a:r>
                      <a:endParaRPr lang="id-ID" dirty="0"/>
                    </a:p>
                  </a:txBody>
                  <a:tcPr/>
                </a:tc>
              </a:tr>
              <a:tr h="370840">
                <a:tc>
                  <a:txBody>
                    <a:bodyPr/>
                    <a:lstStyle/>
                    <a:p>
                      <a:pPr algn="ctr"/>
                      <a:r>
                        <a:rPr lang="id-ID" dirty="0" smtClean="0"/>
                        <a:t>F</a:t>
                      </a:r>
                      <a:endParaRPr lang="id-ID" dirty="0"/>
                    </a:p>
                  </a:txBody>
                  <a:tcPr/>
                </a:tc>
                <a:tc>
                  <a:txBody>
                    <a:bodyPr/>
                    <a:lstStyle/>
                    <a:p>
                      <a:pPr algn="ctr"/>
                      <a:r>
                        <a:rPr lang="id-ID" dirty="0" smtClean="0"/>
                        <a:t>E</a:t>
                      </a:r>
                      <a:endParaRPr lang="id-ID" dirty="0"/>
                    </a:p>
                  </a:txBody>
                  <a:tcPr/>
                </a:tc>
                <a:tc>
                  <a:txBody>
                    <a:bodyPr/>
                    <a:lstStyle/>
                    <a:p>
                      <a:pPr algn="ctr"/>
                      <a:r>
                        <a:rPr lang="id-ID" dirty="0" smtClean="0"/>
                        <a:t>9</a:t>
                      </a:r>
                      <a:endParaRPr lang="id-ID" dirty="0"/>
                    </a:p>
                  </a:txBody>
                  <a:tcPr/>
                </a:tc>
                <a:tc>
                  <a:txBody>
                    <a:bodyPr/>
                    <a:lstStyle/>
                    <a:p>
                      <a:pPr algn="ctr"/>
                      <a:r>
                        <a:rPr lang="id-ID" dirty="0" smtClean="0"/>
                        <a:t>9</a:t>
                      </a:r>
                      <a:endParaRPr lang="id-ID" dirty="0"/>
                    </a:p>
                  </a:txBody>
                  <a:tcPr/>
                </a:tc>
                <a:tc>
                  <a:txBody>
                    <a:bodyPr/>
                    <a:lstStyle/>
                    <a:p>
                      <a:pPr algn="ctr"/>
                      <a:r>
                        <a:rPr lang="id-ID" dirty="0" smtClean="0"/>
                        <a:t>42</a:t>
                      </a:r>
                      <a:endParaRPr lang="id-ID" dirty="0"/>
                    </a:p>
                  </a:txBody>
                  <a:tcPr/>
                </a:tc>
              </a:tr>
              <a:tr h="370840">
                <a:tc>
                  <a:txBody>
                    <a:bodyPr/>
                    <a:lstStyle/>
                    <a:p>
                      <a:pPr algn="ctr"/>
                      <a:r>
                        <a:rPr lang="id-ID" dirty="0" smtClean="0"/>
                        <a:t>G</a:t>
                      </a:r>
                      <a:endParaRPr lang="id-ID" dirty="0"/>
                    </a:p>
                  </a:txBody>
                  <a:tcPr/>
                </a:tc>
                <a:tc>
                  <a:txBody>
                    <a:bodyPr/>
                    <a:lstStyle/>
                    <a:p>
                      <a:pPr algn="ctr"/>
                      <a:r>
                        <a:rPr lang="id-ID" dirty="0" smtClean="0"/>
                        <a:t>D,E</a:t>
                      </a:r>
                      <a:endParaRPr lang="id-ID" dirty="0"/>
                    </a:p>
                  </a:txBody>
                  <a:tcPr/>
                </a:tc>
                <a:tc>
                  <a:txBody>
                    <a:bodyPr/>
                    <a:lstStyle/>
                    <a:p>
                      <a:pPr algn="ctr"/>
                      <a:r>
                        <a:rPr lang="id-ID" dirty="0" smtClean="0"/>
                        <a:t>13</a:t>
                      </a:r>
                      <a:endParaRPr lang="id-ID" dirty="0"/>
                    </a:p>
                  </a:txBody>
                  <a:tcPr/>
                </a:tc>
                <a:tc>
                  <a:txBody>
                    <a:bodyPr/>
                    <a:lstStyle/>
                    <a:p>
                      <a:pPr algn="ctr"/>
                      <a:r>
                        <a:rPr lang="id-ID" dirty="0" smtClean="0"/>
                        <a:t>17</a:t>
                      </a:r>
                      <a:endParaRPr lang="id-ID" dirty="0"/>
                    </a:p>
                  </a:txBody>
                  <a:tcPr/>
                </a:tc>
                <a:tc>
                  <a:txBody>
                    <a:bodyPr/>
                    <a:lstStyle/>
                    <a:p>
                      <a:pPr algn="ctr"/>
                      <a:r>
                        <a:rPr lang="id-ID" dirty="0" smtClean="0"/>
                        <a:t>19</a:t>
                      </a:r>
                      <a:endParaRPr lang="id-ID" dirty="0"/>
                    </a:p>
                  </a:txBody>
                  <a:tcPr/>
                </a:tc>
              </a:tr>
              <a:tr h="370840">
                <a:tc>
                  <a:txBody>
                    <a:bodyPr/>
                    <a:lstStyle/>
                    <a:p>
                      <a:pPr algn="ctr"/>
                      <a:r>
                        <a:rPr lang="id-ID" dirty="0" smtClean="0"/>
                        <a:t>H</a:t>
                      </a:r>
                      <a:endParaRPr lang="id-ID" dirty="0"/>
                    </a:p>
                  </a:txBody>
                  <a:tcPr/>
                </a:tc>
                <a:tc>
                  <a:txBody>
                    <a:bodyPr/>
                    <a:lstStyle/>
                    <a:p>
                      <a:pPr algn="ctr"/>
                      <a:r>
                        <a:rPr lang="id-ID" dirty="0" smtClean="0"/>
                        <a:t>F</a:t>
                      </a:r>
                      <a:endParaRPr lang="id-ID" dirty="0"/>
                    </a:p>
                  </a:txBody>
                  <a:tcPr/>
                </a:tc>
                <a:tc>
                  <a:txBody>
                    <a:bodyPr/>
                    <a:lstStyle/>
                    <a:p>
                      <a:pPr algn="ctr"/>
                      <a:r>
                        <a:rPr lang="id-ID" dirty="0" smtClean="0"/>
                        <a:t>5</a:t>
                      </a:r>
                      <a:endParaRPr lang="id-ID" dirty="0"/>
                    </a:p>
                  </a:txBody>
                  <a:tcPr/>
                </a:tc>
                <a:tc>
                  <a:txBody>
                    <a:bodyPr/>
                    <a:lstStyle/>
                    <a:p>
                      <a:pPr algn="ctr"/>
                      <a:r>
                        <a:rPr lang="id-ID" dirty="0" smtClean="0"/>
                        <a:t>10</a:t>
                      </a:r>
                      <a:endParaRPr lang="id-ID" dirty="0"/>
                    </a:p>
                  </a:txBody>
                  <a:tcPr/>
                </a:tc>
                <a:tc>
                  <a:txBody>
                    <a:bodyPr/>
                    <a:lstStyle/>
                    <a:p>
                      <a:pPr algn="ctr"/>
                      <a:r>
                        <a:rPr lang="id-ID" dirty="0" smtClean="0"/>
                        <a:t>15</a:t>
                      </a:r>
                      <a:endParaRPr lang="id-ID" dirty="0"/>
                    </a:p>
                  </a:txBody>
                  <a:tcPr/>
                </a:tc>
              </a:tr>
              <a:tr h="370840">
                <a:tc>
                  <a:txBody>
                    <a:bodyPr/>
                    <a:lstStyle/>
                    <a:p>
                      <a:pPr algn="ctr"/>
                      <a:r>
                        <a:rPr lang="id-ID" dirty="0" smtClean="0"/>
                        <a:t>I</a:t>
                      </a:r>
                      <a:endParaRPr lang="id-ID" dirty="0"/>
                    </a:p>
                  </a:txBody>
                  <a:tcPr/>
                </a:tc>
                <a:tc>
                  <a:txBody>
                    <a:bodyPr/>
                    <a:lstStyle/>
                    <a:p>
                      <a:pPr algn="ctr"/>
                      <a:r>
                        <a:rPr lang="id-ID" dirty="0" smtClean="0"/>
                        <a:t>G</a:t>
                      </a:r>
                      <a:endParaRPr lang="id-ID" dirty="0"/>
                    </a:p>
                  </a:txBody>
                  <a:tcPr/>
                </a:tc>
                <a:tc>
                  <a:txBody>
                    <a:bodyPr/>
                    <a:lstStyle/>
                    <a:p>
                      <a:pPr algn="ctr"/>
                      <a:r>
                        <a:rPr lang="id-ID" dirty="0" smtClean="0"/>
                        <a:t>11</a:t>
                      </a:r>
                      <a:endParaRPr lang="id-ID" dirty="0"/>
                    </a:p>
                  </a:txBody>
                  <a:tcPr/>
                </a:tc>
                <a:tc>
                  <a:txBody>
                    <a:bodyPr/>
                    <a:lstStyle/>
                    <a:p>
                      <a:pPr algn="ctr"/>
                      <a:r>
                        <a:rPr lang="id-ID" dirty="0" smtClean="0"/>
                        <a:t>13</a:t>
                      </a:r>
                      <a:endParaRPr lang="id-ID" dirty="0"/>
                    </a:p>
                  </a:txBody>
                  <a:tcPr/>
                </a:tc>
                <a:tc>
                  <a:txBody>
                    <a:bodyPr/>
                    <a:lstStyle/>
                    <a:p>
                      <a:pPr algn="ctr"/>
                      <a:r>
                        <a:rPr lang="id-ID" dirty="0" smtClean="0"/>
                        <a:t>20</a:t>
                      </a:r>
                      <a:endParaRPr lang="id-ID" dirty="0"/>
                    </a:p>
                  </a:txBody>
                  <a:tcPr/>
                </a:tc>
              </a:tr>
              <a:tr h="370840">
                <a:tc>
                  <a:txBody>
                    <a:bodyPr/>
                    <a:lstStyle/>
                    <a:p>
                      <a:pPr algn="ctr"/>
                      <a:r>
                        <a:rPr lang="id-ID" dirty="0" smtClean="0"/>
                        <a:t>J</a:t>
                      </a:r>
                      <a:endParaRPr lang="id-ID" dirty="0"/>
                    </a:p>
                  </a:txBody>
                  <a:tcPr/>
                </a:tc>
                <a:tc>
                  <a:txBody>
                    <a:bodyPr/>
                    <a:lstStyle/>
                    <a:p>
                      <a:pPr algn="ctr"/>
                      <a:r>
                        <a:rPr lang="id-ID" dirty="0" smtClean="0"/>
                        <a:t>G,H</a:t>
                      </a:r>
                      <a:endParaRPr lang="id-ID" dirty="0"/>
                    </a:p>
                  </a:txBody>
                  <a:tcPr/>
                </a:tc>
                <a:tc>
                  <a:txBody>
                    <a:bodyPr/>
                    <a:lstStyle/>
                    <a:p>
                      <a:pPr algn="ctr"/>
                      <a:r>
                        <a:rPr lang="id-ID" dirty="0" smtClean="0"/>
                        <a:t>2</a:t>
                      </a:r>
                      <a:endParaRPr lang="id-ID" dirty="0"/>
                    </a:p>
                  </a:txBody>
                  <a:tcPr/>
                </a:tc>
                <a:tc>
                  <a:txBody>
                    <a:bodyPr/>
                    <a:lstStyle/>
                    <a:p>
                      <a:pPr algn="ctr"/>
                      <a:r>
                        <a:rPr lang="id-ID" dirty="0" smtClean="0"/>
                        <a:t>3</a:t>
                      </a:r>
                      <a:endParaRPr lang="id-ID" dirty="0"/>
                    </a:p>
                  </a:txBody>
                  <a:tcPr/>
                </a:tc>
                <a:tc>
                  <a:txBody>
                    <a:bodyPr/>
                    <a:lstStyle/>
                    <a:p>
                      <a:pPr algn="ctr"/>
                      <a:r>
                        <a:rPr lang="id-ID" dirty="0" smtClean="0"/>
                        <a:t>6</a:t>
                      </a:r>
                      <a:endParaRPr lang="id-ID" dirty="0"/>
                    </a:p>
                  </a:txBody>
                  <a:tcPr/>
                </a:tc>
              </a:tr>
              <a:tr h="370840">
                <a:tc>
                  <a:txBody>
                    <a:bodyPr/>
                    <a:lstStyle/>
                    <a:p>
                      <a:pPr algn="ctr"/>
                      <a:r>
                        <a:rPr lang="id-ID" dirty="0" smtClean="0"/>
                        <a:t>K</a:t>
                      </a:r>
                      <a:endParaRPr lang="id-ID" dirty="0"/>
                    </a:p>
                  </a:txBody>
                  <a:tcPr/>
                </a:tc>
                <a:tc>
                  <a:txBody>
                    <a:bodyPr/>
                    <a:lstStyle/>
                    <a:p>
                      <a:pPr algn="ctr"/>
                      <a:r>
                        <a:rPr lang="id-ID" dirty="0" smtClean="0"/>
                        <a:t>J,I</a:t>
                      </a:r>
                      <a:endParaRPr lang="id-ID" dirty="0"/>
                    </a:p>
                  </a:txBody>
                  <a:tcPr/>
                </a:tc>
                <a:tc>
                  <a:txBody>
                    <a:bodyPr/>
                    <a:lstStyle/>
                    <a:p>
                      <a:pPr algn="ctr"/>
                      <a:r>
                        <a:rPr lang="id-ID" dirty="0" smtClean="0"/>
                        <a:t>8</a:t>
                      </a:r>
                      <a:endParaRPr lang="id-ID" dirty="0"/>
                    </a:p>
                  </a:txBody>
                  <a:tcPr/>
                </a:tc>
                <a:tc>
                  <a:txBody>
                    <a:bodyPr/>
                    <a:lstStyle/>
                    <a:p>
                      <a:pPr algn="ctr"/>
                      <a:r>
                        <a:rPr lang="id-ID" dirty="0" smtClean="0"/>
                        <a:t>12</a:t>
                      </a:r>
                      <a:endParaRPr lang="id-ID" dirty="0"/>
                    </a:p>
                  </a:txBody>
                  <a:tcPr/>
                </a:tc>
                <a:tc>
                  <a:txBody>
                    <a:bodyPr/>
                    <a:lstStyle/>
                    <a:p>
                      <a:pPr algn="ctr"/>
                      <a:r>
                        <a:rPr lang="id-ID" dirty="0" smtClean="0"/>
                        <a:t>22</a:t>
                      </a:r>
                      <a:endParaRPr lang="id-ID"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0"/>
            <a:ext cx="8458200" cy="1066800"/>
          </a:xfrm>
        </p:spPr>
        <p:txBody>
          <a:bodyPr>
            <a:normAutofit lnSpcReduction="10000"/>
          </a:bodyPr>
          <a:lstStyle/>
          <a:p>
            <a:pPr algn="ctr">
              <a:buNone/>
            </a:pPr>
            <a:r>
              <a:rPr lang="id-ID" dirty="0" smtClean="0"/>
              <a:t>Exercise -3</a:t>
            </a:r>
          </a:p>
          <a:p>
            <a:r>
              <a:rPr lang="id-ID" sz="1800" dirty="0" smtClean="0"/>
              <a:t>The Global Tea and Organic Juice companies have merged. The following information has been collected for the “Consolidation Project”.</a:t>
            </a:r>
          </a:p>
          <a:p>
            <a:pPr>
              <a:buNone/>
            </a:pPr>
            <a:endParaRPr lang="id-ID" sz="1800" dirty="0"/>
          </a:p>
        </p:txBody>
      </p:sp>
      <p:graphicFrame>
        <p:nvGraphicFramePr>
          <p:cNvPr id="4" name="Table 3"/>
          <p:cNvGraphicFramePr>
            <a:graphicFrameLocks noGrp="1"/>
          </p:cNvGraphicFramePr>
          <p:nvPr/>
        </p:nvGraphicFramePr>
        <p:xfrm>
          <a:off x="609600" y="924560"/>
          <a:ext cx="8001000" cy="5933440"/>
        </p:xfrm>
        <a:graphic>
          <a:graphicData uri="http://schemas.openxmlformats.org/drawingml/2006/table">
            <a:tbl>
              <a:tblPr firstRow="1" bandRow="1">
                <a:tableStyleId>{5C22544A-7EE6-4342-B048-85BDC9FD1C3A}</a:tableStyleId>
              </a:tblPr>
              <a:tblGrid>
                <a:gridCol w="609600"/>
                <a:gridCol w="3048000"/>
                <a:gridCol w="1600200"/>
                <a:gridCol w="838200"/>
                <a:gridCol w="990600"/>
                <a:gridCol w="914400"/>
              </a:tblGrid>
              <a:tr h="370840">
                <a:tc>
                  <a:txBody>
                    <a:bodyPr/>
                    <a:lstStyle/>
                    <a:p>
                      <a:r>
                        <a:rPr lang="id-ID" dirty="0" smtClean="0"/>
                        <a:t>Act</a:t>
                      </a:r>
                      <a:endParaRPr lang="id-ID" dirty="0"/>
                    </a:p>
                  </a:txBody>
                  <a:tcPr/>
                </a:tc>
                <a:tc>
                  <a:txBody>
                    <a:bodyPr/>
                    <a:lstStyle/>
                    <a:p>
                      <a:r>
                        <a:rPr lang="id-ID" dirty="0" smtClean="0"/>
                        <a:t>Description</a:t>
                      </a:r>
                      <a:endParaRPr lang="id-ID" dirty="0"/>
                    </a:p>
                  </a:txBody>
                  <a:tcPr/>
                </a:tc>
                <a:tc>
                  <a:txBody>
                    <a:bodyPr/>
                    <a:lstStyle/>
                    <a:p>
                      <a:r>
                        <a:rPr lang="id-ID" dirty="0" smtClean="0"/>
                        <a:t>Predecessor</a:t>
                      </a:r>
                      <a:endParaRPr lang="id-ID" dirty="0"/>
                    </a:p>
                  </a:txBody>
                  <a:tcPr/>
                </a:tc>
                <a:tc>
                  <a:txBody>
                    <a:bodyPr/>
                    <a:lstStyle/>
                    <a:p>
                      <a:r>
                        <a:rPr lang="id-ID" dirty="0" smtClean="0"/>
                        <a:t>a</a:t>
                      </a:r>
                      <a:r>
                        <a:rPr lang="id-ID" baseline="0" dirty="0" smtClean="0"/>
                        <a:t> opt</a:t>
                      </a:r>
                      <a:endParaRPr lang="id-ID" dirty="0"/>
                    </a:p>
                  </a:txBody>
                  <a:tcPr/>
                </a:tc>
                <a:tc>
                  <a:txBody>
                    <a:bodyPr/>
                    <a:lstStyle/>
                    <a:p>
                      <a:r>
                        <a:rPr lang="id-ID" dirty="0" smtClean="0"/>
                        <a:t>m</a:t>
                      </a:r>
                      <a:r>
                        <a:rPr lang="id-ID" baseline="0" dirty="0" smtClean="0"/>
                        <a:t> ml</a:t>
                      </a:r>
                      <a:endParaRPr lang="id-ID" dirty="0"/>
                    </a:p>
                  </a:txBody>
                  <a:tcPr/>
                </a:tc>
                <a:tc>
                  <a:txBody>
                    <a:bodyPr/>
                    <a:lstStyle/>
                    <a:p>
                      <a:r>
                        <a:rPr lang="id-ID" dirty="0" smtClean="0"/>
                        <a:t>b</a:t>
                      </a:r>
                      <a:r>
                        <a:rPr lang="id-ID" baseline="0" dirty="0" smtClean="0"/>
                        <a:t> pess</a:t>
                      </a:r>
                      <a:endParaRPr lang="id-ID" dirty="0"/>
                    </a:p>
                  </a:txBody>
                  <a:tcPr/>
                </a:tc>
              </a:tr>
              <a:tr h="370840">
                <a:tc>
                  <a:txBody>
                    <a:bodyPr/>
                    <a:lstStyle/>
                    <a:p>
                      <a:r>
                        <a:rPr lang="id-ID" sz="1600" dirty="0" smtClean="0"/>
                        <a:t>1</a:t>
                      </a:r>
                      <a:endParaRPr lang="id-ID" sz="1600" dirty="0"/>
                    </a:p>
                  </a:txBody>
                  <a:tcPr/>
                </a:tc>
                <a:tc>
                  <a:txBody>
                    <a:bodyPr/>
                    <a:lstStyle/>
                    <a:p>
                      <a:r>
                        <a:rPr lang="id-ID" sz="1600" dirty="0" smtClean="0"/>
                        <a:t>Codify accounts</a:t>
                      </a:r>
                      <a:endParaRPr lang="id-ID" sz="1600" dirty="0"/>
                    </a:p>
                  </a:txBody>
                  <a:tcPr/>
                </a:tc>
                <a:tc>
                  <a:txBody>
                    <a:bodyPr/>
                    <a:lstStyle/>
                    <a:p>
                      <a:r>
                        <a:rPr lang="id-ID" sz="1600" dirty="0" smtClean="0"/>
                        <a:t>None</a:t>
                      </a:r>
                      <a:endParaRPr lang="id-ID" sz="1600" dirty="0"/>
                    </a:p>
                  </a:txBody>
                  <a:tcPr/>
                </a:tc>
                <a:tc>
                  <a:txBody>
                    <a:bodyPr/>
                    <a:lstStyle/>
                    <a:p>
                      <a:r>
                        <a:rPr lang="id-ID" sz="1600" dirty="0" smtClean="0"/>
                        <a:t>16</a:t>
                      </a:r>
                      <a:endParaRPr lang="id-ID" sz="1600" dirty="0"/>
                    </a:p>
                  </a:txBody>
                  <a:tcPr/>
                </a:tc>
                <a:tc>
                  <a:txBody>
                    <a:bodyPr/>
                    <a:lstStyle/>
                    <a:p>
                      <a:r>
                        <a:rPr lang="id-ID" sz="1600" dirty="0" smtClean="0"/>
                        <a:t>19</a:t>
                      </a:r>
                      <a:endParaRPr lang="id-ID" sz="1600" dirty="0"/>
                    </a:p>
                  </a:txBody>
                  <a:tcPr/>
                </a:tc>
                <a:tc>
                  <a:txBody>
                    <a:bodyPr/>
                    <a:lstStyle/>
                    <a:p>
                      <a:r>
                        <a:rPr lang="id-ID" sz="1600" dirty="0" smtClean="0"/>
                        <a:t>28</a:t>
                      </a:r>
                      <a:endParaRPr lang="id-ID" sz="1600" dirty="0"/>
                    </a:p>
                  </a:txBody>
                  <a:tcPr/>
                </a:tc>
              </a:tr>
              <a:tr h="370840">
                <a:tc>
                  <a:txBody>
                    <a:bodyPr/>
                    <a:lstStyle/>
                    <a:p>
                      <a:r>
                        <a:rPr lang="id-ID" sz="1600" dirty="0" smtClean="0"/>
                        <a:t>2</a:t>
                      </a:r>
                      <a:endParaRPr lang="id-ID" sz="1600" dirty="0"/>
                    </a:p>
                  </a:txBody>
                  <a:tcPr/>
                </a:tc>
                <a:tc>
                  <a:txBody>
                    <a:bodyPr/>
                    <a:lstStyle/>
                    <a:p>
                      <a:r>
                        <a:rPr lang="id-ID" sz="1600" dirty="0" smtClean="0"/>
                        <a:t>File</a:t>
                      </a:r>
                      <a:r>
                        <a:rPr lang="id-ID" sz="1600" baseline="0" dirty="0" smtClean="0"/>
                        <a:t> </a:t>
                      </a:r>
                      <a:r>
                        <a:rPr lang="id-ID" sz="1600" dirty="0" smtClean="0"/>
                        <a:t>articles of unification</a:t>
                      </a:r>
                      <a:endParaRPr lang="id-ID" sz="1600" dirty="0"/>
                    </a:p>
                  </a:txBody>
                  <a:tcPr/>
                </a:tc>
                <a:tc>
                  <a:txBody>
                    <a:bodyPr/>
                    <a:lstStyle/>
                    <a:p>
                      <a:r>
                        <a:rPr lang="id-ID" sz="1600" smtClean="0"/>
                        <a:t>None</a:t>
                      </a:r>
                      <a:endParaRPr lang="id-ID" sz="1600" dirty="0"/>
                    </a:p>
                  </a:txBody>
                  <a:tcPr/>
                </a:tc>
                <a:tc>
                  <a:txBody>
                    <a:bodyPr/>
                    <a:lstStyle/>
                    <a:p>
                      <a:r>
                        <a:rPr lang="id-ID" sz="1600" dirty="0" smtClean="0"/>
                        <a:t>30</a:t>
                      </a:r>
                      <a:endParaRPr lang="id-ID" sz="1600" dirty="0"/>
                    </a:p>
                  </a:txBody>
                  <a:tcPr/>
                </a:tc>
                <a:tc>
                  <a:txBody>
                    <a:bodyPr/>
                    <a:lstStyle/>
                    <a:p>
                      <a:r>
                        <a:rPr lang="id-ID" sz="1600" dirty="0" smtClean="0"/>
                        <a:t>30</a:t>
                      </a:r>
                      <a:endParaRPr lang="id-ID" sz="1600" dirty="0"/>
                    </a:p>
                  </a:txBody>
                  <a:tcPr/>
                </a:tc>
                <a:tc>
                  <a:txBody>
                    <a:bodyPr/>
                    <a:lstStyle/>
                    <a:p>
                      <a:r>
                        <a:rPr lang="id-ID" sz="1600" dirty="0" smtClean="0"/>
                        <a:t>30</a:t>
                      </a:r>
                      <a:endParaRPr lang="id-ID" sz="1600" dirty="0"/>
                    </a:p>
                  </a:txBody>
                  <a:tcPr/>
                </a:tc>
              </a:tr>
              <a:tr h="370840">
                <a:tc>
                  <a:txBody>
                    <a:bodyPr/>
                    <a:lstStyle/>
                    <a:p>
                      <a:r>
                        <a:rPr lang="id-ID" sz="1600" dirty="0" smtClean="0"/>
                        <a:t>3</a:t>
                      </a:r>
                      <a:endParaRPr lang="id-ID" sz="1600" dirty="0"/>
                    </a:p>
                  </a:txBody>
                  <a:tcPr/>
                </a:tc>
                <a:tc>
                  <a:txBody>
                    <a:bodyPr/>
                    <a:lstStyle/>
                    <a:p>
                      <a:r>
                        <a:rPr lang="id-ID" sz="1600" dirty="0" smtClean="0"/>
                        <a:t>Unify price</a:t>
                      </a:r>
                      <a:r>
                        <a:rPr lang="id-ID" sz="1600" baseline="0" dirty="0" smtClean="0"/>
                        <a:t> and credit policy</a:t>
                      </a:r>
                      <a:endParaRPr lang="id-ID" sz="1600" dirty="0"/>
                    </a:p>
                  </a:txBody>
                  <a:tcPr/>
                </a:tc>
                <a:tc>
                  <a:txBody>
                    <a:bodyPr/>
                    <a:lstStyle/>
                    <a:p>
                      <a:r>
                        <a:rPr lang="id-ID" sz="1600" smtClean="0"/>
                        <a:t>None</a:t>
                      </a:r>
                      <a:endParaRPr lang="id-ID" sz="1600" dirty="0"/>
                    </a:p>
                  </a:txBody>
                  <a:tcPr/>
                </a:tc>
                <a:tc>
                  <a:txBody>
                    <a:bodyPr/>
                    <a:lstStyle/>
                    <a:p>
                      <a:r>
                        <a:rPr lang="id-ID" sz="1600" dirty="0" smtClean="0"/>
                        <a:t>60</a:t>
                      </a:r>
                      <a:endParaRPr lang="id-ID" sz="1600" dirty="0"/>
                    </a:p>
                  </a:txBody>
                  <a:tcPr/>
                </a:tc>
                <a:tc>
                  <a:txBody>
                    <a:bodyPr/>
                    <a:lstStyle/>
                    <a:p>
                      <a:r>
                        <a:rPr lang="id-ID" sz="1600" dirty="0" smtClean="0"/>
                        <a:t>72</a:t>
                      </a:r>
                      <a:endParaRPr lang="id-ID" sz="1600" dirty="0"/>
                    </a:p>
                  </a:txBody>
                  <a:tcPr/>
                </a:tc>
                <a:tc>
                  <a:txBody>
                    <a:bodyPr/>
                    <a:lstStyle/>
                    <a:p>
                      <a:r>
                        <a:rPr lang="id-ID" sz="1600" dirty="0" smtClean="0"/>
                        <a:t>90</a:t>
                      </a:r>
                      <a:endParaRPr lang="id-ID" sz="1600" dirty="0"/>
                    </a:p>
                  </a:txBody>
                  <a:tcPr/>
                </a:tc>
              </a:tr>
              <a:tr h="370840">
                <a:tc>
                  <a:txBody>
                    <a:bodyPr/>
                    <a:lstStyle/>
                    <a:p>
                      <a:r>
                        <a:rPr lang="id-ID" sz="1600" dirty="0" smtClean="0"/>
                        <a:t>4</a:t>
                      </a:r>
                      <a:endParaRPr lang="id-ID" sz="1600" dirty="0"/>
                    </a:p>
                  </a:txBody>
                  <a:tcPr/>
                </a:tc>
                <a:tc>
                  <a:txBody>
                    <a:bodyPr/>
                    <a:lstStyle/>
                    <a:p>
                      <a:r>
                        <a:rPr lang="id-ID" sz="1600" dirty="0" smtClean="0"/>
                        <a:t>Unify personnel policies</a:t>
                      </a:r>
                      <a:endParaRPr lang="id-ID" sz="1600" dirty="0"/>
                    </a:p>
                  </a:txBody>
                  <a:tcPr/>
                </a:tc>
                <a:tc>
                  <a:txBody>
                    <a:bodyPr/>
                    <a:lstStyle/>
                    <a:p>
                      <a:r>
                        <a:rPr lang="id-ID" sz="1600" dirty="0" smtClean="0"/>
                        <a:t>None</a:t>
                      </a:r>
                      <a:endParaRPr lang="id-ID" sz="1600" dirty="0"/>
                    </a:p>
                  </a:txBody>
                  <a:tcPr/>
                </a:tc>
                <a:tc>
                  <a:txBody>
                    <a:bodyPr/>
                    <a:lstStyle/>
                    <a:p>
                      <a:r>
                        <a:rPr lang="id-ID" sz="1600" dirty="0" smtClean="0"/>
                        <a:t>18</a:t>
                      </a:r>
                      <a:endParaRPr lang="id-ID" sz="1600" dirty="0"/>
                    </a:p>
                  </a:txBody>
                  <a:tcPr/>
                </a:tc>
                <a:tc>
                  <a:txBody>
                    <a:bodyPr/>
                    <a:lstStyle/>
                    <a:p>
                      <a:r>
                        <a:rPr lang="id-ID" sz="1600" dirty="0" smtClean="0"/>
                        <a:t>27</a:t>
                      </a:r>
                      <a:endParaRPr lang="id-ID" sz="1600" dirty="0"/>
                    </a:p>
                  </a:txBody>
                  <a:tcPr/>
                </a:tc>
                <a:tc>
                  <a:txBody>
                    <a:bodyPr/>
                    <a:lstStyle/>
                    <a:p>
                      <a:r>
                        <a:rPr lang="id-ID" sz="1600" dirty="0" smtClean="0"/>
                        <a:t>30</a:t>
                      </a:r>
                      <a:endParaRPr lang="id-ID" sz="1600" dirty="0"/>
                    </a:p>
                  </a:txBody>
                  <a:tcPr/>
                </a:tc>
              </a:tr>
              <a:tr h="370840">
                <a:tc>
                  <a:txBody>
                    <a:bodyPr/>
                    <a:lstStyle/>
                    <a:p>
                      <a:r>
                        <a:rPr lang="id-ID" sz="1600" dirty="0" smtClean="0"/>
                        <a:t>5</a:t>
                      </a:r>
                      <a:endParaRPr lang="id-ID" sz="1600" dirty="0"/>
                    </a:p>
                  </a:txBody>
                  <a:tcPr/>
                </a:tc>
                <a:tc>
                  <a:txBody>
                    <a:bodyPr/>
                    <a:lstStyle/>
                    <a:p>
                      <a:r>
                        <a:rPr lang="id-ID" sz="1600" dirty="0" smtClean="0"/>
                        <a:t>Unify data processing</a:t>
                      </a:r>
                      <a:endParaRPr lang="id-ID" sz="1600" dirty="0"/>
                    </a:p>
                  </a:txBody>
                  <a:tcPr/>
                </a:tc>
                <a:tc>
                  <a:txBody>
                    <a:bodyPr/>
                    <a:lstStyle/>
                    <a:p>
                      <a:r>
                        <a:rPr lang="id-ID" sz="1600" dirty="0" smtClean="0"/>
                        <a:t>1</a:t>
                      </a:r>
                      <a:endParaRPr lang="id-ID" sz="1600" dirty="0"/>
                    </a:p>
                  </a:txBody>
                  <a:tcPr/>
                </a:tc>
                <a:tc>
                  <a:txBody>
                    <a:bodyPr/>
                    <a:lstStyle/>
                    <a:p>
                      <a:r>
                        <a:rPr lang="id-ID" sz="1600" dirty="0" smtClean="0"/>
                        <a:t>17</a:t>
                      </a:r>
                      <a:endParaRPr lang="id-ID" sz="1600" dirty="0"/>
                    </a:p>
                  </a:txBody>
                  <a:tcPr/>
                </a:tc>
                <a:tc>
                  <a:txBody>
                    <a:bodyPr/>
                    <a:lstStyle/>
                    <a:p>
                      <a:r>
                        <a:rPr lang="id-ID" sz="1600" dirty="0" smtClean="0"/>
                        <a:t>29</a:t>
                      </a:r>
                      <a:endParaRPr lang="id-ID" sz="1600" dirty="0"/>
                    </a:p>
                  </a:txBody>
                  <a:tcPr/>
                </a:tc>
                <a:tc>
                  <a:txBody>
                    <a:bodyPr/>
                    <a:lstStyle/>
                    <a:p>
                      <a:r>
                        <a:rPr lang="id-ID" sz="1600" dirty="0" smtClean="0"/>
                        <a:t>47</a:t>
                      </a:r>
                      <a:endParaRPr lang="id-ID" sz="1600" dirty="0"/>
                    </a:p>
                  </a:txBody>
                  <a:tcPr/>
                </a:tc>
              </a:tr>
              <a:tr h="370840">
                <a:tc>
                  <a:txBody>
                    <a:bodyPr/>
                    <a:lstStyle/>
                    <a:p>
                      <a:r>
                        <a:rPr lang="id-ID" sz="1600" dirty="0" smtClean="0"/>
                        <a:t>6</a:t>
                      </a:r>
                      <a:endParaRPr lang="id-ID" sz="1600" dirty="0"/>
                    </a:p>
                  </a:txBody>
                  <a:tcPr/>
                </a:tc>
                <a:tc>
                  <a:txBody>
                    <a:bodyPr/>
                    <a:lstStyle/>
                    <a:p>
                      <a:r>
                        <a:rPr lang="id-ID" sz="1600" dirty="0" smtClean="0"/>
                        <a:t>Train accounting staf</a:t>
                      </a:r>
                      <a:endParaRPr lang="id-ID" sz="1600" dirty="0"/>
                    </a:p>
                  </a:txBody>
                  <a:tcPr/>
                </a:tc>
                <a:tc>
                  <a:txBody>
                    <a:bodyPr/>
                    <a:lstStyle/>
                    <a:p>
                      <a:r>
                        <a:rPr lang="id-ID" sz="1600" dirty="0" smtClean="0"/>
                        <a:t>1</a:t>
                      </a:r>
                      <a:endParaRPr lang="id-ID" sz="1600" dirty="0"/>
                    </a:p>
                  </a:txBody>
                  <a:tcPr/>
                </a:tc>
                <a:tc>
                  <a:txBody>
                    <a:bodyPr/>
                    <a:lstStyle/>
                    <a:p>
                      <a:r>
                        <a:rPr lang="id-ID" sz="1600" dirty="0" smtClean="0"/>
                        <a:t>4</a:t>
                      </a:r>
                      <a:endParaRPr lang="id-ID" sz="1600" dirty="0"/>
                    </a:p>
                  </a:txBody>
                  <a:tcPr/>
                </a:tc>
                <a:tc>
                  <a:txBody>
                    <a:bodyPr/>
                    <a:lstStyle/>
                    <a:p>
                      <a:r>
                        <a:rPr lang="id-ID" sz="1600" dirty="0" smtClean="0"/>
                        <a:t>7</a:t>
                      </a:r>
                      <a:endParaRPr lang="id-ID" sz="1600" dirty="0"/>
                    </a:p>
                  </a:txBody>
                  <a:tcPr/>
                </a:tc>
                <a:tc>
                  <a:txBody>
                    <a:bodyPr/>
                    <a:lstStyle/>
                    <a:p>
                      <a:r>
                        <a:rPr lang="id-ID" sz="1600" dirty="0" smtClean="0"/>
                        <a:t>10</a:t>
                      </a:r>
                      <a:endParaRPr lang="id-ID" sz="1600" dirty="0"/>
                    </a:p>
                  </a:txBody>
                  <a:tcPr/>
                </a:tc>
              </a:tr>
              <a:tr h="370840">
                <a:tc>
                  <a:txBody>
                    <a:bodyPr/>
                    <a:lstStyle/>
                    <a:p>
                      <a:r>
                        <a:rPr lang="id-ID" sz="1600" dirty="0" smtClean="0"/>
                        <a:t>7</a:t>
                      </a:r>
                      <a:endParaRPr lang="id-ID" sz="1600" dirty="0"/>
                    </a:p>
                  </a:txBody>
                  <a:tcPr/>
                </a:tc>
                <a:tc>
                  <a:txBody>
                    <a:bodyPr/>
                    <a:lstStyle/>
                    <a:p>
                      <a:r>
                        <a:rPr lang="id-ID" sz="1600" dirty="0" smtClean="0"/>
                        <a:t>Pilot  run data processing</a:t>
                      </a:r>
                      <a:endParaRPr lang="id-ID" sz="1600" dirty="0"/>
                    </a:p>
                  </a:txBody>
                  <a:tcPr/>
                </a:tc>
                <a:tc>
                  <a:txBody>
                    <a:bodyPr/>
                    <a:lstStyle/>
                    <a:p>
                      <a:r>
                        <a:rPr lang="id-ID" sz="1600" dirty="0" smtClean="0"/>
                        <a:t>5</a:t>
                      </a:r>
                      <a:endParaRPr lang="id-ID" sz="1600" dirty="0"/>
                    </a:p>
                  </a:txBody>
                  <a:tcPr/>
                </a:tc>
                <a:tc>
                  <a:txBody>
                    <a:bodyPr/>
                    <a:lstStyle/>
                    <a:p>
                      <a:r>
                        <a:rPr lang="id-ID" sz="1600" dirty="0" smtClean="0"/>
                        <a:t>12</a:t>
                      </a:r>
                      <a:endParaRPr lang="id-ID" sz="1600" dirty="0"/>
                    </a:p>
                  </a:txBody>
                  <a:tcPr/>
                </a:tc>
                <a:tc>
                  <a:txBody>
                    <a:bodyPr/>
                    <a:lstStyle/>
                    <a:p>
                      <a:r>
                        <a:rPr lang="id-ID" sz="1600" dirty="0" smtClean="0"/>
                        <a:t>15</a:t>
                      </a:r>
                      <a:endParaRPr lang="id-ID" sz="1600" dirty="0"/>
                    </a:p>
                  </a:txBody>
                  <a:tcPr/>
                </a:tc>
                <a:tc>
                  <a:txBody>
                    <a:bodyPr/>
                    <a:lstStyle/>
                    <a:p>
                      <a:r>
                        <a:rPr lang="id-ID" sz="1600" dirty="0" smtClean="0"/>
                        <a:t>18</a:t>
                      </a:r>
                      <a:endParaRPr lang="id-ID" sz="1600" dirty="0"/>
                    </a:p>
                  </a:txBody>
                  <a:tcPr/>
                </a:tc>
              </a:tr>
              <a:tr h="370840">
                <a:tc>
                  <a:txBody>
                    <a:bodyPr/>
                    <a:lstStyle/>
                    <a:p>
                      <a:r>
                        <a:rPr lang="id-ID" sz="1600" dirty="0" smtClean="0"/>
                        <a:t>8</a:t>
                      </a:r>
                      <a:endParaRPr lang="id-ID" sz="1600" dirty="0"/>
                    </a:p>
                  </a:txBody>
                  <a:tcPr/>
                </a:tc>
                <a:tc>
                  <a:txBody>
                    <a:bodyPr/>
                    <a:lstStyle/>
                    <a:p>
                      <a:r>
                        <a:rPr lang="id-ID" sz="1600" dirty="0" smtClean="0"/>
                        <a:t>Calculate P&amp;L and balance</a:t>
                      </a:r>
                      <a:r>
                        <a:rPr lang="id-ID" sz="1600" baseline="0" dirty="0" smtClean="0"/>
                        <a:t> sheet</a:t>
                      </a:r>
                      <a:endParaRPr lang="id-ID" sz="1600" dirty="0"/>
                    </a:p>
                  </a:txBody>
                  <a:tcPr/>
                </a:tc>
                <a:tc>
                  <a:txBody>
                    <a:bodyPr/>
                    <a:lstStyle/>
                    <a:p>
                      <a:r>
                        <a:rPr lang="id-ID" sz="1600" dirty="0" smtClean="0"/>
                        <a:t>6,7</a:t>
                      </a:r>
                      <a:endParaRPr lang="id-ID" sz="1600" dirty="0"/>
                    </a:p>
                  </a:txBody>
                  <a:tcPr/>
                </a:tc>
                <a:tc>
                  <a:txBody>
                    <a:bodyPr/>
                    <a:lstStyle/>
                    <a:p>
                      <a:r>
                        <a:rPr lang="id-ID" sz="1600" dirty="0" smtClean="0"/>
                        <a:t>6</a:t>
                      </a:r>
                      <a:endParaRPr lang="id-ID" sz="1600" dirty="0"/>
                    </a:p>
                  </a:txBody>
                  <a:tcPr/>
                </a:tc>
                <a:tc>
                  <a:txBody>
                    <a:bodyPr/>
                    <a:lstStyle/>
                    <a:p>
                      <a:r>
                        <a:rPr lang="id-ID" sz="1600" dirty="0" smtClean="0"/>
                        <a:t>12</a:t>
                      </a:r>
                      <a:endParaRPr lang="id-ID" sz="1600" dirty="0"/>
                    </a:p>
                  </a:txBody>
                  <a:tcPr/>
                </a:tc>
                <a:tc>
                  <a:txBody>
                    <a:bodyPr/>
                    <a:lstStyle/>
                    <a:p>
                      <a:r>
                        <a:rPr lang="id-ID" sz="1600" dirty="0" smtClean="0"/>
                        <a:t>24</a:t>
                      </a:r>
                      <a:endParaRPr lang="id-ID" sz="1600" dirty="0"/>
                    </a:p>
                  </a:txBody>
                  <a:tcPr/>
                </a:tc>
              </a:tr>
              <a:tr h="370840">
                <a:tc>
                  <a:txBody>
                    <a:bodyPr/>
                    <a:lstStyle/>
                    <a:p>
                      <a:r>
                        <a:rPr lang="id-ID" sz="1600" dirty="0" smtClean="0"/>
                        <a:t>9</a:t>
                      </a:r>
                      <a:endParaRPr lang="id-ID" sz="1600" dirty="0"/>
                    </a:p>
                  </a:txBody>
                  <a:tcPr/>
                </a:tc>
                <a:tc>
                  <a:txBody>
                    <a:bodyPr/>
                    <a:lstStyle/>
                    <a:p>
                      <a:r>
                        <a:rPr lang="id-ID" sz="1600" dirty="0" smtClean="0"/>
                        <a:t>Transfer real property</a:t>
                      </a:r>
                      <a:endParaRPr lang="id-ID" sz="1600" dirty="0"/>
                    </a:p>
                  </a:txBody>
                  <a:tcPr/>
                </a:tc>
                <a:tc>
                  <a:txBody>
                    <a:bodyPr/>
                    <a:lstStyle/>
                    <a:p>
                      <a:r>
                        <a:rPr lang="id-ID" sz="1600" dirty="0" smtClean="0"/>
                        <a:t>2</a:t>
                      </a:r>
                      <a:endParaRPr lang="id-ID" sz="1600" dirty="0"/>
                    </a:p>
                  </a:txBody>
                  <a:tcPr/>
                </a:tc>
                <a:tc>
                  <a:txBody>
                    <a:bodyPr/>
                    <a:lstStyle/>
                    <a:p>
                      <a:r>
                        <a:rPr lang="id-ID" sz="1600" dirty="0" smtClean="0"/>
                        <a:t>18</a:t>
                      </a:r>
                      <a:endParaRPr lang="id-ID" sz="1600" dirty="0"/>
                    </a:p>
                  </a:txBody>
                  <a:tcPr/>
                </a:tc>
                <a:tc>
                  <a:txBody>
                    <a:bodyPr/>
                    <a:lstStyle/>
                    <a:p>
                      <a:r>
                        <a:rPr lang="id-ID" sz="1600" dirty="0" smtClean="0"/>
                        <a:t>27</a:t>
                      </a:r>
                      <a:endParaRPr lang="id-ID" sz="1600" dirty="0"/>
                    </a:p>
                  </a:txBody>
                  <a:tcPr/>
                </a:tc>
                <a:tc>
                  <a:txBody>
                    <a:bodyPr/>
                    <a:lstStyle/>
                    <a:p>
                      <a:r>
                        <a:rPr lang="id-ID" sz="1600" dirty="0" smtClean="0"/>
                        <a:t>30</a:t>
                      </a:r>
                      <a:endParaRPr lang="id-ID" sz="1600" dirty="0"/>
                    </a:p>
                  </a:txBody>
                  <a:tcPr/>
                </a:tc>
              </a:tr>
              <a:tr h="370840">
                <a:tc>
                  <a:txBody>
                    <a:bodyPr/>
                    <a:lstStyle/>
                    <a:p>
                      <a:r>
                        <a:rPr lang="id-ID" sz="1600" dirty="0" smtClean="0"/>
                        <a:t>10</a:t>
                      </a:r>
                      <a:endParaRPr lang="id-ID" sz="1600" dirty="0"/>
                    </a:p>
                  </a:txBody>
                  <a:tcPr/>
                </a:tc>
                <a:tc>
                  <a:txBody>
                    <a:bodyPr/>
                    <a:lstStyle/>
                    <a:p>
                      <a:r>
                        <a:rPr lang="id-ID" sz="1600" dirty="0" smtClean="0"/>
                        <a:t>Train salesforce</a:t>
                      </a:r>
                      <a:endParaRPr lang="id-ID" sz="1600" dirty="0"/>
                    </a:p>
                  </a:txBody>
                  <a:tcPr/>
                </a:tc>
                <a:tc>
                  <a:txBody>
                    <a:bodyPr/>
                    <a:lstStyle/>
                    <a:p>
                      <a:r>
                        <a:rPr lang="id-ID" sz="1600" dirty="0" smtClean="0"/>
                        <a:t>3</a:t>
                      </a:r>
                      <a:endParaRPr lang="id-ID" sz="1600" dirty="0"/>
                    </a:p>
                  </a:txBody>
                  <a:tcPr/>
                </a:tc>
                <a:tc>
                  <a:txBody>
                    <a:bodyPr/>
                    <a:lstStyle/>
                    <a:p>
                      <a:r>
                        <a:rPr lang="id-ID" sz="1600" dirty="0" smtClean="0"/>
                        <a:t>20</a:t>
                      </a:r>
                      <a:endParaRPr lang="id-ID" sz="1600" dirty="0"/>
                    </a:p>
                  </a:txBody>
                  <a:tcPr/>
                </a:tc>
                <a:tc>
                  <a:txBody>
                    <a:bodyPr/>
                    <a:lstStyle/>
                    <a:p>
                      <a:r>
                        <a:rPr lang="id-ID" sz="1600" dirty="0" smtClean="0"/>
                        <a:t>35</a:t>
                      </a:r>
                      <a:endParaRPr lang="id-ID" sz="1600" dirty="0"/>
                    </a:p>
                  </a:txBody>
                  <a:tcPr/>
                </a:tc>
                <a:tc>
                  <a:txBody>
                    <a:bodyPr/>
                    <a:lstStyle/>
                    <a:p>
                      <a:r>
                        <a:rPr lang="id-ID" sz="1600" dirty="0" smtClean="0"/>
                        <a:t>50</a:t>
                      </a:r>
                      <a:endParaRPr lang="id-ID" sz="1600" dirty="0"/>
                    </a:p>
                  </a:txBody>
                  <a:tcPr/>
                </a:tc>
              </a:tr>
              <a:tr h="370840">
                <a:tc>
                  <a:txBody>
                    <a:bodyPr/>
                    <a:lstStyle/>
                    <a:p>
                      <a:r>
                        <a:rPr lang="id-ID" sz="1600" dirty="0" smtClean="0"/>
                        <a:t>11</a:t>
                      </a:r>
                      <a:endParaRPr lang="id-ID" sz="1600" dirty="0"/>
                    </a:p>
                  </a:txBody>
                  <a:tcPr/>
                </a:tc>
                <a:tc>
                  <a:txBody>
                    <a:bodyPr/>
                    <a:lstStyle/>
                    <a:p>
                      <a:r>
                        <a:rPr lang="id-ID" sz="1600" dirty="0" smtClean="0"/>
                        <a:t>Negotiate with unions</a:t>
                      </a:r>
                      <a:endParaRPr lang="id-ID" sz="1600" dirty="0"/>
                    </a:p>
                  </a:txBody>
                  <a:tcPr/>
                </a:tc>
                <a:tc>
                  <a:txBody>
                    <a:bodyPr/>
                    <a:lstStyle/>
                    <a:p>
                      <a:r>
                        <a:rPr lang="id-ID" sz="1600" dirty="0" smtClean="0"/>
                        <a:t>4</a:t>
                      </a:r>
                      <a:endParaRPr lang="id-ID" sz="1600" dirty="0"/>
                    </a:p>
                  </a:txBody>
                  <a:tcPr/>
                </a:tc>
                <a:tc>
                  <a:txBody>
                    <a:bodyPr/>
                    <a:lstStyle/>
                    <a:p>
                      <a:r>
                        <a:rPr lang="id-ID" sz="1600" dirty="0" smtClean="0"/>
                        <a:t>40</a:t>
                      </a:r>
                      <a:endParaRPr lang="id-ID" sz="1600" dirty="0"/>
                    </a:p>
                  </a:txBody>
                  <a:tcPr/>
                </a:tc>
                <a:tc>
                  <a:txBody>
                    <a:bodyPr/>
                    <a:lstStyle/>
                    <a:p>
                      <a:r>
                        <a:rPr lang="id-ID" sz="1600" dirty="0" smtClean="0"/>
                        <a:t>55</a:t>
                      </a:r>
                      <a:endParaRPr lang="id-ID" sz="1600" dirty="0"/>
                    </a:p>
                  </a:txBody>
                  <a:tcPr/>
                </a:tc>
                <a:tc>
                  <a:txBody>
                    <a:bodyPr/>
                    <a:lstStyle/>
                    <a:p>
                      <a:r>
                        <a:rPr lang="id-ID" sz="1600" dirty="0" smtClean="0"/>
                        <a:t>100</a:t>
                      </a:r>
                      <a:endParaRPr lang="id-ID" sz="1600" dirty="0"/>
                    </a:p>
                  </a:txBody>
                  <a:tcPr/>
                </a:tc>
              </a:tr>
              <a:tr h="370840">
                <a:tc>
                  <a:txBody>
                    <a:bodyPr/>
                    <a:lstStyle/>
                    <a:p>
                      <a:r>
                        <a:rPr lang="id-ID" sz="1600" dirty="0" smtClean="0"/>
                        <a:t>12</a:t>
                      </a:r>
                      <a:endParaRPr lang="id-ID" sz="1600" dirty="0"/>
                    </a:p>
                  </a:txBody>
                  <a:tcPr/>
                </a:tc>
                <a:tc>
                  <a:txBody>
                    <a:bodyPr/>
                    <a:lstStyle/>
                    <a:p>
                      <a:r>
                        <a:rPr lang="id-ID" sz="1600" dirty="0" smtClean="0"/>
                        <a:t>Determine capital needs</a:t>
                      </a:r>
                      <a:endParaRPr lang="id-ID" sz="1600" dirty="0"/>
                    </a:p>
                  </a:txBody>
                  <a:tcPr/>
                </a:tc>
                <a:tc>
                  <a:txBody>
                    <a:bodyPr/>
                    <a:lstStyle/>
                    <a:p>
                      <a:r>
                        <a:rPr lang="id-ID" sz="1600" dirty="0" smtClean="0"/>
                        <a:t>8</a:t>
                      </a:r>
                      <a:endParaRPr lang="id-ID" sz="1600" dirty="0"/>
                    </a:p>
                  </a:txBody>
                  <a:tcPr/>
                </a:tc>
                <a:tc>
                  <a:txBody>
                    <a:bodyPr/>
                    <a:lstStyle/>
                    <a:p>
                      <a:r>
                        <a:rPr lang="id-ID" sz="1600" dirty="0" smtClean="0"/>
                        <a:t>11</a:t>
                      </a:r>
                      <a:endParaRPr lang="id-ID" sz="1600" dirty="0"/>
                    </a:p>
                  </a:txBody>
                  <a:tcPr/>
                </a:tc>
                <a:tc>
                  <a:txBody>
                    <a:bodyPr/>
                    <a:lstStyle/>
                    <a:p>
                      <a:r>
                        <a:rPr lang="id-ID" sz="1600" dirty="0" smtClean="0"/>
                        <a:t>20</a:t>
                      </a:r>
                      <a:endParaRPr lang="id-ID" sz="1600" dirty="0"/>
                    </a:p>
                  </a:txBody>
                  <a:tcPr/>
                </a:tc>
                <a:tc>
                  <a:txBody>
                    <a:bodyPr/>
                    <a:lstStyle/>
                    <a:p>
                      <a:r>
                        <a:rPr lang="id-ID" sz="1600" dirty="0" smtClean="0"/>
                        <a:t>29</a:t>
                      </a:r>
                      <a:endParaRPr lang="id-ID" sz="1600" dirty="0"/>
                    </a:p>
                  </a:txBody>
                  <a:tcPr/>
                </a:tc>
              </a:tr>
              <a:tr h="370840">
                <a:tc>
                  <a:txBody>
                    <a:bodyPr/>
                    <a:lstStyle/>
                    <a:p>
                      <a:r>
                        <a:rPr lang="id-ID" sz="1600" dirty="0" smtClean="0"/>
                        <a:t>13</a:t>
                      </a:r>
                      <a:endParaRPr lang="id-ID" sz="1600" dirty="0"/>
                    </a:p>
                  </a:txBody>
                  <a:tcPr/>
                </a:tc>
                <a:tc>
                  <a:txBody>
                    <a:bodyPr/>
                    <a:lstStyle/>
                    <a:p>
                      <a:r>
                        <a:rPr lang="id-ID" sz="1600" dirty="0" smtClean="0"/>
                        <a:t>Explain personnel policies</a:t>
                      </a:r>
                      <a:endParaRPr lang="id-ID" sz="1600" dirty="0"/>
                    </a:p>
                  </a:txBody>
                  <a:tcPr/>
                </a:tc>
                <a:tc>
                  <a:txBody>
                    <a:bodyPr/>
                    <a:lstStyle/>
                    <a:p>
                      <a:r>
                        <a:rPr lang="id-ID" sz="1600" dirty="0" smtClean="0"/>
                        <a:t>11</a:t>
                      </a:r>
                      <a:endParaRPr lang="id-ID" sz="1600" dirty="0"/>
                    </a:p>
                  </a:txBody>
                  <a:tcPr/>
                </a:tc>
                <a:tc>
                  <a:txBody>
                    <a:bodyPr/>
                    <a:lstStyle/>
                    <a:p>
                      <a:r>
                        <a:rPr lang="id-ID" sz="1600" dirty="0" smtClean="0"/>
                        <a:t>14</a:t>
                      </a:r>
                      <a:endParaRPr lang="id-ID" sz="1600" dirty="0"/>
                    </a:p>
                  </a:txBody>
                  <a:tcPr/>
                </a:tc>
                <a:tc>
                  <a:txBody>
                    <a:bodyPr/>
                    <a:lstStyle/>
                    <a:p>
                      <a:r>
                        <a:rPr lang="id-ID" sz="1600" dirty="0" smtClean="0"/>
                        <a:t>23</a:t>
                      </a:r>
                      <a:endParaRPr lang="id-ID" sz="1600" dirty="0"/>
                    </a:p>
                  </a:txBody>
                  <a:tcPr/>
                </a:tc>
                <a:tc>
                  <a:txBody>
                    <a:bodyPr/>
                    <a:lstStyle/>
                    <a:p>
                      <a:r>
                        <a:rPr lang="id-ID" sz="1600" dirty="0" smtClean="0"/>
                        <a:t>26</a:t>
                      </a:r>
                      <a:endParaRPr lang="id-ID" sz="1600" dirty="0"/>
                    </a:p>
                  </a:txBody>
                  <a:tcPr/>
                </a:tc>
              </a:tr>
              <a:tr h="370840">
                <a:tc>
                  <a:txBody>
                    <a:bodyPr/>
                    <a:lstStyle/>
                    <a:p>
                      <a:r>
                        <a:rPr lang="id-ID" sz="1600" dirty="0" smtClean="0"/>
                        <a:t>14</a:t>
                      </a:r>
                      <a:endParaRPr lang="id-ID" sz="1600" dirty="0"/>
                    </a:p>
                  </a:txBody>
                  <a:tcPr/>
                </a:tc>
                <a:tc>
                  <a:txBody>
                    <a:bodyPr/>
                    <a:lstStyle/>
                    <a:p>
                      <a:r>
                        <a:rPr lang="id-ID" sz="1600" dirty="0" smtClean="0"/>
                        <a:t>Secure line of credit</a:t>
                      </a:r>
                      <a:endParaRPr lang="id-ID" sz="1600" dirty="0"/>
                    </a:p>
                  </a:txBody>
                  <a:tcPr/>
                </a:tc>
                <a:tc>
                  <a:txBody>
                    <a:bodyPr/>
                    <a:lstStyle/>
                    <a:p>
                      <a:r>
                        <a:rPr lang="id-ID" sz="1600" dirty="0" smtClean="0"/>
                        <a:t>9,12</a:t>
                      </a:r>
                      <a:endParaRPr lang="id-ID" sz="1600" dirty="0"/>
                    </a:p>
                  </a:txBody>
                  <a:tcPr/>
                </a:tc>
                <a:tc>
                  <a:txBody>
                    <a:bodyPr/>
                    <a:lstStyle/>
                    <a:p>
                      <a:r>
                        <a:rPr lang="id-ID" sz="1600" dirty="0" smtClean="0"/>
                        <a:t>13</a:t>
                      </a:r>
                      <a:endParaRPr lang="id-ID" sz="1600" dirty="0"/>
                    </a:p>
                  </a:txBody>
                  <a:tcPr/>
                </a:tc>
                <a:tc>
                  <a:txBody>
                    <a:bodyPr/>
                    <a:lstStyle/>
                    <a:p>
                      <a:r>
                        <a:rPr lang="id-ID" sz="1600" dirty="0" smtClean="0"/>
                        <a:t>16</a:t>
                      </a:r>
                      <a:endParaRPr lang="id-ID" sz="1600" dirty="0"/>
                    </a:p>
                  </a:txBody>
                  <a:tcPr/>
                </a:tc>
                <a:tc>
                  <a:txBody>
                    <a:bodyPr/>
                    <a:lstStyle/>
                    <a:p>
                      <a:r>
                        <a:rPr lang="id-ID" sz="1600" dirty="0" smtClean="0"/>
                        <a:t>19</a:t>
                      </a:r>
                      <a:endParaRPr lang="id-ID" sz="1600" dirty="0"/>
                    </a:p>
                  </a:txBody>
                  <a:tcPr/>
                </a:tc>
              </a:tr>
              <a:tr h="370840">
                <a:tc>
                  <a:txBody>
                    <a:bodyPr/>
                    <a:lstStyle/>
                    <a:p>
                      <a:r>
                        <a:rPr lang="id-ID" sz="1600" dirty="0" smtClean="0"/>
                        <a:t>15</a:t>
                      </a:r>
                      <a:endParaRPr lang="id-ID" sz="1600" dirty="0"/>
                    </a:p>
                  </a:txBody>
                  <a:tcPr/>
                </a:tc>
                <a:tc>
                  <a:txBody>
                    <a:bodyPr/>
                    <a:lstStyle/>
                    <a:p>
                      <a:r>
                        <a:rPr lang="id-ID" sz="1600" dirty="0" smtClean="0"/>
                        <a:t>End</a:t>
                      </a:r>
                      <a:endParaRPr lang="id-ID" sz="1600" dirty="0"/>
                    </a:p>
                  </a:txBody>
                  <a:tcPr/>
                </a:tc>
                <a:tc>
                  <a:txBody>
                    <a:bodyPr/>
                    <a:lstStyle/>
                    <a:p>
                      <a:r>
                        <a:rPr lang="id-ID" sz="1600" dirty="0" smtClean="0"/>
                        <a:t>10,12,14</a:t>
                      </a:r>
                      <a:endParaRPr lang="id-ID" sz="1600" dirty="0"/>
                    </a:p>
                  </a:txBody>
                  <a:tcPr/>
                </a:tc>
                <a:tc>
                  <a:txBody>
                    <a:bodyPr/>
                    <a:lstStyle/>
                    <a:p>
                      <a:r>
                        <a:rPr lang="id-ID" sz="1600" dirty="0" smtClean="0"/>
                        <a:t>0</a:t>
                      </a:r>
                      <a:endParaRPr lang="id-ID" sz="1600" dirty="0"/>
                    </a:p>
                  </a:txBody>
                  <a:tcPr/>
                </a:tc>
                <a:tc>
                  <a:txBody>
                    <a:bodyPr/>
                    <a:lstStyle/>
                    <a:p>
                      <a:r>
                        <a:rPr lang="id-ID" sz="1600" dirty="0" smtClean="0"/>
                        <a:t>0</a:t>
                      </a:r>
                      <a:endParaRPr lang="id-ID" sz="1600" dirty="0"/>
                    </a:p>
                  </a:txBody>
                  <a:tcPr/>
                </a:tc>
                <a:tc>
                  <a:txBody>
                    <a:bodyPr/>
                    <a:lstStyle/>
                    <a:p>
                      <a:r>
                        <a:rPr lang="id-ID" sz="1600" dirty="0" smtClean="0"/>
                        <a:t>0</a:t>
                      </a:r>
                      <a:endParaRPr lang="id-ID" sz="1600"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81000" y="1752600"/>
            <a:ext cx="8458200" cy="2286000"/>
          </a:xfrm>
          <a:prstGeom prst="rect">
            <a:avLst/>
          </a:prstGeom>
        </p:spPr>
        <p:txBody>
          <a:bodyPr/>
          <a:lstStyle/>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id-ID" sz="2600" b="0" i="0" u="none" strike="noStrike" kern="1200" cap="none" spc="0" normalizeH="0" baseline="0" noProof="0" dirty="0" smtClean="0">
                <a:ln>
                  <a:noFill/>
                </a:ln>
                <a:solidFill>
                  <a:schemeClr val="tx1"/>
                </a:solidFill>
                <a:effectLst/>
                <a:uLnTx/>
                <a:uFillTx/>
                <a:latin typeface="+mn-lt"/>
                <a:ea typeface="+mn-ea"/>
                <a:cs typeface="+mn-cs"/>
              </a:rPr>
              <a:t>Exercise 3 - Question</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sz="1800" b="0" i="0" u="none" strike="noStrike" kern="1200" cap="none" spc="0" normalizeH="0" baseline="0" noProof="0" dirty="0" smtClean="0">
                <a:ln>
                  <a:noFill/>
                </a:ln>
                <a:solidFill>
                  <a:schemeClr val="tx1"/>
                </a:solidFill>
                <a:effectLst/>
                <a:uLnTx/>
                <a:uFillTx/>
                <a:latin typeface="+mn-lt"/>
                <a:ea typeface="+mn-ea"/>
                <a:cs typeface="+mn-cs"/>
              </a:rPr>
              <a:t>1. Compute the expected time for each activity.</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sz="1800" b="0" i="0" u="none" strike="noStrike" kern="1200" cap="none" spc="0" normalizeH="0" baseline="0" noProof="0" dirty="0" smtClean="0">
                <a:ln>
                  <a:noFill/>
                </a:ln>
                <a:solidFill>
                  <a:schemeClr val="tx1"/>
                </a:solidFill>
                <a:effectLst/>
                <a:uLnTx/>
                <a:uFillTx/>
                <a:latin typeface="+mn-lt"/>
                <a:ea typeface="+mn-ea"/>
                <a:cs typeface="+mn-cs"/>
              </a:rPr>
              <a:t>2. Compute the variance for ecah activity</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sz="1800" b="0" i="0" u="none" strike="noStrike" kern="1200" cap="none" spc="0" normalizeH="0" baseline="0" noProof="0" dirty="0" smtClean="0">
                <a:ln>
                  <a:noFill/>
                </a:ln>
                <a:solidFill>
                  <a:schemeClr val="tx1"/>
                </a:solidFill>
                <a:effectLst/>
                <a:uLnTx/>
                <a:uFillTx/>
                <a:latin typeface="+mn-lt"/>
                <a:ea typeface="+mn-ea"/>
                <a:cs typeface="+mn-cs"/>
              </a:rPr>
              <a:t>3. Compute the expected project duration.</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sz="1800" b="0" i="0" u="none" strike="noStrike" kern="1200" cap="none" spc="0" normalizeH="0" baseline="0" noProof="0" dirty="0" smtClean="0">
                <a:ln>
                  <a:noFill/>
                </a:ln>
                <a:solidFill>
                  <a:schemeClr val="tx1"/>
                </a:solidFill>
                <a:effectLst/>
                <a:uLnTx/>
                <a:uFillTx/>
                <a:latin typeface="+mn-lt"/>
                <a:ea typeface="+mn-ea"/>
                <a:cs typeface="+mn-cs"/>
              </a:rPr>
              <a:t>4. What is the probability of completing the project by day 112? Within 116 days?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id-ID" sz="1800" b="0" i="0" u="none" strike="noStrike" kern="1200" cap="none" spc="0" normalizeH="0" baseline="0" noProof="0" dirty="0" smtClean="0">
                <a:ln>
                  <a:noFill/>
                </a:ln>
                <a:solidFill>
                  <a:schemeClr val="tx1"/>
                </a:solidFill>
                <a:effectLst/>
                <a:uLnTx/>
                <a:uFillTx/>
                <a:latin typeface="+mn-lt"/>
                <a:ea typeface="+mn-ea"/>
                <a:cs typeface="+mn-cs"/>
              </a:rPr>
              <a:t>5. What is the probability of completing “Negotiate with Unions” by day 90?</a:t>
            </a:r>
            <a:endParaRPr kumimoji="0" lang="id-ID" sz="1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id-ID" dirty="0" smtClean="0"/>
              <a:t>Solve exercise 1 Using WIN QS</a:t>
            </a:r>
            <a:endParaRPr lang="id-ID" dirty="0"/>
          </a:p>
        </p:txBody>
      </p:sp>
      <p:sp>
        <p:nvSpPr>
          <p:cNvPr id="3" name="Content Placeholder 2"/>
          <p:cNvSpPr>
            <a:spLocks noGrp="1"/>
          </p:cNvSpPr>
          <p:nvPr>
            <p:ph idx="1"/>
          </p:nvPr>
        </p:nvSpPr>
        <p:spPr>
          <a:xfrm>
            <a:off x="457200" y="1524000"/>
            <a:ext cx="8229600" cy="655320"/>
          </a:xfrm>
        </p:spPr>
        <p:txBody>
          <a:bodyPr/>
          <a:lstStyle/>
          <a:p>
            <a:r>
              <a:rPr lang="id-ID" dirty="0" smtClean="0"/>
              <a:t>File – New Problem</a:t>
            </a:r>
            <a:endParaRPr lang="id-ID" dirty="0"/>
          </a:p>
        </p:txBody>
      </p:sp>
      <p:pic>
        <p:nvPicPr>
          <p:cNvPr id="119810" name="Picture 2"/>
          <p:cNvPicPr>
            <a:picLocks noChangeAspect="1" noChangeArrowheads="1"/>
          </p:cNvPicPr>
          <p:nvPr/>
        </p:nvPicPr>
        <p:blipFill>
          <a:blip r:embed="rId2" cstate="print"/>
          <a:srcRect l="7031" t="5208" r="46875" b="41667"/>
          <a:stretch>
            <a:fillRect/>
          </a:stretch>
        </p:blipFill>
        <p:spPr bwMode="auto">
          <a:xfrm>
            <a:off x="1066800" y="2286000"/>
            <a:ext cx="4495800" cy="38862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Input the data</a:t>
            </a:r>
            <a:endParaRPr lang="id-ID" dirty="0"/>
          </a:p>
        </p:txBody>
      </p:sp>
      <p:pic>
        <p:nvPicPr>
          <p:cNvPr id="115714" name="Picture 2"/>
          <p:cNvPicPr>
            <a:picLocks noChangeAspect="1" noChangeArrowheads="1"/>
          </p:cNvPicPr>
          <p:nvPr/>
        </p:nvPicPr>
        <p:blipFill>
          <a:blip r:embed="rId2" cstate="print"/>
          <a:srcRect r="20000" b="62848"/>
          <a:stretch>
            <a:fillRect/>
          </a:stretch>
        </p:blipFill>
        <p:spPr bwMode="auto">
          <a:xfrm>
            <a:off x="381000" y="2362200"/>
            <a:ext cx="8153400" cy="34290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91312"/>
          </a:xfrm>
        </p:spPr>
        <p:txBody>
          <a:bodyPr>
            <a:normAutofit/>
          </a:bodyPr>
          <a:lstStyle/>
          <a:p>
            <a:r>
              <a:rPr lang="id-ID" sz="2800" dirty="0" smtClean="0"/>
              <a:t>Solve and Analyse – Solve Critical Path</a:t>
            </a:r>
            <a:endParaRPr lang="id-ID" sz="2800" dirty="0"/>
          </a:p>
        </p:txBody>
      </p:sp>
      <p:pic>
        <p:nvPicPr>
          <p:cNvPr id="116738" name="Picture 2"/>
          <p:cNvPicPr>
            <a:picLocks noChangeAspect="1" noChangeArrowheads="1"/>
          </p:cNvPicPr>
          <p:nvPr/>
        </p:nvPicPr>
        <p:blipFill>
          <a:blip r:embed="rId2" cstate="print"/>
          <a:srcRect/>
          <a:stretch>
            <a:fillRect/>
          </a:stretch>
        </p:blipFill>
        <p:spPr bwMode="auto">
          <a:xfrm>
            <a:off x="0" y="1447800"/>
            <a:ext cx="9144000" cy="58674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PROJECT NETWORK PLANNING</a:t>
            </a:r>
            <a:endParaRPr lang="id-ID" dirty="0"/>
          </a:p>
        </p:txBody>
      </p:sp>
      <p:sp>
        <p:nvSpPr>
          <p:cNvPr id="3" name="Content Placeholder 2"/>
          <p:cNvSpPr>
            <a:spLocks noGrp="1"/>
          </p:cNvSpPr>
          <p:nvPr>
            <p:ph idx="1"/>
          </p:nvPr>
        </p:nvSpPr>
        <p:spPr>
          <a:xfrm>
            <a:off x="457200" y="2362200"/>
            <a:ext cx="8458200" cy="3962400"/>
          </a:xfrm>
        </p:spPr>
        <p:txBody>
          <a:bodyPr/>
          <a:lstStyle/>
          <a:p>
            <a:pPr marL="457200" lvl="1" indent="0">
              <a:lnSpc>
                <a:spcPct val="90000"/>
              </a:lnSpc>
              <a:buFont typeface="Wingdings" pitchFamily="2" charset="2"/>
              <a:buChar char="v"/>
            </a:pPr>
            <a:r>
              <a:rPr lang="en-US" sz="2300" dirty="0" smtClean="0">
                <a:latin typeface="Trebuchet MS" pitchFamily="34" charset="0"/>
              </a:rPr>
              <a:t>Program/Project Evaluation and Review Technique (PERT)</a:t>
            </a:r>
            <a:endParaRPr lang="id-ID" sz="2300" dirty="0" smtClean="0">
              <a:latin typeface="Trebuchet MS" pitchFamily="34" charset="0"/>
            </a:endParaRPr>
          </a:p>
          <a:p>
            <a:pPr marL="457200" lvl="1" indent="0">
              <a:lnSpc>
                <a:spcPct val="90000"/>
              </a:lnSpc>
              <a:buNone/>
            </a:pPr>
            <a:endParaRPr lang="id-ID" sz="2300" dirty="0" smtClean="0">
              <a:latin typeface="Trebuchet MS" pitchFamily="34" charset="0"/>
            </a:endParaRPr>
          </a:p>
          <a:p>
            <a:pPr marL="457200" lvl="1" indent="0">
              <a:lnSpc>
                <a:spcPct val="90000"/>
              </a:lnSpc>
              <a:buFont typeface="Wingdings" pitchFamily="2" charset="2"/>
              <a:buChar char="v"/>
            </a:pPr>
            <a:r>
              <a:rPr lang="en-US" sz="2300" dirty="0" smtClean="0">
                <a:latin typeface="Trebuchet MS" pitchFamily="34" charset="0"/>
              </a:rPr>
              <a:t>Critical Path Method (CPM)</a:t>
            </a:r>
            <a:r>
              <a:rPr lang="id-ID" sz="2300" dirty="0" smtClean="0">
                <a:latin typeface="Trebuchet MS" pitchFamily="34" charset="0"/>
              </a:rPr>
              <a:t> – Project Crashing</a:t>
            </a:r>
          </a:p>
          <a:p>
            <a:pPr marL="457200" lvl="1" indent="0">
              <a:lnSpc>
                <a:spcPct val="90000"/>
              </a:lnSpc>
              <a:buNone/>
            </a:pPr>
            <a:endParaRPr lang="en-US" sz="2300" dirty="0" smtClean="0">
              <a:latin typeface="Trebuchet MS" pitchFamily="34" charset="0"/>
            </a:endParaRPr>
          </a:p>
          <a:p>
            <a:pPr marL="457200" lvl="1" indent="0">
              <a:lnSpc>
                <a:spcPct val="90000"/>
              </a:lnSpc>
              <a:buFont typeface="Wingdings" pitchFamily="2" charset="2"/>
              <a:buChar char="v"/>
            </a:pPr>
            <a:r>
              <a:rPr lang="en-US" sz="2300" dirty="0" smtClean="0">
                <a:latin typeface="Trebuchet MS" pitchFamily="34" charset="0"/>
              </a:rPr>
              <a:t>Precedence Diagram Method (PDM)</a:t>
            </a:r>
          </a:p>
          <a:p>
            <a:pPr>
              <a:lnSpc>
                <a:spcPct val="90000"/>
              </a:lnSpc>
              <a:buNone/>
            </a:pPr>
            <a:endParaRPr lang="en-US" sz="2300" b="1" i="1" dirty="0" smtClean="0">
              <a:latin typeface="Trebuchet MS" pitchFamily="34" charset="0"/>
            </a:endParaRPr>
          </a:p>
          <a:p>
            <a:pPr>
              <a:buNone/>
            </a:pPr>
            <a:endParaRPr lang="id-ID"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667512"/>
          </a:xfrm>
        </p:spPr>
        <p:txBody>
          <a:bodyPr>
            <a:normAutofit/>
          </a:bodyPr>
          <a:lstStyle/>
          <a:p>
            <a:r>
              <a:rPr lang="id-ID" sz="3200" dirty="0" smtClean="0"/>
              <a:t>Result – Gant Chart</a:t>
            </a:r>
            <a:endParaRPr lang="id-ID" sz="3200" dirty="0"/>
          </a:p>
        </p:txBody>
      </p:sp>
      <p:pic>
        <p:nvPicPr>
          <p:cNvPr id="117762" name="Picture 2"/>
          <p:cNvPicPr>
            <a:picLocks noChangeAspect="1" noChangeArrowheads="1"/>
          </p:cNvPicPr>
          <p:nvPr/>
        </p:nvPicPr>
        <p:blipFill>
          <a:blip r:embed="rId2" cstate="print"/>
          <a:srcRect/>
          <a:stretch>
            <a:fillRect/>
          </a:stretch>
        </p:blipFill>
        <p:spPr bwMode="auto">
          <a:xfrm>
            <a:off x="0" y="1524000"/>
            <a:ext cx="9144000" cy="57912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r>
              <a:rPr lang="id-ID" sz="2800" dirty="0" smtClean="0"/>
              <a:t>Results – Perform Probability Analysis</a:t>
            </a:r>
            <a:endParaRPr lang="id-ID" sz="2800" dirty="0"/>
          </a:p>
        </p:txBody>
      </p:sp>
      <p:pic>
        <p:nvPicPr>
          <p:cNvPr id="118786" name="Picture 2"/>
          <p:cNvPicPr>
            <a:picLocks noGrp="1" noChangeAspect="1" noChangeArrowheads="1"/>
          </p:cNvPicPr>
          <p:nvPr>
            <p:ph idx="1"/>
          </p:nvPr>
        </p:nvPicPr>
        <p:blipFill>
          <a:blip r:embed="rId2" cstate="print"/>
          <a:srcRect l="6412" t="3269" r="49378" b="45136"/>
          <a:stretch>
            <a:fillRect/>
          </a:stretch>
        </p:blipFill>
        <p:spPr bwMode="auto">
          <a:xfrm>
            <a:off x="1524000" y="1342718"/>
            <a:ext cx="5943600" cy="52025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id-ID" sz="3600" dirty="0" smtClean="0"/>
              <a:t>Result – Perform Simulation</a:t>
            </a:r>
            <a:br>
              <a:rPr lang="id-ID" sz="3600" dirty="0" smtClean="0"/>
            </a:br>
            <a:r>
              <a:rPr lang="id-ID" sz="2400" dirty="0" smtClean="0"/>
              <a:t>. Use system clock – edit Number of simulated observation – </a:t>
            </a:r>
            <a:endParaRPr lang="id-ID" sz="3600" dirty="0"/>
          </a:p>
        </p:txBody>
      </p:sp>
      <p:pic>
        <p:nvPicPr>
          <p:cNvPr id="120834" name="Picture 2"/>
          <p:cNvPicPr>
            <a:picLocks noChangeAspect="1" noChangeArrowheads="1"/>
          </p:cNvPicPr>
          <p:nvPr/>
        </p:nvPicPr>
        <p:blipFill>
          <a:blip r:embed="rId2" cstate="print"/>
          <a:srcRect l="24219" t="31250" r="25781" b="15625"/>
          <a:stretch>
            <a:fillRect/>
          </a:stretch>
        </p:blipFill>
        <p:spPr bwMode="auto">
          <a:xfrm>
            <a:off x="1600200" y="1295400"/>
            <a:ext cx="6632388" cy="5285184"/>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515112"/>
          </a:xfrm>
        </p:spPr>
        <p:txBody>
          <a:bodyPr>
            <a:normAutofit fontScale="90000"/>
          </a:bodyPr>
          <a:lstStyle/>
          <a:p>
            <a:r>
              <a:rPr lang="id-ID" sz="3200" dirty="0" smtClean="0"/>
              <a:t>Show Analysis</a:t>
            </a:r>
            <a:endParaRPr lang="id-ID" sz="3200" dirty="0"/>
          </a:p>
        </p:txBody>
      </p:sp>
      <p:pic>
        <p:nvPicPr>
          <p:cNvPr id="121858" name="Picture 2"/>
          <p:cNvPicPr>
            <a:picLocks noChangeAspect="1" noChangeArrowheads="1"/>
          </p:cNvPicPr>
          <p:nvPr/>
        </p:nvPicPr>
        <p:blipFill>
          <a:blip r:embed="rId2" cstate="print"/>
          <a:srcRect l="18750" t="31250" r="21875" b="17708"/>
          <a:stretch>
            <a:fillRect/>
          </a:stretch>
        </p:blipFill>
        <p:spPr bwMode="auto">
          <a:xfrm>
            <a:off x="410547" y="1371599"/>
            <a:ext cx="8123853" cy="5237747"/>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t0.gstatic.com/images?q=tbn:ANd9GcR8L3AZQseUkrvduB4Me9pskLfAf_c5NWq85Ikn04F4O1GPsulF"/>
          <p:cNvPicPr>
            <a:picLocks noChangeAspect="1" noChangeArrowheads="1"/>
          </p:cNvPicPr>
          <p:nvPr/>
        </p:nvPicPr>
        <p:blipFill>
          <a:blip r:embed="rId2" cstate="print"/>
          <a:srcRect/>
          <a:stretch>
            <a:fillRect/>
          </a:stretch>
        </p:blipFill>
        <p:spPr bwMode="auto">
          <a:xfrm>
            <a:off x="0" y="-1"/>
            <a:ext cx="9144000" cy="6849189"/>
          </a:xfrm>
          <a:prstGeom prst="rect">
            <a:avLst/>
          </a:prstGeom>
          <a:noFill/>
        </p:spPr>
      </p:pic>
      <p:sp>
        <p:nvSpPr>
          <p:cNvPr id="3" name="WordArt 4"/>
          <p:cNvSpPr>
            <a:spLocks noChangeArrowheads="1" noChangeShapeType="1" noTextEdit="1"/>
          </p:cNvSpPr>
          <p:nvPr/>
        </p:nvSpPr>
        <p:spPr bwMode="auto">
          <a:xfrm>
            <a:off x="990600" y="4572000"/>
            <a:ext cx="7086600" cy="2286000"/>
          </a:xfrm>
          <a:prstGeom prst="rect">
            <a:avLst/>
          </a:prstGeom>
        </p:spPr>
        <p:txBody>
          <a:bodyPr wrap="none" fromWordArt="1">
            <a:prstTxWarp prst="textPlain">
              <a:avLst>
                <a:gd name="adj" fmla="val 50000"/>
              </a:avLst>
            </a:prstTxWarp>
          </a:bodyPr>
          <a:lstStyle/>
          <a:p>
            <a:pPr algn="ctr"/>
            <a:r>
              <a:rPr lang="id-ID" sz="3600" kern="10" dirty="0">
                <a:ln w="12700">
                  <a:solidFill>
                    <a:srgbClr val="EAEAEA"/>
                  </a:solidFill>
                  <a:round/>
                  <a:headEnd type="none" w="sm" len="sm"/>
                  <a:tailEnd type="none" w="sm" len="sm"/>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TERIMA KASIH</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05800" cy="1371600"/>
          </a:xfrm>
        </p:spPr>
        <p:txBody>
          <a:bodyPr>
            <a:normAutofit/>
          </a:bodyPr>
          <a:lstStyle/>
          <a:p>
            <a:pPr algn="ctr"/>
            <a:r>
              <a:rPr lang="id-ID" dirty="0" smtClean="0"/>
              <a:t>PERT</a:t>
            </a:r>
            <a:br>
              <a:rPr lang="id-ID" dirty="0" smtClean="0"/>
            </a:br>
            <a:r>
              <a:rPr lang="id-ID" sz="3100" dirty="0" smtClean="0"/>
              <a:t>(PROGRAM EVALUATION &amp; REVIEW TECNIQUE)</a:t>
            </a:r>
            <a:endParaRPr lang="id-ID" sz="3100" dirty="0"/>
          </a:p>
        </p:txBody>
      </p:sp>
      <p:pic>
        <p:nvPicPr>
          <p:cNvPr id="57346" name="Picture 2" descr="http://t2.gstatic.com/images?q=tbn:ANd9GcQQiw1rNdY5zl4fwpj6SuD0KEQTOiToSdZIpfBMxDPgXyKbuYAfHQ"/>
          <p:cNvPicPr>
            <a:picLocks noChangeAspect="1" noChangeArrowheads="1"/>
          </p:cNvPicPr>
          <p:nvPr/>
        </p:nvPicPr>
        <p:blipFill>
          <a:blip r:embed="rId2" cstate="print"/>
          <a:srcRect/>
          <a:stretch>
            <a:fillRect/>
          </a:stretch>
        </p:blipFill>
        <p:spPr bwMode="auto">
          <a:xfrm>
            <a:off x="6934201" y="5550536"/>
            <a:ext cx="2209799" cy="1307464"/>
          </a:xfrm>
          <a:prstGeom prst="rect">
            <a:avLst/>
          </a:prstGeom>
          <a:noFill/>
        </p:spPr>
      </p:pic>
      <p:sp>
        <p:nvSpPr>
          <p:cNvPr id="4" name="Content Placeholder 2"/>
          <p:cNvSpPr txBox="1">
            <a:spLocks/>
          </p:cNvSpPr>
          <p:nvPr/>
        </p:nvSpPr>
        <p:spPr>
          <a:xfrm>
            <a:off x="457200" y="1600200"/>
            <a:ext cx="8229600" cy="4525963"/>
          </a:xfrm>
          <a:prstGeom prst="rect">
            <a:avLst/>
          </a:prstGeom>
        </p:spPr>
        <p:txBody>
          <a:bodyPr>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id-ID" sz="3200" dirty="0" smtClean="0"/>
              <a:t>In 1958 the Special Office of the Navy and the Booze Allen, and Hamilton consulting firm developed PERT to schedule the more than 3,300 contractors of the Polaris submarine project and to cover uncertainty of activity time estimates.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id-ID" sz="3200" b="0" i="0" u="none" strike="noStrike" kern="1200" cap="none" spc="0" normalizeH="0" baseline="0" noProof="0" dirty="0" smtClean="0">
                <a:ln>
                  <a:noFill/>
                </a:ln>
                <a:effectLst/>
                <a:uLnTx/>
                <a:uFillTx/>
                <a:latin typeface="+mn-lt"/>
                <a:ea typeface="+mn-ea"/>
                <a:cs typeface="+mn-cs"/>
              </a:rPr>
              <a:t>PERT is almost identical to the critical path method (CPM) except it assumes each activity duration has a range that follows a statistical distribution.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d-ID"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34400" cy="1143000"/>
          </a:xfrm>
        </p:spPr>
        <p:txBody>
          <a:bodyPr>
            <a:noAutofit/>
          </a:bodyPr>
          <a:lstStyle/>
          <a:p>
            <a:r>
              <a:rPr lang="id-ID" sz="3600" dirty="0" smtClean="0"/>
              <a:t>Activity and Project Frequency Distributions</a:t>
            </a:r>
            <a:endParaRPr lang="id-ID" sz="3600" dirty="0"/>
          </a:p>
        </p:txBody>
      </p:sp>
      <p:pic>
        <p:nvPicPr>
          <p:cNvPr id="87042" name="Picture 2" descr="http://www.csharpcity.com/wp-content/uploads/2010/05/normal-distribution.gif"/>
          <p:cNvPicPr>
            <a:picLocks noChangeAspect="1" noChangeArrowheads="1"/>
          </p:cNvPicPr>
          <p:nvPr/>
        </p:nvPicPr>
        <p:blipFill>
          <a:blip r:embed="rId2" cstate="print"/>
          <a:srcRect/>
          <a:stretch>
            <a:fillRect/>
          </a:stretch>
        </p:blipFill>
        <p:spPr bwMode="auto">
          <a:xfrm>
            <a:off x="4419600" y="2590800"/>
            <a:ext cx="4019550" cy="2857500"/>
          </a:xfrm>
          <a:prstGeom prst="rect">
            <a:avLst/>
          </a:prstGeom>
          <a:noFill/>
        </p:spPr>
      </p:pic>
      <p:pic>
        <p:nvPicPr>
          <p:cNvPr id="87044" name="Picture 4" descr="http://www.riskamp.com/pert-images/curve-2.gif"/>
          <p:cNvPicPr>
            <a:picLocks noChangeAspect="1" noChangeArrowheads="1"/>
          </p:cNvPicPr>
          <p:nvPr/>
        </p:nvPicPr>
        <p:blipFill>
          <a:blip r:embed="rId3" cstate="print"/>
          <a:srcRect/>
          <a:stretch>
            <a:fillRect/>
          </a:stretch>
        </p:blipFill>
        <p:spPr bwMode="auto">
          <a:xfrm>
            <a:off x="1143000" y="2949138"/>
            <a:ext cx="2286000" cy="2299138"/>
          </a:xfrm>
          <a:prstGeom prst="rect">
            <a:avLst/>
          </a:prstGeom>
          <a:noFill/>
        </p:spPr>
      </p:pic>
      <p:sp>
        <p:nvSpPr>
          <p:cNvPr id="10" name="TextBox 9"/>
          <p:cNvSpPr txBox="1"/>
          <p:nvPr/>
        </p:nvSpPr>
        <p:spPr>
          <a:xfrm>
            <a:off x="2438400" y="3124200"/>
            <a:ext cx="1143000" cy="369332"/>
          </a:xfrm>
          <a:prstGeom prst="rect">
            <a:avLst/>
          </a:prstGeom>
          <a:noFill/>
        </p:spPr>
        <p:txBody>
          <a:bodyPr wrap="square" rtlCol="0">
            <a:spAutoFit/>
          </a:bodyPr>
          <a:lstStyle/>
          <a:p>
            <a:r>
              <a:rPr lang="id-ID" dirty="0" smtClean="0"/>
              <a:t>Activity</a:t>
            </a:r>
            <a:endParaRPr lang="id-ID" dirty="0"/>
          </a:p>
        </p:txBody>
      </p:sp>
      <p:sp>
        <p:nvSpPr>
          <p:cNvPr id="11" name="TextBox 10"/>
          <p:cNvSpPr txBox="1"/>
          <p:nvPr/>
        </p:nvSpPr>
        <p:spPr>
          <a:xfrm>
            <a:off x="5943600" y="3124200"/>
            <a:ext cx="990600" cy="369332"/>
          </a:xfrm>
          <a:prstGeom prst="rect">
            <a:avLst/>
          </a:prstGeom>
          <a:noFill/>
        </p:spPr>
        <p:txBody>
          <a:bodyPr wrap="square" rtlCol="0">
            <a:spAutoFit/>
          </a:bodyPr>
          <a:lstStyle/>
          <a:p>
            <a:r>
              <a:rPr lang="id-ID" dirty="0" smtClean="0"/>
              <a:t>Project</a:t>
            </a:r>
            <a:endParaRPr lang="id-ID" dirty="0"/>
          </a:p>
        </p:txBody>
      </p:sp>
      <p:cxnSp>
        <p:nvCxnSpPr>
          <p:cNvPr id="13" name="Straight Connector 12"/>
          <p:cNvCxnSpPr/>
          <p:nvPr/>
        </p:nvCxnSpPr>
        <p:spPr>
          <a:xfrm rot="5400000">
            <a:off x="2057400" y="4419600"/>
            <a:ext cx="152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590800" y="5257800"/>
            <a:ext cx="457200" cy="369332"/>
          </a:xfrm>
          <a:prstGeom prst="rect">
            <a:avLst/>
          </a:prstGeom>
          <a:noFill/>
        </p:spPr>
        <p:txBody>
          <a:bodyPr wrap="square" rtlCol="0">
            <a:spAutoFit/>
          </a:bodyPr>
          <a:lstStyle/>
          <a:p>
            <a:r>
              <a:rPr lang="id-ID" dirty="0" smtClean="0"/>
              <a:t> m</a:t>
            </a:r>
            <a:endParaRPr lang="id-ID" dirty="0"/>
          </a:p>
        </p:txBody>
      </p:sp>
      <p:sp>
        <p:nvSpPr>
          <p:cNvPr id="15" name="TextBox 14"/>
          <p:cNvSpPr txBox="1"/>
          <p:nvPr/>
        </p:nvSpPr>
        <p:spPr>
          <a:xfrm>
            <a:off x="1066800" y="5257800"/>
            <a:ext cx="457200" cy="369332"/>
          </a:xfrm>
          <a:prstGeom prst="rect">
            <a:avLst/>
          </a:prstGeom>
          <a:noFill/>
        </p:spPr>
        <p:txBody>
          <a:bodyPr wrap="square" rtlCol="0">
            <a:spAutoFit/>
          </a:bodyPr>
          <a:lstStyle/>
          <a:p>
            <a:r>
              <a:rPr lang="id-ID" dirty="0" smtClean="0"/>
              <a:t>a</a:t>
            </a:r>
            <a:endParaRPr lang="id-ID" dirty="0"/>
          </a:p>
        </p:txBody>
      </p:sp>
      <p:sp>
        <p:nvSpPr>
          <p:cNvPr id="16" name="TextBox 15"/>
          <p:cNvSpPr txBox="1"/>
          <p:nvPr/>
        </p:nvSpPr>
        <p:spPr>
          <a:xfrm>
            <a:off x="3124200" y="5257800"/>
            <a:ext cx="457200" cy="369332"/>
          </a:xfrm>
          <a:prstGeom prst="rect">
            <a:avLst/>
          </a:prstGeom>
          <a:noFill/>
        </p:spPr>
        <p:txBody>
          <a:bodyPr wrap="square" rtlCol="0">
            <a:spAutoFit/>
          </a:bodyPr>
          <a:lstStyle/>
          <a:p>
            <a:r>
              <a:rPr lang="id-ID" dirty="0" smtClean="0"/>
              <a:t>  b</a:t>
            </a:r>
            <a:endParaRPr lang="id-ID" dirty="0"/>
          </a:p>
        </p:txBody>
      </p:sp>
      <p:sp>
        <p:nvSpPr>
          <p:cNvPr id="17" name="TextBox 16"/>
          <p:cNvSpPr txBox="1"/>
          <p:nvPr/>
        </p:nvSpPr>
        <p:spPr>
          <a:xfrm>
            <a:off x="6172200" y="5257800"/>
            <a:ext cx="457200" cy="369332"/>
          </a:xfrm>
          <a:prstGeom prst="rect">
            <a:avLst/>
          </a:prstGeom>
          <a:noFill/>
        </p:spPr>
        <p:txBody>
          <a:bodyPr wrap="square" rtlCol="0">
            <a:spAutoFit/>
          </a:bodyPr>
          <a:lstStyle/>
          <a:p>
            <a:r>
              <a:rPr lang="id-ID" dirty="0" smtClean="0"/>
              <a:t>T</a:t>
            </a:r>
            <a:r>
              <a:rPr lang="id-ID" sz="1400" dirty="0" smtClean="0"/>
              <a:t>E</a:t>
            </a:r>
            <a:endParaRPr lang="id-ID"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Weighted Average Activity (t</a:t>
            </a:r>
            <a:r>
              <a:rPr lang="id-ID" sz="2800" dirty="0" smtClean="0"/>
              <a:t>e</a:t>
            </a:r>
            <a:r>
              <a:rPr lang="id-ID" dirty="0" smtClean="0"/>
              <a:t>)</a:t>
            </a:r>
            <a:endParaRPr lang="id-ID" dirty="0"/>
          </a:p>
        </p:txBody>
      </p:sp>
      <p:sp>
        <p:nvSpPr>
          <p:cNvPr id="3" name="Content Placeholder 2"/>
          <p:cNvSpPr>
            <a:spLocks noGrp="1"/>
          </p:cNvSpPr>
          <p:nvPr>
            <p:ph idx="1"/>
          </p:nvPr>
        </p:nvSpPr>
        <p:spPr>
          <a:xfrm>
            <a:off x="457200" y="2133600"/>
            <a:ext cx="8229600" cy="4191000"/>
          </a:xfrm>
        </p:spPr>
        <p:txBody>
          <a:bodyPr/>
          <a:lstStyle/>
          <a:p>
            <a:pPr lvl="4">
              <a:buNone/>
            </a:pPr>
            <a:r>
              <a:rPr lang="id-ID" dirty="0" smtClean="0"/>
              <a:t> </a:t>
            </a:r>
            <a:r>
              <a:rPr lang="id-ID" sz="2800" dirty="0" smtClean="0"/>
              <a:t>a + 4m + b</a:t>
            </a:r>
          </a:p>
          <a:p>
            <a:pPr>
              <a:buNone/>
            </a:pPr>
            <a:r>
              <a:rPr lang="id-ID" dirty="0" smtClean="0"/>
              <a:t>	 t</a:t>
            </a:r>
            <a:r>
              <a:rPr lang="id-ID" sz="1200" dirty="0" smtClean="0"/>
              <a:t>e  </a:t>
            </a:r>
            <a:r>
              <a:rPr lang="id-ID" dirty="0" smtClean="0"/>
              <a:t>	 =  -------------</a:t>
            </a:r>
          </a:p>
          <a:p>
            <a:pPr>
              <a:buNone/>
            </a:pPr>
            <a:r>
              <a:rPr lang="id-ID" dirty="0" smtClean="0"/>
              <a:t>			  6</a:t>
            </a:r>
          </a:p>
          <a:p>
            <a:pPr>
              <a:buNone/>
            </a:pPr>
            <a:r>
              <a:rPr lang="id-ID" dirty="0" smtClean="0"/>
              <a:t>	 t</a:t>
            </a:r>
            <a:r>
              <a:rPr lang="id-ID" sz="1200" dirty="0" smtClean="0"/>
              <a:t>e </a:t>
            </a:r>
            <a:r>
              <a:rPr lang="id-ID" dirty="0" smtClean="0"/>
              <a:t>	= weighted average activity time</a:t>
            </a:r>
          </a:p>
          <a:p>
            <a:pPr>
              <a:buNone/>
            </a:pPr>
            <a:r>
              <a:rPr lang="id-ID" dirty="0" smtClean="0"/>
              <a:t>	a	= optimistic activity time (1 chance in 100 	  	   compliting activity under normal conditions)</a:t>
            </a:r>
          </a:p>
          <a:p>
            <a:pPr>
              <a:buNone/>
            </a:pPr>
            <a:r>
              <a:rPr lang="id-ID" dirty="0" smtClean="0"/>
              <a:t>	b	= pesimistic activity time</a:t>
            </a:r>
          </a:p>
          <a:p>
            <a:pPr>
              <a:buNone/>
            </a:pPr>
            <a:r>
              <a:rPr lang="id-ID" dirty="0" smtClean="0"/>
              <a:t>	m	= most likely activity time</a:t>
            </a: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Activity Standard Deviation</a:t>
            </a:r>
            <a:endParaRPr lang="id-ID" dirty="0"/>
          </a:p>
        </p:txBody>
      </p:sp>
      <p:sp>
        <p:nvSpPr>
          <p:cNvPr id="3" name="Content Placeholder 2"/>
          <p:cNvSpPr>
            <a:spLocks noGrp="1"/>
          </p:cNvSpPr>
          <p:nvPr>
            <p:ph idx="1"/>
          </p:nvPr>
        </p:nvSpPr>
        <p:spPr>
          <a:xfrm>
            <a:off x="457200" y="2133600"/>
            <a:ext cx="8229600" cy="4191000"/>
          </a:xfrm>
        </p:spPr>
        <p:txBody>
          <a:bodyPr/>
          <a:lstStyle/>
          <a:p>
            <a:pPr lvl="1">
              <a:buNone/>
            </a:pPr>
            <a:r>
              <a:rPr lang="id-ID" dirty="0" smtClean="0"/>
              <a:t>			b - a</a:t>
            </a:r>
          </a:p>
          <a:p>
            <a:pPr lvl="1">
              <a:buNone/>
            </a:pPr>
            <a:r>
              <a:rPr lang="el-GR" sz="4000" dirty="0" smtClean="0"/>
              <a:t>σ</a:t>
            </a:r>
            <a:r>
              <a:rPr lang="id-ID" sz="2000" dirty="0" smtClean="0"/>
              <a:t>te</a:t>
            </a:r>
            <a:r>
              <a:rPr lang="id-ID" sz="1100" dirty="0" smtClean="0"/>
              <a:t> </a:t>
            </a:r>
            <a:r>
              <a:rPr lang="id-ID" dirty="0" smtClean="0"/>
              <a:t>=	-----</a:t>
            </a:r>
          </a:p>
          <a:p>
            <a:pPr lvl="1">
              <a:buNone/>
            </a:pPr>
            <a:r>
              <a:rPr lang="id-ID" dirty="0" smtClean="0"/>
              <a:t>		 	  6</a:t>
            </a:r>
          </a:p>
          <a:p>
            <a:pPr lvl="1">
              <a:buNone/>
            </a:pPr>
            <a:endParaRPr lang="id-ID" dirty="0" smtClean="0"/>
          </a:p>
          <a:p>
            <a:pPr lvl="1">
              <a:buNone/>
            </a:pPr>
            <a:endParaRPr lang="id-ID" dirty="0" smtClean="0"/>
          </a:p>
          <a:p>
            <a:pPr lvl="1">
              <a:buNone/>
            </a:pPr>
            <a:r>
              <a:rPr lang="el-GR" sz="4400" dirty="0" smtClean="0"/>
              <a:t>σ</a:t>
            </a:r>
            <a:r>
              <a:rPr lang="id-ID" sz="1400" dirty="0" smtClean="0"/>
              <a:t>TE</a:t>
            </a:r>
            <a:r>
              <a:rPr lang="id-ID" sz="1200" dirty="0" smtClean="0"/>
              <a:t> </a:t>
            </a:r>
            <a:r>
              <a:rPr lang="id-ID" dirty="0" smtClean="0"/>
              <a:t>= </a:t>
            </a:r>
            <a:r>
              <a:rPr lang="id-ID" sz="4400" dirty="0" smtClean="0"/>
              <a:t>√</a:t>
            </a:r>
            <a:r>
              <a:rPr lang="id-ID" dirty="0" smtClean="0"/>
              <a:t> ∑ </a:t>
            </a:r>
            <a:r>
              <a:rPr lang="id-ID" sz="2800" dirty="0" smtClean="0"/>
              <a:t>(</a:t>
            </a:r>
            <a:r>
              <a:rPr lang="el-GR" sz="4400" dirty="0" smtClean="0"/>
              <a:t>σ</a:t>
            </a:r>
            <a:r>
              <a:rPr lang="id-ID" dirty="0" smtClean="0"/>
              <a:t>te</a:t>
            </a:r>
            <a:r>
              <a:rPr lang="id-ID" sz="1200" dirty="0" smtClean="0"/>
              <a:t> </a:t>
            </a:r>
            <a:r>
              <a:rPr lang="id-ID" sz="2800" dirty="0" smtClean="0"/>
              <a:t>)</a:t>
            </a:r>
            <a:r>
              <a:rPr lang="id-ID" sz="3200" dirty="0" smtClean="0"/>
              <a:t>²</a:t>
            </a:r>
          </a:p>
          <a:p>
            <a:pPr lvl="1">
              <a:buNone/>
            </a:pPr>
            <a:endParaRPr lang="id-ID" dirty="0"/>
          </a:p>
        </p:txBody>
      </p:sp>
      <p:sp>
        <p:nvSpPr>
          <p:cNvPr id="5" name="Left Brace 4"/>
          <p:cNvSpPr/>
          <p:nvPr/>
        </p:nvSpPr>
        <p:spPr>
          <a:xfrm>
            <a:off x="2133600" y="2438400"/>
            <a:ext cx="45719" cy="9906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6" name="Right Brace 5"/>
          <p:cNvSpPr/>
          <p:nvPr/>
        </p:nvSpPr>
        <p:spPr>
          <a:xfrm>
            <a:off x="3048000" y="2362200"/>
            <a:ext cx="152400" cy="1066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cxnSp>
        <p:nvCxnSpPr>
          <p:cNvPr id="8" name="Straight Connector 7"/>
          <p:cNvCxnSpPr/>
          <p:nvPr/>
        </p:nvCxnSpPr>
        <p:spPr>
          <a:xfrm>
            <a:off x="2057400" y="4800600"/>
            <a:ext cx="1371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82000" cy="1143000"/>
          </a:xfrm>
        </p:spPr>
        <p:txBody>
          <a:bodyPr>
            <a:normAutofit/>
          </a:bodyPr>
          <a:lstStyle/>
          <a:p>
            <a:r>
              <a:rPr lang="id-ID" sz="3600" dirty="0" smtClean="0"/>
              <a:t>Probability of Completing the Project in Time</a:t>
            </a:r>
            <a:endParaRPr lang="id-ID" sz="3600" dirty="0"/>
          </a:p>
        </p:txBody>
      </p:sp>
      <p:sp>
        <p:nvSpPr>
          <p:cNvPr id="3" name="Content Placeholder 2"/>
          <p:cNvSpPr>
            <a:spLocks noGrp="1"/>
          </p:cNvSpPr>
          <p:nvPr>
            <p:ph idx="1"/>
          </p:nvPr>
        </p:nvSpPr>
        <p:spPr>
          <a:xfrm>
            <a:off x="457200" y="2286000"/>
            <a:ext cx="8229600" cy="4038600"/>
          </a:xfrm>
        </p:spPr>
        <p:txBody>
          <a:bodyPr>
            <a:normAutofit lnSpcReduction="10000"/>
          </a:bodyPr>
          <a:lstStyle/>
          <a:p>
            <a:pPr>
              <a:buNone/>
            </a:pPr>
            <a:r>
              <a:rPr lang="id-ID" dirty="0" smtClean="0"/>
              <a:t>			   T</a:t>
            </a:r>
            <a:r>
              <a:rPr lang="id-ID" sz="1600" dirty="0" smtClean="0"/>
              <a:t>s</a:t>
            </a:r>
            <a:r>
              <a:rPr lang="id-ID" dirty="0" smtClean="0"/>
              <a:t> – T</a:t>
            </a:r>
            <a:r>
              <a:rPr lang="id-ID" sz="1600" dirty="0" smtClean="0"/>
              <a:t>E</a:t>
            </a:r>
          </a:p>
          <a:p>
            <a:pPr>
              <a:buNone/>
            </a:pPr>
            <a:r>
              <a:rPr lang="id-ID" dirty="0" smtClean="0"/>
              <a:t>	Z	=	 --------------</a:t>
            </a:r>
          </a:p>
          <a:p>
            <a:pPr>
              <a:buNone/>
            </a:pPr>
            <a:r>
              <a:rPr lang="id-ID" dirty="0" smtClean="0"/>
              <a:t>			</a:t>
            </a:r>
            <a:r>
              <a:rPr lang="id-ID" sz="4400" dirty="0" smtClean="0"/>
              <a:t> √</a:t>
            </a:r>
            <a:r>
              <a:rPr lang="id-ID" dirty="0" smtClean="0"/>
              <a:t> ∑ </a:t>
            </a:r>
            <a:r>
              <a:rPr lang="id-ID" sz="2800" dirty="0" smtClean="0"/>
              <a:t>(</a:t>
            </a:r>
            <a:r>
              <a:rPr lang="el-GR" sz="4400" dirty="0" smtClean="0"/>
              <a:t>σ</a:t>
            </a:r>
            <a:r>
              <a:rPr lang="id-ID" sz="2000" dirty="0" smtClean="0"/>
              <a:t>te</a:t>
            </a:r>
            <a:r>
              <a:rPr lang="id-ID" sz="1200" dirty="0" smtClean="0"/>
              <a:t> </a:t>
            </a:r>
            <a:r>
              <a:rPr lang="id-ID" sz="2800" dirty="0" smtClean="0"/>
              <a:t>)</a:t>
            </a:r>
            <a:r>
              <a:rPr lang="id-ID" sz="3200" dirty="0" smtClean="0"/>
              <a:t>²</a:t>
            </a:r>
          </a:p>
          <a:p>
            <a:pPr>
              <a:buNone/>
            </a:pPr>
            <a:endParaRPr lang="id-ID" dirty="0" smtClean="0"/>
          </a:p>
          <a:p>
            <a:pPr>
              <a:buNone/>
            </a:pPr>
            <a:r>
              <a:rPr lang="id-ID" dirty="0" smtClean="0"/>
              <a:t>	TE	= Critical path duration</a:t>
            </a:r>
          </a:p>
          <a:p>
            <a:pPr>
              <a:buNone/>
            </a:pPr>
            <a:r>
              <a:rPr lang="id-ID" dirty="0" smtClean="0"/>
              <a:t>	TS	= Schedule project duration</a:t>
            </a:r>
          </a:p>
          <a:p>
            <a:pPr>
              <a:buNone/>
            </a:pPr>
            <a:r>
              <a:rPr lang="id-ID" dirty="0" smtClean="0"/>
              <a:t>	Z	= probability (of meeting scheduled duration) 	   found in statistical</a:t>
            </a:r>
            <a:endParaRPr lang="id-ID" dirty="0"/>
          </a:p>
        </p:txBody>
      </p:sp>
      <p:cxnSp>
        <p:nvCxnSpPr>
          <p:cNvPr id="5" name="Straight Connector 4"/>
          <p:cNvCxnSpPr/>
          <p:nvPr/>
        </p:nvCxnSpPr>
        <p:spPr>
          <a:xfrm>
            <a:off x="2819400" y="3276600"/>
            <a:ext cx="1371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14400"/>
          </a:xfrm>
        </p:spPr>
        <p:txBody>
          <a:bodyPr>
            <a:normAutofit/>
          </a:bodyPr>
          <a:lstStyle/>
          <a:p>
            <a:pPr algn="ctr"/>
            <a:r>
              <a:rPr lang="id-ID" dirty="0" smtClean="0"/>
              <a:t>Z Values and Probabilities</a:t>
            </a:r>
            <a:endParaRPr lang="id-ID" dirty="0"/>
          </a:p>
        </p:txBody>
      </p:sp>
      <p:graphicFrame>
        <p:nvGraphicFramePr>
          <p:cNvPr id="5" name="Table 4"/>
          <p:cNvGraphicFramePr>
            <a:graphicFrameLocks noGrp="1"/>
          </p:cNvGraphicFramePr>
          <p:nvPr>
            <p:extLst>
              <p:ext uri="{D42A27DB-BD31-4B8C-83A1-F6EECF244321}">
                <p14:modId xmlns="" xmlns:p14="http://schemas.microsoft.com/office/powerpoint/2010/main" val="2148486701"/>
              </p:ext>
            </p:extLst>
          </p:nvPr>
        </p:nvGraphicFramePr>
        <p:xfrm>
          <a:off x="1447800" y="914400"/>
          <a:ext cx="6096000" cy="5852160"/>
        </p:xfrm>
        <a:graphic>
          <a:graphicData uri="http://schemas.openxmlformats.org/drawingml/2006/table">
            <a:tbl>
              <a:tblPr firstRow="1" bandRow="1">
                <a:tableStyleId>{5C22544A-7EE6-4342-B048-85BDC9FD1C3A}</a:tableStyleId>
              </a:tblPr>
              <a:tblGrid>
                <a:gridCol w="1524000"/>
                <a:gridCol w="1524000"/>
                <a:gridCol w="1524000"/>
                <a:gridCol w="1524000"/>
              </a:tblGrid>
              <a:tr h="356202">
                <a:tc>
                  <a:txBody>
                    <a:bodyPr/>
                    <a:lstStyle/>
                    <a:p>
                      <a:pPr algn="ctr"/>
                      <a:r>
                        <a:rPr lang="id-ID" dirty="0" smtClean="0"/>
                        <a:t>Z Value</a:t>
                      </a:r>
                      <a:endParaRPr lang="id-ID" dirty="0"/>
                    </a:p>
                  </a:txBody>
                  <a:tcPr/>
                </a:tc>
                <a:tc>
                  <a:txBody>
                    <a:bodyPr/>
                    <a:lstStyle/>
                    <a:p>
                      <a:pPr algn="ctr"/>
                      <a:r>
                        <a:rPr lang="id-ID" dirty="0" smtClean="0"/>
                        <a:t>Probability</a:t>
                      </a:r>
                      <a:endParaRPr lang="id-ID" dirty="0"/>
                    </a:p>
                  </a:txBody>
                  <a:tcPr/>
                </a:tc>
                <a:tc>
                  <a:txBody>
                    <a:bodyPr/>
                    <a:lstStyle/>
                    <a:p>
                      <a:pPr algn="ctr"/>
                      <a:r>
                        <a:rPr lang="id-ID" dirty="0" smtClean="0"/>
                        <a:t>Z Value</a:t>
                      </a:r>
                      <a:endParaRPr lang="id-ID" dirty="0"/>
                    </a:p>
                  </a:txBody>
                  <a:tcPr/>
                </a:tc>
                <a:tc>
                  <a:txBody>
                    <a:bodyPr/>
                    <a:lstStyle/>
                    <a:p>
                      <a:pPr algn="ctr"/>
                      <a:r>
                        <a:rPr lang="id-ID" dirty="0" smtClean="0"/>
                        <a:t>Probability</a:t>
                      </a:r>
                      <a:endParaRPr lang="id-ID" dirty="0"/>
                    </a:p>
                  </a:txBody>
                  <a:tcPr/>
                </a:tc>
              </a:tr>
              <a:tr h="356202">
                <a:tc>
                  <a:txBody>
                    <a:bodyPr/>
                    <a:lstStyle/>
                    <a:p>
                      <a:pPr algn="ctr"/>
                      <a:r>
                        <a:rPr lang="id-ID" dirty="0" smtClean="0"/>
                        <a:t>-3.0</a:t>
                      </a:r>
                      <a:endParaRPr lang="id-ID" dirty="0"/>
                    </a:p>
                  </a:txBody>
                  <a:tcPr/>
                </a:tc>
                <a:tc>
                  <a:txBody>
                    <a:bodyPr/>
                    <a:lstStyle/>
                    <a:p>
                      <a:pPr algn="ctr"/>
                      <a:r>
                        <a:rPr lang="id-ID" dirty="0" smtClean="0"/>
                        <a:t>.001</a:t>
                      </a:r>
                      <a:endParaRPr lang="id-ID" dirty="0"/>
                    </a:p>
                  </a:txBody>
                  <a:tcPr/>
                </a:tc>
                <a:tc>
                  <a:txBody>
                    <a:bodyPr/>
                    <a:lstStyle/>
                    <a:p>
                      <a:pPr algn="ctr"/>
                      <a:r>
                        <a:rPr lang="id-ID" dirty="0" smtClean="0"/>
                        <a:t>+0.0</a:t>
                      </a:r>
                      <a:endParaRPr lang="id-ID" dirty="0"/>
                    </a:p>
                  </a:txBody>
                  <a:tcPr/>
                </a:tc>
                <a:tc>
                  <a:txBody>
                    <a:bodyPr/>
                    <a:lstStyle/>
                    <a:p>
                      <a:pPr algn="ctr"/>
                      <a:r>
                        <a:rPr lang="id-ID" dirty="0" smtClean="0"/>
                        <a:t>.500</a:t>
                      </a:r>
                      <a:endParaRPr lang="id-ID" dirty="0"/>
                    </a:p>
                  </a:txBody>
                  <a:tcPr/>
                </a:tc>
              </a:tr>
              <a:tr h="356202">
                <a:tc>
                  <a:txBody>
                    <a:bodyPr/>
                    <a:lstStyle/>
                    <a:p>
                      <a:pPr algn="ctr"/>
                      <a:r>
                        <a:rPr lang="id-ID" dirty="0" smtClean="0"/>
                        <a:t>-2.8</a:t>
                      </a:r>
                      <a:endParaRPr lang="id-ID" dirty="0"/>
                    </a:p>
                  </a:txBody>
                  <a:tcPr/>
                </a:tc>
                <a:tc>
                  <a:txBody>
                    <a:bodyPr/>
                    <a:lstStyle/>
                    <a:p>
                      <a:pPr algn="ctr"/>
                      <a:r>
                        <a:rPr lang="id-ID" dirty="0" smtClean="0"/>
                        <a:t>.003</a:t>
                      </a:r>
                      <a:endParaRPr lang="id-ID" dirty="0"/>
                    </a:p>
                  </a:txBody>
                  <a:tcPr/>
                </a:tc>
                <a:tc>
                  <a:txBody>
                    <a:bodyPr/>
                    <a:lstStyle/>
                    <a:p>
                      <a:pPr algn="ctr"/>
                      <a:r>
                        <a:rPr lang="id-ID" dirty="0" smtClean="0"/>
                        <a:t>+0.2</a:t>
                      </a:r>
                      <a:endParaRPr lang="id-ID" dirty="0"/>
                    </a:p>
                  </a:txBody>
                  <a:tcPr/>
                </a:tc>
                <a:tc>
                  <a:txBody>
                    <a:bodyPr/>
                    <a:lstStyle/>
                    <a:p>
                      <a:pPr algn="ctr"/>
                      <a:r>
                        <a:rPr lang="id-ID" dirty="0" smtClean="0"/>
                        <a:t>.579</a:t>
                      </a:r>
                      <a:endParaRPr lang="id-ID" dirty="0"/>
                    </a:p>
                  </a:txBody>
                  <a:tcPr/>
                </a:tc>
              </a:tr>
              <a:tr h="356202">
                <a:tc>
                  <a:txBody>
                    <a:bodyPr/>
                    <a:lstStyle/>
                    <a:p>
                      <a:pPr algn="ctr"/>
                      <a:r>
                        <a:rPr lang="id-ID" dirty="0" smtClean="0"/>
                        <a:t>-2.6</a:t>
                      </a:r>
                      <a:endParaRPr lang="id-ID" dirty="0"/>
                    </a:p>
                  </a:txBody>
                  <a:tcPr/>
                </a:tc>
                <a:tc>
                  <a:txBody>
                    <a:bodyPr/>
                    <a:lstStyle/>
                    <a:p>
                      <a:pPr algn="ctr"/>
                      <a:r>
                        <a:rPr lang="id-ID" dirty="0" smtClean="0"/>
                        <a:t>.005</a:t>
                      </a:r>
                      <a:endParaRPr lang="id-ID" dirty="0"/>
                    </a:p>
                  </a:txBody>
                  <a:tcPr/>
                </a:tc>
                <a:tc>
                  <a:txBody>
                    <a:bodyPr/>
                    <a:lstStyle/>
                    <a:p>
                      <a:pPr algn="ctr"/>
                      <a:r>
                        <a:rPr lang="id-ID" dirty="0" smtClean="0"/>
                        <a:t>+0.4</a:t>
                      </a:r>
                      <a:endParaRPr lang="id-ID" dirty="0"/>
                    </a:p>
                  </a:txBody>
                  <a:tcPr/>
                </a:tc>
                <a:tc>
                  <a:txBody>
                    <a:bodyPr/>
                    <a:lstStyle/>
                    <a:p>
                      <a:pPr algn="ctr"/>
                      <a:r>
                        <a:rPr lang="id-ID" dirty="0" smtClean="0"/>
                        <a:t>.655</a:t>
                      </a:r>
                      <a:endParaRPr lang="id-ID" dirty="0"/>
                    </a:p>
                  </a:txBody>
                  <a:tcPr/>
                </a:tc>
              </a:tr>
              <a:tr h="356202">
                <a:tc>
                  <a:txBody>
                    <a:bodyPr/>
                    <a:lstStyle/>
                    <a:p>
                      <a:pPr algn="ctr"/>
                      <a:r>
                        <a:rPr lang="id-ID" dirty="0" smtClean="0"/>
                        <a:t>-2.4</a:t>
                      </a:r>
                      <a:endParaRPr lang="id-ID" dirty="0"/>
                    </a:p>
                  </a:txBody>
                  <a:tcPr/>
                </a:tc>
                <a:tc>
                  <a:txBody>
                    <a:bodyPr/>
                    <a:lstStyle/>
                    <a:p>
                      <a:pPr algn="ctr"/>
                      <a:r>
                        <a:rPr lang="id-ID" dirty="0" smtClean="0"/>
                        <a:t>.008</a:t>
                      </a:r>
                      <a:endParaRPr lang="id-ID" dirty="0"/>
                    </a:p>
                  </a:txBody>
                  <a:tcPr/>
                </a:tc>
                <a:tc>
                  <a:txBody>
                    <a:bodyPr/>
                    <a:lstStyle/>
                    <a:p>
                      <a:pPr algn="ctr"/>
                      <a:r>
                        <a:rPr lang="id-ID" dirty="0" smtClean="0"/>
                        <a:t>+0.6</a:t>
                      </a:r>
                      <a:endParaRPr lang="id-ID" dirty="0"/>
                    </a:p>
                  </a:txBody>
                  <a:tcPr/>
                </a:tc>
                <a:tc>
                  <a:txBody>
                    <a:bodyPr/>
                    <a:lstStyle/>
                    <a:p>
                      <a:pPr algn="ctr"/>
                      <a:r>
                        <a:rPr lang="id-ID" dirty="0" smtClean="0"/>
                        <a:t>.726</a:t>
                      </a:r>
                      <a:endParaRPr lang="id-ID" dirty="0"/>
                    </a:p>
                  </a:txBody>
                  <a:tcPr/>
                </a:tc>
              </a:tr>
              <a:tr h="356202">
                <a:tc>
                  <a:txBody>
                    <a:bodyPr/>
                    <a:lstStyle/>
                    <a:p>
                      <a:pPr algn="ctr"/>
                      <a:r>
                        <a:rPr lang="id-ID" dirty="0" smtClean="0"/>
                        <a:t>-2.2</a:t>
                      </a:r>
                      <a:endParaRPr lang="id-ID" dirty="0"/>
                    </a:p>
                  </a:txBody>
                  <a:tcPr/>
                </a:tc>
                <a:tc>
                  <a:txBody>
                    <a:bodyPr/>
                    <a:lstStyle/>
                    <a:p>
                      <a:pPr algn="ctr"/>
                      <a:r>
                        <a:rPr lang="id-ID" dirty="0" smtClean="0"/>
                        <a:t>.014</a:t>
                      </a:r>
                      <a:endParaRPr lang="id-ID" dirty="0"/>
                    </a:p>
                  </a:txBody>
                  <a:tcPr/>
                </a:tc>
                <a:tc>
                  <a:txBody>
                    <a:bodyPr/>
                    <a:lstStyle/>
                    <a:p>
                      <a:pPr algn="ctr"/>
                      <a:r>
                        <a:rPr lang="id-ID" dirty="0" smtClean="0"/>
                        <a:t>+0.8</a:t>
                      </a:r>
                      <a:endParaRPr lang="id-ID" dirty="0"/>
                    </a:p>
                  </a:txBody>
                  <a:tcPr/>
                </a:tc>
                <a:tc>
                  <a:txBody>
                    <a:bodyPr/>
                    <a:lstStyle/>
                    <a:p>
                      <a:pPr algn="ctr"/>
                      <a:r>
                        <a:rPr lang="id-ID" dirty="0" smtClean="0"/>
                        <a:t>.788</a:t>
                      </a:r>
                      <a:endParaRPr lang="id-ID" dirty="0"/>
                    </a:p>
                  </a:txBody>
                  <a:tcPr/>
                </a:tc>
              </a:tr>
              <a:tr h="356202">
                <a:tc>
                  <a:txBody>
                    <a:bodyPr/>
                    <a:lstStyle/>
                    <a:p>
                      <a:pPr algn="ctr"/>
                      <a:r>
                        <a:rPr lang="id-ID" dirty="0" smtClean="0"/>
                        <a:t>-2.0</a:t>
                      </a:r>
                      <a:endParaRPr lang="id-ID" dirty="0"/>
                    </a:p>
                  </a:txBody>
                  <a:tcPr/>
                </a:tc>
                <a:tc>
                  <a:txBody>
                    <a:bodyPr/>
                    <a:lstStyle/>
                    <a:p>
                      <a:pPr algn="ctr"/>
                      <a:r>
                        <a:rPr lang="id-ID" dirty="0" smtClean="0"/>
                        <a:t>.023</a:t>
                      </a:r>
                      <a:endParaRPr lang="id-ID" dirty="0"/>
                    </a:p>
                  </a:txBody>
                  <a:tcPr/>
                </a:tc>
                <a:tc>
                  <a:txBody>
                    <a:bodyPr/>
                    <a:lstStyle/>
                    <a:p>
                      <a:pPr algn="ctr"/>
                      <a:r>
                        <a:rPr lang="id-ID" dirty="0" smtClean="0"/>
                        <a:t>+1.0</a:t>
                      </a:r>
                      <a:endParaRPr lang="id-ID" dirty="0"/>
                    </a:p>
                  </a:txBody>
                  <a:tcPr/>
                </a:tc>
                <a:tc>
                  <a:txBody>
                    <a:bodyPr/>
                    <a:lstStyle/>
                    <a:p>
                      <a:pPr algn="ctr"/>
                      <a:r>
                        <a:rPr lang="id-ID" dirty="0" smtClean="0"/>
                        <a:t>.841</a:t>
                      </a:r>
                      <a:endParaRPr lang="id-ID" dirty="0"/>
                    </a:p>
                  </a:txBody>
                  <a:tcPr/>
                </a:tc>
              </a:tr>
              <a:tr h="356202">
                <a:tc>
                  <a:txBody>
                    <a:bodyPr/>
                    <a:lstStyle/>
                    <a:p>
                      <a:pPr algn="ctr"/>
                      <a:r>
                        <a:rPr lang="id-ID" dirty="0" smtClean="0"/>
                        <a:t>-1.8</a:t>
                      </a:r>
                      <a:endParaRPr lang="id-ID" dirty="0"/>
                    </a:p>
                  </a:txBody>
                  <a:tcPr/>
                </a:tc>
                <a:tc>
                  <a:txBody>
                    <a:bodyPr/>
                    <a:lstStyle/>
                    <a:p>
                      <a:pPr algn="ctr"/>
                      <a:r>
                        <a:rPr lang="id-ID" dirty="0" smtClean="0"/>
                        <a:t>.036</a:t>
                      </a:r>
                      <a:endParaRPr lang="id-ID" dirty="0"/>
                    </a:p>
                  </a:txBody>
                  <a:tcPr/>
                </a:tc>
                <a:tc>
                  <a:txBody>
                    <a:bodyPr/>
                    <a:lstStyle/>
                    <a:p>
                      <a:pPr algn="ctr"/>
                      <a:r>
                        <a:rPr lang="id-ID" dirty="0" smtClean="0"/>
                        <a:t>+1.2</a:t>
                      </a:r>
                      <a:endParaRPr lang="id-ID" dirty="0"/>
                    </a:p>
                  </a:txBody>
                  <a:tcPr/>
                </a:tc>
                <a:tc>
                  <a:txBody>
                    <a:bodyPr/>
                    <a:lstStyle/>
                    <a:p>
                      <a:pPr algn="ctr"/>
                      <a:r>
                        <a:rPr lang="id-ID" dirty="0" smtClean="0"/>
                        <a:t>.885</a:t>
                      </a:r>
                      <a:endParaRPr lang="id-ID" dirty="0"/>
                    </a:p>
                  </a:txBody>
                  <a:tcPr/>
                </a:tc>
              </a:tr>
              <a:tr h="356202">
                <a:tc>
                  <a:txBody>
                    <a:bodyPr/>
                    <a:lstStyle/>
                    <a:p>
                      <a:pPr algn="ctr"/>
                      <a:r>
                        <a:rPr lang="id-ID" dirty="0" smtClean="0"/>
                        <a:t>-1.6</a:t>
                      </a:r>
                      <a:endParaRPr lang="id-ID" dirty="0"/>
                    </a:p>
                  </a:txBody>
                  <a:tcPr/>
                </a:tc>
                <a:tc>
                  <a:txBody>
                    <a:bodyPr/>
                    <a:lstStyle/>
                    <a:p>
                      <a:pPr algn="ctr"/>
                      <a:r>
                        <a:rPr lang="id-ID" dirty="0" smtClean="0"/>
                        <a:t>.055</a:t>
                      </a:r>
                      <a:endParaRPr lang="id-ID" dirty="0"/>
                    </a:p>
                  </a:txBody>
                  <a:tcPr/>
                </a:tc>
                <a:tc>
                  <a:txBody>
                    <a:bodyPr/>
                    <a:lstStyle/>
                    <a:p>
                      <a:pPr algn="ctr"/>
                      <a:r>
                        <a:rPr lang="id-ID" dirty="0" smtClean="0"/>
                        <a:t>+1.4</a:t>
                      </a:r>
                      <a:endParaRPr lang="id-ID" dirty="0"/>
                    </a:p>
                  </a:txBody>
                  <a:tcPr/>
                </a:tc>
                <a:tc>
                  <a:txBody>
                    <a:bodyPr/>
                    <a:lstStyle/>
                    <a:p>
                      <a:pPr algn="ctr"/>
                      <a:r>
                        <a:rPr lang="id-ID" dirty="0" smtClean="0"/>
                        <a:t>.919</a:t>
                      </a:r>
                      <a:endParaRPr lang="id-ID" dirty="0"/>
                    </a:p>
                  </a:txBody>
                  <a:tcPr/>
                </a:tc>
              </a:tr>
              <a:tr h="356202">
                <a:tc>
                  <a:txBody>
                    <a:bodyPr/>
                    <a:lstStyle/>
                    <a:p>
                      <a:pPr algn="ctr"/>
                      <a:r>
                        <a:rPr lang="id-ID" dirty="0" smtClean="0"/>
                        <a:t>-1.4</a:t>
                      </a:r>
                      <a:endParaRPr lang="id-ID" dirty="0"/>
                    </a:p>
                  </a:txBody>
                  <a:tcPr/>
                </a:tc>
                <a:tc>
                  <a:txBody>
                    <a:bodyPr/>
                    <a:lstStyle/>
                    <a:p>
                      <a:pPr algn="ctr"/>
                      <a:r>
                        <a:rPr lang="id-ID" dirty="0" smtClean="0"/>
                        <a:t>.081</a:t>
                      </a:r>
                      <a:endParaRPr lang="id-ID" dirty="0"/>
                    </a:p>
                  </a:txBody>
                  <a:tcPr/>
                </a:tc>
                <a:tc>
                  <a:txBody>
                    <a:bodyPr/>
                    <a:lstStyle/>
                    <a:p>
                      <a:pPr algn="ctr"/>
                      <a:r>
                        <a:rPr lang="id-ID" dirty="0" smtClean="0"/>
                        <a:t>+1.6</a:t>
                      </a:r>
                      <a:endParaRPr lang="id-ID" dirty="0"/>
                    </a:p>
                  </a:txBody>
                  <a:tcPr/>
                </a:tc>
                <a:tc>
                  <a:txBody>
                    <a:bodyPr/>
                    <a:lstStyle/>
                    <a:p>
                      <a:pPr algn="ctr"/>
                      <a:r>
                        <a:rPr lang="id-ID" dirty="0" smtClean="0"/>
                        <a:t>.945</a:t>
                      </a:r>
                      <a:endParaRPr lang="id-ID" dirty="0"/>
                    </a:p>
                  </a:txBody>
                  <a:tcPr/>
                </a:tc>
              </a:tr>
              <a:tr h="356202">
                <a:tc>
                  <a:txBody>
                    <a:bodyPr/>
                    <a:lstStyle/>
                    <a:p>
                      <a:pPr algn="ctr"/>
                      <a:r>
                        <a:rPr lang="id-ID" dirty="0" smtClean="0"/>
                        <a:t>-1.2</a:t>
                      </a:r>
                      <a:endParaRPr lang="id-ID" dirty="0"/>
                    </a:p>
                  </a:txBody>
                  <a:tcPr/>
                </a:tc>
                <a:tc>
                  <a:txBody>
                    <a:bodyPr/>
                    <a:lstStyle/>
                    <a:p>
                      <a:pPr algn="ctr"/>
                      <a:r>
                        <a:rPr lang="id-ID" dirty="0" smtClean="0"/>
                        <a:t>.115</a:t>
                      </a:r>
                      <a:endParaRPr lang="id-ID" dirty="0"/>
                    </a:p>
                  </a:txBody>
                  <a:tcPr/>
                </a:tc>
                <a:tc>
                  <a:txBody>
                    <a:bodyPr/>
                    <a:lstStyle/>
                    <a:p>
                      <a:pPr algn="ctr"/>
                      <a:r>
                        <a:rPr lang="id-ID" dirty="0" smtClean="0"/>
                        <a:t>+1.8</a:t>
                      </a:r>
                      <a:endParaRPr lang="id-ID" dirty="0"/>
                    </a:p>
                  </a:txBody>
                  <a:tcPr/>
                </a:tc>
                <a:tc>
                  <a:txBody>
                    <a:bodyPr/>
                    <a:lstStyle/>
                    <a:p>
                      <a:pPr algn="ctr"/>
                      <a:r>
                        <a:rPr lang="id-ID" dirty="0" smtClean="0"/>
                        <a:t>.964</a:t>
                      </a:r>
                      <a:endParaRPr lang="id-ID" dirty="0"/>
                    </a:p>
                  </a:txBody>
                  <a:tcPr/>
                </a:tc>
              </a:tr>
              <a:tr h="356202">
                <a:tc>
                  <a:txBody>
                    <a:bodyPr/>
                    <a:lstStyle/>
                    <a:p>
                      <a:pPr algn="ctr"/>
                      <a:r>
                        <a:rPr lang="id-ID" dirty="0" smtClean="0"/>
                        <a:t>-1.0</a:t>
                      </a:r>
                      <a:endParaRPr lang="id-ID" dirty="0"/>
                    </a:p>
                  </a:txBody>
                  <a:tcPr/>
                </a:tc>
                <a:tc>
                  <a:txBody>
                    <a:bodyPr/>
                    <a:lstStyle/>
                    <a:p>
                      <a:pPr algn="ctr"/>
                      <a:r>
                        <a:rPr lang="id-ID" dirty="0" smtClean="0"/>
                        <a:t>.159</a:t>
                      </a:r>
                      <a:endParaRPr lang="id-ID" dirty="0"/>
                    </a:p>
                  </a:txBody>
                  <a:tcPr/>
                </a:tc>
                <a:tc>
                  <a:txBody>
                    <a:bodyPr/>
                    <a:lstStyle/>
                    <a:p>
                      <a:pPr algn="ctr"/>
                      <a:r>
                        <a:rPr lang="id-ID" dirty="0" smtClean="0"/>
                        <a:t>+2.0</a:t>
                      </a:r>
                      <a:endParaRPr lang="id-ID" dirty="0"/>
                    </a:p>
                  </a:txBody>
                  <a:tcPr/>
                </a:tc>
                <a:tc>
                  <a:txBody>
                    <a:bodyPr/>
                    <a:lstStyle/>
                    <a:p>
                      <a:pPr algn="ctr"/>
                      <a:r>
                        <a:rPr lang="id-ID" dirty="0" smtClean="0"/>
                        <a:t>.977</a:t>
                      </a:r>
                      <a:endParaRPr lang="id-ID" dirty="0"/>
                    </a:p>
                  </a:txBody>
                  <a:tcPr/>
                </a:tc>
              </a:tr>
              <a:tr h="356202">
                <a:tc>
                  <a:txBody>
                    <a:bodyPr/>
                    <a:lstStyle/>
                    <a:p>
                      <a:pPr algn="ctr"/>
                      <a:r>
                        <a:rPr lang="id-ID" dirty="0" smtClean="0"/>
                        <a:t>-0.8</a:t>
                      </a:r>
                      <a:endParaRPr lang="id-ID" dirty="0"/>
                    </a:p>
                  </a:txBody>
                  <a:tcPr/>
                </a:tc>
                <a:tc>
                  <a:txBody>
                    <a:bodyPr/>
                    <a:lstStyle/>
                    <a:p>
                      <a:pPr algn="ctr"/>
                      <a:r>
                        <a:rPr lang="id-ID" dirty="0" smtClean="0"/>
                        <a:t>.212</a:t>
                      </a:r>
                      <a:endParaRPr lang="id-ID" dirty="0"/>
                    </a:p>
                  </a:txBody>
                  <a:tcPr/>
                </a:tc>
                <a:tc>
                  <a:txBody>
                    <a:bodyPr/>
                    <a:lstStyle/>
                    <a:p>
                      <a:pPr algn="ctr"/>
                      <a:r>
                        <a:rPr lang="id-ID" dirty="0" smtClean="0"/>
                        <a:t>+2.2</a:t>
                      </a:r>
                      <a:endParaRPr lang="id-ID" dirty="0"/>
                    </a:p>
                  </a:txBody>
                  <a:tcPr/>
                </a:tc>
                <a:tc>
                  <a:txBody>
                    <a:bodyPr/>
                    <a:lstStyle/>
                    <a:p>
                      <a:pPr algn="ctr"/>
                      <a:r>
                        <a:rPr lang="id-ID" dirty="0" smtClean="0"/>
                        <a:t>.986</a:t>
                      </a:r>
                      <a:endParaRPr lang="id-ID" dirty="0"/>
                    </a:p>
                  </a:txBody>
                  <a:tcPr/>
                </a:tc>
              </a:tr>
              <a:tr h="356202">
                <a:tc>
                  <a:txBody>
                    <a:bodyPr/>
                    <a:lstStyle/>
                    <a:p>
                      <a:pPr algn="ctr"/>
                      <a:r>
                        <a:rPr lang="id-ID" dirty="0" smtClean="0"/>
                        <a:t>-0.6</a:t>
                      </a:r>
                      <a:endParaRPr lang="id-ID" dirty="0"/>
                    </a:p>
                  </a:txBody>
                  <a:tcPr/>
                </a:tc>
                <a:tc>
                  <a:txBody>
                    <a:bodyPr/>
                    <a:lstStyle/>
                    <a:p>
                      <a:pPr algn="ctr"/>
                      <a:r>
                        <a:rPr lang="id-ID" dirty="0" smtClean="0"/>
                        <a:t>.274</a:t>
                      </a:r>
                      <a:endParaRPr lang="id-ID" dirty="0"/>
                    </a:p>
                  </a:txBody>
                  <a:tcPr/>
                </a:tc>
                <a:tc>
                  <a:txBody>
                    <a:bodyPr/>
                    <a:lstStyle/>
                    <a:p>
                      <a:pPr algn="ctr"/>
                      <a:r>
                        <a:rPr lang="id-ID" dirty="0" smtClean="0"/>
                        <a:t>+2.4</a:t>
                      </a:r>
                      <a:endParaRPr lang="id-ID" dirty="0"/>
                    </a:p>
                  </a:txBody>
                  <a:tcPr/>
                </a:tc>
                <a:tc>
                  <a:txBody>
                    <a:bodyPr/>
                    <a:lstStyle/>
                    <a:p>
                      <a:pPr algn="ctr"/>
                      <a:r>
                        <a:rPr lang="id-ID" dirty="0" smtClean="0"/>
                        <a:t>.992</a:t>
                      </a:r>
                      <a:endParaRPr lang="id-ID" dirty="0"/>
                    </a:p>
                  </a:txBody>
                  <a:tcPr/>
                </a:tc>
              </a:tr>
              <a:tr h="356202">
                <a:tc>
                  <a:txBody>
                    <a:bodyPr/>
                    <a:lstStyle/>
                    <a:p>
                      <a:pPr algn="ctr"/>
                      <a:r>
                        <a:rPr lang="id-ID" dirty="0" smtClean="0"/>
                        <a:t>-0.4</a:t>
                      </a:r>
                      <a:endParaRPr lang="id-ID" dirty="0"/>
                    </a:p>
                  </a:txBody>
                  <a:tcPr/>
                </a:tc>
                <a:tc>
                  <a:txBody>
                    <a:bodyPr/>
                    <a:lstStyle/>
                    <a:p>
                      <a:pPr algn="ctr"/>
                      <a:r>
                        <a:rPr lang="id-ID" dirty="0" smtClean="0"/>
                        <a:t>.345</a:t>
                      </a:r>
                      <a:endParaRPr lang="id-ID" dirty="0"/>
                    </a:p>
                  </a:txBody>
                  <a:tcPr/>
                </a:tc>
                <a:tc>
                  <a:txBody>
                    <a:bodyPr/>
                    <a:lstStyle/>
                    <a:p>
                      <a:pPr algn="ctr"/>
                      <a:r>
                        <a:rPr lang="id-ID" dirty="0" smtClean="0"/>
                        <a:t>+2.6</a:t>
                      </a:r>
                      <a:endParaRPr lang="id-ID" dirty="0"/>
                    </a:p>
                  </a:txBody>
                  <a:tcPr/>
                </a:tc>
                <a:tc>
                  <a:txBody>
                    <a:bodyPr/>
                    <a:lstStyle/>
                    <a:p>
                      <a:pPr algn="ctr"/>
                      <a:r>
                        <a:rPr lang="id-ID" dirty="0" smtClean="0"/>
                        <a:t>.995</a:t>
                      </a:r>
                      <a:endParaRPr lang="id-ID" dirty="0"/>
                    </a:p>
                  </a:txBody>
                  <a:tcPr/>
                </a:tc>
              </a:tr>
              <a:tr h="356202">
                <a:tc>
                  <a:txBody>
                    <a:bodyPr/>
                    <a:lstStyle/>
                    <a:p>
                      <a:pPr algn="ctr"/>
                      <a:r>
                        <a:rPr lang="id-ID" dirty="0" smtClean="0"/>
                        <a:t>-0.2</a:t>
                      </a:r>
                      <a:endParaRPr lang="id-ID" dirty="0"/>
                    </a:p>
                  </a:txBody>
                  <a:tcPr/>
                </a:tc>
                <a:tc>
                  <a:txBody>
                    <a:bodyPr/>
                    <a:lstStyle/>
                    <a:p>
                      <a:pPr algn="ctr"/>
                      <a:r>
                        <a:rPr lang="id-ID" dirty="0" smtClean="0"/>
                        <a:t>.421</a:t>
                      </a:r>
                      <a:endParaRPr lang="id-ID" dirty="0"/>
                    </a:p>
                  </a:txBody>
                  <a:tcPr/>
                </a:tc>
                <a:tc>
                  <a:txBody>
                    <a:bodyPr/>
                    <a:lstStyle/>
                    <a:p>
                      <a:pPr algn="ctr"/>
                      <a:r>
                        <a:rPr lang="id-ID" dirty="0" smtClean="0"/>
                        <a:t>+2.8</a:t>
                      </a:r>
                      <a:endParaRPr lang="id-ID" dirty="0"/>
                    </a:p>
                  </a:txBody>
                  <a:tcPr/>
                </a:tc>
                <a:tc>
                  <a:txBody>
                    <a:bodyPr/>
                    <a:lstStyle/>
                    <a:p>
                      <a:pPr algn="ctr"/>
                      <a:r>
                        <a:rPr lang="id-ID" dirty="0" smtClean="0"/>
                        <a:t>.997</a:t>
                      </a:r>
                      <a:endParaRPr lang="id-ID"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lgn="ctr"/>
            <a:r>
              <a:rPr lang="id-ID" dirty="0" smtClean="0"/>
              <a:t>Example</a:t>
            </a:r>
            <a:endParaRPr lang="id-ID" dirty="0"/>
          </a:p>
        </p:txBody>
      </p:sp>
      <p:graphicFrame>
        <p:nvGraphicFramePr>
          <p:cNvPr id="4" name="Table 3"/>
          <p:cNvGraphicFramePr>
            <a:graphicFrameLocks noGrp="1"/>
          </p:cNvGraphicFramePr>
          <p:nvPr>
            <p:extLst>
              <p:ext uri="{D42A27DB-BD31-4B8C-83A1-F6EECF244321}">
                <p14:modId xmlns="" xmlns:p14="http://schemas.microsoft.com/office/powerpoint/2010/main" val="350171899"/>
              </p:ext>
            </p:extLst>
          </p:nvPr>
        </p:nvGraphicFramePr>
        <p:xfrm>
          <a:off x="1447800" y="1676400"/>
          <a:ext cx="6096000" cy="259588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r>
                        <a:rPr lang="id-ID" dirty="0" smtClean="0"/>
                        <a:t>Activity</a:t>
                      </a:r>
                      <a:endParaRPr lang="id-ID" dirty="0"/>
                    </a:p>
                  </a:txBody>
                  <a:tcPr/>
                </a:tc>
                <a:tc>
                  <a:txBody>
                    <a:bodyPr/>
                    <a:lstStyle/>
                    <a:p>
                      <a:pPr algn="ctr"/>
                      <a:r>
                        <a:rPr lang="id-ID" dirty="0" smtClean="0"/>
                        <a:t>a</a:t>
                      </a:r>
                      <a:endParaRPr lang="id-ID" dirty="0"/>
                    </a:p>
                  </a:txBody>
                  <a:tcPr/>
                </a:tc>
                <a:tc>
                  <a:txBody>
                    <a:bodyPr/>
                    <a:lstStyle/>
                    <a:p>
                      <a:pPr algn="ctr"/>
                      <a:r>
                        <a:rPr lang="id-ID" dirty="0" smtClean="0"/>
                        <a:t>m</a:t>
                      </a:r>
                      <a:endParaRPr lang="id-ID" dirty="0"/>
                    </a:p>
                  </a:txBody>
                  <a:tcPr/>
                </a:tc>
                <a:tc>
                  <a:txBody>
                    <a:bodyPr/>
                    <a:lstStyle/>
                    <a:p>
                      <a:pPr algn="ctr"/>
                      <a:r>
                        <a:rPr lang="id-ID" dirty="0" smtClean="0"/>
                        <a:t>b</a:t>
                      </a:r>
                      <a:endParaRPr lang="id-ID" dirty="0"/>
                    </a:p>
                  </a:txBody>
                  <a:tcPr/>
                </a:tc>
              </a:tr>
              <a:tr h="370840">
                <a:tc>
                  <a:txBody>
                    <a:bodyPr/>
                    <a:lstStyle/>
                    <a:p>
                      <a:pPr algn="ctr"/>
                      <a:r>
                        <a:rPr lang="id-ID" dirty="0" smtClean="0"/>
                        <a:t>1-2</a:t>
                      </a:r>
                      <a:endParaRPr lang="id-ID" dirty="0"/>
                    </a:p>
                  </a:txBody>
                  <a:tcPr/>
                </a:tc>
                <a:tc>
                  <a:txBody>
                    <a:bodyPr/>
                    <a:lstStyle/>
                    <a:p>
                      <a:pPr algn="ctr"/>
                      <a:r>
                        <a:rPr lang="id-ID" dirty="0" smtClean="0"/>
                        <a:t>17</a:t>
                      </a:r>
                      <a:endParaRPr lang="id-ID" dirty="0"/>
                    </a:p>
                  </a:txBody>
                  <a:tcPr/>
                </a:tc>
                <a:tc>
                  <a:txBody>
                    <a:bodyPr/>
                    <a:lstStyle/>
                    <a:p>
                      <a:pPr algn="ctr"/>
                      <a:r>
                        <a:rPr lang="id-ID" dirty="0" smtClean="0"/>
                        <a:t>29</a:t>
                      </a:r>
                      <a:endParaRPr lang="id-ID" dirty="0"/>
                    </a:p>
                  </a:txBody>
                  <a:tcPr/>
                </a:tc>
                <a:tc>
                  <a:txBody>
                    <a:bodyPr/>
                    <a:lstStyle/>
                    <a:p>
                      <a:pPr algn="ctr"/>
                      <a:r>
                        <a:rPr lang="id-ID" dirty="0" smtClean="0"/>
                        <a:t>47</a:t>
                      </a:r>
                      <a:endParaRPr lang="id-ID" dirty="0"/>
                    </a:p>
                  </a:txBody>
                  <a:tcPr/>
                </a:tc>
              </a:tr>
              <a:tr h="370840">
                <a:tc>
                  <a:txBody>
                    <a:bodyPr/>
                    <a:lstStyle/>
                    <a:p>
                      <a:pPr algn="ctr"/>
                      <a:r>
                        <a:rPr lang="id-ID" dirty="0" smtClean="0"/>
                        <a:t>2-3</a:t>
                      </a:r>
                      <a:endParaRPr lang="id-ID" dirty="0"/>
                    </a:p>
                  </a:txBody>
                  <a:tcPr/>
                </a:tc>
                <a:tc>
                  <a:txBody>
                    <a:bodyPr/>
                    <a:lstStyle/>
                    <a:p>
                      <a:pPr algn="ctr"/>
                      <a:r>
                        <a:rPr lang="id-ID" dirty="0" smtClean="0"/>
                        <a:t>6</a:t>
                      </a:r>
                      <a:endParaRPr lang="id-ID" dirty="0"/>
                    </a:p>
                  </a:txBody>
                  <a:tcPr/>
                </a:tc>
                <a:tc>
                  <a:txBody>
                    <a:bodyPr/>
                    <a:lstStyle/>
                    <a:p>
                      <a:pPr algn="ctr"/>
                      <a:r>
                        <a:rPr lang="id-ID" dirty="0" smtClean="0"/>
                        <a:t>12</a:t>
                      </a:r>
                      <a:endParaRPr lang="id-ID" dirty="0"/>
                    </a:p>
                  </a:txBody>
                  <a:tcPr/>
                </a:tc>
                <a:tc>
                  <a:txBody>
                    <a:bodyPr/>
                    <a:lstStyle/>
                    <a:p>
                      <a:pPr algn="ctr"/>
                      <a:r>
                        <a:rPr lang="id-ID" dirty="0" smtClean="0"/>
                        <a:t>24</a:t>
                      </a:r>
                      <a:endParaRPr lang="id-ID" dirty="0"/>
                    </a:p>
                  </a:txBody>
                  <a:tcPr/>
                </a:tc>
              </a:tr>
              <a:tr h="370840">
                <a:tc>
                  <a:txBody>
                    <a:bodyPr/>
                    <a:lstStyle/>
                    <a:p>
                      <a:pPr algn="ctr"/>
                      <a:r>
                        <a:rPr lang="id-ID" dirty="0" smtClean="0"/>
                        <a:t>2-4</a:t>
                      </a:r>
                      <a:endParaRPr lang="id-ID" dirty="0"/>
                    </a:p>
                  </a:txBody>
                  <a:tcPr/>
                </a:tc>
                <a:tc>
                  <a:txBody>
                    <a:bodyPr/>
                    <a:lstStyle/>
                    <a:p>
                      <a:pPr algn="ctr"/>
                      <a:r>
                        <a:rPr lang="id-ID" dirty="0" smtClean="0"/>
                        <a:t>16</a:t>
                      </a:r>
                      <a:endParaRPr lang="id-ID" dirty="0"/>
                    </a:p>
                  </a:txBody>
                  <a:tcPr/>
                </a:tc>
                <a:tc>
                  <a:txBody>
                    <a:bodyPr/>
                    <a:lstStyle/>
                    <a:p>
                      <a:pPr algn="ctr"/>
                      <a:r>
                        <a:rPr lang="id-ID" dirty="0" smtClean="0"/>
                        <a:t>19</a:t>
                      </a:r>
                      <a:endParaRPr lang="id-ID" dirty="0"/>
                    </a:p>
                  </a:txBody>
                  <a:tcPr/>
                </a:tc>
                <a:tc>
                  <a:txBody>
                    <a:bodyPr/>
                    <a:lstStyle/>
                    <a:p>
                      <a:pPr algn="ctr"/>
                      <a:r>
                        <a:rPr lang="id-ID" dirty="0" smtClean="0"/>
                        <a:t>28</a:t>
                      </a:r>
                      <a:endParaRPr lang="id-ID" dirty="0"/>
                    </a:p>
                  </a:txBody>
                  <a:tcPr/>
                </a:tc>
              </a:tr>
              <a:tr h="370840">
                <a:tc>
                  <a:txBody>
                    <a:bodyPr/>
                    <a:lstStyle/>
                    <a:p>
                      <a:pPr algn="ctr"/>
                      <a:r>
                        <a:rPr lang="id-ID" dirty="0" smtClean="0"/>
                        <a:t>3-5</a:t>
                      </a:r>
                      <a:endParaRPr lang="id-ID" dirty="0"/>
                    </a:p>
                  </a:txBody>
                  <a:tcPr/>
                </a:tc>
                <a:tc>
                  <a:txBody>
                    <a:bodyPr/>
                    <a:lstStyle/>
                    <a:p>
                      <a:pPr algn="ctr"/>
                      <a:r>
                        <a:rPr lang="id-ID" dirty="0" smtClean="0"/>
                        <a:t>13</a:t>
                      </a:r>
                      <a:endParaRPr lang="id-ID" dirty="0"/>
                    </a:p>
                  </a:txBody>
                  <a:tcPr/>
                </a:tc>
                <a:tc>
                  <a:txBody>
                    <a:bodyPr/>
                    <a:lstStyle/>
                    <a:p>
                      <a:pPr algn="ctr"/>
                      <a:r>
                        <a:rPr lang="id-ID" dirty="0" smtClean="0"/>
                        <a:t>16</a:t>
                      </a:r>
                      <a:endParaRPr lang="id-ID" dirty="0"/>
                    </a:p>
                  </a:txBody>
                  <a:tcPr/>
                </a:tc>
                <a:tc>
                  <a:txBody>
                    <a:bodyPr/>
                    <a:lstStyle/>
                    <a:p>
                      <a:pPr algn="ctr"/>
                      <a:r>
                        <a:rPr lang="id-ID" dirty="0" smtClean="0"/>
                        <a:t>19</a:t>
                      </a:r>
                      <a:endParaRPr lang="id-ID" dirty="0"/>
                    </a:p>
                  </a:txBody>
                  <a:tcPr/>
                </a:tc>
              </a:tr>
              <a:tr h="370840">
                <a:tc>
                  <a:txBody>
                    <a:bodyPr/>
                    <a:lstStyle/>
                    <a:p>
                      <a:pPr algn="ctr"/>
                      <a:r>
                        <a:rPr lang="id-ID" dirty="0" smtClean="0"/>
                        <a:t>4-5</a:t>
                      </a:r>
                      <a:endParaRPr lang="id-ID" dirty="0"/>
                    </a:p>
                  </a:txBody>
                  <a:tcPr/>
                </a:tc>
                <a:tc>
                  <a:txBody>
                    <a:bodyPr/>
                    <a:lstStyle/>
                    <a:p>
                      <a:pPr algn="ctr"/>
                      <a:r>
                        <a:rPr lang="id-ID" dirty="0" smtClean="0"/>
                        <a:t>2</a:t>
                      </a:r>
                      <a:endParaRPr lang="id-ID" dirty="0"/>
                    </a:p>
                  </a:txBody>
                  <a:tcPr/>
                </a:tc>
                <a:tc>
                  <a:txBody>
                    <a:bodyPr/>
                    <a:lstStyle/>
                    <a:p>
                      <a:pPr algn="ctr"/>
                      <a:r>
                        <a:rPr lang="id-ID" dirty="0" smtClean="0"/>
                        <a:t>5</a:t>
                      </a:r>
                      <a:endParaRPr lang="id-ID" dirty="0"/>
                    </a:p>
                  </a:txBody>
                  <a:tcPr/>
                </a:tc>
                <a:tc>
                  <a:txBody>
                    <a:bodyPr/>
                    <a:lstStyle/>
                    <a:p>
                      <a:pPr algn="ctr"/>
                      <a:r>
                        <a:rPr lang="id-ID" dirty="0" smtClean="0"/>
                        <a:t>14</a:t>
                      </a:r>
                      <a:endParaRPr lang="id-ID" dirty="0"/>
                    </a:p>
                  </a:txBody>
                  <a:tcPr/>
                </a:tc>
              </a:tr>
              <a:tr h="370840">
                <a:tc>
                  <a:txBody>
                    <a:bodyPr/>
                    <a:lstStyle/>
                    <a:p>
                      <a:pPr algn="ctr"/>
                      <a:r>
                        <a:rPr lang="id-ID" dirty="0" smtClean="0"/>
                        <a:t>5-6</a:t>
                      </a:r>
                      <a:endParaRPr lang="id-ID" dirty="0"/>
                    </a:p>
                  </a:txBody>
                  <a:tcPr/>
                </a:tc>
                <a:tc>
                  <a:txBody>
                    <a:bodyPr/>
                    <a:lstStyle/>
                    <a:p>
                      <a:pPr algn="ctr"/>
                      <a:r>
                        <a:rPr lang="id-ID" dirty="0" smtClean="0"/>
                        <a:t>2</a:t>
                      </a:r>
                      <a:endParaRPr lang="id-ID" dirty="0"/>
                    </a:p>
                  </a:txBody>
                  <a:tcPr/>
                </a:tc>
                <a:tc>
                  <a:txBody>
                    <a:bodyPr/>
                    <a:lstStyle/>
                    <a:p>
                      <a:pPr algn="ctr"/>
                      <a:r>
                        <a:rPr lang="id-ID" dirty="0" smtClean="0"/>
                        <a:t>5</a:t>
                      </a:r>
                      <a:endParaRPr lang="id-ID" dirty="0"/>
                    </a:p>
                  </a:txBody>
                  <a:tcPr/>
                </a:tc>
                <a:tc>
                  <a:txBody>
                    <a:bodyPr/>
                    <a:lstStyle/>
                    <a:p>
                      <a:pPr algn="ctr"/>
                      <a:r>
                        <a:rPr lang="id-ID" dirty="0" smtClean="0"/>
                        <a:t>8</a:t>
                      </a:r>
                      <a:endParaRPr lang="id-ID" dirty="0"/>
                    </a:p>
                  </a:txBody>
                  <a:tcPr/>
                </a:tc>
              </a:tr>
            </a:tbl>
          </a:graphicData>
        </a:graphic>
      </p:graphicFrame>
      <p:sp>
        <p:nvSpPr>
          <p:cNvPr id="5" name="Content Placeholder 2"/>
          <p:cNvSpPr>
            <a:spLocks noGrp="1"/>
          </p:cNvSpPr>
          <p:nvPr>
            <p:ph idx="1"/>
          </p:nvPr>
        </p:nvSpPr>
        <p:spPr>
          <a:xfrm>
            <a:off x="1219200" y="4495800"/>
            <a:ext cx="7467600" cy="2362200"/>
          </a:xfrm>
        </p:spPr>
        <p:txBody>
          <a:bodyPr>
            <a:normAutofit fontScale="70000" lnSpcReduction="20000"/>
          </a:bodyPr>
          <a:lstStyle/>
          <a:p>
            <a:pPr>
              <a:buNone/>
            </a:pPr>
            <a:r>
              <a:rPr lang="id-ID" dirty="0" smtClean="0"/>
              <a:t>	</a:t>
            </a:r>
            <a:r>
              <a:rPr lang="id-ID" sz="2800" dirty="0" smtClean="0"/>
              <a:t>1. Compute the expected time for each activity</a:t>
            </a:r>
          </a:p>
          <a:p>
            <a:pPr>
              <a:buNone/>
            </a:pPr>
            <a:r>
              <a:rPr lang="id-ID" sz="1600" dirty="0" smtClean="0"/>
              <a:t>	</a:t>
            </a:r>
            <a:r>
              <a:rPr lang="id-ID" sz="2800" dirty="0" smtClean="0"/>
              <a:t>2. Compute the variance for each activity</a:t>
            </a:r>
          </a:p>
          <a:p>
            <a:pPr>
              <a:buNone/>
            </a:pPr>
            <a:r>
              <a:rPr lang="id-ID" sz="2800" dirty="0" smtClean="0"/>
              <a:t>	3. Compute the expected project duration</a:t>
            </a:r>
          </a:p>
          <a:p>
            <a:pPr>
              <a:buNone/>
            </a:pPr>
            <a:r>
              <a:rPr lang="id-ID" sz="2800" dirty="0" smtClean="0"/>
              <a:t>	4. What is the probability of completing the project by day 67?   </a:t>
            </a:r>
          </a:p>
          <a:p>
            <a:pPr>
              <a:buNone/>
            </a:pPr>
            <a:r>
              <a:rPr lang="id-ID" sz="2800" dirty="0" smtClean="0"/>
              <a:t>        Within 60 days?</a:t>
            </a:r>
          </a:p>
          <a:p>
            <a:pPr>
              <a:buNone/>
            </a:pPr>
            <a:endParaRPr lang="id-ID" dirty="0" smtClean="0"/>
          </a:p>
          <a:p>
            <a:pPr>
              <a:buNone/>
            </a:pPr>
            <a:r>
              <a:rPr lang="id-ID" dirty="0" smtClean="0"/>
              <a:t>	</a:t>
            </a:r>
            <a:endParaRPr lang="id-ID"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2233</TotalTime>
  <Words>787</Words>
  <Application>Microsoft Office PowerPoint</Application>
  <PresentationFormat>On-screen Show (4:3)</PresentationFormat>
  <Paragraphs>408</Paragraphs>
  <Slides>24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Flow</vt:lpstr>
      <vt:lpstr>Worksheet</vt:lpstr>
      <vt:lpstr>Slide 1</vt:lpstr>
      <vt:lpstr>PROJECT NETWORK PLANNING</vt:lpstr>
      <vt:lpstr>PERT (PROGRAM EVALUATION &amp; REVIEW TECNIQUE)</vt:lpstr>
      <vt:lpstr>Activity and Project Frequency Distributions</vt:lpstr>
      <vt:lpstr>Weighted Average Activity (te)</vt:lpstr>
      <vt:lpstr>Activity Standard Deviation</vt:lpstr>
      <vt:lpstr>Probability of Completing the Project in Time</vt:lpstr>
      <vt:lpstr>Z Values and Probabilities</vt:lpstr>
      <vt:lpstr>Example</vt:lpstr>
      <vt:lpstr>ANSWER</vt:lpstr>
      <vt:lpstr>Answer – Hypothetical Network</vt:lpstr>
      <vt:lpstr>Answer - Probability</vt:lpstr>
      <vt:lpstr>Exercise 1</vt:lpstr>
      <vt:lpstr>Slide 14</vt:lpstr>
      <vt:lpstr>Slide 15</vt:lpstr>
      <vt:lpstr>Slide 16</vt:lpstr>
      <vt:lpstr>Solve exercise 1 Using WIN QS</vt:lpstr>
      <vt:lpstr>Input the data</vt:lpstr>
      <vt:lpstr>Solve and Analyse – Solve Critical Path</vt:lpstr>
      <vt:lpstr>Result – Gant Chart</vt:lpstr>
      <vt:lpstr>Results – Perform Probability Analysis</vt:lpstr>
      <vt:lpstr>Result – Perform Simulation . Use system clock – edit Number of simulated observation – </vt:lpstr>
      <vt:lpstr>Show Analysis</vt:lpstr>
      <vt:lpstr>Slide 24</vt:lpstr>
    </vt:vector>
  </TitlesOfParts>
  <Company>Universitas Komputer Indonesia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MANAGEMENT</dc:title>
  <dc:creator>Universitas Komputer Indonesia</dc:creator>
  <cp:lastModifiedBy>Herman</cp:lastModifiedBy>
  <cp:revision>219</cp:revision>
  <dcterms:created xsi:type="dcterms:W3CDTF">2011-03-24T08:51:10Z</dcterms:created>
  <dcterms:modified xsi:type="dcterms:W3CDTF">2013-07-23T20:05:06Z</dcterms:modified>
</cp:coreProperties>
</file>