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4" r:id="rId13"/>
    <p:sldId id="263" r:id="rId14"/>
    <p:sldId id="268" r:id="rId15"/>
    <p:sldId id="267" r:id="rId16"/>
    <p:sldId id="270" r:id="rId17"/>
    <p:sldId id="266" r:id="rId18"/>
    <p:sldId id="275" r:id="rId19"/>
    <p:sldId id="276" r:id="rId20"/>
    <p:sldId id="269" r:id="rId21"/>
    <p:sldId id="271" r:id="rId22"/>
    <p:sldId id="273" r:id="rId23"/>
    <p:sldId id="272" r:id="rId24"/>
    <p:sldId id="278" r:id="rId25"/>
    <p:sldId id="274" r:id="rId26"/>
    <p:sldId id="280" r:id="rId27"/>
    <p:sldId id="281" r:id="rId28"/>
    <p:sldId id="279" r:id="rId29"/>
    <p:sldId id="282" r:id="rId30"/>
    <p:sldId id="277" r:id="rId3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AE883-DF1F-4D48-BAA1-CF1C968D552E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4317-DA45-4B5A-8C7B-FE332CBDC4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280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ECC7-5F9F-4A16-A81D-385F8557D00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2708-0FF3-42A7-BBB2-C510BB43FF8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7996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638800" cy="1470025"/>
          </a:xfrm>
        </p:spPr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4406900"/>
            <a:ext cx="6056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399" y="3733800"/>
            <a:ext cx="6056313" cy="673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09/09/2013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Local Settings\Temporary Internet Files\Content.IE5\8QFQOUW9\MPj04389420000[1].jpg"/>
          <p:cNvPicPr>
            <a:picLocks noChangeAspect="1" noChangeArrowheads="1"/>
          </p:cNvPicPr>
          <p:nvPr/>
        </p:nvPicPr>
        <p:blipFill>
          <a:blip r:embed="rId13" cstate="print"/>
          <a:srcRect l="10000" t="1052" r="1429"/>
          <a:stretch>
            <a:fillRect/>
          </a:stretch>
        </p:blipFill>
        <p:spPr bwMode="auto">
          <a:xfrm flipH="1">
            <a:off x="-1" y="-11725"/>
            <a:ext cx="9144000" cy="68697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3FDA8DC1-D84B-4D34-971E-E1E98D2FE180}" type="datetimeFigureOut">
              <a:rPr lang="id-ID" smtClean="0"/>
              <a:pPr/>
              <a:t>09/09/2013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>
                <a:solidFill>
                  <a:schemeClr val="tx1"/>
                </a:solidFill>
              </a:rPr>
              <a:t>Kontrak Perkuliahan dan Pengenalan Riset Operasi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27099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ke-1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Dosen : Ednawati Rainarli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3688" y="260648"/>
            <a:ext cx="5638800" cy="14700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Riset Operasi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Keterbatasan bahan baku pembuatan barang yang dikaitkan dengan keuntungan yang ingin dimaksimalkan/biaya yang ingin diminimalkan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Perusahaan listrik negara ingin mengkonstruksi lintasan/jalur distribusi listrik dari konsumen ke konsumen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Keterbatasan tempat penyimpanan dapat menampung produk-produk yang dihasilkan pabrik sehingga biaya yang digunakan minimal dan penggunaan gudang maksimal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Dimulai pada masa perang dunia II di Inggris (mengalokasikan perlengkapan senjata yang terbatas)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Memasukkan ilmu politik, matematika, ekonomi, probabilitas dan statistika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RO berkembang seiring dengan perkembangan industri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Faktor yang berkontribusi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teknologi komputer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Kemajuan mendasar dalam pengembangan teknik yang ada pada RO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Akuntansi dan Keuangan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Pengalokasian modal investasi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jumlah kelayakan kredit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Pemasaran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kombinasi produk terbaik    berdasarkan permintaan pasar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Alokasi iklan di berbagai media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Penugasan tenaga penjual ke wilayah pemasaran secara efektif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Penempatan lokasi gudang yg meminimumkan biaya distribusi</a:t>
            </a:r>
          </a:p>
          <a:p>
            <a:pPr marL="514350" indent="-514350">
              <a:buSzTx/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Operasi produksi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Meminimumkan persediaan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Peningkatan kualitas operasi manufaktur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bahan baku yang paling ekonomis bagi kebutuhan pelanggan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sz="4000" dirty="0" smtClean="0">
                <a:solidFill>
                  <a:srgbClr val="002060"/>
                </a:solidFill>
              </a:rPr>
              <a:t>Carilah contoh penggunaan RO dibidang lain</a:t>
            </a:r>
            <a:endParaRPr lang="id-ID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Pengertian Model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Gambaran Ideal dari situasi nyata sehingga sifatnya yang kompleks dapat disederhanakan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OR menggunakan model simbolis/matematis, model simulasi dan model heuristik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Kaitan Model dan Penyelesaian Optimal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9552" y="1700808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MASALAH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2339752" y="1844824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Cloud 5"/>
          <p:cNvSpPr/>
          <p:nvPr/>
        </p:nvSpPr>
        <p:spPr>
          <a:xfrm>
            <a:off x="3707904" y="1628800"/>
            <a:ext cx="2160240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ABSTRAKSI MASALAH KE MODEL</a:t>
            </a:r>
            <a:endParaRPr lang="id-ID" dirty="0"/>
          </a:p>
        </p:txBody>
      </p:sp>
      <p:sp>
        <p:nvSpPr>
          <p:cNvPr id="7" name="Bent Arrow 6"/>
          <p:cNvSpPr/>
          <p:nvPr/>
        </p:nvSpPr>
        <p:spPr>
          <a:xfrm rot="5400000">
            <a:off x="5904148" y="1952836"/>
            <a:ext cx="100811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29969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7560332" y="3248980"/>
            <a:ext cx="936104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948264" y="4293096"/>
            <a:ext cx="172819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5508104" y="558924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PENYELESAIAN</a:t>
            </a:r>
            <a:endParaRPr lang="id-ID" dirty="0"/>
          </a:p>
        </p:txBody>
      </p:sp>
      <p:sp>
        <p:nvSpPr>
          <p:cNvPr id="13" name="Bent Arrow 12"/>
          <p:cNvSpPr/>
          <p:nvPr/>
        </p:nvSpPr>
        <p:spPr>
          <a:xfrm rot="10800000">
            <a:off x="7308303" y="5157192"/>
            <a:ext cx="936103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067944" y="5805264"/>
            <a:ext cx="129614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Cloud 14"/>
          <p:cNvSpPr/>
          <p:nvPr/>
        </p:nvSpPr>
        <p:spPr>
          <a:xfrm>
            <a:off x="1691680" y="5301208"/>
            <a:ext cx="237626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INTERPRETASI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843808" y="3429000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INTUISI &amp; PENGALAMAN</a:t>
            </a:r>
            <a:endParaRPr lang="id-ID" dirty="0"/>
          </a:p>
        </p:txBody>
      </p:sp>
      <p:sp>
        <p:nvSpPr>
          <p:cNvPr id="17" name="Left Arrow 16"/>
          <p:cNvSpPr/>
          <p:nvPr/>
        </p:nvSpPr>
        <p:spPr>
          <a:xfrm rot="16200000">
            <a:off x="3095836" y="4617132"/>
            <a:ext cx="86409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Bent Arrow 17"/>
          <p:cNvSpPr/>
          <p:nvPr/>
        </p:nvSpPr>
        <p:spPr>
          <a:xfrm rot="16200000">
            <a:off x="467544" y="4869160"/>
            <a:ext cx="136815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544" y="37170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PEMBUATAN KEPUTUSAN</a:t>
            </a:r>
            <a:endParaRPr lang="id-ID" dirty="0"/>
          </a:p>
        </p:txBody>
      </p:sp>
      <p:sp>
        <p:nvSpPr>
          <p:cNvPr id="20" name="Left Arrow 19"/>
          <p:cNvSpPr/>
          <p:nvPr/>
        </p:nvSpPr>
        <p:spPr>
          <a:xfrm rot="5400000">
            <a:off x="323528" y="2780928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Berdasarkan Ketersediaan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Deterministik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Program Linear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Model Transportasi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Analisis Jaringan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Probabilistik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Antrian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Permainan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Rantai Markov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Tx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Tujuan : meminimumkan                   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biaya, waktu, jarak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  memaksimumkan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keuntungan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2. Alternatif/variabel keputusan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Alternatif keputusan yang tersedia menggunakan sumber daya terbatas yang dimiliki pengambil keputusan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3. Sumber daya yang membatasi/ kendala</a:t>
            </a:r>
            <a:endParaRPr lang="id-ID" dirty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Merupakan pengorbanan yang harus dilakukan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Contoh sumber daya: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modal, bahan baku, jam kerja, fasilitas produksi dsb.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Identitas Mata Kuliah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6000"/>
            </a:schemeClr>
          </a:solidFill>
        </p:spPr>
        <p:txBody>
          <a:bodyPr/>
          <a:lstStyle/>
          <a:p>
            <a:endParaRPr lang="id-ID" dirty="0" smtClean="0"/>
          </a:p>
          <a:p>
            <a:r>
              <a:rPr lang="id-ID" dirty="0" smtClean="0">
                <a:solidFill>
                  <a:schemeClr val="tx1"/>
                </a:solidFill>
              </a:rPr>
              <a:t>Nama Mata Kuliah 	: Riset Operasi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Kode Mata Kuliah		: IF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Kredit				: 3 SKS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Semester 			: V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Jurusan 				: Teknik 							  Informatika/S1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Seorang mahasiswa harus menempuh perjalanan jauh dari rumah ke kampus setiap hari. Ada beberapa cara yang dapat digunakan untuk sampai ke kampus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 : Cara manakah yang paling efektif?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Sebuah perusahaan menghasilkan 10 jenis produk menggunakan fasilitas produksi yang sama. Produk yang dihasilkan secara bergantian. Fasilitas dioperasikan 8 jam setiap hari dan 6 hari dalam seminggu. Setiap tanggal 1, fasilitas dibersihkan untuk perawatan. Biaya produksi setiap produk berbeda, demikian pula harga jualnya, semua produk menggunakan bahan baku yang hampir sama.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Permasalahan: Berapa unit masing-masing produk dihasilkan untuk mendapatkan keuntungan maksimum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Karakteristik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Pendekatan kelompok antar disiplin ilmu dengan tujuan mencari hasil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Menggunakan teknik ilmiah untuk mendapatkan solusi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Tidak memberikan jawaban yang sempurna (hanya memperbaiki kualitas solusi)</a:t>
            </a:r>
          </a:p>
          <a:p>
            <a:pPr marL="304800" indent="-304800">
              <a:buSzTx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Buatlah model matematika dari masalah berikut ini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Sebuah perusahaan elektronik memproduksi tape recorder dan amplifier yang prosesnya dikerjakan di dua stasiun kerja, yaitu perakitan dan pengetesan. Setiap unit tape recorder memerlukan 2 jam perakitan dan 2 jam pengetesan, sedangkan setiap unit amplifier memerlukan 4 jam perakitan dan 3 jam pengetesan.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Waktu yang tersedia di departemen perakitan adalah 72 jam/minggu sedangkan di departemen pengetesan adalah 48 jam/minggu. Kontribusi profit dari tape recorder adalah Rp. 25.000/unit dan dari setiap unit amplifier adalah Rp. 50.000/unit. Buatlah model matematika untuk menentukan strategi terbaik yang memberikan kontribusi profit maksimum.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(Hint: fungsi tujuan, variabel keputusan, variabel nonegatif)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Review Persamaan &amp; Pertidaksamaan Linear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4x+3y   =12, 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			       4x+3y&lt;=12,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 			       4x+3y&gt;=12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</a:t>
            </a:r>
            <a:r>
              <a:rPr lang="id-ID" smtClean="0">
                <a:solidFill>
                  <a:schemeClr val="tx1"/>
                </a:solidFill>
              </a:rPr>
              <a:t>2x      &lt;=</a:t>
            </a:r>
            <a:r>
              <a:rPr lang="id-ID" dirty="0" smtClean="0">
                <a:solidFill>
                  <a:schemeClr val="tx1"/>
                </a:solidFill>
              </a:rPr>
              <a:t>8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3y      &lt;=15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6x+5y&lt;=30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Latihan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dirty="0" smtClean="0">
                <a:solidFill>
                  <a:schemeClr val="tx1"/>
                </a:solidFill>
              </a:rPr>
              <a:t>Sebuah perusahaan ingin membeli paling banyak 1800 unit perabot. Perabot jenis A membutuhkan ruangan sebesar 2m</a:t>
            </a:r>
            <a:r>
              <a:rPr lang="id-ID" baseline="30000" dirty="0" smtClean="0">
                <a:solidFill>
                  <a:schemeClr val="tx1"/>
                </a:solidFill>
              </a:rPr>
              <a:t>2 </a:t>
            </a:r>
            <a:r>
              <a:rPr lang="id-ID" dirty="0" smtClean="0">
                <a:solidFill>
                  <a:schemeClr val="tx1"/>
                </a:solidFill>
              </a:rPr>
              <a:t> seharga Rp 12 (dalam ratusan ribu) dan akan memberikan keuntungan sebesar Rp 3 (ratusan ribu). Untuk perabot jenis B membutuhkan ruangan sebesar 3m</a:t>
            </a:r>
            <a:r>
              <a:rPr lang="id-ID" baseline="30000" dirty="0" smtClean="0">
                <a:solidFill>
                  <a:schemeClr val="tx1"/>
                </a:solidFill>
              </a:rPr>
              <a:t>2 </a:t>
            </a:r>
            <a:r>
              <a:rPr lang="id-ID" dirty="0" smtClean="0">
                <a:solidFill>
                  <a:schemeClr val="tx1"/>
                </a:solidFill>
              </a:rPr>
              <a:t> seharga Rp 15 (dalam ratusan ribu) dan akan memberikan keuntungan sebesar Rp 4 (ratusan ribu). Jika perusahaan memiliki dana sebesar Rp 15.000 (ratusan ribu) dan memiliki gudang seluas 3000m</a:t>
            </a:r>
            <a:r>
              <a:rPr lang="id-ID" baseline="30000" dirty="0" smtClean="0">
                <a:solidFill>
                  <a:schemeClr val="tx1"/>
                </a:solidFill>
              </a:rPr>
              <a:t>2 </a:t>
            </a:r>
            <a:r>
              <a:rPr lang="id-ID" dirty="0" smtClean="0">
                <a:solidFill>
                  <a:schemeClr val="tx1"/>
                </a:solidFill>
              </a:rPr>
              <a:t>untuk menyimpan kedua jenis perabot tersebut maka buatlah model matematika untuk permasalahan diatas.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Minggu Depan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Milimeter block, penggaris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Pelajari Program Linear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Group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Pelajari cara memodelkan dan modelkan permasalahan yang diberikan berikut ini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Deskripsi Mata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Mata kuliah ini membahas tentang teknik-teknik riset operasi yang digunakan sebagai dasar pengambilan keputusan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Konsep dasar ilmu matematika (himpunan, bilangan, persamaan, pertidaksamaan, fungsi)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Aljabar Linear (matriks,vektor, Gauss)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Matematika Diskrit (logika dan graf)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Tools yang dapat digunakan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Kalkulator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yang sudah ada WinQSB, QM For Windows, LINDO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 Excel dengan bantuan Solver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bahasa pemrograman (Pascal, Basic, C++)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MATLAB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Tujuan Mata Kuliah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dapat memodelkan perma-salahan yang berkaitan dengan optimasi ke dalam bentuk model matematika,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teknik-teknik operasi untuk menyelesaikan permasalahan Program Linear, Transportasi , Analisis Jaringan dan Teori Antrian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Menginterpretasikan hasil penyelesaian dari model matematika sebagai langkah awal dalam mengambil keputusan.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Referensi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256584"/>
          </a:xfrm>
        </p:spPr>
        <p:txBody>
          <a:bodyPr>
            <a:noAutofit/>
          </a:bodyPr>
          <a:lstStyle/>
          <a:p>
            <a:r>
              <a:rPr lang="id-ID" sz="2200" dirty="0" smtClean="0">
                <a:solidFill>
                  <a:schemeClr val="tx1"/>
                </a:solidFill>
              </a:rPr>
              <a:t>Tjutju. T, Achmad D, Operations Research (Model-model pengambilan Keputusan ), Sinar Baru Algensindo, Bandung 2002.</a:t>
            </a:r>
          </a:p>
          <a:p>
            <a:pPr>
              <a:buNone/>
            </a:pPr>
            <a:endParaRPr lang="id-ID" sz="2200" dirty="0" smtClean="0">
              <a:solidFill>
                <a:schemeClr val="tx1"/>
              </a:solidFill>
            </a:endParaRPr>
          </a:p>
          <a:p>
            <a:r>
              <a:rPr lang="id-ID" sz="2200" dirty="0" smtClean="0">
                <a:solidFill>
                  <a:schemeClr val="tx1"/>
                </a:solidFill>
              </a:rPr>
              <a:t>Bronson, R., Hans J. Wospakrik (Alih bahasa), Teori dan Soal-Soal Operation Research, Seri Buku Schaum, Erlangga </a:t>
            </a:r>
          </a:p>
          <a:p>
            <a:endParaRPr lang="id-ID" sz="2200" dirty="0" smtClean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Taha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Hamdy</a:t>
            </a:r>
            <a:r>
              <a:rPr lang="en-US" sz="2200" dirty="0" smtClean="0">
                <a:solidFill>
                  <a:schemeClr val="tx1"/>
                </a:solidFill>
              </a:rPr>
              <a:t> A. Operation Research, An Introduction. McMillan </a:t>
            </a:r>
            <a:r>
              <a:rPr lang="en-US" sz="2200" dirty="0" err="1" smtClean="0">
                <a:solidFill>
                  <a:schemeClr val="tx1"/>
                </a:solidFill>
              </a:rPr>
              <a:t>Publisihing</a:t>
            </a:r>
            <a:r>
              <a:rPr lang="en-US" sz="2200" dirty="0" smtClean="0">
                <a:solidFill>
                  <a:schemeClr val="tx1"/>
                </a:solidFill>
              </a:rPr>
              <a:t> Co,</a:t>
            </a:r>
            <a:r>
              <a:rPr lang="id-ID" sz="2200" dirty="0" smtClean="0">
                <a:solidFill>
                  <a:schemeClr val="tx1"/>
                </a:solidFill>
              </a:rPr>
              <a:t> 1992</a:t>
            </a:r>
          </a:p>
          <a:p>
            <a:pPr>
              <a:buNone/>
            </a:pPr>
            <a:endParaRPr lang="id-ID" sz="2200" dirty="0" smtClean="0">
              <a:solidFill>
                <a:schemeClr val="tx1"/>
              </a:solidFill>
            </a:endParaRPr>
          </a:p>
          <a:p>
            <a:r>
              <a:rPr lang="id-ID" sz="2200" dirty="0" smtClean="0">
                <a:solidFill>
                  <a:schemeClr val="tx1"/>
                </a:solidFill>
              </a:rPr>
              <a:t>FrederickS. Hiller &amp; Gerald J. Lieberman, Introduction to Operation Research Jilid 1, Terjemahan, Penerbit Andi, </a:t>
            </a:r>
            <a:r>
              <a:rPr lang="id-ID" sz="2200" dirty="0" smtClean="0">
                <a:solidFill>
                  <a:schemeClr val="tx1"/>
                </a:solidFill>
              </a:rPr>
              <a:t>2008</a:t>
            </a:r>
          </a:p>
          <a:p>
            <a:endParaRPr lang="id-ID" sz="2200" dirty="0" smtClean="0">
              <a:solidFill>
                <a:schemeClr val="tx1"/>
              </a:solidFill>
            </a:endParaRPr>
          </a:p>
          <a:p>
            <a:r>
              <a:rPr lang="id-ID" sz="2200" dirty="0" smtClean="0">
                <a:solidFill>
                  <a:schemeClr val="tx1"/>
                </a:solidFill>
              </a:rPr>
              <a:t>Siswanto, Operation Research jilid 1, Erlangga, 2010</a:t>
            </a:r>
          </a:p>
          <a:p>
            <a:endParaRPr lang="id-ID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Gambaran Umum Riset Operasi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Program Linear (PL)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Pemodelan Matematika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Pemecahan Masalah Program Linear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penyelesaian PL     (Grafis,Simpleks,Big M, Dua Phase)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Tansportasi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Penentuan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fisibel</a:t>
            </a:r>
            <a:r>
              <a:rPr lang="en-US" dirty="0" smtClean="0">
                <a:solidFill>
                  <a:schemeClr val="tx1"/>
                </a:solidFill>
              </a:rPr>
              <a:t> basis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Northwest corner</a:t>
            </a:r>
            <a:r>
              <a:rPr lang="id-ID" dirty="0" smtClean="0">
                <a:solidFill>
                  <a:schemeClr val="tx1"/>
                </a:solidFill>
              </a:rPr>
              <a:t>, Least Cost, Vogel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</a:t>
            </a:r>
            <a:r>
              <a:rPr lang="en-US" dirty="0" smtClean="0">
                <a:solidFill>
                  <a:schemeClr val="tx1"/>
                </a:solidFill>
              </a:rPr>
              <a:t>entering &amp; leaving variable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S</a:t>
            </a:r>
            <a:r>
              <a:rPr lang="id-ID" dirty="0" smtClean="0">
                <a:solidFill>
                  <a:schemeClr val="tx1"/>
                </a:solidFill>
              </a:rPr>
              <a:t>tepping Stone, Multiplier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Model Penugasan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Hungarian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Analisis Jaringan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Minimum Spanning Tree, Rute terpendek, Aliran Maksimum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Teori Antrian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Pengenalan Riset Operasi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marL="304800" indent="-304800"/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plikasi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menetapkan arah tindakan terbaik (optimum) dari sebuah keputusan dimana ada keterbatasan dalam sumber daya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None/>
            </a:pPr>
            <a:r>
              <a:rPr lang="id-ID" sz="3600" dirty="0" smtClean="0">
                <a:solidFill>
                  <a:srgbClr val="002060"/>
                </a:solidFill>
              </a:rPr>
              <a:t>   Carilah pengertian dari Riset Operasi</a:t>
            </a:r>
          </a:p>
          <a:p>
            <a:pPr marL="304800" indent="-304800"/>
            <a:endParaRPr lang="id-ID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S0300063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0AFEB04-2B9D-43AB-A824-8FB811CCE8B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147132C-F623-4A4A-AD2B-FE5FD5808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025DB-F0B2-4269-8E14-F3EBC6C6AD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TS030006319</Template>
  <TotalTime>691</TotalTime>
  <Words>890</Words>
  <Application>Microsoft Office PowerPoint</Application>
  <PresentationFormat>On-screen Show (4:3)</PresentationFormat>
  <Paragraphs>185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TS030006319</vt:lpstr>
      <vt:lpstr> Kontrak Perkuliahan dan Pengenalan Riset Operasi </vt:lpstr>
      <vt:lpstr>Identitas Mata Kuliah</vt:lpstr>
      <vt:lpstr>Deskripsi Mata Kuliah</vt:lpstr>
      <vt:lpstr>Tools yang dapat digunakan</vt:lpstr>
      <vt:lpstr>Tujuan Mata Kuliah </vt:lpstr>
      <vt:lpstr>Referensi</vt:lpstr>
      <vt:lpstr>Materi Kuliah</vt:lpstr>
      <vt:lpstr>Materi Kuliah</vt:lpstr>
      <vt:lpstr>Pengenalan Riset Operasi</vt:lpstr>
      <vt:lpstr>Contoh </vt:lpstr>
      <vt:lpstr>Perkembangan RO</vt:lpstr>
      <vt:lpstr>Faktor yang berkontribusi</vt:lpstr>
      <vt:lpstr>Penerapan RO</vt:lpstr>
      <vt:lpstr>Penerapan RO</vt:lpstr>
      <vt:lpstr>Pengertian Model</vt:lpstr>
      <vt:lpstr>Kaitan Model dan Penyelesaian Optimal</vt:lpstr>
      <vt:lpstr>Berdasarkan Ketersediaan Data</vt:lpstr>
      <vt:lpstr>3 Elemen yang harus diidentifikasi</vt:lpstr>
      <vt:lpstr>3 Elemen yang harus diidentifikasi</vt:lpstr>
      <vt:lpstr>Contoh Kasus</vt:lpstr>
      <vt:lpstr>Contoh Kasus</vt:lpstr>
      <vt:lpstr>Karakteristik RO</vt:lpstr>
      <vt:lpstr>Buatlah model matematika dari masalah berikut ini</vt:lpstr>
      <vt:lpstr>Slide 24</vt:lpstr>
      <vt:lpstr>Review Persamaan &amp; Pertidaksamaan Linear</vt:lpstr>
      <vt:lpstr>Latihan</vt:lpstr>
      <vt:lpstr>Minggu Depan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Edna</dc:creator>
  <cp:lastModifiedBy>Edna</cp:lastModifiedBy>
  <cp:revision>24</cp:revision>
  <dcterms:created xsi:type="dcterms:W3CDTF">2011-07-14T04:20:40Z</dcterms:created>
  <dcterms:modified xsi:type="dcterms:W3CDTF">2013-09-09T07:39:28Z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TC300063199990</vt:lpwstr>
  </property>
</Properties>
</file>