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9144000" cy="6858000" type="screen4x3"/>
  <p:notesSz cx="6858000" cy="9313863"/>
  <p:defaultTextStyle>
    <a:defPPr>
      <a:defRPr lang="en-US"/>
    </a:defPPr>
    <a:lvl1pPr algn="l" rtl="0" eaLnBrk="0" fontAlgn="base" hangingPunct="0">
      <a:spcBef>
        <a:spcPct val="0"/>
      </a:spcBef>
      <a:spcAft>
        <a:spcPct val="0"/>
      </a:spcAft>
      <a:defRPr sz="2400" kern="1200">
        <a:solidFill>
          <a:schemeClr val="tx1"/>
        </a:solidFill>
        <a:latin typeface="Berlin Sans FB" pitchFamily="34" charset="0"/>
        <a:ea typeface="+mn-ea"/>
        <a:cs typeface="+mn-cs"/>
      </a:defRPr>
    </a:lvl1pPr>
    <a:lvl2pPr marL="457200" algn="l" rtl="0" eaLnBrk="0" fontAlgn="base" hangingPunct="0">
      <a:spcBef>
        <a:spcPct val="0"/>
      </a:spcBef>
      <a:spcAft>
        <a:spcPct val="0"/>
      </a:spcAft>
      <a:defRPr sz="2400" kern="1200">
        <a:solidFill>
          <a:schemeClr val="tx1"/>
        </a:solidFill>
        <a:latin typeface="Berlin Sans FB" pitchFamily="34" charset="0"/>
        <a:ea typeface="+mn-ea"/>
        <a:cs typeface="+mn-cs"/>
      </a:defRPr>
    </a:lvl2pPr>
    <a:lvl3pPr marL="914400" algn="l" rtl="0" eaLnBrk="0" fontAlgn="base" hangingPunct="0">
      <a:spcBef>
        <a:spcPct val="0"/>
      </a:spcBef>
      <a:spcAft>
        <a:spcPct val="0"/>
      </a:spcAft>
      <a:defRPr sz="2400" kern="1200">
        <a:solidFill>
          <a:schemeClr val="tx1"/>
        </a:solidFill>
        <a:latin typeface="Berlin Sans FB"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Berlin Sans FB"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Berlin Sans FB" pitchFamily="34" charset="0"/>
        <a:ea typeface="+mn-ea"/>
        <a:cs typeface="+mn-cs"/>
      </a:defRPr>
    </a:lvl5pPr>
    <a:lvl6pPr marL="2286000" algn="l" defTabSz="914400" rtl="0" eaLnBrk="1" latinLnBrk="0" hangingPunct="1">
      <a:defRPr sz="2400" kern="1200">
        <a:solidFill>
          <a:schemeClr val="tx1"/>
        </a:solidFill>
        <a:latin typeface="Berlin Sans FB" pitchFamily="34" charset="0"/>
        <a:ea typeface="+mn-ea"/>
        <a:cs typeface="+mn-cs"/>
      </a:defRPr>
    </a:lvl6pPr>
    <a:lvl7pPr marL="2743200" algn="l" defTabSz="914400" rtl="0" eaLnBrk="1" latinLnBrk="0" hangingPunct="1">
      <a:defRPr sz="2400" kern="1200">
        <a:solidFill>
          <a:schemeClr val="tx1"/>
        </a:solidFill>
        <a:latin typeface="Berlin Sans FB" pitchFamily="34" charset="0"/>
        <a:ea typeface="+mn-ea"/>
        <a:cs typeface="+mn-cs"/>
      </a:defRPr>
    </a:lvl7pPr>
    <a:lvl8pPr marL="3200400" algn="l" defTabSz="914400" rtl="0" eaLnBrk="1" latinLnBrk="0" hangingPunct="1">
      <a:defRPr sz="2400" kern="1200">
        <a:solidFill>
          <a:schemeClr val="tx1"/>
        </a:solidFill>
        <a:latin typeface="Berlin Sans FB" pitchFamily="34" charset="0"/>
        <a:ea typeface="+mn-ea"/>
        <a:cs typeface="+mn-cs"/>
      </a:defRPr>
    </a:lvl8pPr>
    <a:lvl9pPr marL="3657600" algn="l" defTabSz="914400" rtl="0" eaLnBrk="1" latinLnBrk="0" hangingPunct="1">
      <a:defRPr sz="2400" kern="1200">
        <a:solidFill>
          <a:schemeClr val="tx1"/>
        </a:solidFill>
        <a:latin typeface="Berlin Sans FB"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63491"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63492" name="Rectangle 4"/>
          <p:cNvSpPr>
            <a:spLocks noGrp="1" noChangeArrowheads="1"/>
          </p:cNvSpPr>
          <p:nvPr>
            <p:ph type="ftr" sz="quarter" idx="2"/>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63493" name="Rectangle 5"/>
          <p:cNvSpPr>
            <a:spLocks noGrp="1" noChangeArrowheads="1"/>
          </p:cNvSpPr>
          <p:nvPr>
            <p:ph type="sldNum" sz="quarter" idx="3"/>
          </p:nvPr>
        </p:nvSpPr>
        <p:spPr bwMode="auto">
          <a:xfrm>
            <a:off x="3884613"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B2FAAA6C-B8DC-4142-99B4-4A43F86FE01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9576BB0C-19C7-416B-B598-420B24A3F4B4}" type="datetimeFigureOut">
              <a:rPr lang="en-US" smtClean="0"/>
              <a:pPr/>
              <a:t>9/24/2013</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41C281D5-2732-48C3-8B01-CEFDF582BCB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914400" y="2895600"/>
            <a:ext cx="7772400" cy="838200"/>
          </a:xfrm>
        </p:spPr>
        <p:txBody>
          <a:bodyPr/>
          <a:lstStyle>
            <a:lvl1pPr algn="ctr">
              <a:defRPr sz="4000"/>
            </a:lvl1pPr>
          </a:lstStyle>
          <a:p>
            <a:r>
              <a:rPr lang="en-US"/>
              <a:t>Click to edit Master title style</a:t>
            </a:r>
          </a:p>
        </p:txBody>
      </p:sp>
      <p:sp>
        <p:nvSpPr>
          <p:cNvPr id="3076" name="Rectangle 4"/>
          <p:cNvSpPr>
            <a:spLocks noGrp="1" noChangeArrowheads="1"/>
          </p:cNvSpPr>
          <p:nvPr>
            <p:ph type="subTitle" idx="1"/>
          </p:nvPr>
        </p:nvSpPr>
        <p:spPr>
          <a:xfrm>
            <a:off x="2667000" y="4038600"/>
            <a:ext cx="6019800" cy="1752600"/>
          </a:xfrm>
        </p:spPr>
        <p:txBody>
          <a:bodyPr/>
          <a:lstStyle>
            <a:lvl1pPr marL="0" indent="0" algn="ctr">
              <a:buFontTx/>
              <a:buNone/>
              <a:defRPr/>
            </a:lvl1pPr>
          </a:lstStyle>
          <a:p>
            <a:r>
              <a:rPr lang="en-US"/>
              <a:t>Click to edit Master subtitle style</a:t>
            </a:r>
          </a:p>
        </p:txBody>
      </p:sp>
      <p:sp>
        <p:nvSpPr>
          <p:cNvPr id="4"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5"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6" name="Rectangle 7"/>
          <p:cNvSpPr>
            <a:spLocks noGrp="1" noChangeArrowheads="1"/>
          </p:cNvSpPr>
          <p:nvPr>
            <p:ph type="sldNum" sz="quarter" idx="12"/>
          </p:nvPr>
        </p:nvSpPr>
        <p:spPr/>
        <p:txBody>
          <a:bodyPr/>
          <a:lstStyle>
            <a:lvl1pPr>
              <a:defRPr/>
            </a:lvl1pPr>
          </a:lstStyle>
          <a:p>
            <a:pPr>
              <a:defRPr/>
            </a:pPr>
            <a:fld id="{8F3CDCD5-3B0C-4FEB-A36B-52D44F2A190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BEBC32-86D1-4A14-BC81-93FDB10009D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609600"/>
            <a:ext cx="177165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609600"/>
            <a:ext cx="51625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9E86D2-F1CF-443A-969D-746A46A60F4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0866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1524000"/>
            <a:ext cx="34671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91100" y="1524000"/>
            <a:ext cx="34671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991100" y="3886200"/>
            <a:ext cx="34671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CD11EC76-5CA6-4E74-AB84-33F661DC6E2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0866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1524000"/>
            <a:ext cx="34671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1524000"/>
            <a:ext cx="34671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5A19A0-7BC5-4E6B-BF19-8170B772C5D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D7082A-1081-4889-838B-1F3011D20FB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70B873-47D0-476D-ADAD-E01A04D8650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524000"/>
            <a:ext cx="34671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1524000"/>
            <a:ext cx="34671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CFE539-EE28-4EDD-9ACE-FE4004F5163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05236F4-17FC-4638-ACD8-56978084E8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A019066-3A0A-4B81-84D1-CE6D95CDE66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893BBC6-011E-4F6B-9336-3358455B710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D270BF-EAAE-4849-8624-BBC7859DF0C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6274B24-E437-41E0-B89F-04D5B18C155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371600" y="609600"/>
            <a:ext cx="7086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1371600" y="1524000"/>
            <a:ext cx="7086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371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505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CD8AD84C-C081-46E3-A6AC-C6C99ED16F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Apakah%20Besaran%20Fisika.ppt"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file:///D:\UNIKOM\FISIKA%20DASAR\FISIKA%20DASAR%20I\Materi%20Kuliah\Pertemuan%202%20Vektor\BAB1a_Besaran%20dan%20Satuan_II.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2">
            <a:lum bright="10000"/>
          </a:blip>
          <a:srcRect/>
          <a:stretch>
            <a:fillRect/>
          </a:stretch>
        </p:blipFill>
        <p:spPr bwMode="auto">
          <a:xfrm>
            <a:off x="2057400" y="1676400"/>
            <a:ext cx="5435600" cy="4059238"/>
          </a:xfrm>
          <a:prstGeom prst="rect">
            <a:avLst/>
          </a:prstGeom>
          <a:noFill/>
          <a:ln w="9525">
            <a:noFill/>
            <a:miter lim="800000"/>
            <a:headEnd/>
            <a:tailEnd/>
          </a:ln>
        </p:spPr>
      </p:pic>
      <p:sp>
        <p:nvSpPr>
          <p:cNvPr id="2050" name="Rectangle 2"/>
          <p:cNvSpPr>
            <a:spLocks noGrp="1" noChangeArrowheads="1"/>
          </p:cNvSpPr>
          <p:nvPr>
            <p:ph type="ctrTitle"/>
          </p:nvPr>
        </p:nvSpPr>
        <p:spPr>
          <a:xfrm>
            <a:off x="1905000" y="2514600"/>
            <a:ext cx="5791200" cy="838200"/>
          </a:xfrm>
        </p:spPr>
        <p:txBody>
          <a:bodyPr/>
          <a:lstStyle/>
          <a:p>
            <a:pPr>
              <a:defRPr/>
            </a:pPr>
            <a:r>
              <a:rPr lang="en-US" sz="4800" b="1" dirty="0" smtClean="0">
                <a:solidFill>
                  <a:schemeClr val="tx1"/>
                </a:solidFill>
                <a:effectLst>
                  <a:outerShdw blurRad="38100" dist="38100" dir="2700000" algn="tl">
                    <a:srgbClr val="C0C0C0"/>
                  </a:outerShdw>
                </a:effectLst>
                <a:latin typeface="Berlin Sans FB Demi" pitchFamily="34" charset="0"/>
              </a:rPr>
              <a:t>FISIKA DASAR 1</a:t>
            </a:r>
          </a:p>
        </p:txBody>
      </p:sp>
      <p:sp>
        <p:nvSpPr>
          <p:cNvPr id="2055" name="Rectangle 7"/>
          <p:cNvSpPr>
            <a:spLocks noChangeArrowheads="1"/>
          </p:cNvSpPr>
          <p:nvPr/>
        </p:nvSpPr>
        <p:spPr bwMode="auto">
          <a:xfrm>
            <a:off x="1752600" y="3009900"/>
            <a:ext cx="6096000" cy="838200"/>
          </a:xfrm>
          <a:prstGeom prst="rect">
            <a:avLst/>
          </a:prstGeom>
          <a:noFill/>
          <a:ln w="9525">
            <a:noFill/>
            <a:miter lim="800000"/>
            <a:headEnd/>
            <a:tailEnd/>
          </a:ln>
          <a:effectLst/>
        </p:spPr>
        <p:txBody>
          <a:bodyPr anchor="ctr"/>
          <a:lstStyle/>
          <a:p>
            <a:pPr algn="ctr">
              <a:defRPr/>
            </a:pPr>
            <a:r>
              <a:rPr lang="en-US" sz="3600" b="1" dirty="0" err="1">
                <a:effectLst>
                  <a:outerShdw blurRad="38100" dist="38100" dir="2700000" algn="tl">
                    <a:srgbClr val="C0C0C0"/>
                  </a:outerShdw>
                </a:effectLst>
                <a:latin typeface="Berlin Sans FB Demi" pitchFamily="34" charset="0"/>
              </a:rPr>
              <a:t>Besaran</a:t>
            </a:r>
            <a:r>
              <a:rPr lang="en-US" sz="3600" b="1" dirty="0">
                <a:effectLst>
                  <a:outerShdw blurRad="38100" dist="38100" dir="2700000" algn="tl">
                    <a:srgbClr val="C0C0C0"/>
                  </a:outerShdw>
                </a:effectLst>
                <a:latin typeface="Berlin Sans FB Demi" pitchFamily="34" charset="0"/>
              </a:rPr>
              <a:t> &amp; </a:t>
            </a:r>
            <a:r>
              <a:rPr lang="en-US" sz="3600" b="1" dirty="0" err="1">
                <a:effectLst>
                  <a:outerShdw blurRad="38100" dist="38100" dir="2700000" algn="tl">
                    <a:srgbClr val="C0C0C0"/>
                  </a:outerShdw>
                </a:effectLst>
                <a:latin typeface="Berlin Sans FB Demi" pitchFamily="34" charset="0"/>
              </a:rPr>
              <a:t>Satuan</a:t>
            </a:r>
            <a:endParaRPr lang="en-US" sz="3600" b="1" dirty="0">
              <a:effectLst>
                <a:outerShdw blurRad="38100" dist="38100" dir="2700000" algn="tl">
                  <a:srgbClr val="C0C0C0"/>
                </a:outerShdw>
              </a:effectLst>
              <a:latin typeface="Berlin Sans FB Demi" pitchFamily="34" charset="0"/>
            </a:endParaRPr>
          </a:p>
        </p:txBody>
      </p:sp>
      <p:sp>
        <p:nvSpPr>
          <p:cNvPr id="7" name="Rectangle 7"/>
          <p:cNvSpPr>
            <a:spLocks noChangeArrowheads="1"/>
          </p:cNvSpPr>
          <p:nvPr/>
        </p:nvSpPr>
        <p:spPr bwMode="auto">
          <a:xfrm>
            <a:off x="1447800" y="1600200"/>
            <a:ext cx="6096000" cy="838200"/>
          </a:xfrm>
          <a:prstGeom prst="rect">
            <a:avLst/>
          </a:prstGeom>
          <a:noFill/>
          <a:ln w="9525">
            <a:noFill/>
            <a:miter lim="800000"/>
            <a:headEnd/>
            <a:tailEnd/>
          </a:ln>
          <a:effectLst/>
        </p:spPr>
        <p:txBody>
          <a:bodyPr anchor="ctr"/>
          <a:lstStyle/>
          <a:p>
            <a:pPr algn="r">
              <a:defRPr/>
            </a:pPr>
            <a:r>
              <a:rPr lang="en-US" sz="3600" b="1" dirty="0">
                <a:solidFill>
                  <a:srgbClr val="FF0000"/>
                </a:solidFill>
                <a:effectLst>
                  <a:outerShdw blurRad="38100" dist="38100" dir="2700000" algn="tl">
                    <a:srgbClr val="000000">
                      <a:alpha val="43137"/>
                    </a:srgbClr>
                  </a:outerShdw>
                </a:effectLst>
                <a:latin typeface="Bell MT" pitchFamily="18" charset="0"/>
              </a:rPr>
              <a:t>Pertemuan-01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295400" y="457200"/>
            <a:ext cx="7086600" cy="762000"/>
          </a:xfrm>
        </p:spPr>
        <p:txBody>
          <a:bodyPr/>
          <a:lstStyle/>
          <a:p>
            <a:r>
              <a:rPr lang="en-US" smtClean="0">
                <a:latin typeface="Berlin Sans FB" pitchFamily="34" charset="0"/>
              </a:rPr>
              <a:t>Besaran dan Satuan</a:t>
            </a:r>
          </a:p>
        </p:txBody>
      </p:sp>
      <p:sp>
        <p:nvSpPr>
          <p:cNvPr id="36867" name="Rectangle 3"/>
          <p:cNvSpPr>
            <a:spLocks noGrp="1" noChangeArrowheads="1"/>
          </p:cNvSpPr>
          <p:nvPr>
            <p:ph type="body" sz="half" idx="1"/>
          </p:nvPr>
        </p:nvSpPr>
        <p:spPr>
          <a:xfrm>
            <a:off x="1295400" y="1905000"/>
            <a:ext cx="7848600" cy="2438400"/>
          </a:xfrm>
        </p:spPr>
        <p:txBody>
          <a:bodyPr/>
          <a:lstStyle/>
          <a:p>
            <a:pPr>
              <a:lnSpc>
                <a:spcPct val="90000"/>
              </a:lnSpc>
            </a:pPr>
            <a:r>
              <a:rPr lang="en-US" sz="2800" smtClean="0">
                <a:latin typeface="Berlin Sans FB" pitchFamily="34" charset="0"/>
              </a:rPr>
              <a:t>Pada dasarnya ilmu Fisika selalu berhubungan dengan pengukuran-pengukuran</a:t>
            </a:r>
          </a:p>
          <a:p>
            <a:pPr>
              <a:lnSpc>
                <a:spcPct val="90000"/>
              </a:lnSpc>
            </a:pPr>
            <a:r>
              <a:rPr lang="en-US" sz="2800" smtClean="0">
                <a:latin typeface="Berlin Sans FB" pitchFamily="34" charset="0"/>
              </a:rPr>
              <a:t>Besaran fisika adalah segala sesuatu yang bisa </a:t>
            </a:r>
            <a:r>
              <a:rPr lang="en-US" sz="2800" smtClean="0">
                <a:solidFill>
                  <a:srgbClr val="FF3300"/>
                </a:solidFill>
                <a:latin typeface="Berlin Sans FB" pitchFamily="34" charset="0"/>
              </a:rPr>
              <a:t>diukur</a:t>
            </a:r>
            <a:r>
              <a:rPr lang="en-US" sz="2800" smtClean="0">
                <a:latin typeface="Berlin Sans FB" pitchFamily="34" charset="0"/>
              </a:rPr>
              <a:t> dan </a:t>
            </a:r>
            <a:r>
              <a:rPr lang="en-US" sz="2800" smtClean="0">
                <a:solidFill>
                  <a:srgbClr val="FF3300"/>
                </a:solidFill>
                <a:latin typeface="Berlin Sans FB" pitchFamily="34" charset="0"/>
              </a:rPr>
              <a:t>dinyatakan dalam angka</a:t>
            </a:r>
          </a:p>
          <a:p>
            <a:pPr>
              <a:lnSpc>
                <a:spcPct val="90000"/>
              </a:lnSpc>
            </a:pPr>
            <a:r>
              <a:rPr lang="en-US" sz="2800" smtClean="0">
                <a:latin typeface="Berlin Sans FB" pitchFamily="34" charset="0"/>
              </a:rPr>
              <a:t>Apakah berikut ini merupakan </a:t>
            </a:r>
            <a:r>
              <a:rPr lang="en-US" sz="2800" u="sng" smtClean="0">
                <a:solidFill>
                  <a:schemeClr val="accent1"/>
                </a:solidFill>
                <a:latin typeface="Berlin Sans FB" pitchFamily="34" charset="0"/>
                <a:hlinkClick r:id="rId2" action="ppaction://hlinkpres?slideindex=1&amp;slidetitle="/>
              </a:rPr>
              <a:t>besaran fisika?</a:t>
            </a:r>
            <a:endParaRPr lang="en-US" sz="2800" u="sng" smtClean="0">
              <a:solidFill>
                <a:schemeClr val="accent1"/>
              </a:solidFill>
              <a:latin typeface="Berlin Sans FB" pitchFamily="34" charset="0"/>
            </a:endParaRPr>
          </a:p>
        </p:txBody>
      </p:sp>
      <p:sp>
        <p:nvSpPr>
          <p:cNvPr id="36881" name="Rectangle 17"/>
          <p:cNvSpPr>
            <a:spLocks noChangeArrowheads="1"/>
          </p:cNvSpPr>
          <p:nvPr/>
        </p:nvSpPr>
        <p:spPr bwMode="auto">
          <a:xfrm>
            <a:off x="1295400" y="1219200"/>
            <a:ext cx="7086600" cy="762000"/>
          </a:xfrm>
          <a:prstGeom prst="rect">
            <a:avLst/>
          </a:prstGeom>
          <a:noFill/>
          <a:ln w="9525">
            <a:noFill/>
            <a:miter lim="800000"/>
            <a:headEnd/>
            <a:tailEnd/>
          </a:ln>
        </p:spPr>
        <p:txBody>
          <a:bodyPr anchor="ctr"/>
          <a:lstStyle/>
          <a:p>
            <a:r>
              <a:rPr lang="en-US" sz="3600">
                <a:solidFill>
                  <a:schemeClr val="tx2"/>
                </a:solidFill>
              </a:rPr>
              <a:t>Definisi Besaran </a:t>
            </a:r>
          </a:p>
        </p:txBody>
      </p:sp>
      <p:sp>
        <p:nvSpPr>
          <p:cNvPr id="36882" name="Rectangle 18"/>
          <p:cNvSpPr>
            <a:spLocks noChangeArrowheads="1"/>
          </p:cNvSpPr>
          <p:nvPr/>
        </p:nvSpPr>
        <p:spPr bwMode="auto">
          <a:xfrm>
            <a:off x="1295400" y="4191000"/>
            <a:ext cx="7086600" cy="762000"/>
          </a:xfrm>
          <a:prstGeom prst="rect">
            <a:avLst/>
          </a:prstGeom>
          <a:noFill/>
          <a:ln w="9525">
            <a:noFill/>
            <a:miter lim="800000"/>
            <a:headEnd/>
            <a:tailEnd/>
          </a:ln>
        </p:spPr>
        <p:txBody>
          <a:bodyPr anchor="ctr"/>
          <a:lstStyle/>
          <a:p>
            <a:r>
              <a:rPr lang="en-US" sz="3600">
                <a:solidFill>
                  <a:schemeClr val="tx2"/>
                </a:solidFill>
              </a:rPr>
              <a:t>Definisi Satuan </a:t>
            </a:r>
          </a:p>
        </p:txBody>
      </p:sp>
      <p:sp>
        <p:nvSpPr>
          <p:cNvPr id="36883" name="Rectangle 19"/>
          <p:cNvSpPr>
            <a:spLocks noChangeArrowheads="1"/>
          </p:cNvSpPr>
          <p:nvPr/>
        </p:nvSpPr>
        <p:spPr bwMode="auto">
          <a:xfrm>
            <a:off x="1295400" y="4800600"/>
            <a:ext cx="7848600" cy="22098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800"/>
              <a:t>Satuan menggambarkan cara mengukur sebuah besaran Fisika</a:t>
            </a:r>
          </a:p>
          <a:p>
            <a:pPr marL="342900" indent="-342900">
              <a:lnSpc>
                <a:spcPct val="90000"/>
              </a:lnSpc>
              <a:spcBef>
                <a:spcPct val="20000"/>
              </a:spcBef>
              <a:buFontTx/>
              <a:buChar char="•"/>
            </a:pPr>
            <a:r>
              <a:rPr lang="en-US" sz="2800"/>
              <a:t>Agar ilmiah, berlaku umum, dan bisa dipertanggung jawabkan maka cara mengukur harus distandardisasi</a:t>
            </a:r>
          </a:p>
        </p:txBody>
      </p:sp>
      <p:sp>
        <p:nvSpPr>
          <p:cNvPr id="7" name="Slide Number Placeholder 6"/>
          <p:cNvSpPr>
            <a:spLocks noGrp="1"/>
          </p:cNvSpPr>
          <p:nvPr>
            <p:ph type="sldNum" sz="quarter" idx="12"/>
          </p:nvPr>
        </p:nvSpPr>
        <p:spPr>
          <a:xfrm>
            <a:off x="6553200" y="6400800"/>
            <a:ext cx="1905000" cy="457200"/>
          </a:xfrm>
        </p:spPr>
        <p:txBody>
          <a:bodyPr/>
          <a:lstStyle/>
          <a:p>
            <a:pPr>
              <a:defRPr/>
            </a:pPr>
            <a:fld id="{CD11EC76-5CA6-4E74-AB84-33F661DC6E2A}" type="slidenum">
              <a:rPr lang="en-US" smtClean="0"/>
              <a:pPr>
                <a:defRPr/>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88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88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8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P spid="36881" grpId="0"/>
      <p:bldP spid="36882" grpId="0"/>
      <p:bldP spid="3688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371600" y="609600"/>
            <a:ext cx="7543800" cy="762000"/>
          </a:xfrm>
        </p:spPr>
        <p:txBody>
          <a:bodyPr/>
          <a:lstStyle/>
          <a:p>
            <a:pPr algn="r"/>
            <a:r>
              <a:rPr lang="en-US" sz="2800" i="1" smtClean="0">
                <a:latin typeface="Berlin Sans FB" pitchFamily="34" charset="0"/>
              </a:rPr>
              <a:t>….lanjutan</a:t>
            </a:r>
          </a:p>
        </p:txBody>
      </p:sp>
      <p:sp>
        <p:nvSpPr>
          <p:cNvPr id="49156" name="Rectangle 4"/>
          <p:cNvSpPr>
            <a:spLocks noChangeArrowheads="1"/>
          </p:cNvSpPr>
          <p:nvPr/>
        </p:nvSpPr>
        <p:spPr bwMode="auto">
          <a:xfrm>
            <a:off x="1295400" y="1600200"/>
            <a:ext cx="7848600" cy="22098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800"/>
              <a:t>Standardisasi dilakukan dengan membuat suatu acuan</a:t>
            </a:r>
          </a:p>
          <a:p>
            <a:pPr marL="342900" indent="-342900">
              <a:lnSpc>
                <a:spcPct val="90000"/>
              </a:lnSpc>
              <a:spcBef>
                <a:spcPct val="20000"/>
              </a:spcBef>
              <a:buFontTx/>
              <a:buChar char="•"/>
            </a:pPr>
            <a:r>
              <a:rPr lang="en-US" sz="2800"/>
              <a:t>Salah satu badan internasional yang mengatur sistem satuan ini adalah International Bureau of Weights and Measures di Paris. Badan ini membuat standardisasi untuk panjang (meter), waktu (detik) dan massa (kilogram), seluruh dunia mengacu pada standar ini sehingga disebut juga dengan sistem internasional  (SI atau MKS).</a:t>
            </a:r>
            <a:r>
              <a:rPr lang="en-US" sz="2800">
                <a:latin typeface="Times New Roman" pitchFamily="18" charset="0"/>
              </a:rPr>
              <a:t> </a:t>
            </a:r>
          </a:p>
        </p:txBody>
      </p:sp>
      <p:sp>
        <p:nvSpPr>
          <p:cNvPr id="4" name="Slide Number Placeholder 3"/>
          <p:cNvSpPr>
            <a:spLocks noGrp="1"/>
          </p:cNvSpPr>
          <p:nvPr>
            <p:ph type="sldNum" sz="quarter" idx="12"/>
          </p:nvPr>
        </p:nvSpPr>
        <p:spPr/>
        <p:txBody>
          <a:bodyPr/>
          <a:lstStyle/>
          <a:p>
            <a:pPr>
              <a:defRPr/>
            </a:pPr>
            <a:fld id="{79D7082A-1081-4889-838B-1F3011D20FB8}" type="slidenum">
              <a:rPr lang="en-US" smtClean="0"/>
              <a:pPr>
                <a:defRPr/>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1371600" y="609600"/>
            <a:ext cx="7543800" cy="762000"/>
          </a:xfrm>
          <a:noFill/>
        </p:spPr>
        <p:txBody>
          <a:bodyPr/>
          <a:lstStyle/>
          <a:p>
            <a:pPr algn="r"/>
            <a:r>
              <a:rPr lang="en-US" sz="2800" i="1" smtClean="0">
                <a:latin typeface="Berlin Sans FB" pitchFamily="34" charset="0"/>
              </a:rPr>
              <a:t>….lanjutan</a:t>
            </a:r>
          </a:p>
        </p:txBody>
      </p:sp>
      <p:pic>
        <p:nvPicPr>
          <p:cNvPr id="50182" name="Picture 6"/>
          <p:cNvPicPr>
            <a:picLocks noChangeAspect="1" noChangeArrowheads="1"/>
          </p:cNvPicPr>
          <p:nvPr/>
        </p:nvPicPr>
        <p:blipFill>
          <a:blip r:embed="rId2"/>
          <a:srcRect/>
          <a:stretch>
            <a:fillRect/>
          </a:stretch>
        </p:blipFill>
        <p:spPr bwMode="auto">
          <a:xfrm>
            <a:off x="1219200" y="1447800"/>
            <a:ext cx="3124200" cy="2728913"/>
          </a:xfrm>
          <a:prstGeom prst="rect">
            <a:avLst/>
          </a:prstGeom>
          <a:noFill/>
          <a:ln w="9525">
            <a:noFill/>
            <a:miter lim="800000"/>
            <a:headEnd/>
            <a:tailEnd/>
          </a:ln>
        </p:spPr>
      </p:pic>
      <p:pic>
        <p:nvPicPr>
          <p:cNvPr id="50185" name="Picture 9"/>
          <p:cNvPicPr>
            <a:picLocks noChangeAspect="1" noChangeArrowheads="1"/>
          </p:cNvPicPr>
          <p:nvPr/>
        </p:nvPicPr>
        <p:blipFill>
          <a:blip r:embed="rId3">
            <a:lum bright="20000"/>
          </a:blip>
          <a:srcRect/>
          <a:stretch>
            <a:fillRect/>
          </a:stretch>
        </p:blipFill>
        <p:spPr bwMode="auto">
          <a:xfrm>
            <a:off x="4686300" y="1447800"/>
            <a:ext cx="4229100" cy="2747963"/>
          </a:xfrm>
          <a:prstGeom prst="rect">
            <a:avLst/>
          </a:prstGeom>
          <a:noFill/>
          <a:ln w="9525">
            <a:noFill/>
            <a:miter lim="800000"/>
            <a:headEnd/>
            <a:tailEnd/>
          </a:ln>
        </p:spPr>
      </p:pic>
      <p:sp>
        <p:nvSpPr>
          <p:cNvPr id="50186" name="Text Box 10"/>
          <p:cNvSpPr txBox="1">
            <a:spLocks noChangeArrowheads="1"/>
          </p:cNvSpPr>
          <p:nvPr/>
        </p:nvSpPr>
        <p:spPr bwMode="auto">
          <a:xfrm>
            <a:off x="4724400" y="4267200"/>
            <a:ext cx="4191000" cy="800100"/>
          </a:xfrm>
          <a:prstGeom prst="rect">
            <a:avLst/>
          </a:prstGeom>
          <a:noFill/>
          <a:ln w="9525">
            <a:noFill/>
            <a:miter lim="800000"/>
            <a:headEnd/>
            <a:tailEnd/>
          </a:ln>
        </p:spPr>
        <p:txBody>
          <a:bodyPr/>
          <a:lstStyle/>
          <a:p>
            <a:pPr algn="ctr"/>
            <a:r>
              <a:rPr lang="en-US" sz="1600" b="1"/>
              <a:t>Batang meter dan kilogram standar terbuat dari platina-iridium</a:t>
            </a:r>
            <a:endParaRPr lang="en-US" sz="3200" b="1"/>
          </a:p>
        </p:txBody>
      </p:sp>
      <p:sp>
        <p:nvSpPr>
          <p:cNvPr id="50190" name="Text Box 14"/>
          <p:cNvSpPr txBox="1">
            <a:spLocks noChangeArrowheads="1"/>
          </p:cNvSpPr>
          <p:nvPr/>
        </p:nvSpPr>
        <p:spPr bwMode="auto">
          <a:xfrm>
            <a:off x="1219200" y="4305300"/>
            <a:ext cx="3048000" cy="952500"/>
          </a:xfrm>
          <a:prstGeom prst="rect">
            <a:avLst/>
          </a:prstGeom>
          <a:noFill/>
          <a:ln w="9525">
            <a:noFill/>
            <a:miter lim="800000"/>
            <a:headEnd/>
            <a:tailEnd/>
          </a:ln>
        </p:spPr>
        <p:txBody>
          <a:bodyPr/>
          <a:lstStyle/>
          <a:p>
            <a:pPr algn="ctr"/>
            <a:r>
              <a:rPr lang="en-US" sz="1600" b="1"/>
              <a:t>Jarak dari kutub utara ke katulistiwa melalui kota Paris pernah dijadikan acuan untuk panjang 1 meter</a:t>
            </a:r>
            <a:endParaRPr lang="en-US" sz="3200"/>
          </a:p>
        </p:txBody>
      </p:sp>
      <p:sp>
        <p:nvSpPr>
          <p:cNvPr id="7" name="Slide Number Placeholder 6"/>
          <p:cNvSpPr>
            <a:spLocks noGrp="1"/>
          </p:cNvSpPr>
          <p:nvPr>
            <p:ph type="sldNum" sz="quarter" idx="12"/>
          </p:nvPr>
        </p:nvSpPr>
        <p:spPr/>
        <p:txBody>
          <a:bodyPr/>
          <a:lstStyle/>
          <a:p>
            <a:pPr>
              <a:defRPr/>
            </a:pPr>
            <a:fld id="{79D7082A-1081-4889-838B-1F3011D20FB8}" type="slidenum">
              <a:rPr lang="en-US" smtClean="0"/>
              <a:pPr>
                <a:defRPr/>
              </a:pPr>
              <a:t>4</a:t>
            </a:fld>
            <a:endParaRPr lang="en-US"/>
          </a:p>
        </p:txBody>
      </p:sp>
      <p:sp>
        <p:nvSpPr>
          <p:cNvPr id="10" name="Action Button: Forward or Next 9">
            <a:hlinkClick r:id="rId4" action="ppaction://hlinkpres?slideindex=1&amp;slidetitle=….lanjutan" highlightClick="1"/>
          </p:cNvPr>
          <p:cNvSpPr/>
          <p:nvPr/>
        </p:nvSpPr>
        <p:spPr bwMode="auto">
          <a:xfrm>
            <a:off x="6858000" y="6096000"/>
            <a:ext cx="685800" cy="533400"/>
          </a:xfrm>
          <a:prstGeom prst="actionButtonForwardNext">
            <a:avLst/>
          </a:prstGeom>
          <a:solidFill>
            <a:schemeClr val="accent1"/>
          </a:solidFill>
          <a:ln w="19050" cap="flat" cmpd="sng" algn="ctr">
            <a:solidFill>
              <a:srgbClr val="FF3300"/>
            </a:solidFill>
            <a:prstDash val="solid"/>
            <a:round/>
            <a:headEnd type="arrow"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d-ID" sz="2400" b="0" i="0" u="none" strike="noStrike" cap="none" normalizeH="0" baseline="0" smtClean="0">
              <a:ln>
                <a:noFill/>
              </a:ln>
              <a:solidFill>
                <a:schemeClr val="tx1"/>
              </a:solidFill>
              <a:effectLst/>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0182"/>
                                        </p:tgtEl>
                                        <p:attrNameLst>
                                          <p:attrName>style.visibility</p:attrName>
                                        </p:attrNameLst>
                                      </p:cBhvr>
                                      <p:to>
                                        <p:strVal val="visible"/>
                                      </p:to>
                                    </p:set>
                                    <p:animEffect transition="in" filter="circle(in)">
                                      <p:cBhvr>
                                        <p:cTn id="7" dur="2000"/>
                                        <p:tgtEl>
                                          <p:spTgt spid="50182"/>
                                        </p:tgtEl>
                                      </p:cBhvr>
                                    </p:animEffect>
                                  </p:childTnLst>
                                </p:cTn>
                              </p:par>
                              <p:par>
                                <p:cTn id="8" presetID="1" presetClass="entr" presetSubtype="0" fill="hold" grpId="0" nodeType="withEffect">
                                  <p:stCondLst>
                                    <p:cond delay="0"/>
                                  </p:stCondLst>
                                  <p:childTnLst>
                                    <p:set>
                                      <p:cBhvr>
                                        <p:cTn id="9" dur="1" fill="hold">
                                          <p:stCondLst>
                                            <p:cond delay="0"/>
                                          </p:stCondLst>
                                        </p:cTn>
                                        <p:tgtEl>
                                          <p:spTgt spid="5019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50185"/>
                                        </p:tgtEl>
                                        <p:attrNameLst>
                                          <p:attrName>style.visibility</p:attrName>
                                        </p:attrNameLst>
                                      </p:cBhvr>
                                      <p:to>
                                        <p:strVal val="visible"/>
                                      </p:to>
                                    </p:set>
                                    <p:animEffect transition="in" filter="diamond(in)">
                                      <p:cBhvr>
                                        <p:cTn id="14" dur="2000"/>
                                        <p:tgtEl>
                                          <p:spTgt spid="50185"/>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501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6" grpId="0"/>
      <p:bldP spid="50190" grpId="0"/>
    </p:bldLst>
  </p:timing>
</p:sld>
</file>

<file path=ppt/theme/theme1.xml><?xml version="1.0" encoding="utf-8"?>
<a:theme xmlns:a="http://schemas.openxmlformats.org/drawingml/2006/main" name="ZipGrid">
  <a:themeElements>
    <a:clrScheme name="ZipGri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ZipGrid">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rgbClr val="FF3300"/>
          </a:solidFill>
          <a:prstDash val="solid"/>
          <a:round/>
          <a:headEnd type="arrow" w="lg" len="lg"/>
          <a:tailEnd type="none" w="lg" len="lg"/>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erlin Sans FB" pitchFamily="34" charset="0"/>
          </a:defRPr>
        </a:defPPr>
      </a:lstStyle>
    </a:spDef>
    <a:lnDef>
      <a:spPr bwMode="auto">
        <a:xfrm>
          <a:off x="0" y="0"/>
          <a:ext cx="1" cy="1"/>
        </a:xfrm>
        <a:custGeom>
          <a:avLst/>
          <a:gdLst/>
          <a:ahLst/>
          <a:cxnLst/>
          <a:rect l="0" t="0" r="0" b="0"/>
          <a:pathLst/>
        </a:custGeom>
        <a:solidFill>
          <a:schemeClr val="accent1"/>
        </a:solidFill>
        <a:ln w="19050" cap="flat" cmpd="sng" algn="ctr">
          <a:solidFill>
            <a:srgbClr val="FF3300"/>
          </a:solidFill>
          <a:prstDash val="solid"/>
          <a:round/>
          <a:headEnd type="arrow" w="lg" len="lg"/>
          <a:tailEnd type="none" w="lg" len="lg"/>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erlin Sans FB" pitchFamily="34" charset="0"/>
          </a:defRPr>
        </a:defPPr>
      </a:lstStyle>
    </a:lnDef>
  </a:objectDefaults>
  <a:extraClrSchemeLst>
    <a:extraClrScheme>
      <a:clrScheme name="ZipGri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ZipGri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ZipGrid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ZipGrid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ZipGri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ZipGri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ZipGri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1632</TotalTime>
  <Words>154</Words>
  <Application>Microsoft PowerPoint</Application>
  <PresentationFormat>On-screen Show (4:3)</PresentationFormat>
  <Paragraphs>20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ZipGrid</vt:lpstr>
      <vt:lpstr>FISIKA DASAR 1</vt:lpstr>
      <vt:lpstr>Besaran dan Satuan</vt:lpstr>
      <vt:lpstr>….lanjutan</vt:lpstr>
      <vt:lpstr>….lanjutan</vt:lpstr>
    </vt:vector>
  </TitlesOfParts>
  <Company>ITB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Listrik Statis</dc:title>
  <dc:creator>mohamad ishaq</dc:creator>
  <cp:lastModifiedBy>John A</cp:lastModifiedBy>
  <cp:revision>84</cp:revision>
  <dcterms:created xsi:type="dcterms:W3CDTF">2007-02-25T19:06:35Z</dcterms:created>
  <dcterms:modified xsi:type="dcterms:W3CDTF">2013-09-24T06:07:54Z</dcterms:modified>
</cp:coreProperties>
</file>