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0" r:id="rId2"/>
    <p:sldId id="261" r:id="rId3"/>
    <p:sldId id="262" r:id="rId4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2FAAA6C-B8DC-4142-99B4-4A43F86FE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C407E-DC6C-4BE4-882F-907447420DA5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FDA8E-60FF-45C8-B31D-BB3EEBC4E6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FDA8E-60FF-45C8-B31D-BB3EEBC4E6A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895600"/>
            <a:ext cx="7772400" cy="8382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038600"/>
            <a:ext cx="6019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CDCD5-3B0C-4FEB-A36B-52D44F2A1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EBC32-86D1-4A14-BC81-93FDB1000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609600"/>
            <a:ext cx="17716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09600"/>
            <a:ext cx="51625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E86D2-F1CF-443A-969D-746A46A60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086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4671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91100" y="1524000"/>
            <a:ext cx="34671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91100" y="3886200"/>
            <a:ext cx="34671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1EC76-5CA6-4E74-AB84-33F661DC6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086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4671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524000"/>
            <a:ext cx="34671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A19A0-7BC5-4E6B-BF19-8170B772C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7082A-1081-4889-838B-1F3011D20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0B873-47D0-476D-ADAD-E01A04D86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467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524000"/>
            <a:ext cx="3467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FE539-EE28-4EDD-9ACE-FE4004F51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236F4-17FC-4638-ACD8-56978084E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19066-3A0A-4B81-84D1-CE6D95CDE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3BBC6-011E-4F6B-9336-3358455B71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270BF-EAAE-4849-8624-BBC7859DF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74B24-E437-41E0-B89F-04D5B18C1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086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D8AD84C-C081-46E3-A6AC-C6C99ED16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D:\UNIKOM\FISIKA%20DASAR\FISIKA%20DASAR%20I\Materi%20Kuliah\Pertemuan%202%20Vektor\BAB1a_Besaran%20dan%20Satuan_III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524000"/>
            <a:ext cx="70866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 smtClean="0">
                <a:latin typeface="Berlin Sans FB" pitchFamily="34" charset="0"/>
              </a:rPr>
              <a:t>Pada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tahun</a:t>
            </a:r>
            <a:r>
              <a:rPr lang="en-US" sz="2800" dirty="0" smtClean="0">
                <a:latin typeface="Berlin Sans FB" pitchFamily="34" charset="0"/>
              </a:rPr>
              <a:t> 1960 </a:t>
            </a:r>
            <a:r>
              <a:rPr lang="en-US" sz="2800" dirty="0" err="1" smtClean="0">
                <a:latin typeface="Berlin Sans FB" pitchFamily="34" charset="0"/>
              </a:rPr>
              <a:t>standardisasi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waktu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mengacu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pada</a:t>
            </a:r>
            <a:r>
              <a:rPr lang="en-US" sz="2800" dirty="0" smtClean="0">
                <a:latin typeface="Berlin Sans FB" pitchFamily="34" charset="0"/>
              </a:rPr>
              <a:t>  1,650,763.73 kali </a:t>
            </a:r>
            <a:r>
              <a:rPr lang="en-US" sz="2800" dirty="0" err="1" smtClean="0">
                <a:latin typeface="Berlin Sans FB" pitchFamily="34" charset="0"/>
              </a:rPr>
              <a:t>panjang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gelombang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dari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cahaya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dalam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vakum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dan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akhirnya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versi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terakhir</a:t>
            </a:r>
            <a:r>
              <a:rPr lang="en-US" sz="2800" dirty="0" smtClean="0">
                <a:latin typeface="Berlin Sans FB" pitchFamily="34" charset="0"/>
              </a:rPr>
              <a:t> yang </a:t>
            </a:r>
            <a:r>
              <a:rPr lang="en-US" sz="2800" dirty="0" err="1" smtClean="0">
                <a:latin typeface="Berlin Sans FB" pitchFamily="34" charset="0"/>
              </a:rPr>
              <a:t>lebih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akurat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adalah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mengacu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pada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kecepatan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cahaya</a:t>
            </a:r>
            <a:r>
              <a:rPr lang="en-US" sz="2800" dirty="0" smtClean="0">
                <a:latin typeface="Berlin Sans FB" pitchFamily="34" charset="0"/>
              </a:rPr>
              <a:t>, 1 meter </a:t>
            </a:r>
            <a:r>
              <a:rPr lang="en-US" sz="2800" dirty="0" err="1" smtClean="0">
                <a:latin typeface="Berlin Sans FB" pitchFamily="34" charset="0"/>
              </a:rPr>
              <a:t>adalah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jarak</a:t>
            </a:r>
            <a:r>
              <a:rPr lang="en-US" sz="2800" dirty="0" smtClean="0">
                <a:latin typeface="Berlin Sans FB" pitchFamily="34" charset="0"/>
              </a:rPr>
              <a:t> yang </a:t>
            </a:r>
            <a:r>
              <a:rPr lang="en-US" sz="2800" dirty="0" err="1" smtClean="0">
                <a:latin typeface="Berlin Sans FB" pitchFamily="34" charset="0"/>
              </a:rPr>
              <a:t>ditempuh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cahaya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selama</a:t>
            </a:r>
            <a:r>
              <a:rPr lang="en-US" sz="2800" dirty="0" smtClean="0">
                <a:latin typeface="Berlin Sans FB" pitchFamily="34" charset="0"/>
              </a:rPr>
              <a:t> 1/299 792 458 </a:t>
            </a:r>
            <a:r>
              <a:rPr lang="en-US" sz="2800" dirty="0" err="1" smtClean="0">
                <a:latin typeface="Berlin Sans FB" pitchFamily="34" charset="0"/>
              </a:rPr>
              <a:t>detik</a:t>
            </a:r>
            <a:r>
              <a:rPr lang="en-US" sz="2800" dirty="0" smtClean="0">
                <a:latin typeface="Berlin Sans FB" pitchFamily="34" charset="0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>
                <a:latin typeface="Berlin Sans FB" pitchFamily="34" charset="0"/>
              </a:rPr>
              <a:t>Selain</a:t>
            </a:r>
            <a:r>
              <a:rPr lang="en-US" sz="2800" dirty="0" smtClean="0">
                <a:latin typeface="Berlin Sans FB" pitchFamily="34" charset="0"/>
              </a:rPr>
              <a:t> MKS, </a:t>
            </a:r>
            <a:r>
              <a:rPr lang="en-US" sz="2800" dirty="0" err="1" smtClean="0">
                <a:latin typeface="Berlin Sans FB" pitchFamily="34" charset="0"/>
              </a:rPr>
              <a:t>dikenal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juga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sistem-sistem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satuan</a:t>
            </a:r>
            <a:r>
              <a:rPr lang="en-US" sz="2800" dirty="0" smtClean="0">
                <a:latin typeface="Berlin Sans FB" pitchFamily="34" charset="0"/>
              </a:rPr>
              <a:t> lain </a:t>
            </a:r>
            <a:r>
              <a:rPr lang="en-US" sz="2800" dirty="0" err="1" smtClean="0">
                <a:latin typeface="Berlin Sans FB" pitchFamily="34" charset="0"/>
              </a:rPr>
              <a:t>seperti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cgs</a:t>
            </a:r>
            <a:r>
              <a:rPr lang="en-US" sz="2800" dirty="0" smtClean="0">
                <a:latin typeface="Berlin Sans FB" pitchFamily="34" charset="0"/>
              </a:rPr>
              <a:t>, fps, </a:t>
            </a:r>
            <a:r>
              <a:rPr lang="en-US" sz="2800" dirty="0" err="1" smtClean="0">
                <a:latin typeface="Berlin Sans FB" pitchFamily="34" charset="0"/>
              </a:rPr>
              <a:t>dan</a:t>
            </a:r>
            <a:r>
              <a:rPr lang="en-US" sz="2800" dirty="0" smtClean="0">
                <a:latin typeface="Berlin Sans FB" pitchFamily="34" charset="0"/>
              </a:rPr>
              <a:t> lain-lain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>
                <a:latin typeface="Berlin Sans FB" pitchFamily="34" charset="0"/>
              </a:rPr>
              <a:t>Satuan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khusus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juga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diperlukan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untuk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kemudahan</a:t>
            </a:r>
            <a:endParaRPr lang="en-US" sz="2800" dirty="0" smtClean="0">
              <a:latin typeface="Berlin Sans FB" pitchFamily="34" charset="0"/>
            </a:endParaRP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543800" cy="762000"/>
          </a:xfrm>
          <a:noFill/>
        </p:spPr>
        <p:txBody>
          <a:bodyPr/>
          <a:lstStyle/>
          <a:p>
            <a:pPr algn="r"/>
            <a:r>
              <a:rPr lang="en-US" sz="2800" i="1" smtClean="0">
                <a:latin typeface="Berlin Sans FB" pitchFamily="34" charset="0"/>
              </a:rPr>
              <a:t>….lanjutan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95400"/>
            <a:ext cx="42672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>
                <a:latin typeface="Berlin Sans FB" pitchFamily="34" charset="0"/>
              </a:rPr>
              <a:t>misalnya dalam Astronomi dikenal satuan khusus tahun-cahaya yakni jarak yang ditempuh kecepatan  cahaya dalam satu tahun yaitu 1 tahun (365x24x60x60 detik) dikalikan dengan kecepatan cahaya kira-kira 3 x 10</a:t>
            </a:r>
            <a:r>
              <a:rPr lang="en-US" baseline="30000" smtClean="0">
                <a:latin typeface="Berlin Sans FB" pitchFamily="34" charset="0"/>
              </a:rPr>
              <a:t>8</a:t>
            </a:r>
            <a:r>
              <a:rPr lang="en-US" sz="2800" smtClean="0">
                <a:latin typeface="Berlin Sans FB" pitchFamily="34" charset="0"/>
              </a:rPr>
              <a:t> m/s hasilnya 9.460.800.000.000.000 meter.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smtClean="0">
              <a:latin typeface="Berlin Sans FB" pitchFamily="34" charset="0"/>
            </a:endParaRP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543800" cy="762000"/>
          </a:xfrm>
          <a:noFill/>
        </p:spPr>
        <p:txBody>
          <a:bodyPr/>
          <a:lstStyle/>
          <a:p>
            <a:pPr algn="r"/>
            <a:r>
              <a:rPr lang="en-US" sz="2800" i="1" smtClean="0">
                <a:latin typeface="Berlin Sans FB" pitchFamily="34" charset="0"/>
              </a:rPr>
              <a:t>….lanjutan</a:t>
            </a:r>
          </a:p>
        </p:txBody>
      </p:sp>
      <p:pic>
        <p:nvPicPr>
          <p:cNvPr id="52230" name="Picture 6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5410200" y="1295400"/>
            <a:ext cx="342106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5410200" y="5029200"/>
            <a:ext cx="3429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b="1"/>
              <a:t>Panjang diameter galaksi Bimasakti sekitar 100.000 tahun cahaya</a:t>
            </a:r>
            <a:endParaRPr lang="en-US" sz="3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  <p:bldP spid="522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>
                <a:latin typeface="Berlin Sans FB" pitchFamily="34" charset="0"/>
              </a:rPr>
              <a:t>Sebaliknya dalam dunia Kristalografi yang berurusan dengan hal-hal yang sangat kecil, satuan yang lebih kecil diperlukan yaitu Angstrom (</a:t>
            </a:r>
            <a:r>
              <a:rPr lang="en-US" sz="2800" baseline="30000" smtClean="0">
                <a:latin typeface="Berlin Sans FB" pitchFamily="34" charset="0"/>
              </a:rPr>
              <a:t>o</a:t>
            </a:r>
            <a:r>
              <a:rPr lang="en-US" sz="2800" smtClean="0">
                <a:latin typeface="Berlin Sans FB" pitchFamily="34" charset="0"/>
              </a:rPr>
              <a:t>A) untuk mempermudahn penulisan hasil pengukuran, di mana 1</a:t>
            </a:r>
            <a:r>
              <a:rPr lang="en-US" sz="2800" baseline="30000" smtClean="0">
                <a:latin typeface="Berlin Sans FB" pitchFamily="34" charset="0"/>
              </a:rPr>
              <a:t>O</a:t>
            </a:r>
            <a:r>
              <a:rPr lang="en-US" sz="2800" smtClean="0">
                <a:latin typeface="Berlin Sans FB" pitchFamily="34" charset="0"/>
              </a:rPr>
              <a:t>A adalah 0,0000000001 meter, sehingga untuk menyatakan panjang ikatan tunggal karbon sepanjang 0,000000000154 m cukup ditulis dengan 1,54 </a:t>
            </a:r>
            <a:r>
              <a:rPr lang="en-US" sz="2800" baseline="30000" smtClean="0">
                <a:latin typeface="Berlin Sans FB" pitchFamily="34" charset="0"/>
              </a:rPr>
              <a:t>o</a:t>
            </a:r>
            <a:r>
              <a:rPr lang="en-US" sz="2800" smtClean="0">
                <a:latin typeface="Berlin Sans FB" pitchFamily="34" charset="0"/>
              </a:rPr>
              <a:t>A.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543800" cy="762000"/>
          </a:xfrm>
          <a:noFill/>
        </p:spPr>
        <p:txBody>
          <a:bodyPr/>
          <a:lstStyle/>
          <a:p>
            <a:pPr algn="r"/>
            <a:r>
              <a:rPr lang="en-US" sz="2800" i="1" smtClean="0">
                <a:latin typeface="Berlin Sans FB" pitchFamily="34" charset="0"/>
              </a:rPr>
              <a:t>….lanjutan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5" name="Action Button: Forward or Next 4">
            <a:hlinkClick r:id="rId2" action="ppaction://hlinkpres?slideindex=1&amp;slidetitle=Konversi Satuan" highlightClick="1"/>
          </p:cNvPr>
          <p:cNvSpPr/>
          <p:nvPr/>
        </p:nvSpPr>
        <p:spPr bwMode="auto">
          <a:xfrm>
            <a:off x="6705600" y="6248400"/>
            <a:ext cx="609600" cy="304800"/>
          </a:xfrm>
          <a:prstGeom prst="actionButtonForwardNext">
            <a:avLst/>
          </a:prstGeom>
          <a:solidFill>
            <a:schemeClr val="accent1"/>
          </a:solidFill>
          <a:ln w="19050" cap="flat" cmpd="sng" algn="ctr">
            <a:solidFill>
              <a:srgbClr val="FF3300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ipGrid">
  <a:themeElements>
    <a:clrScheme name="ZipGri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ZipGri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FF3300"/>
          </a:solidFill>
          <a:prstDash val="solid"/>
          <a:round/>
          <a:headEnd type="arrow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 Sans FB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FF3300"/>
          </a:solidFill>
          <a:prstDash val="solid"/>
          <a:round/>
          <a:headEnd type="arrow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 Sans FB" pitchFamily="34" charset="0"/>
          </a:defRPr>
        </a:defPPr>
      </a:lstStyle>
    </a:lnDef>
  </a:objectDefaults>
  <a:extraClrSchemeLst>
    <a:extraClrScheme>
      <a:clrScheme name="ZipGri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ipGri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ipGri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ipGri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ipGri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ipGri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ipGri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1633</TotalTime>
  <Words>168</Words>
  <Application>Microsoft PowerPoint</Application>
  <PresentationFormat>On-screen Show (4:3)</PresentationFormat>
  <Paragraphs>13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ZipGrid</vt:lpstr>
      <vt:lpstr>….lanjutan</vt:lpstr>
      <vt:lpstr>….lanjutan</vt:lpstr>
      <vt:lpstr>….lanjutan</vt:lpstr>
    </vt:vector>
  </TitlesOfParts>
  <Company>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Listrik Statis</dc:title>
  <dc:creator>mohamad ishaq</dc:creator>
  <cp:lastModifiedBy>John A</cp:lastModifiedBy>
  <cp:revision>83</cp:revision>
  <dcterms:created xsi:type="dcterms:W3CDTF">2007-02-25T19:06:35Z</dcterms:created>
  <dcterms:modified xsi:type="dcterms:W3CDTF">2013-09-24T06:07:59Z</dcterms:modified>
</cp:coreProperties>
</file>